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2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82535" y="2494836"/>
            <a:ext cx="4921329" cy="3239929"/>
          </a:xfrm>
          <a:prstGeom prst="rect">
            <a:avLst/>
          </a:prstGeom>
        </p:spPr>
      </p:pic>
      <p:sp>
        <p:nvSpPr>
          <p:cNvPr id="6" name="Text 2"/>
          <p:cNvSpPr/>
          <p:nvPr/>
        </p:nvSpPr>
        <p:spPr>
          <a:xfrm>
            <a:off x="6277332" y="557561"/>
            <a:ext cx="7562136" cy="3668554"/>
          </a:xfrm>
          <a:prstGeom prst="rect">
            <a:avLst/>
          </a:prstGeom>
          <a:noFill/>
          <a:ln/>
        </p:spPr>
        <p:txBody>
          <a:bodyPr wrap="square" rtlCol="0" anchor="t"/>
          <a:lstStyle/>
          <a:p>
            <a:pPr marL="0" indent="0">
              <a:lnSpc>
                <a:spcPts val="7222"/>
              </a:lnSpc>
              <a:buNone/>
            </a:pPr>
            <a:r>
              <a:rPr lang="en-US" sz="5778" dirty="0">
                <a:solidFill>
                  <a:srgbClr val="38512F"/>
                </a:solidFill>
                <a:latin typeface="Lora" pitchFamily="34" charset="0"/>
                <a:ea typeface="Lora" pitchFamily="34" charset="-122"/>
                <a:cs typeface="Lora" pitchFamily="34" charset="-120"/>
              </a:rPr>
              <a:t>Data Flow Analysis and Optimization: A Deep Dive into Compiler Techniques</a:t>
            </a:r>
            <a:endParaRPr lang="en-US" sz="5778" dirty="0"/>
          </a:p>
        </p:txBody>
      </p:sp>
      <p:sp>
        <p:nvSpPr>
          <p:cNvPr id="7" name="Text 3"/>
          <p:cNvSpPr/>
          <p:nvPr/>
        </p:nvSpPr>
        <p:spPr>
          <a:xfrm>
            <a:off x="6277332" y="4463311"/>
            <a:ext cx="7562136" cy="1445895"/>
          </a:xfrm>
          <a:prstGeom prst="rect">
            <a:avLst/>
          </a:prstGeom>
          <a:noFill/>
          <a:ln/>
        </p:spPr>
        <p:txBody>
          <a:bodyPr wrap="square" rtlCol="0" anchor="t"/>
          <a:lstStyle/>
          <a:p>
            <a:pPr marL="0" indent="0">
              <a:lnSpc>
                <a:spcPts val="2847"/>
              </a:lnSpc>
              <a:buNone/>
            </a:pPr>
            <a:r>
              <a:rPr lang="en-US" sz="1779" dirty="0">
                <a:solidFill>
                  <a:srgbClr val="3A3630"/>
                </a:solidFill>
                <a:latin typeface="Source Sans Pro" pitchFamily="34" charset="0"/>
                <a:ea typeface="Source Sans Pro" pitchFamily="34" charset="-122"/>
                <a:cs typeface="Source Sans Pro" pitchFamily="34" charset="-120"/>
              </a:rPr>
              <a:t>This presentation delves into the fascinating world of compiler optimization, exploring powerful techniques like data flow analysis. We will uncover how compilers analyze and transform code to improve its efficiency and performance.</a:t>
            </a:r>
            <a:endParaRPr lang="en-US" sz="1779" dirty="0"/>
          </a:p>
        </p:txBody>
      </p:sp>
      <p:sp>
        <p:nvSpPr>
          <p:cNvPr id="8" name="Text 4"/>
          <p:cNvSpPr/>
          <p:nvPr/>
        </p:nvSpPr>
        <p:spPr>
          <a:xfrm>
            <a:off x="6277332" y="6787872"/>
            <a:ext cx="7562136" cy="361474"/>
          </a:xfrm>
          <a:prstGeom prst="rect">
            <a:avLst/>
          </a:prstGeom>
          <a:noFill/>
          <a:ln/>
        </p:spPr>
        <p:txBody>
          <a:bodyPr wrap="none" rtlCol="0" anchor="t"/>
          <a:lstStyle/>
          <a:p>
            <a:pPr marL="0" indent="0">
              <a:lnSpc>
                <a:spcPts val="2847"/>
              </a:lnSpc>
              <a:buNone/>
            </a:pPr>
            <a:endParaRPr lang="en-US" sz="1779" dirty="0"/>
          </a:p>
        </p:txBody>
      </p:sp>
      <p:sp>
        <p:nvSpPr>
          <p:cNvPr id="10" name="TextBox 9">
            <a:extLst>
              <a:ext uri="{FF2B5EF4-FFF2-40B4-BE49-F238E27FC236}">
                <a16:creationId xmlns:a16="http://schemas.microsoft.com/office/drawing/2014/main" id="{11DBB6EF-40B2-DF00-607D-830CF36A18A9}"/>
              </a:ext>
            </a:extLst>
          </p:cNvPr>
          <p:cNvSpPr txBox="1"/>
          <p:nvPr/>
        </p:nvSpPr>
        <p:spPr>
          <a:xfrm>
            <a:off x="6356195" y="6880302"/>
            <a:ext cx="5107259" cy="791737"/>
          </a:xfrm>
          <a:prstGeom prst="rect">
            <a:avLst/>
          </a:prstGeom>
          <a:noFill/>
        </p:spPr>
        <p:txBody>
          <a:bodyPr wrap="square" rtlCol="0">
            <a:spAutoFit/>
          </a:bodyPr>
          <a:lstStyle/>
          <a:p>
            <a:endParaRPr lang="en-US" dirty="0"/>
          </a:p>
        </p:txBody>
      </p:sp>
      <p:sp>
        <p:nvSpPr>
          <p:cNvPr id="11" name="TextBox 10">
            <a:extLst>
              <a:ext uri="{FF2B5EF4-FFF2-40B4-BE49-F238E27FC236}">
                <a16:creationId xmlns:a16="http://schemas.microsoft.com/office/drawing/2014/main" id="{91F922C9-49F6-A9B4-0F51-13FB592CB813}"/>
              </a:ext>
            </a:extLst>
          </p:cNvPr>
          <p:cNvSpPr txBox="1"/>
          <p:nvPr/>
        </p:nvSpPr>
        <p:spPr>
          <a:xfrm>
            <a:off x="6445405" y="6523463"/>
            <a:ext cx="7281746" cy="646331"/>
          </a:xfrm>
          <a:prstGeom prst="rect">
            <a:avLst/>
          </a:prstGeom>
          <a:noFill/>
        </p:spPr>
        <p:txBody>
          <a:bodyPr wrap="square" rtlCol="0">
            <a:spAutoFit/>
          </a:bodyPr>
          <a:lstStyle/>
          <a:p>
            <a:r>
              <a:rPr lang="en-US" dirty="0"/>
              <a:t>By </a:t>
            </a:r>
            <a:r>
              <a:rPr lang="en-US" b="1" dirty="0" err="1"/>
              <a:t>Kaviya.S</a:t>
            </a:r>
            <a:r>
              <a:rPr lang="en-US" b="1" dirty="0"/>
              <a:t> (192224148)</a:t>
            </a:r>
          </a:p>
          <a:p>
            <a:r>
              <a:rPr lang="en-US" b="1" dirty="0"/>
              <a:t>      </a:t>
            </a:r>
            <a:r>
              <a:rPr lang="en-US" b="1" dirty="0" err="1"/>
              <a:t>Gokul.S</a:t>
            </a:r>
            <a:r>
              <a:rPr lang="en-US" b="1" dirty="0"/>
              <a:t> (192224131)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p:cNvPicPr>
            <a:picLocks noChangeAspect="1"/>
          </p:cNvPicPr>
          <p:nvPr/>
        </p:nvPicPr>
        <p:blipFill>
          <a:blip r:embed="rId3"/>
          <a:stretch>
            <a:fillRect/>
          </a:stretch>
        </p:blipFill>
        <p:spPr>
          <a:xfrm>
            <a:off x="0" y="0"/>
            <a:ext cx="14630400" cy="2506980"/>
          </a:xfrm>
          <a:prstGeom prst="rect">
            <a:avLst/>
          </a:prstGeom>
        </p:spPr>
      </p:pic>
      <p:sp>
        <p:nvSpPr>
          <p:cNvPr id="5" name="Text 2"/>
          <p:cNvSpPr/>
          <p:nvPr/>
        </p:nvSpPr>
        <p:spPr>
          <a:xfrm>
            <a:off x="1074063" y="3218855"/>
            <a:ext cx="7562731" cy="589955"/>
          </a:xfrm>
          <a:prstGeom prst="rect">
            <a:avLst/>
          </a:prstGeom>
          <a:noFill/>
          <a:ln/>
        </p:spPr>
        <p:txBody>
          <a:bodyPr wrap="none" rtlCol="0" anchor="t"/>
          <a:lstStyle/>
          <a:p>
            <a:pPr marL="0" indent="0">
              <a:lnSpc>
                <a:spcPts val="4645"/>
              </a:lnSpc>
              <a:buNone/>
            </a:pPr>
            <a:r>
              <a:rPr lang="en-US" sz="3716" dirty="0">
                <a:solidFill>
                  <a:srgbClr val="38512F"/>
                </a:solidFill>
                <a:latin typeface="Lora" pitchFamily="34" charset="0"/>
                <a:ea typeface="Lora" pitchFamily="34" charset="-122"/>
                <a:cs typeface="Lora" pitchFamily="34" charset="-120"/>
              </a:rPr>
              <a:t>Introduction to Data Flow Analysis</a:t>
            </a:r>
            <a:endParaRPr lang="en-US" sz="3716" dirty="0"/>
          </a:p>
        </p:txBody>
      </p:sp>
      <p:sp>
        <p:nvSpPr>
          <p:cNvPr id="6" name="Shape 3"/>
          <p:cNvSpPr/>
          <p:nvPr/>
        </p:nvSpPr>
        <p:spPr>
          <a:xfrm>
            <a:off x="1074063" y="4335185"/>
            <a:ext cx="451247" cy="451247"/>
          </a:xfrm>
          <a:prstGeom prst="roundRect">
            <a:avLst>
              <a:gd name="adj" fmla="val 8001"/>
            </a:avLst>
          </a:prstGeom>
          <a:solidFill>
            <a:srgbClr val="F3E7D4"/>
          </a:solidFill>
          <a:ln/>
        </p:spPr>
      </p:sp>
      <p:sp>
        <p:nvSpPr>
          <p:cNvPr id="7" name="Text 4"/>
          <p:cNvSpPr/>
          <p:nvPr/>
        </p:nvSpPr>
        <p:spPr>
          <a:xfrm>
            <a:off x="1248132" y="4419243"/>
            <a:ext cx="103108" cy="283131"/>
          </a:xfrm>
          <a:prstGeom prst="rect">
            <a:avLst/>
          </a:prstGeom>
          <a:noFill/>
          <a:ln/>
        </p:spPr>
        <p:txBody>
          <a:bodyPr wrap="none" rtlCol="0" anchor="t"/>
          <a:lstStyle/>
          <a:p>
            <a:pPr marL="0" indent="0" algn="ctr">
              <a:lnSpc>
                <a:spcPts val="2230"/>
              </a:lnSpc>
              <a:buNone/>
            </a:pPr>
            <a:r>
              <a:rPr lang="en-US" sz="2230" dirty="0">
                <a:solidFill>
                  <a:srgbClr val="3A3630"/>
                </a:solidFill>
                <a:latin typeface="Lora" pitchFamily="34" charset="0"/>
                <a:ea typeface="Lora" pitchFamily="34" charset="-122"/>
                <a:cs typeface="Lora" pitchFamily="34" charset="-120"/>
              </a:rPr>
              <a:t>1</a:t>
            </a:r>
            <a:endParaRPr lang="en-US" sz="2230" dirty="0"/>
          </a:p>
        </p:txBody>
      </p:sp>
      <p:sp>
        <p:nvSpPr>
          <p:cNvPr id="8" name="Text 5"/>
          <p:cNvSpPr/>
          <p:nvPr/>
        </p:nvSpPr>
        <p:spPr>
          <a:xfrm>
            <a:off x="1725811" y="4335185"/>
            <a:ext cx="3293864" cy="294918"/>
          </a:xfrm>
          <a:prstGeom prst="rect">
            <a:avLst/>
          </a:prstGeom>
          <a:noFill/>
          <a:ln/>
        </p:spPr>
        <p:txBody>
          <a:bodyPr wrap="none" rtlCol="0" anchor="t"/>
          <a:lstStyle/>
          <a:p>
            <a:pPr marL="0" indent="0">
              <a:lnSpc>
                <a:spcPts val="2322"/>
              </a:lnSpc>
              <a:buNone/>
            </a:pPr>
            <a:r>
              <a:rPr lang="en-US" sz="1858" dirty="0">
                <a:solidFill>
                  <a:srgbClr val="3A3630"/>
                </a:solidFill>
                <a:latin typeface="Lora" pitchFamily="34" charset="0"/>
                <a:ea typeface="Lora" pitchFamily="34" charset="-122"/>
                <a:cs typeface="Lora" pitchFamily="34" charset="-120"/>
              </a:rPr>
              <a:t>Understanding Code Behavior</a:t>
            </a:r>
            <a:endParaRPr lang="en-US" sz="1858" dirty="0"/>
          </a:p>
        </p:txBody>
      </p:sp>
      <p:sp>
        <p:nvSpPr>
          <p:cNvPr id="9" name="Text 6"/>
          <p:cNvSpPr/>
          <p:nvPr/>
        </p:nvSpPr>
        <p:spPr>
          <a:xfrm>
            <a:off x="1725811" y="4750356"/>
            <a:ext cx="5489138" cy="962978"/>
          </a:xfrm>
          <a:prstGeom prst="rect">
            <a:avLst/>
          </a:prstGeom>
          <a:noFill/>
          <a:ln/>
        </p:spPr>
        <p:txBody>
          <a:bodyPr wrap="square" rtlCol="0" anchor="t"/>
          <a:lstStyle/>
          <a:p>
            <a:pPr marL="0" indent="0">
              <a:lnSpc>
                <a:spcPts val="2527"/>
              </a:lnSpc>
              <a:buNone/>
            </a:pPr>
            <a:r>
              <a:rPr lang="en-US" sz="1579" dirty="0">
                <a:solidFill>
                  <a:srgbClr val="3A3630"/>
                </a:solidFill>
                <a:latin typeface="Source Sans Pro" pitchFamily="34" charset="0"/>
                <a:ea typeface="Source Sans Pro" pitchFamily="34" charset="-122"/>
                <a:cs typeface="Source Sans Pro" pitchFamily="34" charset="-120"/>
              </a:rPr>
              <a:t>Data flow analysis meticulously examines the flow of data within a program, tracing its movement through different instructions and variables.</a:t>
            </a:r>
            <a:endParaRPr lang="en-US" sz="1579" dirty="0"/>
          </a:p>
        </p:txBody>
      </p:sp>
      <p:sp>
        <p:nvSpPr>
          <p:cNvPr id="10" name="Shape 7"/>
          <p:cNvSpPr/>
          <p:nvPr/>
        </p:nvSpPr>
        <p:spPr>
          <a:xfrm>
            <a:off x="7415451" y="4335185"/>
            <a:ext cx="451247" cy="451247"/>
          </a:xfrm>
          <a:prstGeom prst="roundRect">
            <a:avLst>
              <a:gd name="adj" fmla="val 8001"/>
            </a:avLst>
          </a:prstGeom>
          <a:solidFill>
            <a:srgbClr val="F3E7D4"/>
          </a:solidFill>
          <a:ln/>
        </p:spPr>
      </p:sp>
      <p:sp>
        <p:nvSpPr>
          <p:cNvPr id="11" name="Text 8"/>
          <p:cNvSpPr/>
          <p:nvPr/>
        </p:nvSpPr>
        <p:spPr>
          <a:xfrm>
            <a:off x="7564993" y="4419243"/>
            <a:ext cx="152043" cy="283131"/>
          </a:xfrm>
          <a:prstGeom prst="rect">
            <a:avLst/>
          </a:prstGeom>
          <a:noFill/>
          <a:ln/>
        </p:spPr>
        <p:txBody>
          <a:bodyPr wrap="none" rtlCol="0" anchor="t"/>
          <a:lstStyle/>
          <a:p>
            <a:pPr marL="0" indent="0" algn="ctr">
              <a:lnSpc>
                <a:spcPts val="2230"/>
              </a:lnSpc>
              <a:buNone/>
            </a:pPr>
            <a:r>
              <a:rPr lang="en-US" sz="2230" dirty="0">
                <a:solidFill>
                  <a:srgbClr val="3A3630"/>
                </a:solidFill>
                <a:latin typeface="Lora" pitchFamily="34" charset="0"/>
                <a:ea typeface="Lora" pitchFamily="34" charset="-122"/>
                <a:cs typeface="Lora" pitchFamily="34" charset="-120"/>
              </a:rPr>
              <a:t>2</a:t>
            </a:r>
            <a:endParaRPr lang="en-US" sz="2230" dirty="0"/>
          </a:p>
        </p:txBody>
      </p:sp>
      <p:sp>
        <p:nvSpPr>
          <p:cNvPr id="12" name="Text 9"/>
          <p:cNvSpPr/>
          <p:nvPr/>
        </p:nvSpPr>
        <p:spPr>
          <a:xfrm>
            <a:off x="8067199" y="4335185"/>
            <a:ext cx="2751653" cy="294918"/>
          </a:xfrm>
          <a:prstGeom prst="rect">
            <a:avLst/>
          </a:prstGeom>
          <a:noFill/>
          <a:ln/>
        </p:spPr>
        <p:txBody>
          <a:bodyPr wrap="none" rtlCol="0" anchor="t"/>
          <a:lstStyle/>
          <a:p>
            <a:pPr marL="0" indent="0">
              <a:lnSpc>
                <a:spcPts val="2322"/>
              </a:lnSpc>
              <a:buNone/>
            </a:pPr>
            <a:r>
              <a:rPr lang="en-US" sz="1858" dirty="0">
                <a:solidFill>
                  <a:srgbClr val="3A3630"/>
                </a:solidFill>
                <a:latin typeface="Lora" pitchFamily="34" charset="0"/>
                <a:ea typeface="Lora" pitchFamily="34" charset="-122"/>
                <a:cs typeface="Lora" pitchFamily="34" charset="-120"/>
              </a:rPr>
              <a:t>Optimization Foundation</a:t>
            </a:r>
            <a:endParaRPr lang="en-US" sz="1858" dirty="0"/>
          </a:p>
        </p:txBody>
      </p:sp>
      <p:sp>
        <p:nvSpPr>
          <p:cNvPr id="13" name="Text 10"/>
          <p:cNvSpPr/>
          <p:nvPr/>
        </p:nvSpPr>
        <p:spPr>
          <a:xfrm>
            <a:off x="8067199" y="4750356"/>
            <a:ext cx="5489138" cy="962978"/>
          </a:xfrm>
          <a:prstGeom prst="rect">
            <a:avLst/>
          </a:prstGeom>
          <a:noFill/>
          <a:ln/>
        </p:spPr>
        <p:txBody>
          <a:bodyPr wrap="square" rtlCol="0" anchor="t"/>
          <a:lstStyle/>
          <a:p>
            <a:pPr marL="0" indent="0">
              <a:lnSpc>
                <a:spcPts val="2527"/>
              </a:lnSpc>
              <a:buNone/>
            </a:pPr>
            <a:r>
              <a:rPr lang="en-US" sz="1579" dirty="0">
                <a:solidFill>
                  <a:srgbClr val="3A3630"/>
                </a:solidFill>
                <a:latin typeface="Source Sans Pro" pitchFamily="34" charset="0"/>
                <a:ea typeface="Source Sans Pro" pitchFamily="34" charset="-122"/>
                <a:cs typeface="Source Sans Pro" pitchFamily="34" charset="-120"/>
              </a:rPr>
              <a:t>By analyzing data dependencies and usage patterns, compilers can identify opportunities for optimization, improving code efficiency.</a:t>
            </a:r>
            <a:endParaRPr lang="en-US" sz="1579" dirty="0"/>
          </a:p>
        </p:txBody>
      </p:sp>
      <p:sp>
        <p:nvSpPr>
          <p:cNvPr id="14" name="Shape 11"/>
          <p:cNvSpPr/>
          <p:nvPr/>
        </p:nvSpPr>
        <p:spPr>
          <a:xfrm>
            <a:off x="1074063" y="6139458"/>
            <a:ext cx="451247" cy="451247"/>
          </a:xfrm>
          <a:prstGeom prst="roundRect">
            <a:avLst>
              <a:gd name="adj" fmla="val 8001"/>
            </a:avLst>
          </a:prstGeom>
          <a:solidFill>
            <a:srgbClr val="F3E7D4"/>
          </a:solidFill>
          <a:ln/>
        </p:spPr>
      </p:sp>
      <p:sp>
        <p:nvSpPr>
          <p:cNvPr id="15" name="Text 12"/>
          <p:cNvSpPr/>
          <p:nvPr/>
        </p:nvSpPr>
        <p:spPr>
          <a:xfrm>
            <a:off x="1220867" y="6223516"/>
            <a:ext cx="157639" cy="283131"/>
          </a:xfrm>
          <a:prstGeom prst="rect">
            <a:avLst/>
          </a:prstGeom>
          <a:noFill/>
          <a:ln/>
        </p:spPr>
        <p:txBody>
          <a:bodyPr wrap="none" rtlCol="0" anchor="t"/>
          <a:lstStyle/>
          <a:p>
            <a:pPr marL="0" indent="0" algn="ctr">
              <a:lnSpc>
                <a:spcPts val="2230"/>
              </a:lnSpc>
              <a:buNone/>
            </a:pPr>
            <a:r>
              <a:rPr lang="en-US" sz="2230" dirty="0">
                <a:solidFill>
                  <a:srgbClr val="3A3630"/>
                </a:solidFill>
                <a:latin typeface="Lora" pitchFamily="34" charset="0"/>
                <a:ea typeface="Lora" pitchFamily="34" charset="-122"/>
                <a:cs typeface="Lora" pitchFamily="34" charset="-120"/>
              </a:rPr>
              <a:t>3</a:t>
            </a:r>
            <a:endParaRPr lang="en-US" sz="2230" dirty="0"/>
          </a:p>
        </p:txBody>
      </p:sp>
      <p:sp>
        <p:nvSpPr>
          <p:cNvPr id="16" name="Text 13"/>
          <p:cNvSpPr/>
          <p:nvPr/>
        </p:nvSpPr>
        <p:spPr>
          <a:xfrm>
            <a:off x="1725811" y="6139458"/>
            <a:ext cx="2359581" cy="294918"/>
          </a:xfrm>
          <a:prstGeom prst="rect">
            <a:avLst/>
          </a:prstGeom>
          <a:noFill/>
          <a:ln/>
        </p:spPr>
        <p:txBody>
          <a:bodyPr wrap="none" rtlCol="0" anchor="t"/>
          <a:lstStyle/>
          <a:p>
            <a:pPr marL="0" indent="0">
              <a:lnSpc>
                <a:spcPts val="2322"/>
              </a:lnSpc>
              <a:buNone/>
            </a:pPr>
            <a:r>
              <a:rPr lang="en-US" sz="1858" dirty="0">
                <a:solidFill>
                  <a:srgbClr val="3A3630"/>
                </a:solidFill>
                <a:latin typeface="Lora" pitchFamily="34" charset="0"/>
                <a:ea typeface="Lora" pitchFamily="34" charset="-122"/>
                <a:cs typeface="Lora" pitchFamily="34" charset="-120"/>
              </a:rPr>
              <a:t>Types of Analysis</a:t>
            </a:r>
            <a:endParaRPr lang="en-US" sz="1858" dirty="0"/>
          </a:p>
        </p:txBody>
      </p:sp>
      <p:sp>
        <p:nvSpPr>
          <p:cNvPr id="17" name="Text 14"/>
          <p:cNvSpPr/>
          <p:nvPr/>
        </p:nvSpPr>
        <p:spPr>
          <a:xfrm>
            <a:off x="1725811" y="6554629"/>
            <a:ext cx="5489138" cy="962978"/>
          </a:xfrm>
          <a:prstGeom prst="rect">
            <a:avLst/>
          </a:prstGeom>
          <a:noFill/>
          <a:ln/>
        </p:spPr>
        <p:txBody>
          <a:bodyPr wrap="square" rtlCol="0" anchor="t"/>
          <a:lstStyle/>
          <a:p>
            <a:pPr marL="0" indent="0">
              <a:lnSpc>
                <a:spcPts val="2527"/>
              </a:lnSpc>
              <a:buNone/>
            </a:pPr>
            <a:r>
              <a:rPr lang="en-US" sz="1579" dirty="0">
                <a:solidFill>
                  <a:srgbClr val="3A3630"/>
                </a:solidFill>
                <a:latin typeface="Source Sans Pro" pitchFamily="34" charset="0"/>
                <a:ea typeface="Source Sans Pro" pitchFamily="34" charset="-122"/>
                <a:cs typeface="Source Sans Pro" pitchFamily="34" charset="-120"/>
              </a:rPr>
              <a:t>There are various data flow analysis techniques, each targeting specific aspects of code behavior, like reaching definitions, live variables, and constant propagation.</a:t>
            </a:r>
            <a:endParaRPr lang="en-US" sz="1579" dirty="0"/>
          </a:p>
        </p:txBody>
      </p:sp>
      <p:sp>
        <p:nvSpPr>
          <p:cNvPr id="18" name="Shape 15"/>
          <p:cNvSpPr/>
          <p:nvPr/>
        </p:nvSpPr>
        <p:spPr>
          <a:xfrm>
            <a:off x="7415451" y="6139458"/>
            <a:ext cx="451247" cy="451247"/>
          </a:xfrm>
          <a:prstGeom prst="roundRect">
            <a:avLst>
              <a:gd name="adj" fmla="val 8001"/>
            </a:avLst>
          </a:prstGeom>
          <a:solidFill>
            <a:srgbClr val="F3E7D4"/>
          </a:solidFill>
          <a:ln/>
        </p:spPr>
      </p:sp>
      <p:sp>
        <p:nvSpPr>
          <p:cNvPr id="19" name="Text 16"/>
          <p:cNvSpPr/>
          <p:nvPr/>
        </p:nvSpPr>
        <p:spPr>
          <a:xfrm>
            <a:off x="7564279" y="6223516"/>
            <a:ext cx="153472" cy="283131"/>
          </a:xfrm>
          <a:prstGeom prst="rect">
            <a:avLst/>
          </a:prstGeom>
          <a:noFill/>
          <a:ln/>
        </p:spPr>
        <p:txBody>
          <a:bodyPr wrap="none" rtlCol="0" anchor="t"/>
          <a:lstStyle/>
          <a:p>
            <a:pPr marL="0" indent="0" algn="ctr">
              <a:lnSpc>
                <a:spcPts val="2230"/>
              </a:lnSpc>
              <a:buNone/>
            </a:pPr>
            <a:r>
              <a:rPr lang="en-US" sz="2230" dirty="0">
                <a:solidFill>
                  <a:srgbClr val="3A3630"/>
                </a:solidFill>
                <a:latin typeface="Lora" pitchFamily="34" charset="0"/>
                <a:ea typeface="Lora" pitchFamily="34" charset="-122"/>
                <a:cs typeface="Lora" pitchFamily="34" charset="-120"/>
              </a:rPr>
              <a:t>4</a:t>
            </a:r>
            <a:endParaRPr lang="en-US" sz="2230" dirty="0"/>
          </a:p>
        </p:txBody>
      </p:sp>
      <p:sp>
        <p:nvSpPr>
          <p:cNvPr id="20" name="Text 17"/>
          <p:cNvSpPr/>
          <p:nvPr/>
        </p:nvSpPr>
        <p:spPr>
          <a:xfrm>
            <a:off x="8067199" y="6139458"/>
            <a:ext cx="2359581" cy="294918"/>
          </a:xfrm>
          <a:prstGeom prst="rect">
            <a:avLst/>
          </a:prstGeom>
          <a:noFill/>
          <a:ln/>
        </p:spPr>
        <p:txBody>
          <a:bodyPr wrap="none" rtlCol="0" anchor="t"/>
          <a:lstStyle/>
          <a:p>
            <a:pPr marL="0" indent="0">
              <a:lnSpc>
                <a:spcPts val="2322"/>
              </a:lnSpc>
              <a:buNone/>
            </a:pPr>
            <a:r>
              <a:rPr lang="en-US" sz="1858" dirty="0">
                <a:solidFill>
                  <a:srgbClr val="3A3630"/>
                </a:solidFill>
                <a:latin typeface="Lora" pitchFamily="34" charset="0"/>
                <a:ea typeface="Lora" pitchFamily="34" charset="-122"/>
                <a:cs typeface="Lora" pitchFamily="34" charset="-120"/>
              </a:rPr>
              <a:t>Compiler's Insight</a:t>
            </a:r>
            <a:endParaRPr lang="en-US" sz="1858" dirty="0"/>
          </a:p>
        </p:txBody>
      </p:sp>
      <p:sp>
        <p:nvSpPr>
          <p:cNvPr id="21" name="Text 18"/>
          <p:cNvSpPr/>
          <p:nvPr/>
        </p:nvSpPr>
        <p:spPr>
          <a:xfrm>
            <a:off x="8067199" y="6554629"/>
            <a:ext cx="5489138" cy="962978"/>
          </a:xfrm>
          <a:prstGeom prst="rect">
            <a:avLst/>
          </a:prstGeom>
          <a:noFill/>
          <a:ln/>
        </p:spPr>
        <p:txBody>
          <a:bodyPr wrap="square" rtlCol="0" anchor="t"/>
          <a:lstStyle/>
          <a:p>
            <a:pPr marL="0" indent="0">
              <a:lnSpc>
                <a:spcPts val="2527"/>
              </a:lnSpc>
              <a:buNone/>
            </a:pPr>
            <a:r>
              <a:rPr lang="en-US" sz="1579" dirty="0">
                <a:solidFill>
                  <a:srgbClr val="3A3630"/>
                </a:solidFill>
                <a:latin typeface="Source Sans Pro" pitchFamily="34" charset="0"/>
                <a:ea typeface="Source Sans Pro" pitchFamily="34" charset="-122"/>
                <a:cs typeface="Source Sans Pro" pitchFamily="34" charset="-120"/>
              </a:rPr>
              <a:t>Data flow analysis empowers compilers to gain a deep understanding of the program's structure and how data interacts within it.</a:t>
            </a:r>
            <a:endParaRPr lang="en-US" sz="1579"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38601" y="1620679"/>
            <a:ext cx="5009078" cy="4988243"/>
          </a:xfrm>
          <a:prstGeom prst="rect">
            <a:avLst/>
          </a:prstGeom>
        </p:spPr>
      </p:pic>
      <p:sp>
        <p:nvSpPr>
          <p:cNvPr id="6" name="Text 2"/>
          <p:cNvSpPr/>
          <p:nvPr/>
        </p:nvSpPr>
        <p:spPr>
          <a:xfrm>
            <a:off x="6154579" y="1137166"/>
            <a:ext cx="7807643" cy="1122998"/>
          </a:xfrm>
          <a:prstGeom prst="rect">
            <a:avLst/>
          </a:prstGeom>
          <a:noFill/>
          <a:ln/>
        </p:spPr>
        <p:txBody>
          <a:bodyPr wrap="square" rtlCol="0" anchor="t"/>
          <a:lstStyle/>
          <a:p>
            <a:pPr marL="0" indent="0">
              <a:lnSpc>
                <a:spcPts val="4422"/>
              </a:lnSpc>
              <a:buNone/>
            </a:pPr>
            <a:r>
              <a:rPr lang="en-US" sz="3538" dirty="0">
                <a:solidFill>
                  <a:srgbClr val="38512F"/>
                </a:solidFill>
                <a:latin typeface="Lora" pitchFamily="34" charset="0"/>
                <a:ea typeface="Lora" pitchFamily="34" charset="-122"/>
                <a:cs typeface="Lora" pitchFamily="34" charset="-120"/>
              </a:rPr>
              <a:t>Control Flow Graphs and Program Representation</a:t>
            </a:r>
            <a:endParaRPr lang="en-US" sz="3538" dirty="0"/>
          </a:p>
        </p:txBody>
      </p:sp>
      <p:sp>
        <p:nvSpPr>
          <p:cNvPr id="7" name="Shape 3"/>
          <p:cNvSpPr/>
          <p:nvPr/>
        </p:nvSpPr>
        <p:spPr>
          <a:xfrm>
            <a:off x="6226135" y="2761298"/>
            <a:ext cx="429578" cy="429578"/>
          </a:xfrm>
          <a:prstGeom prst="roundRect">
            <a:avLst>
              <a:gd name="adj" fmla="val 8001"/>
            </a:avLst>
          </a:prstGeom>
          <a:solidFill>
            <a:srgbClr val="F3E7D4"/>
          </a:solidFill>
          <a:ln/>
        </p:spPr>
      </p:sp>
      <p:sp>
        <p:nvSpPr>
          <p:cNvPr id="8" name="Text 4"/>
          <p:cNvSpPr/>
          <p:nvPr/>
        </p:nvSpPr>
        <p:spPr>
          <a:xfrm>
            <a:off x="6391870" y="2841308"/>
            <a:ext cx="98108" cy="269558"/>
          </a:xfrm>
          <a:prstGeom prst="rect">
            <a:avLst/>
          </a:prstGeom>
          <a:noFill/>
          <a:ln/>
        </p:spPr>
        <p:txBody>
          <a:bodyPr wrap="none" rtlCol="0" anchor="t"/>
          <a:lstStyle/>
          <a:p>
            <a:pPr marL="0" indent="0" algn="ctr">
              <a:lnSpc>
                <a:spcPts val="2123"/>
              </a:lnSpc>
              <a:buNone/>
            </a:pPr>
            <a:r>
              <a:rPr lang="en-US" sz="2123" dirty="0">
                <a:solidFill>
                  <a:srgbClr val="3A3630"/>
                </a:solidFill>
                <a:latin typeface="Lora" pitchFamily="34" charset="0"/>
                <a:ea typeface="Lora" pitchFamily="34" charset="-122"/>
                <a:cs typeface="Lora" pitchFamily="34" charset="-120"/>
              </a:rPr>
              <a:t>1</a:t>
            </a:r>
            <a:endParaRPr lang="en-US" sz="2123" dirty="0"/>
          </a:p>
        </p:txBody>
      </p:sp>
      <p:sp>
        <p:nvSpPr>
          <p:cNvPr id="9" name="Text 5"/>
          <p:cNvSpPr/>
          <p:nvPr/>
        </p:nvSpPr>
        <p:spPr>
          <a:xfrm>
            <a:off x="7491055" y="2737366"/>
            <a:ext cx="2246233" cy="280749"/>
          </a:xfrm>
          <a:prstGeom prst="rect">
            <a:avLst/>
          </a:prstGeom>
          <a:noFill/>
          <a:ln/>
        </p:spPr>
        <p:txBody>
          <a:bodyPr wrap="none" rtlCol="0" anchor="t"/>
          <a:lstStyle/>
          <a:p>
            <a:pPr marL="0" indent="0" algn="l">
              <a:lnSpc>
                <a:spcPts val="2211"/>
              </a:lnSpc>
              <a:buNone/>
            </a:pPr>
            <a:r>
              <a:rPr lang="en-US" sz="1769" dirty="0">
                <a:solidFill>
                  <a:srgbClr val="3A3630"/>
                </a:solidFill>
                <a:latin typeface="Lora" pitchFamily="34" charset="0"/>
                <a:ea typeface="Lora" pitchFamily="34" charset="-122"/>
                <a:cs typeface="Lora" pitchFamily="34" charset="-120"/>
              </a:rPr>
              <a:t>Program Structure</a:t>
            </a:r>
            <a:endParaRPr lang="en-US" sz="1769" dirty="0"/>
          </a:p>
        </p:txBody>
      </p:sp>
      <p:sp>
        <p:nvSpPr>
          <p:cNvPr id="10" name="Text 6"/>
          <p:cNvSpPr/>
          <p:nvPr/>
        </p:nvSpPr>
        <p:spPr>
          <a:xfrm>
            <a:off x="7491055" y="3132653"/>
            <a:ext cx="6471166" cy="611029"/>
          </a:xfrm>
          <a:prstGeom prst="rect">
            <a:avLst/>
          </a:prstGeom>
          <a:noFill/>
          <a:ln/>
        </p:spPr>
        <p:txBody>
          <a:bodyPr wrap="square" rtlCol="0" anchor="t"/>
          <a:lstStyle/>
          <a:p>
            <a:pPr marL="0" indent="0" algn="l">
              <a:lnSpc>
                <a:spcPts val="2406"/>
              </a:lnSpc>
              <a:buNone/>
            </a:pPr>
            <a:r>
              <a:rPr lang="en-US" sz="1503" dirty="0">
                <a:solidFill>
                  <a:srgbClr val="3A3630"/>
                </a:solidFill>
                <a:latin typeface="Source Sans Pro" pitchFamily="34" charset="0"/>
                <a:ea typeface="Source Sans Pro" pitchFamily="34" charset="-122"/>
                <a:cs typeface="Source Sans Pro" pitchFamily="34" charset="-120"/>
              </a:rPr>
              <a:t>Control flow graphs represent the execution flow of a program, depicting the sequence of instructions and decision points.</a:t>
            </a:r>
            <a:endParaRPr lang="en-US" sz="1503" dirty="0"/>
          </a:p>
        </p:txBody>
      </p:sp>
      <p:sp>
        <p:nvSpPr>
          <p:cNvPr id="11" name="Shape 7"/>
          <p:cNvSpPr/>
          <p:nvPr/>
        </p:nvSpPr>
        <p:spPr>
          <a:xfrm>
            <a:off x="6226135" y="4340185"/>
            <a:ext cx="429578" cy="429578"/>
          </a:xfrm>
          <a:prstGeom prst="roundRect">
            <a:avLst>
              <a:gd name="adj" fmla="val 8001"/>
            </a:avLst>
          </a:prstGeom>
          <a:solidFill>
            <a:srgbClr val="F3E7D4"/>
          </a:solidFill>
          <a:ln/>
        </p:spPr>
      </p:sp>
      <p:sp>
        <p:nvSpPr>
          <p:cNvPr id="12" name="Text 8"/>
          <p:cNvSpPr/>
          <p:nvPr/>
        </p:nvSpPr>
        <p:spPr>
          <a:xfrm>
            <a:off x="6368534" y="4420195"/>
            <a:ext cx="144780" cy="269558"/>
          </a:xfrm>
          <a:prstGeom prst="rect">
            <a:avLst/>
          </a:prstGeom>
          <a:noFill/>
          <a:ln/>
        </p:spPr>
        <p:txBody>
          <a:bodyPr wrap="none" rtlCol="0" anchor="t"/>
          <a:lstStyle/>
          <a:p>
            <a:pPr marL="0" indent="0" algn="ctr">
              <a:lnSpc>
                <a:spcPts val="2123"/>
              </a:lnSpc>
              <a:buNone/>
            </a:pPr>
            <a:r>
              <a:rPr lang="en-US" sz="2123" dirty="0">
                <a:solidFill>
                  <a:srgbClr val="3A3630"/>
                </a:solidFill>
                <a:latin typeface="Lora" pitchFamily="34" charset="0"/>
                <a:ea typeface="Lora" pitchFamily="34" charset="-122"/>
                <a:cs typeface="Lora" pitchFamily="34" charset="-120"/>
              </a:rPr>
              <a:t>2</a:t>
            </a:r>
            <a:endParaRPr lang="en-US" sz="2123" dirty="0"/>
          </a:p>
        </p:txBody>
      </p:sp>
      <p:sp>
        <p:nvSpPr>
          <p:cNvPr id="13" name="Text 9"/>
          <p:cNvSpPr/>
          <p:nvPr/>
        </p:nvSpPr>
        <p:spPr>
          <a:xfrm>
            <a:off x="7491055" y="4316254"/>
            <a:ext cx="2246233" cy="280749"/>
          </a:xfrm>
          <a:prstGeom prst="rect">
            <a:avLst/>
          </a:prstGeom>
          <a:noFill/>
          <a:ln/>
        </p:spPr>
        <p:txBody>
          <a:bodyPr wrap="none" rtlCol="0" anchor="t"/>
          <a:lstStyle/>
          <a:p>
            <a:pPr marL="0" indent="0" algn="l">
              <a:lnSpc>
                <a:spcPts val="2211"/>
              </a:lnSpc>
              <a:buNone/>
            </a:pPr>
            <a:r>
              <a:rPr lang="en-US" sz="1769" dirty="0">
                <a:solidFill>
                  <a:srgbClr val="3A3630"/>
                </a:solidFill>
                <a:latin typeface="Lora" pitchFamily="34" charset="0"/>
                <a:ea typeface="Lora" pitchFamily="34" charset="-122"/>
                <a:cs typeface="Lora" pitchFamily="34" charset="-120"/>
              </a:rPr>
              <a:t>Nodes and Edges</a:t>
            </a:r>
            <a:endParaRPr lang="en-US" sz="1769" dirty="0"/>
          </a:p>
        </p:txBody>
      </p:sp>
      <p:sp>
        <p:nvSpPr>
          <p:cNvPr id="14" name="Text 10"/>
          <p:cNvSpPr/>
          <p:nvPr/>
        </p:nvSpPr>
        <p:spPr>
          <a:xfrm>
            <a:off x="7491055" y="4711541"/>
            <a:ext cx="6471166" cy="611029"/>
          </a:xfrm>
          <a:prstGeom prst="rect">
            <a:avLst/>
          </a:prstGeom>
          <a:noFill/>
          <a:ln/>
        </p:spPr>
        <p:txBody>
          <a:bodyPr wrap="square" rtlCol="0" anchor="t"/>
          <a:lstStyle/>
          <a:p>
            <a:pPr marL="0" indent="0" algn="l">
              <a:lnSpc>
                <a:spcPts val="2406"/>
              </a:lnSpc>
              <a:buNone/>
            </a:pPr>
            <a:r>
              <a:rPr lang="en-US" sz="1503" dirty="0">
                <a:solidFill>
                  <a:srgbClr val="3A3630"/>
                </a:solidFill>
                <a:latin typeface="Source Sans Pro" pitchFamily="34" charset="0"/>
                <a:ea typeface="Source Sans Pro" pitchFamily="34" charset="-122"/>
                <a:cs typeface="Source Sans Pro" pitchFamily="34" charset="-120"/>
              </a:rPr>
              <a:t>Nodes represent instructions or basic blocks, while edges indicate the flow of control between them, illustrating possible execution paths.</a:t>
            </a:r>
            <a:endParaRPr lang="en-US" sz="1503" dirty="0"/>
          </a:p>
        </p:txBody>
      </p:sp>
      <p:sp>
        <p:nvSpPr>
          <p:cNvPr id="15" name="Shape 11"/>
          <p:cNvSpPr/>
          <p:nvPr/>
        </p:nvSpPr>
        <p:spPr>
          <a:xfrm>
            <a:off x="6226135" y="5919073"/>
            <a:ext cx="429578" cy="429578"/>
          </a:xfrm>
          <a:prstGeom prst="roundRect">
            <a:avLst>
              <a:gd name="adj" fmla="val 8001"/>
            </a:avLst>
          </a:prstGeom>
          <a:solidFill>
            <a:srgbClr val="F3E7D4"/>
          </a:solidFill>
          <a:ln/>
        </p:spPr>
      </p:sp>
      <p:sp>
        <p:nvSpPr>
          <p:cNvPr id="16" name="Text 12"/>
          <p:cNvSpPr/>
          <p:nvPr/>
        </p:nvSpPr>
        <p:spPr>
          <a:xfrm>
            <a:off x="6365796" y="5999083"/>
            <a:ext cx="150138" cy="269558"/>
          </a:xfrm>
          <a:prstGeom prst="rect">
            <a:avLst/>
          </a:prstGeom>
          <a:noFill/>
          <a:ln/>
        </p:spPr>
        <p:txBody>
          <a:bodyPr wrap="none" rtlCol="0" anchor="t"/>
          <a:lstStyle/>
          <a:p>
            <a:pPr marL="0" indent="0" algn="ctr">
              <a:lnSpc>
                <a:spcPts val="2123"/>
              </a:lnSpc>
              <a:buNone/>
            </a:pPr>
            <a:r>
              <a:rPr lang="en-US" sz="2123" dirty="0">
                <a:solidFill>
                  <a:srgbClr val="3A3630"/>
                </a:solidFill>
                <a:latin typeface="Lora" pitchFamily="34" charset="0"/>
                <a:ea typeface="Lora" pitchFamily="34" charset="-122"/>
                <a:cs typeface="Lora" pitchFamily="34" charset="-120"/>
              </a:rPr>
              <a:t>3</a:t>
            </a:r>
            <a:endParaRPr lang="en-US" sz="2123" dirty="0"/>
          </a:p>
        </p:txBody>
      </p:sp>
      <p:sp>
        <p:nvSpPr>
          <p:cNvPr id="17" name="Text 13"/>
          <p:cNvSpPr/>
          <p:nvPr/>
        </p:nvSpPr>
        <p:spPr>
          <a:xfrm>
            <a:off x="7491055" y="5895142"/>
            <a:ext cx="2271832" cy="280749"/>
          </a:xfrm>
          <a:prstGeom prst="rect">
            <a:avLst/>
          </a:prstGeom>
          <a:noFill/>
          <a:ln/>
        </p:spPr>
        <p:txBody>
          <a:bodyPr wrap="none" rtlCol="0" anchor="t"/>
          <a:lstStyle/>
          <a:p>
            <a:pPr marL="0" indent="0" algn="l">
              <a:lnSpc>
                <a:spcPts val="2211"/>
              </a:lnSpc>
              <a:buNone/>
            </a:pPr>
            <a:r>
              <a:rPr lang="en-US" sz="1769" dirty="0">
                <a:solidFill>
                  <a:srgbClr val="3A3630"/>
                </a:solidFill>
                <a:latin typeface="Lora" pitchFamily="34" charset="0"/>
                <a:ea typeface="Lora" pitchFamily="34" charset="-122"/>
                <a:cs typeface="Lora" pitchFamily="34" charset="-120"/>
              </a:rPr>
              <a:t>Visual Representation</a:t>
            </a:r>
            <a:endParaRPr lang="en-US" sz="1769" dirty="0"/>
          </a:p>
        </p:txBody>
      </p:sp>
      <p:sp>
        <p:nvSpPr>
          <p:cNvPr id="18" name="Text 14"/>
          <p:cNvSpPr/>
          <p:nvPr/>
        </p:nvSpPr>
        <p:spPr>
          <a:xfrm>
            <a:off x="7491055" y="6290429"/>
            <a:ext cx="6471166" cy="611029"/>
          </a:xfrm>
          <a:prstGeom prst="rect">
            <a:avLst/>
          </a:prstGeom>
          <a:noFill/>
          <a:ln/>
        </p:spPr>
        <p:txBody>
          <a:bodyPr wrap="square" rtlCol="0" anchor="t"/>
          <a:lstStyle/>
          <a:p>
            <a:pPr marL="0" indent="0" algn="l">
              <a:lnSpc>
                <a:spcPts val="2406"/>
              </a:lnSpc>
              <a:buNone/>
            </a:pPr>
            <a:r>
              <a:rPr lang="en-US" sz="1503" dirty="0">
                <a:solidFill>
                  <a:srgbClr val="3A3630"/>
                </a:solidFill>
                <a:latin typeface="Source Sans Pro" pitchFamily="34" charset="0"/>
                <a:ea typeface="Source Sans Pro" pitchFamily="34" charset="-122"/>
                <a:cs typeface="Source Sans Pro" pitchFamily="34" charset="-120"/>
              </a:rPr>
              <a:t>This graphical representation provides a clear visualization of the program's logic, aiding in understanding its structure and potential optimization opportunities.</a:t>
            </a:r>
            <a:endParaRPr lang="en-US" sz="1503"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719"/>
          </a:xfrm>
          <a:prstGeom prst="rect">
            <a:avLst/>
          </a:prstGeom>
          <a:solidFill>
            <a:srgbClr val="FEF5E7"/>
          </a:solidFill>
          <a:ln/>
        </p:spPr>
      </p:sp>
      <p:pic>
        <p:nvPicPr>
          <p:cNvPr id="4" name="Image 0" descr="preencoded.png"/>
          <p:cNvPicPr>
            <a:picLocks noChangeAspect="1"/>
          </p:cNvPicPr>
          <p:nvPr/>
        </p:nvPicPr>
        <p:blipFill>
          <a:blip r:embed="rId3"/>
          <a:stretch>
            <a:fillRect/>
          </a:stretch>
        </p:blipFill>
        <p:spPr>
          <a:xfrm>
            <a:off x="0" y="0"/>
            <a:ext cx="5486400" cy="8229719"/>
          </a:xfrm>
          <a:prstGeom prst="rect">
            <a:avLst/>
          </a:prstGeom>
        </p:spPr>
      </p:pic>
      <p:pic>
        <p:nvPicPr>
          <p:cNvPr id="5" name="Image 1" descr="preencoded.png"/>
          <p:cNvPicPr>
            <a:picLocks noChangeAspect="1"/>
          </p:cNvPicPr>
          <p:nvPr/>
        </p:nvPicPr>
        <p:blipFill>
          <a:blip r:embed="rId4"/>
          <a:stretch>
            <a:fillRect/>
          </a:stretch>
        </p:blipFill>
        <p:spPr>
          <a:xfrm>
            <a:off x="282416" y="3007519"/>
            <a:ext cx="4921448" cy="2214682"/>
          </a:xfrm>
          <a:prstGeom prst="rect">
            <a:avLst/>
          </a:prstGeom>
        </p:spPr>
      </p:pic>
      <p:sp>
        <p:nvSpPr>
          <p:cNvPr id="6" name="Text 2"/>
          <p:cNvSpPr/>
          <p:nvPr/>
        </p:nvSpPr>
        <p:spPr>
          <a:xfrm>
            <a:off x="6277332" y="621387"/>
            <a:ext cx="7562136" cy="1329214"/>
          </a:xfrm>
          <a:prstGeom prst="rect">
            <a:avLst/>
          </a:prstGeom>
          <a:noFill/>
          <a:ln/>
        </p:spPr>
        <p:txBody>
          <a:bodyPr wrap="square" rtlCol="0" anchor="t"/>
          <a:lstStyle/>
          <a:p>
            <a:pPr marL="0" indent="0">
              <a:lnSpc>
                <a:spcPts val="5234"/>
              </a:lnSpc>
              <a:buNone/>
            </a:pPr>
            <a:r>
              <a:rPr lang="en-US" sz="4187" dirty="0">
                <a:solidFill>
                  <a:srgbClr val="38512F"/>
                </a:solidFill>
                <a:latin typeface="Lora" pitchFamily="34" charset="0"/>
                <a:ea typeface="Lora" pitchFamily="34" charset="-122"/>
                <a:cs typeface="Lora" pitchFamily="34" charset="-120"/>
              </a:rPr>
              <a:t>Data Flow Equations and Iterative Algorithms</a:t>
            </a:r>
            <a:endParaRPr lang="en-US" sz="4187" dirty="0"/>
          </a:p>
        </p:txBody>
      </p:sp>
      <p:sp>
        <p:nvSpPr>
          <p:cNvPr id="7" name="Shape 3"/>
          <p:cNvSpPr/>
          <p:nvPr/>
        </p:nvSpPr>
        <p:spPr>
          <a:xfrm>
            <a:off x="6277332" y="2289572"/>
            <a:ext cx="3668078" cy="3088600"/>
          </a:xfrm>
          <a:prstGeom prst="roundRect">
            <a:avLst>
              <a:gd name="adj" fmla="val 1317"/>
            </a:avLst>
          </a:prstGeom>
          <a:solidFill>
            <a:srgbClr val="F3E7D4"/>
          </a:solidFill>
          <a:ln/>
        </p:spPr>
      </p:sp>
      <p:sp>
        <p:nvSpPr>
          <p:cNvPr id="8" name="Text 4"/>
          <p:cNvSpPr/>
          <p:nvPr/>
        </p:nvSpPr>
        <p:spPr>
          <a:xfrm>
            <a:off x="6503313" y="2515553"/>
            <a:ext cx="2658666" cy="332303"/>
          </a:xfrm>
          <a:prstGeom prst="rect">
            <a:avLst/>
          </a:prstGeom>
          <a:noFill/>
          <a:ln/>
        </p:spPr>
        <p:txBody>
          <a:bodyPr wrap="none" rtlCol="0" anchor="t"/>
          <a:lstStyle/>
          <a:p>
            <a:pPr marL="0" indent="0">
              <a:lnSpc>
                <a:spcPts val="2617"/>
              </a:lnSpc>
              <a:buNone/>
            </a:pPr>
            <a:r>
              <a:rPr lang="en-US" sz="2093" dirty="0">
                <a:solidFill>
                  <a:srgbClr val="3A3630"/>
                </a:solidFill>
                <a:latin typeface="Lora" pitchFamily="34" charset="0"/>
                <a:ea typeface="Lora" pitchFamily="34" charset="-122"/>
                <a:cs typeface="Lora" pitchFamily="34" charset="-120"/>
              </a:rPr>
              <a:t>Data Flow Equations</a:t>
            </a:r>
            <a:endParaRPr lang="en-US" sz="2093" dirty="0"/>
          </a:p>
        </p:txBody>
      </p:sp>
      <p:sp>
        <p:nvSpPr>
          <p:cNvPr id="9" name="Text 5"/>
          <p:cNvSpPr/>
          <p:nvPr/>
        </p:nvSpPr>
        <p:spPr>
          <a:xfrm>
            <a:off x="6503313" y="2983349"/>
            <a:ext cx="3216116" cy="2168843"/>
          </a:xfrm>
          <a:prstGeom prst="rect">
            <a:avLst/>
          </a:prstGeom>
          <a:noFill/>
          <a:ln/>
        </p:spPr>
        <p:txBody>
          <a:bodyPr wrap="square" rtlCol="0" anchor="t"/>
          <a:lstStyle/>
          <a:p>
            <a:pPr marL="0" indent="0">
              <a:lnSpc>
                <a:spcPts val="2847"/>
              </a:lnSpc>
              <a:buNone/>
            </a:pPr>
            <a:r>
              <a:rPr lang="en-US" sz="1779" dirty="0">
                <a:solidFill>
                  <a:srgbClr val="3A3630"/>
                </a:solidFill>
                <a:latin typeface="Source Sans Pro" pitchFamily="34" charset="0"/>
                <a:ea typeface="Source Sans Pro" pitchFamily="34" charset="-122"/>
                <a:cs typeface="Source Sans Pro" pitchFamily="34" charset="-120"/>
              </a:rPr>
              <a:t>Data flow equations mathematically describe the flow of data through the program, capturing the relationships between variables and instructions.</a:t>
            </a:r>
            <a:endParaRPr lang="en-US" sz="1779" dirty="0"/>
          </a:p>
        </p:txBody>
      </p:sp>
      <p:sp>
        <p:nvSpPr>
          <p:cNvPr id="10" name="Shape 6"/>
          <p:cNvSpPr/>
          <p:nvPr/>
        </p:nvSpPr>
        <p:spPr>
          <a:xfrm>
            <a:off x="10171390" y="2289572"/>
            <a:ext cx="3668078" cy="3088600"/>
          </a:xfrm>
          <a:prstGeom prst="roundRect">
            <a:avLst>
              <a:gd name="adj" fmla="val 1317"/>
            </a:avLst>
          </a:prstGeom>
          <a:solidFill>
            <a:srgbClr val="F3E7D4"/>
          </a:solidFill>
          <a:ln/>
        </p:spPr>
      </p:sp>
      <p:sp>
        <p:nvSpPr>
          <p:cNvPr id="11" name="Text 7"/>
          <p:cNvSpPr/>
          <p:nvPr/>
        </p:nvSpPr>
        <p:spPr>
          <a:xfrm>
            <a:off x="10397371" y="2515553"/>
            <a:ext cx="2658666" cy="332303"/>
          </a:xfrm>
          <a:prstGeom prst="rect">
            <a:avLst/>
          </a:prstGeom>
          <a:noFill/>
          <a:ln/>
        </p:spPr>
        <p:txBody>
          <a:bodyPr wrap="none" rtlCol="0" anchor="t"/>
          <a:lstStyle/>
          <a:p>
            <a:pPr marL="0" indent="0">
              <a:lnSpc>
                <a:spcPts val="2617"/>
              </a:lnSpc>
              <a:buNone/>
            </a:pPr>
            <a:r>
              <a:rPr lang="en-US" sz="2093" dirty="0">
                <a:solidFill>
                  <a:srgbClr val="3A3630"/>
                </a:solidFill>
                <a:latin typeface="Lora" pitchFamily="34" charset="0"/>
                <a:ea typeface="Lora" pitchFamily="34" charset="-122"/>
                <a:cs typeface="Lora" pitchFamily="34" charset="-120"/>
              </a:rPr>
              <a:t>Iterative Algorithms</a:t>
            </a:r>
            <a:endParaRPr lang="en-US" sz="2093" dirty="0"/>
          </a:p>
        </p:txBody>
      </p:sp>
      <p:sp>
        <p:nvSpPr>
          <p:cNvPr id="12" name="Text 8"/>
          <p:cNvSpPr/>
          <p:nvPr/>
        </p:nvSpPr>
        <p:spPr>
          <a:xfrm>
            <a:off x="10397371" y="2983349"/>
            <a:ext cx="3216116" cy="1807369"/>
          </a:xfrm>
          <a:prstGeom prst="rect">
            <a:avLst/>
          </a:prstGeom>
          <a:noFill/>
          <a:ln/>
        </p:spPr>
        <p:txBody>
          <a:bodyPr wrap="square" rtlCol="0" anchor="t"/>
          <a:lstStyle/>
          <a:p>
            <a:pPr marL="0" indent="0">
              <a:lnSpc>
                <a:spcPts val="2847"/>
              </a:lnSpc>
              <a:buNone/>
            </a:pPr>
            <a:r>
              <a:rPr lang="en-US" sz="1779" dirty="0">
                <a:solidFill>
                  <a:srgbClr val="3A3630"/>
                </a:solidFill>
                <a:latin typeface="Source Sans Pro" pitchFamily="34" charset="0"/>
                <a:ea typeface="Source Sans Pro" pitchFamily="34" charset="-122"/>
                <a:cs typeface="Source Sans Pro" pitchFamily="34" charset="-120"/>
              </a:rPr>
              <a:t>Iterative algorithms solve these equations, repeatedly updating data flow information until a stable state is reached, providing accurate analysis results.</a:t>
            </a:r>
            <a:endParaRPr lang="en-US" sz="1779" dirty="0"/>
          </a:p>
        </p:txBody>
      </p:sp>
      <p:sp>
        <p:nvSpPr>
          <p:cNvPr id="13" name="Shape 9"/>
          <p:cNvSpPr/>
          <p:nvPr/>
        </p:nvSpPr>
        <p:spPr>
          <a:xfrm>
            <a:off x="6277332" y="5604153"/>
            <a:ext cx="7562136" cy="2004179"/>
          </a:xfrm>
          <a:prstGeom prst="roundRect">
            <a:avLst>
              <a:gd name="adj" fmla="val 2030"/>
            </a:avLst>
          </a:prstGeom>
          <a:solidFill>
            <a:srgbClr val="F3E7D4"/>
          </a:solidFill>
          <a:ln/>
        </p:spPr>
      </p:sp>
      <p:sp>
        <p:nvSpPr>
          <p:cNvPr id="14" name="Text 10"/>
          <p:cNvSpPr/>
          <p:nvPr/>
        </p:nvSpPr>
        <p:spPr>
          <a:xfrm>
            <a:off x="6503313" y="5830133"/>
            <a:ext cx="2786420" cy="332303"/>
          </a:xfrm>
          <a:prstGeom prst="rect">
            <a:avLst/>
          </a:prstGeom>
          <a:noFill/>
          <a:ln/>
        </p:spPr>
        <p:txBody>
          <a:bodyPr wrap="none" rtlCol="0" anchor="t"/>
          <a:lstStyle/>
          <a:p>
            <a:pPr marL="0" indent="0">
              <a:lnSpc>
                <a:spcPts val="2617"/>
              </a:lnSpc>
              <a:buNone/>
            </a:pPr>
            <a:r>
              <a:rPr lang="en-US" sz="2093" dirty="0">
                <a:solidFill>
                  <a:srgbClr val="3A3630"/>
                </a:solidFill>
                <a:latin typeface="Lora" pitchFamily="34" charset="0"/>
                <a:ea typeface="Lora" pitchFamily="34" charset="-122"/>
                <a:cs typeface="Lora" pitchFamily="34" charset="-120"/>
              </a:rPr>
              <a:t>Reaching a Fixed Point</a:t>
            </a:r>
            <a:endParaRPr lang="en-US" sz="2093" dirty="0"/>
          </a:p>
        </p:txBody>
      </p:sp>
      <p:sp>
        <p:nvSpPr>
          <p:cNvPr id="15" name="Text 11"/>
          <p:cNvSpPr/>
          <p:nvPr/>
        </p:nvSpPr>
        <p:spPr>
          <a:xfrm>
            <a:off x="6503313" y="6297930"/>
            <a:ext cx="7110174" cy="1084421"/>
          </a:xfrm>
          <a:prstGeom prst="rect">
            <a:avLst/>
          </a:prstGeom>
          <a:noFill/>
          <a:ln/>
        </p:spPr>
        <p:txBody>
          <a:bodyPr wrap="square" rtlCol="0" anchor="t"/>
          <a:lstStyle/>
          <a:p>
            <a:pPr marL="0" indent="0">
              <a:lnSpc>
                <a:spcPts val="2847"/>
              </a:lnSpc>
              <a:buNone/>
            </a:pPr>
            <a:r>
              <a:rPr lang="en-US" sz="1779" dirty="0">
                <a:solidFill>
                  <a:srgbClr val="3A3630"/>
                </a:solidFill>
                <a:latin typeface="Source Sans Pro" pitchFamily="34" charset="0"/>
                <a:ea typeface="Source Sans Pro" pitchFamily="34" charset="-122"/>
                <a:cs typeface="Source Sans Pro" pitchFamily="34" charset="-120"/>
              </a:rPr>
              <a:t>The process continues until no further changes occur, indicating that the analysis has converged, providing a comprehensive understanding of data flow.</a:t>
            </a:r>
            <a:endParaRPr lang="en-US" sz="1779"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837724" y="2485787"/>
            <a:ext cx="12578358" cy="704017"/>
          </a:xfrm>
          <a:prstGeom prst="rect">
            <a:avLst/>
          </a:prstGeom>
          <a:noFill/>
          <a:ln/>
        </p:spPr>
        <p:txBody>
          <a:bodyPr wrap="none" rtlCol="0" anchor="t"/>
          <a:lstStyle/>
          <a:p>
            <a:pPr marL="0" indent="0">
              <a:lnSpc>
                <a:spcPts val="5544"/>
              </a:lnSpc>
              <a:buNone/>
            </a:pPr>
            <a:r>
              <a:rPr lang="en-US" sz="4435" dirty="0">
                <a:solidFill>
                  <a:srgbClr val="38512F"/>
                </a:solidFill>
                <a:latin typeface="Lora" pitchFamily="34" charset="0"/>
                <a:ea typeface="Lora" pitchFamily="34" charset="-122"/>
                <a:cs typeface="Lora" pitchFamily="34" charset="-120"/>
              </a:rPr>
              <a:t>Reaching Definitions and Live Variables Analysis</a:t>
            </a:r>
            <a:endParaRPr lang="en-US" sz="4435" dirty="0"/>
          </a:p>
        </p:txBody>
      </p:sp>
      <p:sp>
        <p:nvSpPr>
          <p:cNvPr id="5" name="Text 3"/>
          <p:cNvSpPr/>
          <p:nvPr/>
        </p:nvSpPr>
        <p:spPr>
          <a:xfrm>
            <a:off x="837724" y="3788093"/>
            <a:ext cx="2816185" cy="351949"/>
          </a:xfrm>
          <a:prstGeom prst="rect">
            <a:avLst/>
          </a:prstGeom>
          <a:noFill/>
          <a:ln/>
        </p:spPr>
        <p:txBody>
          <a:bodyPr wrap="none" rtlCol="0" anchor="t"/>
          <a:lstStyle/>
          <a:p>
            <a:pPr marL="0" indent="0">
              <a:lnSpc>
                <a:spcPts val="2772"/>
              </a:lnSpc>
              <a:buNone/>
            </a:pPr>
            <a:r>
              <a:rPr lang="en-US" sz="2218" dirty="0">
                <a:solidFill>
                  <a:srgbClr val="38512F"/>
                </a:solidFill>
                <a:latin typeface="Lora" pitchFamily="34" charset="0"/>
                <a:ea typeface="Lora" pitchFamily="34" charset="-122"/>
                <a:cs typeface="Lora" pitchFamily="34" charset="-120"/>
              </a:rPr>
              <a:t>Reaching Definitions</a:t>
            </a:r>
            <a:endParaRPr lang="en-US" sz="2218" dirty="0"/>
          </a:p>
        </p:txBody>
      </p:sp>
      <p:sp>
        <p:nvSpPr>
          <p:cNvPr id="6" name="Text 4"/>
          <p:cNvSpPr/>
          <p:nvPr/>
        </p:nvSpPr>
        <p:spPr>
          <a:xfrm>
            <a:off x="837724" y="4379357"/>
            <a:ext cx="6185535" cy="1149072"/>
          </a:xfrm>
          <a:prstGeom prst="rect">
            <a:avLst/>
          </a:prstGeom>
          <a:noFill/>
          <a:ln/>
        </p:spPr>
        <p:txBody>
          <a:bodyPr wrap="square" rtlCol="0" anchor="t"/>
          <a:lstStyle/>
          <a:p>
            <a:pPr marL="0" indent="0">
              <a:lnSpc>
                <a:spcPts val="3016"/>
              </a:lnSpc>
              <a:buNone/>
            </a:pPr>
            <a:r>
              <a:rPr lang="en-US" sz="1885" dirty="0">
                <a:solidFill>
                  <a:srgbClr val="3A3630"/>
                </a:solidFill>
                <a:latin typeface="Source Sans Pro" pitchFamily="34" charset="0"/>
                <a:ea typeface="Source Sans Pro" pitchFamily="34" charset="-122"/>
                <a:cs typeface="Source Sans Pro" pitchFamily="34" charset="-120"/>
              </a:rPr>
              <a:t>This analysis identifies the set of definitions that might reach a specific point in the program, determining which definitions could potentially influence the value of a variable.</a:t>
            </a:r>
            <a:endParaRPr lang="en-US" sz="1885" dirty="0"/>
          </a:p>
        </p:txBody>
      </p:sp>
      <p:sp>
        <p:nvSpPr>
          <p:cNvPr id="7" name="Text 5"/>
          <p:cNvSpPr/>
          <p:nvPr/>
        </p:nvSpPr>
        <p:spPr>
          <a:xfrm>
            <a:off x="7614761" y="3788093"/>
            <a:ext cx="2816185" cy="351949"/>
          </a:xfrm>
          <a:prstGeom prst="rect">
            <a:avLst/>
          </a:prstGeom>
          <a:noFill/>
          <a:ln/>
        </p:spPr>
        <p:txBody>
          <a:bodyPr wrap="none" rtlCol="0" anchor="t"/>
          <a:lstStyle/>
          <a:p>
            <a:pPr marL="0" indent="0">
              <a:lnSpc>
                <a:spcPts val="2772"/>
              </a:lnSpc>
              <a:buNone/>
            </a:pPr>
            <a:r>
              <a:rPr lang="en-US" sz="2218" dirty="0">
                <a:solidFill>
                  <a:srgbClr val="38512F"/>
                </a:solidFill>
                <a:latin typeface="Lora" pitchFamily="34" charset="0"/>
                <a:ea typeface="Lora" pitchFamily="34" charset="-122"/>
                <a:cs typeface="Lora" pitchFamily="34" charset="-120"/>
              </a:rPr>
              <a:t>Live Variables</a:t>
            </a:r>
            <a:endParaRPr lang="en-US" sz="2218" dirty="0"/>
          </a:p>
        </p:txBody>
      </p:sp>
      <p:sp>
        <p:nvSpPr>
          <p:cNvPr id="8" name="Text 6"/>
          <p:cNvSpPr/>
          <p:nvPr/>
        </p:nvSpPr>
        <p:spPr>
          <a:xfrm>
            <a:off x="7614761" y="4379357"/>
            <a:ext cx="6185535" cy="1149072"/>
          </a:xfrm>
          <a:prstGeom prst="rect">
            <a:avLst/>
          </a:prstGeom>
          <a:noFill/>
          <a:ln/>
        </p:spPr>
        <p:txBody>
          <a:bodyPr wrap="square" rtlCol="0" anchor="t"/>
          <a:lstStyle/>
          <a:p>
            <a:pPr marL="0" indent="0">
              <a:lnSpc>
                <a:spcPts val="3016"/>
              </a:lnSpc>
              <a:buNone/>
            </a:pPr>
            <a:r>
              <a:rPr lang="en-US" sz="1885" dirty="0">
                <a:solidFill>
                  <a:srgbClr val="3A3630"/>
                </a:solidFill>
                <a:latin typeface="Source Sans Pro" pitchFamily="34" charset="0"/>
                <a:ea typeface="Source Sans Pro" pitchFamily="34" charset="-122"/>
                <a:cs typeface="Source Sans Pro" pitchFamily="34" charset="-120"/>
              </a:rPr>
              <a:t>Live variables analysis pinpoints variables that might be used later in the program's execution path, highlighting variables that should not be overwritten prematurely.</a:t>
            </a:r>
            <a:endParaRPr lang="en-US" sz="188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Shape 2"/>
          <p:cNvSpPr/>
          <p:nvPr/>
        </p:nvSpPr>
        <p:spPr>
          <a:xfrm>
            <a:off x="9144000" y="0"/>
            <a:ext cx="5486400" cy="8229600"/>
          </a:xfrm>
          <a:prstGeom prst="rect">
            <a:avLst/>
          </a:prstGeom>
          <a:solidFill>
            <a:srgbClr val="E5E0DF"/>
          </a:solidFill>
          <a:ln/>
        </p:spPr>
      </p:sp>
      <p:pic>
        <p:nvPicPr>
          <p:cNvPr id="6"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7" name="Text 3"/>
          <p:cNvSpPr/>
          <p:nvPr/>
        </p:nvSpPr>
        <p:spPr>
          <a:xfrm>
            <a:off x="837724" y="1107996"/>
            <a:ext cx="7468553" cy="1408033"/>
          </a:xfrm>
          <a:prstGeom prst="rect">
            <a:avLst/>
          </a:prstGeom>
          <a:noFill/>
          <a:ln/>
        </p:spPr>
        <p:txBody>
          <a:bodyPr wrap="square" rtlCol="0" anchor="t"/>
          <a:lstStyle/>
          <a:p>
            <a:pPr marL="0" indent="0">
              <a:lnSpc>
                <a:spcPts val="5544"/>
              </a:lnSpc>
              <a:buNone/>
            </a:pPr>
            <a:r>
              <a:rPr lang="en-US" sz="4435" dirty="0">
                <a:solidFill>
                  <a:srgbClr val="38512F"/>
                </a:solidFill>
                <a:latin typeface="Lora" pitchFamily="34" charset="0"/>
                <a:ea typeface="Lora" pitchFamily="34" charset="-122"/>
                <a:cs typeface="Lora" pitchFamily="34" charset="-120"/>
              </a:rPr>
              <a:t>Constant Propagation and Constant Folding</a:t>
            </a:r>
            <a:endParaRPr lang="en-US" sz="4435" dirty="0"/>
          </a:p>
        </p:txBody>
      </p:sp>
      <p:pic>
        <p:nvPicPr>
          <p:cNvPr id="8" name="Image 2" descr="preencoded.png"/>
          <p:cNvPicPr>
            <a:picLocks noChangeAspect="1"/>
          </p:cNvPicPr>
          <p:nvPr/>
        </p:nvPicPr>
        <p:blipFill>
          <a:blip r:embed="rId5"/>
          <a:stretch>
            <a:fillRect/>
          </a:stretch>
        </p:blipFill>
        <p:spPr>
          <a:xfrm>
            <a:off x="837724" y="2875002"/>
            <a:ext cx="1196816" cy="2123242"/>
          </a:xfrm>
          <a:prstGeom prst="rect">
            <a:avLst/>
          </a:prstGeom>
        </p:spPr>
      </p:pic>
      <p:sp>
        <p:nvSpPr>
          <p:cNvPr id="9" name="Text 4"/>
          <p:cNvSpPr/>
          <p:nvPr/>
        </p:nvSpPr>
        <p:spPr>
          <a:xfrm>
            <a:off x="2393513" y="3114318"/>
            <a:ext cx="2858929" cy="351949"/>
          </a:xfrm>
          <a:prstGeom prst="rect">
            <a:avLst/>
          </a:prstGeom>
          <a:noFill/>
          <a:ln/>
        </p:spPr>
        <p:txBody>
          <a:bodyPr wrap="none" rtlCol="0" anchor="t"/>
          <a:lstStyle/>
          <a:p>
            <a:pPr marL="0" indent="0" algn="l">
              <a:lnSpc>
                <a:spcPts val="2772"/>
              </a:lnSpc>
              <a:buNone/>
            </a:pPr>
            <a:r>
              <a:rPr lang="en-US" sz="2218" dirty="0">
                <a:solidFill>
                  <a:srgbClr val="3A3630"/>
                </a:solidFill>
                <a:latin typeface="Lora" pitchFamily="34" charset="0"/>
                <a:ea typeface="Lora" pitchFamily="34" charset="-122"/>
                <a:cs typeface="Lora" pitchFamily="34" charset="-120"/>
              </a:rPr>
              <a:t>Constant Propagation</a:t>
            </a:r>
            <a:endParaRPr lang="en-US" sz="2218" dirty="0"/>
          </a:p>
        </p:txBody>
      </p:sp>
      <p:sp>
        <p:nvSpPr>
          <p:cNvPr id="10" name="Text 5"/>
          <p:cNvSpPr/>
          <p:nvPr/>
        </p:nvSpPr>
        <p:spPr>
          <a:xfrm>
            <a:off x="2393513" y="3609856"/>
            <a:ext cx="5912763" cy="1149072"/>
          </a:xfrm>
          <a:prstGeom prst="rect">
            <a:avLst/>
          </a:prstGeom>
          <a:noFill/>
          <a:ln/>
        </p:spPr>
        <p:txBody>
          <a:bodyPr wrap="square" rtlCol="0" anchor="t"/>
          <a:lstStyle/>
          <a:p>
            <a:pPr marL="0" indent="0" algn="l">
              <a:lnSpc>
                <a:spcPts val="3016"/>
              </a:lnSpc>
              <a:buNone/>
            </a:pPr>
            <a:r>
              <a:rPr lang="en-US" sz="1885" dirty="0">
                <a:solidFill>
                  <a:srgbClr val="3A3630"/>
                </a:solidFill>
                <a:latin typeface="Source Sans Pro" pitchFamily="34" charset="0"/>
                <a:ea typeface="Source Sans Pro" pitchFamily="34" charset="-122"/>
                <a:cs typeface="Source Sans Pro" pitchFamily="34" charset="-120"/>
              </a:rPr>
              <a:t>This technique replaces variable references with their constant values, simplifying the code and reducing redundant calculations.</a:t>
            </a:r>
            <a:endParaRPr lang="en-US" sz="1885" dirty="0"/>
          </a:p>
        </p:txBody>
      </p:sp>
      <p:pic>
        <p:nvPicPr>
          <p:cNvPr id="11" name="Image 3" descr="preencoded.png"/>
          <p:cNvPicPr>
            <a:picLocks noChangeAspect="1"/>
          </p:cNvPicPr>
          <p:nvPr/>
        </p:nvPicPr>
        <p:blipFill>
          <a:blip r:embed="rId6"/>
          <a:stretch>
            <a:fillRect/>
          </a:stretch>
        </p:blipFill>
        <p:spPr>
          <a:xfrm>
            <a:off x="837724" y="4998244"/>
            <a:ext cx="1196816" cy="2123242"/>
          </a:xfrm>
          <a:prstGeom prst="rect">
            <a:avLst/>
          </a:prstGeom>
        </p:spPr>
      </p:pic>
      <p:sp>
        <p:nvSpPr>
          <p:cNvPr id="12" name="Text 6"/>
          <p:cNvSpPr/>
          <p:nvPr/>
        </p:nvSpPr>
        <p:spPr>
          <a:xfrm>
            <a:off x="2393513" y="5237559"/>
            <a:ext cx="2816185" cy="351949"/>
          </a:xfrm>
          <a:prstGeom prst="rect">
            <a:avLst/>
          </a:prstGeom>
          <a:noFill/>
          <a:ln/>
        </p:spPr>
        <p:txBody>
          <a:bodyPr wrap="none" rtlCol="0" anchor="t"/>
          <a:lstStyle/>
          <a:p>
            <a:pPr marL="0" indent="0" algn="l">
              <a:lnSpc>
                <a:spcPts val="2772"/>
              </a:lnSpc>
              <a:buNone/>
            </a:pPr>
            <a:r>
              <a:rPr lang="en-US" sz="2218" dirty="0">
                <a:solidFill>
                  <a:srgbClr val="3A3630"/>
                </a:solidFill>
                <a:latin typeface="Lora" pitchFamily="34" charset="0"/>
                <a:ea typeface="Lora" pitchFamily="34" charset="-122"/>
                <a:cs typeface="Lora" pitchFamily="34" charset="-120"/>
              </a:rPr>
              <a:t>Constant Folding</a:t>
            </a:r>
            <a:endParaRPr lang="en-US" sz="2218" dirty="0"/>
          </a:p>
        </p:txBody>
      </p:sp>
      <p:sp>
        <p:nvSpPr>
          <p:cNvPr id="13" name="Text 7"/>
          <p:cNvSpPr/>
          <p:nvPr/>
        </p:nvSpPr>
        <p:spPr>
          <a:xfrm>
            <a:off x="2393513" y="5733098"/>
            <a:ext cx="5912763" cy="1149072"/>
          </a:xfrm>
          <a:prstGeom prst="rect">
            <a:avLst/>
          </a:prstGeom>
          <a:noFill/>
          <a:ln/>
        </p:spPr>
        <p:txBody>
          <a:bodyPr wrap="square" rtlCol="0" anchor="t"/>
          <a:lstStyle/>
          <a:p>
            <a:pPr marL="0" indent="0" algn="l">
              <a:lnSpc>
                <a:spcPts val="3016"/>
              </a:lnSpc>
              <a:buNone/>
            </a:pPr>
            <a:r>
              <a:rPr lang="en-US" sz="1885" dirty="0">
                <a:solidFill>
                  <a:srgbClr val="3A3630"/>
                </a:solidFill>
                <a:latin typeface="Source Sans Pro" pitchFamily="34" charset="0"/>
                <a:ea typeface="Source Sans Pro" pitchFamily="34" charset="-122"/>
                <a:cs typeface="Source Sans Pro" pitchFamily="34" charset="-120"/>
              </a:rPr>
              <a:t>Constant folding evaluates expressions involving constants during compilation, eliminating runtime overhead associated with redundant computations.</a:t>
            </a:r>
            <a:endParaRPr lang="en-US" sz="188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36268"/>
          </a:xfrm>
          <a:prstGeom prst="rect">
            <a:avLst/>
          </a:prstGeom>
          <a:solidFill>
            <a:srgbClr val="FEF5E7"/>
          </a:solidFill>
          <a:ln/>
        </p:spPr>
      </p:sp>
      <p:pic>
        <p:nvPicPr>
          <p:cNvPr id="4" name="Image 0" descr="preencoded.png"/>
          <p:cNvPicPr>
            <a:picLocks noChangeAspect="1"/>
          </p:cNvPicPr>
          <p:nvPr/>
        </p:nvPicPr>
        <p:blipFill>
          <a:blip r:embed="rId3"/>
          <a:stretch>
            <a:fillRect/>
          </a:stretch>
        </p:blipFill>
        <p:spPr>
          <a:xfrm>
            <a:off x="0" y="0"/>
            <a:ext cx="14630400" cy="2648783"/>
          </a:xfrm>
          <a:prstGeom prst="rect">
            <a:avLst/>
          </a:prstGeom>
        </p:spPr>
      </p:pic>
      <p:sp>
        <p:nvSpPr>
          <p:cNvPr id="5" name="Text 2"/>
          <p:cNvSpPr/>
          <p:nvPr/>
        </p:nvSpPr>
        <p:spPr>
          <a:xfrm>
            <a:off x="741640" y="3231475"/>
            <a:ext cx="13147119" cy="1246584"/>
          </a:xfrm>
          <a:prstGeom prst="rect">
            <a:avLst/>
          </a:prstGeom>
          <a:noFill/>
          <a:ln/>
        </p:spPr>
        <p:txBody>
          <a:bodyPr wrap="square" rtlCol="0" anchor="t"/>
          <a:lstStyle/>
          <a:p>
            <a:pPr marL="0" indent="0">
              <a:lnSpc>
                <a:spcPts val="4908"/>
              </a:lnSpc>
              <a:buNone/>
            </a:pPr>
            <a:r>
              <a:rPr lang="en-US" sz="3926" dirty="0">
                <a:solidFill>
                  <a:srgbClr val="38512F"/>
                </a:solidFill>
                <a:latin typeface="Lora" pitchFamily="34" charset="0"/>
                <a:ea typeface="Lora" pitchFamily="34" charset="-122"/>
                <a:cs typeface="Lora" pitchFamily="34" charset="-120"/>
              </a:rPr>
              <a:t>Dead Code Elimination and Sparse Conditional Constant Propagation</a:t>
            </a:r>
            <a:endParaRPr lang="en-US" sz="3926" dirty="0"/>
          </a:p>
        </p:txBody>
      </p:sp>
      <p:sp>
        <p:nvSpPr>
          <p:cNvPr id="6" name="Shape 3"/>
          <p:cNvSpPr/>
          <p:nvPr/>
        </p:nvSpPr>
        <p:spPr>
          <a:xfrm>
            <a:off x="741640" y="4795838"/>
            <a:ext cx="13147119" cy="2857738"/>
          </a:xfrm>
          <a:prstGeom prst="roundRect">
            <a:avLst>
              <a:gd name="adj" fmla="val 1335"/>
            </a:avLst>
          </a:prstGeom>
          <a:noFill/>
          <a:ln w="7620">
            <a:solidFill>
              <a:srgbClr val="000000">
                <a:alpha val="8000"/>
              </a:srgbClr>
            </a:solidFill>
            <a:prstDash val="solid"/>
          </a:ln>
        </p:spPr>
      </p:sp>
      <p:sp>
        <p:nvSpPr>
          <p:cNvPr id="7" name="Shape 4"/>
          <p:cNvSpPr/>
          <p:nvPr/>
        </p:nvSpPr>
        <p:spPr>
          <a:xfrm>
            <a:off x="749260" y="4803458"/>
            <a:ext cx="13131879" cy="608409"/>
          </a:xfrm>
          <a:prstGeom prst="rect">
            <a:avLst/>
          </a:prstGeom>
          <a:solidFill>
            <a:srgbClr val="FFFFFF">
              <a:alpha val="4000"/>
            </a:srgbClr>
          </a:solidFill>
          <a:ln/>
        </p:spPr>
      </p:sp>
      <p:sp>
        <p:nvSpPr>
          <p:cNvPr id="8" name="Text 5"/>
          <p:cNvSpPr/>
          <p:nvPr/>
        </p:nvSpPr>
        <p:spPr>
          <a:xfrm>
            <a:off x="961073" y="4938117"/>
            <a:ext cx="6138505" cy="339090"/>
          </a:xfrm>
          <a:prstGeom prst="rect">
            <a:avLst/>
          </a:prstGeom>
          <a:noFill/>
          <a:ln/>
        </p:spPr>
        <p:txBody>
          <a:bodyPr wrap="none" rtlCol="0" anchor="t"/>
          <a:lstStyle/>
          <a:p>
            <a:pPr marL="0" indent="0">
              <a:lnSpc>
                <a:spcPts val="2670"/>
              </a:lnSpc>
              <a:buNone/>
            </a:pPr>
            <a:r>
              <a:rPr lang="en-US" sz="1669" dirty="0">
                <a:solidFill>
                  <a:srgbClr val="3A3630"/>
                </a:solidFill>
                <a:latin typeface="Source Sans Pro" pitchFamily="34" charset="0"/>
                <a:ea typeface="Source Sans Pro" pitchFamily="34" charset="-122"/>
                <a:cs typeface="Source Sans Pro" pitchFamily="34" charset="-120"/>
              </a:rPr>
              <a:t>Optimization Technique</a:t>
            </a:r>
            <a:endParaRPr lang="en-US" sz="1669" dirty="0"/>
          </a:p>
        </p:txBody>
      </p:sp>
      <p:sp>
        <p:nvSpPr>
          <p:cNvPr id="9" name="Text 6"/>
          <p:cNvSpPr/>
          <p:nvPr/>
        </p:nvSpPr>
        <p:spPr>
          <a:xfrm>
            <a:off x="7530822" y="4938117"/>
            <a:ext cx="6138505" cy="339090"/>
          </a:xfrm>
          <a:prstGeom prst="rect">
            <a:avLst/>
          </a:prstGeom>
          <a:noFill/>
          <a:ln/>
        </p:spPr>
        <p:txBody>
          <a:bodyPr wrap="none" rtlCol="0" anchor="t"/>
          <a:lstStyle/>
          <a:p>
            <a:pPr marL="0" indent="0">
              <a:lnSpc>
                <a:spcPts val="2670"/>
              </a:lnSpc>
              <a:buNone/>
            </a:pPr>
            <a:r>
              <a:rPr lang="en-US" sz="1669" dirty="0">
                <a:solidFill>
                  <a:srgbClr val="3A3630"/>
                </a:solidFill>
                <a:latin typeface="Source Sans Pro" pitchFamily="34" charset="0"/>
                <a:ea typeface="Source Sans Pro" pitchFamily="34" charset="-122"/>
                <a:cs typeface="Source Sans Pro" pitchFamily="34" charset="-120"/>
              </a:rPr>
              <a:t>Description</a:t>
            </a:r>
            <a:endParaRPr lang="en-US" sz="1669" dirty="0"/>
          </a:p>
        </p:txBody>
      </p:sp>
      <p:sp>
        <p:nvSpPr>
          <p:cNvPr id="10" name="Shape 7"/>
          <p:cNvSpPr/>
          <p:nvPr/>
        </p:nvSpPr>
        <p:spPr>
          <a:xfrm>
            <a:off x="749260" y="5411867"/>
            <a:ext cx="13131879" cy="947499"/>
          </a:xfrm>
          <a:prstGeom prst="rect">
            <a:avLst/>
          </a:prstGeom>
          <a:solidFill>
            <a:srgbClr val="000000">
              <a:alpha val="4000"/>
            </a:srgbClr>
          </a:solidFill>
          <a:ln/>
        </p:spPr>
      </p:sp>
      <p:sp>
        <p:nvSpPr>
          <p:cNvPr id="11" name="Text 8"/>
          <p:cNvSpPr/>
          <p:nvPr/>
        </p:nvSpPr>
        <p:spPr>
          <a:xfrm>
            <a:off x="961073" y="5546527"/>
            <a:ext cx="6138505" cy="339090"/>
          </a:xfrm>
          <a:prstGeom prst="rect">
            <a:avLst/>
          </a:prstGeom>
          <a:noFill/>
          <a:ln/>
        </p:spPr>
        <p:txBody>
          <a:bodyPr wrap="none" rtlCol="0" anchor="t"/>
          <a:lstStyle/>
          <a:p>
            <a:pPr marL="0" indent="0">
              <a:lnSpc>
                <a:spcPts val="2670"/>
              </a:lnSpc>
              <a:buNone/>
            </a:pPr>
            <a:r>
              <a:rPr lang="en-US" sz="1669" dirty="0">
                <a:solidFill>
                  <a:srgbClr val="3A3630"/>
                </a:solidFill>
                <a:latin typeface="Source Sans Pro" pitchFamily="34" charset="0"/>
                <a:ea typeface="Source Sans Pro" pitchFamily="34" charset="-122"/>
                <a:cs typeface="Source Sans Pro" pitchFamily="34" charset="-120"/>
              </a:rPr>
              <a:t>Dead Code Elimination</a:t>
            </a:r>
            <a:endParaRPr lang="en-US" sz="1669" dirty="0"/>
          </a:p>
        </p:txBody>
      </p:sp>
      <p:sp>
        <p:nvSpPr>
          <p:cNvPr id="12" name="Text 9"/>
          <p:cNvSpPr/>
          <p:nvPr/>
        </p:nvSpPr>
        <p:spPr>
          <a:xfrm>
            <a:off x="7530822" y="5546527"/>
            <a:ext cx="6138505" cy="678180"/>
          </a:xfrm>
          <a:prstGeom prst="rect">
            <a:avLst/>
          </a:prstGeom>
          <a:noFill/>
          <a:ln/>
        </p:spPr>
        <p:txBody>
          <a:bodyPr wrap="square" rtlCol="0" anchor="t"/>
          <a:lstStyle/>
          <a:p>
            <a:pPr marL="0" indent="0">
              <a:lnSpc>
                <a:spcPts val="2670"/>
              </a:lnSpc>
              <a:buNone/>
            </a:pPr>
            <a:r>
              <a:rPr lang="en-US" sz="1669" dirty="0">
                <a:solidFill>
                  <a:srgbClr val="3A3630"/>
                </a:solidFill>
                <a:latin typeface="Source Sans Pro" pitchFamily="34" charset="0"/>
                <a:ea typeface="Source Sans Pro" pitchFamily="34" charset="-122"/>
                <a:cs typeface="Source Sans Pro" pitchFamily="34" charset="-120"/>
              </a:rPr>
              <a:t>Removes unreachable or unused code sections, streamlining the program and improving its efficiency.</a:t>
            </a:r>
            <a:endParaRPr lang="en-US" sz="1669" dirty="0"/>
          </a:p>
        </p:txBody>
      </p:sp>
      <p:sp>
        <p:nvSpPr>
          <p:cNvPr id="13" name="Shape 10"/>
          <p:cNvSpPr/>
          <p:nvPr/>
        </p:nvSpPr>
        <p:spPr>
          <a:xfrm>
            <a:off x="749260" y="6359366"/>
            <a:ext cx="13131879" cy="1286589"/>
          </a:xfrm>
          <a:prstGeom prst="rect">
            <a:avLst/>
          </a:prstGeom>
          <a:solidFill>
            <a:srgbClr val="FFFFFF">
              <a:alpha val="4000"/>
            </a:srgbClr>
          </a:solidFill>
          <a:ln/>
        </p:spPr>
      </p:sp>
      <p:sp>
        <p:nvSpPr>
          <p:cNvPr id="14" name="Text 11"/>
          <p:cNvSpPr/>
          <p:nvPr/>
        </p:nvSpPr>
        <p:spPr>
          <a:xfrm>
            <a:off x="961073" y="6494026"/>
            <a:ext cx="6138505" cy="339090"/>
          </a:xfrm>
          <a:prstGeom prst="rect">
            <a:avLst/>
          </a:prstGeom>
          <a:noFill/>
          <a:ln/>
        </p:spPr>
        <p:txBody>
          <a:bodyPr wrap="none" rtlCol="0" anchor="t"/>
          <a:lstStyle/>
          <a:p>
            <a:pPr marL="0" indent="0">
              <a:lnSpc>
                <a:spcPts val="2670"/>
              </a:lnSpc>
              <a:buNone/>
            </a:pPr>
            <a:r>
              <a:rPr lang="en-US" sz="1669" dirty="0">
                <a:solidFill>
                  <a:srgbClr val="3A3630"/>
                </a:solidFill>
                <a:latin typeface="Source Sans Pro" pitchFamily="34" charset="0"/>
                <a:ea typeface="Source Sans Pro" pitchFamily="34" charset="-122"/>
                <a:cs typeface="Source Sans Pro" pitchFamily="34" charset="-120"/>
              </a:rPr>
              <a:t>Sparse Conditional Constant Propagation</a:t>
            </a:r>
            <a:endParaRPr lang="en-US" sz="1669" dirty="0"/>
          </a:p>
        </p:txBody>
      </p:sp>
      <p:sp>
        <p:nvSpPr>
          <p:cNvPr id="15" name="Text 12"/>
          <p:cNvSpPr/>
          <p:nvPr/>
        </p:nvSpPr>
        <p:spPr>
          <a:xfrm>
            <a:off x="7530822" y="6494026"/>
            <a:ext cx="6138505" cy="1017270"/>
          </a:xfrm>
          <a:prstGeom prst="rect">
            <a:avLst/>
          </a:prstGeom>
          <a:noFill/>
          <a:ln/>
        </p:spPr>
        <p:txBody>
          <a:bodyPr wrap="square" rtlCol="0" anchor="t"/>
          <a:lstStyle/>
          <a:p>
            <a:pPr marL="0" indent="0">
              <a:lnSpc>
                <a:spcPts val="2670"/>
              </a:lnSpc>
              <a:buNone/>
            </a:pPr>
            <a:r>
              <a:rPr lang="en-US" sz="1669" dirty="0">
                <a:solidFill>
                  <a:srgbClr val="3A3630"/>
                </a:solidFill>
                <a:latin typeface="Source Sans Pro" pitchFamily="34" charset="0"/>
                <a:ea typeface="Source Sans Pro" pitchFamily="34" charset="-122"/>
                <a:cs typeface="Source Sans Pro" pitchFamily="34" charset="-120"/>
              </a:rPr>
              <a:t>Propagates constant values through conditional branches, simplifying control flow and potentially eliminating unnecessary branches.</a:t>
            </a:r>
            <a:endParaRPr lang="en-US" sz="1669"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356527" y="2235756"/>
            <a:ext cx="5061228" cy="3757970"/>
          </a:xfrm>
          <a:prstGeom prst="rect">
            <a:avLst/>
          </a:prstGeom>
        </p:spPr>
      </p:pic>
      <p:sp>
        <p:nvSpPr>
          <p:cNvPr id="6" name="Text 2"/>
          <p:cNvSpPr/>
          <p:nvPr/>
        </p:nvSpPr>
        <p:spPr>
          <a:xfrm>
            <a:off x="595193" y="739259"/>
            <a:ext cx="7953613" cy="1000363"/>
          </a:xfrm>
          <a:prstGeom prst="rect">
            <a:avLst/>
          </a:prstGeom>
          <a:noFill/>
          <a:ln/>
        </p:spPr>
        <p:txBody>
          <a:bodyPr wrap="square" rtlCol="0" anchor="t"/>
          <a:lstStyle/>
          <a:p>
            <a:pPr marL="0" indent="0">
              <a:lnSpc>
                <a:spcPts val="3939"/>
              </a:lnSpc>
              <a:buNone/>
            </a:pPr>
            <a:r>
              <a:rPr lang="en-US" sz="3151" dirty="0">
                <a:solidFill>
                  <a:srgbClr val="38512F"/>
                </a:solidFill>
                <a:latin typeface="Lora" pitchFamily="34" charset="0"/>
                <a:ea typeface="Lora" pitchFamily="34" charset="-122"/>
                <a:cs typeface="Lora" pitchFamily="34" charset="-120"/>
              </a:rPr>
              <a:t>Practical Applications and Optimization Techniques</a:t>
            </a:r>
            <a:endParaRPr lang="en-US" sz="3151" dirty="0"/>
          </a:p>
        </p:txBody>
      </p:sp>
      <p:pic>
        <p:nvPicPr>
          <p:cNvPr id="7" name="Image 2" descr="preencoded.png"/>
          <p:cNvPicPr>
            <a:picLocks noChangeAspect="1"/>
          </p:cNvPicPr>
          <p:nvPr/>
        </p:nvPicPr>
        <p:blipFill>
          <a:blip r:embed="rId5"/>
          <a:stretch>
            <a:fillRect/>
          </a:stretch>
        </p:blipFill>
        <p:spPr>
          <a:xfrm>
            <a:off x="595193" y="1994654"/>
            <a:ext cx="425172" cy="425172"/>
          </a:xfrm>
          <a:prstGeom prst="rect">
            <a:avLst/>
          </a:prstGeom>
        </p:spPr>
      </p:pic>
      <p:sp>
        <p:nvSpPr>
          <p:cNvPr id="8" name="Text 3"/>
          <p:cNvSpPr/>
          <p:nvPr/>
        </p:nvSpPr>
        <p:spPr>
          <a:xfrm>
            <a:off x="595193" y="2589848"/>
            <a:ext cx="2635329" cy="250150"/>
          </a:xfrm>
          <a:prstGeom prst="rect">
            <a:avLst/>
          </a:prstGeom>
          <a:noFill/>
          <a:ln/>
        </p:spPr>
        <p:txBody>
          <a:bodyPr wrap="none" rtlCol="0" anchor="t"/>
          <a:lstStyle/>
          <a:p>
            <a:pPr marL="0" indent="0" algn="l">
              <a:lnSpc>
                <a:spcPts val="1970"/>
              </a:lnSpc>
              <a:buNone/>
            </a:pPr>
            <a:r>
              <a:rPr lang="en-US" sz="1576" dirty="0">
                <a:solidFill>
                  <a:srgbClr val="3A3630"/>
                </a:solidFill>
                <a:latin typeface="Lora" pitchFamily="34" charset="0"/>
                <a:ea typeface="Lora" pitchFamily="34" charset="-122"/>
                <a:cs typeface="Lora" pitchFamily="34" charset="-120"/>
              </a:rPr>
              <a:t>Performance Enhancements</a:t>
            </a:r>
            <a:endParaRPr lang="en-US" sz="1576" dirty="0"/>
          </a:p>
        </p:txBody>
      </p:sp>
      <p:sp>
        <p:nvSpPr>
          <p:cNvPr id="9" name="Text 4"/>
          <p:cNvSpPr/>
          <p:nvPr/>
        </p:nvSpPr>
        <p:spPr>
          <a:xfrm>
            <a:off x="595193" y="2942034"/>
            <a:ext cx="7953613" cy="544354"/>
          </a:xfrm>
          <a:prstGeom prst="rect">
            <a:avLst/>
          </a:prstGeom>
          <a:noFill/>
          <a:ln/>
        </p:spPr>
        <p:txBody>
          <a:bodyPr wrap="square" rtlCol="0" anchor="t"/>
          <a:lstStyle/>
          <a:p>
            <a:pPr marL="0" indent="0" algn="l">
              <a:lnSpc>
                <a:spcPts val="2143"/>
              </a:lnSpc>
              <a:buNone/>
            </a:pPr>
            <a:r>
              <a:rPr lang="en-US" sz="1339" dirty="0">
                <a:solidFill>
                  <a:srgbClr val="3A3630"/>
                </a:solidFill>
                <a:latin typeface="Source Sans Pro" pitchFamily="34" charset="0"/>
                <a:ea typeface="Source Sans Pro" pitchFamily="34" charset="-122"/>
                <a:cs typeface="Source Sans Pro" pitchFamily="34" charset="-120"/>
              </a:rPr>
              <a:t>These techniques significantly improve program performance, reducing execution time, memory usage, and overall resource consumption.</a:t>
            </a:r>
            <a:endParaRPr lang="en-US" sz="1339" dirty="0"/>
          </a:p>
        </p:txBody>
      </p:sp>
      <p:pic>
        <p:nvPicPr>
          <p:cNvPr id="10" name="Image 3" descr="preencoded.png"/>
          <p:cNvPicPr>
            <a:picLocks noChangeAspect="1"/>
          </p:cNvPicPr>
          <p:nvPr/>
        </p:nvPicPr>
        <p:blipFill>
          <a:blip r:embed="rId6"/>
          <a:stretch>
            <a:fillRect/>
          </a:stretch>
        </p:blipFill>
        <p:spPr>
          <a:xfrm>
            <a:off x="595193" y="3996571"/>
            <a:ext cx="425172" cy="425172"/>
          </a:xfrm>
          <a:prstGeom prst="rect">
            <a:avLst/>
          </a:prstGeom>
        </p:spPr>
      </p:pic>
      <p:sp>
        <p:nvSpPr>
          <p:cNvPr id="11" name="Text 5"/>
          <p:cNvSpPr/>
          <p:nvPr/>
        </p:nvSpPr>
        <p:spPr>
          <a:xfrm>
            <a:off x="595193" y="4591764"/>
            <a:ext cx="2000964" cy="250150"/>
          </a:xfrm>
          <a:prstGeom prst="rect">
            <a:avLst/>
          </a:prstGeom>
          <a:noFill/>
          <a:ln/>
        </p:spPr>
        <p:txBody>
          <a:bodyPr wrap="none" rtlCol="0" anchor="t"/>
          <a:lstStyle/>
          <a:p>
            <a:pPr marL="0" indent="0" algn="l">
              <a:lnSpc>
                <a:spcPts val="1970"/>
              </a:lnSpc>
              <a:buNone/>
            </a:pPr>
            <a:r>
              <a:rPr lang="en-US" sz="1576" dirty="0">
                <a:solidFill>
                  <a:srgbClr val="3A3630"/>
                </a:solidFill>
                <a:latin typeface="Lora" pitchFamily="34" charset="0"/>
                <a:ea typeface="Lora" pitchFamily="34" charset="-122"/>
                <a:cs typeface="Lora" pitchFamily="34" charset="-120"/>
              </a:rPr>
              <a:t>Code Size Reduction</a:t>
            </a:r>
            <a:endParaRPr lang="en-US" sz="1576" dirty="0"/>
          </a:p>
        </p:txBody>
      </p:sp>
      <p:sp>
        <p:nvSpPr>
          <p:cNvPr id="12" name="Text 6"/>
          <p:cNvSpPr/>
          <p:nvPr/>
        </p:nvSpPr>
        <p:spPr>
          <a:xfrm>
            <a:off x="595193" y="4943951"/>
            <a:ext cx="7953613" cy="544354"/>
          </a:xfrm>
          <a:prstGeom prst="rect">
            <a:avLst/>
          </a:prstGeom>
          <a:noFill/>
          <a:ln/>
        </p:spPr>
        <p:txBody>
          <a:bodyPr wrap="square" rtlCol="0" anchor="t"/>
          <a:lstStyle/>
          <a:p>
            <a:pPr marL="0" indent="0" algn="l">
              <a:lnSpc>
                <a:spcPts val="2143"/>
              </a:lnSpc>
              <a:buNone/>
            </a:pPr>
            <a:r>
              <a:rPr lang="en-US" sz="1339" dirty="0">
                <a:solidFill>
                  <a:srgbClr val="3A3630"/>
                </a:solidFill>
                <a:latin typeface="Source Sans Pro" pitchFamily="34" charset="0"/>
                <a:ea typeface="Source Sans Pro" pitchFamily="34" charset="-122"/>
                <a:cs typeface="Source Sans Pro" pitchFamily="34" charset="-120"/>
              </a:rPr>
              <a:t>Data flow analysis techniques streamline code by eliminating redundancies and unused components, resulting in smaller and more efficient programs.</a:t>
            </a:r>
            <a:endParaRPr lang="en-US" sz="1339" dirty="0"/>
          </a:p>
        </p:txBody>
      </p:sp>
      <p:pic>
        <p:nvPicPr>
          <p:cNvPr id="13" name="Image 4" descr="preencoded.png"/>
          <p:cNvPicPr>
            <a:picLocks noChangeAspect="1"/>
          </p:cNvPicPr>
          <p:nvPr/>
        </p:nvPicPr>
        <p:blipFill>
          <a:blip r:embed="rId7"/>
          <a:stretch>
            <a:fillRect/>
          </a:stretch>
        </p:blipFill>
        <p:spPr>
          <a:xfrm>
            <a:off x="595193" y="5998488"/>
            <a:ext cx="425172" cy="425172"/>
          </a:xfrm>
          <a:prstGeom prst="rect">
            <a:avLst/>
          </a:prstGeom>
        </p:spPr>
      </p:pic>
      <p:sp>
        <p:nvSpPr>
          <p:cNvPr id="14" name="Text 7"/>
          <p:cNvSpPr/>
          <p:nvPr/>
        </p:nvSpPr>
        <p:spPr>
          <a:xfrm>
            <a:off x="595193" y="6593681"/>
            <a:ext cx="2000964" cy="250150"/>
          </a:xfrm>
          <a:prstGeom prst="rect">
            <a:avLst/>
          </a:prstGeom>
          <a:noFill/>
          <a:ln/>
        </p:spPr>
        <p:txBody>
          <a:bodyPr wrap="none" rtlCol="0" anchor="t"/>
          <a:lstStyle/>
          <a:p>
            <a:pPr marL="0" indent="0" algn="l">
              <a:lnSpc>
                <a:spcPts val="1970"/>
              </a:lnSpc>
              <a:buNone/>
            </a:pPr>
            <a:r>
              <a:rPr lang="en-US" sz="1576" dirty="0">
                <a:solidFill>
                  <a:srgbClr val="3A3630"/>
                </a:solidFill>
                <a:latin typeface="Lora" pitchFamily="34" charset="0"/>
                <a:ea typeface="Lora" pitchFamily="34" charset="-122"/>
                <a:cs typeface="Lora" pitchFamily="34" charset="-120"/>
              </a:rPr>
              <a:t>Enhanced Security</a:t>
            </a:r>
            <a:endParaRPr lang="en-US" sz="1576" dirty="0"/>
          </a:p>
        </p:txBody>
      </p:sp>
      <p:sp>
        <p:nvSpPr>
          <p:cNvPr id="15" name="Text 8"/>
          <p:cNvSpPr/>
          <p:nvPr/>
        </p:nvSpPr>
        <p:spPr>
          <a:xfrm>
            <a:off x="595193" y="6945868"/>
            <a:ext cx="7953613" cy="544354"/>
          </a:xfrm>
          <a:prstGeom prst="rect">
            <a:avLst/>
          </a:prstGeom>
          <a:noFill/>
          <a:ln/>
        </p:spPr>
        <p:txBody>
          <a:bodyPr wrap="square" rtlCol="0" anchor="t"/>
          <a:lstStyle/>
          <a:p>
            <a:pPr marL="0" indent="0" algn="l">
              <a:lnSpc>
                <a:spcPts val="2143"/>
              </a:lnSpc>
              <a:buNone/>
            </a:pPr>
            <a:r>
              <a:rPr lang="en-US" sz="1339" dirty="0">
                <a:solidFill>
                  <a:srgbClr val="3A3630"/>
                </a:solidFill>
                <a:latin typeface="Source Sans Pro" pitchFamily="34" charset="0"/>
                <a:ea typeface="Source Sans Pro" pitchFamily="34" charset="-122"/>
                <a:cs typeface="Source Sans Pro" pitchFamily="34" charset="-120"/>
              </a:rPr>
              <a:t>Optimized code can be more resilient to attacks and exploits, as data flow analysis can uncover potential vulnerabilities and ensure proper data handling.</a:t>
            </a:r>
            <a:endParaRPr lang="en-US" sz="1339"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43204" y="2318504"/>
            <a:ext cx="4887873" cy="3592592"/>
          </a:xfrm>
          <a:prstGeom prst="rect">
            <a:avLst/>
          </a:prstGeom>
        </p:spPr>
      </p:pic>
      <p:sp>
        <p:nvSpPr>
          <p:cNvPr id="6" name="Text 2"/>
          <p:cNvSpPr/>
          <p:nvPr/>
        </p:nvSpPr>
        <p:spPr>
          <a:xfrm>
            <a:off x="837724" y="2465189"/>
            <a:ext cx="7468553" cy="1408033"/>
          </a:xfrm>
          <a:prstGeom prst="rect">
            <a:avLst/>
          </a:prstGeom>
          <a:noFill/>
          <a:ln/>
        </p:spPr>
        <p:txBody>
          <a:bodyPr wrap="square" rtlCol="0" anchor="t"/>
          <a:lstStyle/>
          <a:p>
            <a:pPr marL="0" indent="0">
              <a:lnSpc>
                <a:spcPts val="5544"/>
              </a:lnSpc>
              <a:buNone/>
            </a:pPr>
            <a:r>
              <a:rPr lang="en-US" sz="4435" dirty="0">
                <a:solidFill>
                  <a:srgbClr val="38512F"/>
                </a:solidFill>
                <a:latin typeface="Lora" pitchFamily="34" charset="0"/>
                <a:ea typeface="Lora" pitchFamily="34" charset="-122"/>
                <a:cs typeface="Lora" pitchFamily="34" charset="-120"/>
              </a:rPr>
              <a:t>Conclusion and Future Directions</a:t>
            </a:r>
            <a:endParaRPr lang="en-US" sz="4435" dirty="0"/>
          </a:p>
        </p:txBody>
      </p:sp>
      <p:sp>
        <p:nvSpPr>
          <p:cNvPr id="7" name="Text 3"/>
          <p:cNvSpPr/>
          <p:nvPr/>
        </p:nvSpPr>
        <p:spPr>
          <a:xfrm>
            <a:off x="837724" y="4232196"/>
            <a:ext cx="7468553" cy="1532096"/>
          </a:xfrm>
          <a:prstGeom prst="rect">
            <a:avLst/>
          </a:prstGeom>
          <a:noFill/>
          <a:ln/>
        </p:spPr>
        <p:txBody>
          <a:bodyPr wrap="square" rtlCol="0" anchor="t"/>
          <a:lstStyle/>
          <a:p>
            <a:pPr marL="0" indent="0">
              <a:lnSpc>
                <a:spcPts val="3016"/>
              </a:lnSpc>
              <a:buNone/>
            </a:pPr>
            <a:r>
              <a:rPr lang="en-US" sz="1885" dirty="0">
                <a:solidFill>
                  <a:srgbClr val="3A3630"/>
                </a:solidFill>
                <a:latin typeface="Source Sans Pro" pitchFamily="34" charset="0"/>
                <a:ea typeface="Source Sans Pro" pitchFamily="34" charset="-122"/>
                <a:cs typeface="Source Sans Pro" pitchFamily="34" charset="-120"/>
              </a:rPr>
              <a:t>Data flow analysis plays a pivotal role in compiler optimization, enabling the generation of efficient, robust, and secure code. As technology advances, further research and development in data flow analysis will continue to shape the future of compiler design and software optimization.</a:t>
            </a:r>
            <a:endParaRPr lang="en-US" sz="188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627</Words>
  <Application>Microsoft Office PowerPoint</Application>
  <PresentationFormat>Custom</PresentationFormat>
  <Paragraphs>69</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Lora</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KAVIYA S</cp:lastModifiedBy>
  <cp:revision>3</cp:revision>
  <dcterms:created xsi:type="dcterms:W3CDTF">2024-07-30T03:01:13Z</dcterms:created>
  <dcterms:modified xsi:type="dcterms:W3CDTF">2024-07-30T05:22:57Z</dcterms:modified>
</cp:coreProperties>
</file>