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3"/>
  </p:notesMasterIdLst>
  <p:handoutMasterIdLst>
    <p:handoutMasterId r:id="rId14"/>
  </p:handoutMasterIdLst>
  <p:sldIdLst>
    <p:sldId id="446" r:id="rId5"/>
    <p:sldId id="447" r:id="rId6"/>
    <p:sldId id="448" r:id="rId7"/>
    <p:sldId id="449" r:id="rId8"/>
    <p:sldId id="450" r:id="rId9"/>
    <p:sldId id="451" r:id="rId10"/>
    <p:sldId id="452" r:id="rId11"/>
    <p:sldId id="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158"/>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4/11/2022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504777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2699560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64025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623159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121590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1798114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334805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4/11/2022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4/11/2022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4/11/2022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4/11/2022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339365"/>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2366317" y="203011"/>
            <a:ext cx="7459365" cy="657601"/>
          </a:xfrm>
        </p:spPr>
        <p:txBody>
          <a:bodyPr anchor="t" anchorCtr="0">
            <a:normAutofit/>
          </a:bodyPr>
          <a:lstStyle/>
          <a:p>
            <a:r>
              <a:rPr lang="en-US" b="1" dirty="0"/>
              <a:t>Customer retention Prediction</a:t>
            </a:r>
          </a:p>
        </p:txBody>
      </p:sp>
      <p:sp>
        <p:nvSpPr>
          <p:cNvPr id="2" name="TextBox 1">
            <a:extLst>
              <a:ext uri="{FF2B5EF4-FFF2-40B4-BE49-F238E27FC236}">
                <a16:creationId xmlns:a16="http://schemas.microsoft.com/office/drawing/2014/main" id="{BA1F3048-9996-458D-8A32-3DC697AE8296}"/>
              </a:ext>
            </a:extLst>
          </p:cNvPr>
          <p:cNvSpPr txBox="1"/>
          <p:nvPr/>
        </p:nvSpPr>
        <p:spPr>
          <a:xfrm>
            <a:off x="755714" y="1280440"/>
            <a:ext cx="10680569" cy="4832092"/>
          </a:xfrm>
          <a:prstGeom prst="rect">
            <a:avLst/>
          </a:prstGeom>
          <a:noFill/>
        </p:spPr>
        <p:txBody>
          <a:bodyPr wrap="square" rtlCol="0">
            <a:spAutoFit/>
          </a:bodyPr>
          <a:lstStyle/>
          <a:p>
            <a:r>
              <a:rPr lang="en-IN" sz="2200" dirty="0">
                <a:solidFill>
                  <a:schemeClr val="bg1"/>
                </a:solidFill>
                <a:effectLst/>
                <a:latin typeface="Arial" panose="020B0604020202020204" pitchFamily="34"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a:p>
            <a:endParaRPr lang="en-IN" sz="2200" dirty="0">
              <a:solidFill>
                <a:schemeClr val="bg1"/>
              </a:solidFill>
              <a:latin typeface="Arial" panose="020B0604020202020204" pitchFamily="34" charset="0"/>
            </a:endParaRPr>
          </a:p>
          <a:p>
            <a:r>
              <a:rPr lang="en-IN" sz="2200" dirty="0">
                <a:solidFill>
                  <a:schemeClr val="bg1"/>
                </a:solidFill>
                <a:effectLst/>
                <a:latin typeface="Arial" panose="020B0604020202020204" pitchFamily="34" charset="0"/>
                <a:ea typeface="Calibri" panose="020F0502020204030204" pitchFamily="34" charset="0"/>
              </a:rPr>
              <a:t>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200" dirty="0">
              <a:solidFill>
                <a:schemeClr val="bg1"/>
              </a:solidFill>
            </a:endParaRPr>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339365"/>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2952253" y="339366"/>
            <a:ext cx="6287489" cy="657601"/>
          </a:xfrm>
        </p:spPr>
        <p:txBody>
          <a:bodyPr anchor="t" anchorCtr="0">
            <a:normAutofit/>
          </a:bodyPr>
          <a:lstStyle/>
          <a:p>
            <a:r>
              <a:rPr lang="en-US" b="1" dirty="0"/>
              <a:t>Exploratory data analysis</a:t>
            </a:r>
          </a:p>
        </p:txBody>
      </p:sp>
      <p:sp>
        <p:nvSpPr>
          <p:cNvPr id="2" name="TextBox 1">
            <a:extLst>
              <a:ext uri="{FF2B5EF4-FFF2-40B4-BE49-F238E27FC236}">
                <a16:creationId xmlns:a16="http://schemas.microsoft.com/office/drawing/2014/main" id="{BA1F3048-9996-458D-8A32-3DC697AE8296}"/>
              </a:ext>
            </a:extLst>
          </p:cNvPr>
          <p:cNvSpPr txBox="1"/>
          <p:nvPr/>
        </p:nvSpPr>
        <p:spPr>
          <a:xfrm>
            <a:off x="1330747" y="1591524"/>
            <a:ext cx="9530499" cy="2800767"/>
          </a:xfrm>
          <a:prstGeom prst="rect">
            <a:avLst/>
          </a:prstGeom>
          <a:noFill/>
        </p:spPr>
        <p:txBody>
          <a:bodyPr wrap="square" rtlCol="0">
            <a:spAutoFit/>
          </a:bodyPr>
          <a:lstStyle/>
          <a:p>
            <a:r>
              <a:rPr lang="en-IN" sz="2200" dirty="0">
                <a:solidFill>
                  <a:schemeClr val="bg1"/>
                </a:solidFill>
              </a:rPr>
              <a:t>Exploratory data analysis is statistical approach to analysing dataset to summarize their main characteristics often with visual methods</a:t>
            </a:r>
          </a:p>
          <a:p>
            <a:endParaRPr lang="en-IN" sz="2200" dirty="0">
              <a:solidFill>
                <a:schemeClr val="bg1"/>
              </a:solidFill>
            </a:endParaRPr>
          </a:p>
          <a:p>
            <a:r>
              <a:rPr lang="en-IN" sz="2200" dirty="0">
                <a:solidFill>
                  <a:schemeClr val="bg1"/>
                </a:solidFill>
              </a:rPr>
              <a:t>EDA we can get to know whether the selected features helpful to predict  model</a:t>
            </a:r>
          </a:p>
          <a:p>
            <a:endParaRPr lang="en-IN" sz="2200" dirty="0">
              <a:solidFill>
                <a:schemeClr val="bg1"/>
              </a:solidFill>
            </a:endParaRPr>
          </a:p>
          <a:p>
            <a:r>
              <a:rPr lang="en-IN" sz="2200" dirty="0">
                <a:solidFill>
                  <a:schemeClr val="bg1"/>
                </a:solidFill>
              </a:rPr>
              <a:t>After analysis, EDA can be presented by graphs, plots, correlation matrix and distribution</a:t>
            </a:r>
          </a:p>
        </p:txBody>
      </p:sp>
    </p:spTree>
    <p:extLst>
      <p:ext uri="{BB962C8B-B14F-4D97-AF65-F5344CB8AC3E}">
        <p14:creationId xmlns:p14="http://schemas.microsoft.com/office/powerpoint/2010/main" val="259135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339365"/>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2205873" y="203011"/>
            <a:ext cx="7975076" cy="657601"/>
          </a:xfrm>
        </p:spPr>
        <p:txBody>
          <a:bodyPr anchor="t" anchorCtr="0">
            <a:normAutofit fontScale="90000"/>
          </a:bodyPr>
          <a:lstStyle/>
          <a:p>
            <a:r>
              <a:rPr lang="en-US" b="1" dirty="0"/>
              <a:t>EDA with customer retention data SET</a:t>
            </a:r>
          </a:p>
        </p:txBody>
      </p:sp>
      <p:sp>
        <p:nvSpPr>
          <p:cNvPr id="2" name="TextBox 1">
            <a:extLst>
              <a:ext uri="{FF2B5EF4-FFF2-40B4-BE49-F238E27FC236}">
                <a16:creationId xmlns:a16="http://schemas.microsoft.com/office/drawing/2014/main" id="{BA1F3048-9996-458D-8A32-3DC697AE8296}"/>
              </a:ext>
            </a:extLst>
          </p:cNvPr>
          <p:cNvSpPr txBox="1"/>
          <p:nvPr/>
        </p:nvSpPr>
        <p:spPr>
          <a:xfrm>
            <a:off x="1386526" y="1402988"/>
            <a:ext cx="9312897" cy="1785104"/>
          </a:xfrm>
          <a:prstGeom prst="rect">
            <a:avLst/>
          </a:prstGeom>
          <a:noFill/>
        </p:spPr>
        <p:txBody>
          <a:bodyPr wrap="square" rtlCol="0">
            <a:spAutoFit/>
          </a:bodyPr>
          <a:lstStyle/>
          <a:p>
            <a:r>
              <a:rPr lang="en-IN" sz="2200" dirty="0">
                <a:solidFill>
                  <a:schemeClr val="bg1"/>
                </a:solidFill>
                <a:effectLst/>
                <a:latin typeface="Arial" panose="020B0604020202020204" pitchFamily="34" charset="0"/>
                <a:ea typeface="Calibri" panose="020F0502020204030204" pitchFamily="34" charset="0"/>
              </a:rPr>
              <a:t>Description of data</a:t>
            </a:r>
          </a:p>
          <a:p>
            <a:endParaRPr lang="en-IN" sz="2200" dirty="0">
              <a:solidFill>
                <a:schemeClr val="bg1"/>
              </a:solidFill>
              <a:latin typeface="Arial" panose="020B0604020202020204" pitchFamily="34" charset="0"/>
            </a:endParaRPr>
          </a:p>
          <a:p>
            <a:r>
              <a:rPr lang="en-IN" sz="2200" dirty="0">
                <a:solidFill>
                  <a:schemeClr val="bg1"/>
                </a:solidFill>
                <a:latin typeface="Arial" panose="020B0604020202020204" pitchFamily="34" charset="0"/>
              </a:rPr>
              <a:t>Shape: 269 rows and 71 columns</a:t>
            </a:r>
          </a:p>
          <a:p>
            <a:endParaRPr lang="en-IN" sz="2200" dirty="0">
              <a:solidFill>
                <a:schemeClr val="bg1"/>
              </a:solidFill>
              <a:latin typeface="Arial" panose="020B0604020202020204" pitchFamily="34" charset="0"/>
            </a:endParaRPr>
          </a:p>
          <a:p>
            <a:r>
              <a:rPr lang="en-IN" sz="2200" dirty="0">
                <a:solidFill>
                  <a:schemeClr val="bg1"/>
                </a:solidFill>
              </a:rPr>
              <a:t>There is no numeric columns do no need of describe()</a:t>
            </a:r>
          </a:p>
        </p:txBody>
      </p:sp>
    </p:spTree>
    <p:extLst>
      <p:ext uri="{BB962C8B-B14F-4D97-AF65-F5344CB8AC3E}">
        <p14:creationId xmlns:p14="http://schemas.microsoft.com/office/powerpoint/2010/main" val="49221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339365"/>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3173140" y="339366"/>
            <a:ext cx="5558483" cy="657601"/>
          </a:xfrm>
        </p:spPr>
        <p:txBody>
          <a:bodyPr anchor="t" anchorCtr="0">
            <a:normAutofit/>
          </a:bodyPr>
          <a:lstStyle/>
          <a:p>
            <a:r>
              <a:rPr lang="en-US" dirty="0"/>
              <a:t>Handling Missing data</a:t>
            </a:r>
          </a:p>
        </p:txBody>
      </p:sp>
      <p:sp>
        <p:nvSpPr>
          <p:cNvPr id="2" name="TextBox 1">
            <a:extLst>
              <a:ext uri="{FF2B5EF4-FFF2-40B4-BE49-F238E27FC236}">
                <a16:creationId xmlns:a16="http://schemas.microsoft.com/office/drawing/2014/main" id="{BA1F3048-9996-458D-8A32-3DC697AE8296}"/>
              </a:ext>
            </a:extLst>
          </p:cNvPr>
          <p:cNvSpPr txBox="1"/>
          <p:nvPr/>
        </p:nvSpPr>
        <p:spPr>
          <a:xfrm>
            <a:off x="755714" y="1280440"/>
            <a:ext cx="10680569" cy="1446550"/>
          </a:xfrm>
          <a:prstGeom prst="rect">
            <a:avLst/>
          </a:prstGeom>
          <a:noFill/>
        </p:spPr>
        <p:txBody>
          <a:bodyPr wrap="square" rtlCol="0">
            <a:spAutoFit/>
          </a:bodyPr>
          <a:lstStyle/>
          <a:p>
            <a:r>
              <a:rPr lang="en-US" sz="2200" dirty="0" err="1">
                <a:solidFill>
                  <a:schemeClr val="bg1"/>
                </a:solidFill>
                <a:effectLst/>
                <a:latin typeface="Arial" panose="020B0604020202020204" pitchFamily="34" charset="0"/>
                <a:ea typeface="Calibri" panose="020F0502020204030204" pitchFamily="34" charset="0"/>
              </a:rPr>
              <a:t>Retention.isnull</a:t>
            </a:r>
            <a:r>
              <a:rPr lang="en-US" sz="2200" dirty="0">
                <a:solidFill>
                  <a:schemeClr val="bg1"/>
                </a:solidFill>
                <a:effectLst/>
                <a:latin typeface="Arial" panose="020B0604020202020204" pitchFamily="34" charset="0"/>
                <a:ea typeface="Calibri" panose="020F0502020204030204" pitchFamily="34" charset="0"/>
              </a:rPr>
              <a:t>().sum()!=0</a:t>
            </a:r>
            <a:br>
              <a:rPr lang="en-US" sz="2200" dirty="0">
                <a:solidFill>
                  <a:schemeClr val="bg1"/>
                </a:solidFill>
                <a:effectLst/>
                <a:latin typeface="Arial" panose="020B0604020202020204" pitchFamily="34" charset="0"/>
                <a:ea typeface="Calibri" panose="020F0502020204030204" pitchFamily="34" charset="0"/>
              </a:rPr>
            </a:br>
            <a:endParaRPr lang="en-IN" sz="2200" dirty="0">
              <a:solidFill>
                <a:schemeClr val="bg1"/>
              </a:solidFill>
              <a:latin typeface="Arial" panose="020B0604020202020204" pitchFamily="34" charset="0"/>
              <a:ea typeface="Calibri" panose="020F0502020204030204" pitchFamily="34" charset="0"/>
            </a:endParaRPr>
          </a:p>
          <a:p>
            <a:r>
              <a:rPr lang="en-IN" sz="2200" dirty="0">
                <a:solidFill>
                  <a:schemeClr val="bg1"/>
                </a:solidFill>
                <a:effectLst/>
                <a:latin typeface="Arial" panose="020B0604020202020204" pitchFamily="34" charset="0"/>
                <a:ea typeface="Calibri" panose="020F0502020204030204" pitchFamily="34" charset="0"/>
              </a:rPr>
              <a:t>There is no missing data in any columns. We can proceed with next Exploratory Data Analysis step.</a:t>
            </a:r>
            <a:endParaRPr lang="en-IN" sz="2200" dirty="0">
              <a:solidFill>
                <a:schemeClr val="bg1"/>
              </a:solidFill>
            </a:endParaRPr>
          </a:p>
        </p:txBody>
      </p:sp>
    </p:spTree>
    <p:extLst>
      <p:ext uri="{BB962C8B-B14F-4D97-AF65-F5344CB8AC3E}">
        <p14:creationId xmlns:p14="http://schemas.microsoft.com/office/powerpoint/2010/main" val="355879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339365"/>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3666201" y="339366"/>
            <a:ext cx="4428930" cy="657601"/>
          </a:xfrm>
        </p:spPr>
        <p:txBody>
          <a:bodyPr anchor="t" anchorCtr="0">
            <a:normAutofit/>
          </a:bodyPr>
          <a:lstStyle/>
          <a:p>
            <a:r>
              <a:rPr lang="en-US" dirty="0"/>
              <a:t>Handling Outliers</a:t>
            </a:r>
          </a:p>
        </p:txBody>
      </p:sp>
      <p:sp>
        <p:nvSpPr>
          <p:cNvPr id="2" name="TextBox 1">
            <a:extLst>
              <a:ext uri="{FF2B5EF4-FFF2-40B4-BE49-F238E27FC236}">
                <a16:creationId xmlns:a16="http://schemas.microsoft.com/office/drawing/2014/main" id="{BA1F3048-9996-458D-8A32-3DC697AE8296}"/>
              </a:ext>
            </a:extLst>
          </p:cNvPr>
          <p:cNvSpPr txBox="1"/>
          <p:nvPr/>
        </p:nvSpPr>
        <p:spPr>
          <a:xfrm>
            <a:off x="755714" y="1280440"/>
            <a:ext cx="10680569" cy="3477875"/>
          </a:xfrm>
          <a:prstGeom prst="rect">
            <a:avLst/>
          </a:prstGeom>
          <a:noFill/>
        </p:spPr>
        <p:txBody>
          <a:bodyPr wrap="square" rtlCol="0">
            <a:spAutoFit/>
          </a:bodyPr>
          <a:lstStyle/>
          <a:p>
            <a:r>
              <a:rPr lang="en-IN" sz="2200" dirty="0">
                <a:solidFill>
                  <a:schemeClr val="bg1"/>
                </a:solidFill>
              </a:rPr>
              <a:t>The outlier removal is crucial part of the EDA.</a:t>
            </a:r>
          </a:p>
          <a:p>
            <a:endParaRPr lang="en-IN" sz="2200" dirty="0">
              <a:solidFill>
                <a:schemeClr val="bg1"/>
              </a:solidFill>
            </a:endParaRPr>
          </a:p>
          <a:p>
            <a:r>
              <a:rPr lang="en-IN" sz="2200" dirty="0">
                <a:solidFill>
                  <a:schemeClr val="bg1"/>
                </a:solidFill>
              </a:rPr>
              <a:t>The dataset is completely has categorical features. There is no need to handle outliers removal and no need to use any imputation techniques.</a:t>
            </a:r>
          </a:p>
          <a:p>
            <a:endParaRPr lang="en-IN" sz="2200" dirty="0">
              <a:solidFill>
                <a:schemeClr val="bg1"/>
              </a:solidFill>
            </a:endParaRPr>
          </a:p>
          <a:p>
            <a:r>
              <a:rPr lang="en-IN" sz="2200" dirty="0">
                <a:solidFill>
                  <a:schemeClr val="bg1"/>
                </a:solidFill>
              </a:rPr>
              <a:t>Ignoring the unwanted columns</a:t>
            </a:r>
          </a:p>
          <a:p>
            <a:endParaRPr lang="en-IN" sz="2200" dirty="0">
              <a:solidFill>
                <a:schemeClr val="bg1"/>
              </a:solidFill>
            </a:endParaRPr>
          </a:p>
          <a:p>
            <a:r>
              <a:rPr lang="en-IN" sz="2200" dirty="0">
                <a:solidFill>
                  <a:schemeClr val="bg1"/>
                </a:solidFill>
              </a:rPr>
              <a:t>Removing spaces and tabs from column names</a:t>
            </a:r>
          </a:p>
          <a:p>
            <a:r>
              <a:rPr lang="en-US" sz="2200" dirty="0" err="1">
                <a:solidFill>
                  <a:schemeClr val="bg1"/>
                </a:solidFill>
              </a:rPr>
              <a:t>retention_features.columns.str.rstrip</a:t>
            </a:r>
            <a:r>
              <a:rPr lang="en-US" sz="2200" dirty="0">
                <a:solidFill>
                  <a:schemeClr val="bg1"/>
                </a:solidFill>
              </a:rPr>
              <a:t>()</a:t>
            </a:r>
            <a:r>
              <a:rPr lang="en-US" sz="2200" dirty="0" err="1">
                <a:solidFill>
                  <a:schemeClr val="bg1"/>
                </a:solidFill>
              </a:rPr>
              <a:t>retention_features.columns</a:t>
            </a:r>
            <a:r>
              <a:rPr lang="en-US" sz="2200" dirty="0">
                <a:solidFill>
                  <a:schemeClr val="bg1"/>
                </a:solidFill>
              </a:rPr>
              <a:t> = </a:t>
            </a:r>
            <a:r>
              <a:rPr lang="en-US" sz="2200" dirty="0" err="1">
                <a:solidFill>
                  <a:schemeClr val="bg1"/>
                </a:solidFill>
              </a:rPr>
              <a:t>retention_features.columns.str.replace</a:t>
            </a:r>
            <a:r>
              <a:rPr lang="en-US" sz="2200" dirty="0">
                <a:solidFill>
                  <a:schemeClr val="bg1"/>
                </a:solidFill>
              </a:rPr>
              <a:t>('\t', '')</a:t>
            </a:r>
            <a:endParaRPr lang="en-IN" sz="2200" dirty="0">
              <a:solidFill>
                <a:schemeClr val="bg1"/>
              </a:solidFill>
            </a:endParaRPr>
          </a:p>
        </p:txBody>
      </p:sp>
    </p:spTree>
    <p:extLst>
      <p:ext uri="{BB962C8B-B14F-4D97-AF65-F5344CB8AC3E}">
        <p14:creationId xmlns:p14="http://schemas.microsoft.com/office/powerpoint/2010/main" val="51045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339365"/>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3298647" y="339366"/>
            <a:ext cx="6607354" cy="657601"/>
          </a:xfrm>
        </p:spPr>
        <p:txBody>
          <a:bodyPr anchor="t" anchorCtr="0">
            <a:normAutofit/>
          </a:bodyPr>
          <a:lstStyle/>
          <a:p>
            <a:r>
              <a:rPr lang="en-US" dirty="0"/>
              <a:t>Segregating the Features</a:t>
            </a:r>
          </a:p>
        </p:txBody>
      </p:sp>
      <p:sp>
        <p:nvSpPr>
          <p:cNvPr id="2" name="TextBox 1">
            <a:extLst>
              <a:ext uri="{FF2B5EF4-FFF2-40B4-BE49-F238E27FC236}">
                <a16:creationId xmlns:a16="http://schemas.microsoft.com/office/drawing/2014/main" id="{BA1F3048-9996-458D-8A32-3DC697AE8296}"/>
              </a:ext>
            </a:extLst>
          </p:cNvPr>
          <p:cNvSpPr txBox="1"/>
          <p:nvPr/>
        </p:nvSpPr>
        <p:spPr>
          <a:xfrm>
            <a:off x="755714" y="1280440"/>
            <a:ext cx="10710145" cy="3416320"/>
          </a:xfrm>
          <a:prstGeom prst="rect">
            <a:avLst/>
          </a:prstGeom>
          <a:noFill/>
        </p:spPr>
        <p:txBody>
          <a:bodyPr wrap="square" rtlCol="0">
            <a:spAutoFit/>
          </a:bodyPr>
          <a:lstStyle/>
          <a:p>
            <a:r>
              <a:rPr lang="en-US" dirty="0">
                <a:solidFill>
                  <a:schemeClr val="bg1"/>
                </a:solidFill>
                <a:effectLst/>
                <a:latin typeface="Arial" panose="020B0604020202020204" pitchFamily="34" charset="0"/>
                <a:ea typeface="Calibri" panose="020F0502020204030204" pitchFamily="34" charset="0"/>
              </a:rPr>
              <a:t>The features type is important to process the each dataset. We need to segregate each type of features for further analysis.</a:t>
            </a:r>
          </a:p>
          <a:p>
            <a:endParaRPr lang="en-US" dirty="0">
              <a:solidFill>
                <a:schemeClr val="bg1"/>
              </a:solidFill>
              <a:latin typeface="Arial" panose="020B0604020202020204" pitchFamily="34" charset="0"/>
              <a:ea typeface="Calibri" panose="020F0502020204030204" pitchFamily="34" charset="0"/>
            </a:endParaRPr>
          </a:p>
          <a:p>
            <a:r>
              <a:rPr lang="en-US" dirty="0">
                <a:solidFill>
                  <a:schemeClr val="bg1"/>
                </a:solidFill>
                <a:latin typeface="Arial" panose="020B0604020202020204" pitchFamily="34" charset="0"/>
                <a:ea typeface="Calibri" panose="020F0502020204030204" pitchFamily="34" charset="0"/>
              </a:rPr>
              <a:t>Nominal</a:t>
            </a:r>
          </a:p>
          <a:p>
            <a:r>
              <a:rPr lang="en-US" dirty="0">
                <a:solidFill>
                  <a:schemeClr val="bg1"/>
                </a:solidFill>
                <a:latin typeface="Arial" panose="020B0604020202020204" pitchFamily="34" charset="0"/>
                <a:ea typeface="Calibri" panose="020F0502020204030204" pitchFamily="34" charset="0"/>
              </a:rPr>
              <a:t>Ordinal</a:t>
            </a:r>
          </a:p>
          <a:p>
            <a:r>
              <a:rPr lang="en-US" dirty="0" err="1">
                <a:solidFill>
                  <a:schemeClr val="bg1"/>
                </a:solidFill>
                <a:latin typeface="Arial" panose="020B0604020202020204" pitchFamily="34" charset="0"/>
                <a:ea typeface="Calibri" panose="020F0502020204030204" pitchFamily="34" charset="0"/>
              </a:rPr>
              <a:t>Descrete</a:t>
            </a:r>
            <a:endParaRPr lang="en-US" dirty="0">
              <a:solidFill>
                <a:schemeClr val="bg1"/>
              </a:solidFill>
              <a:latin typeface="Arial" panose="020B0604020202020204" pitchFamily="34" charset="0"/>
              <a:ea typeface="Calibri" panose="020F0502020204030204" pitchFamily="34" charset="0"/>
            </a:endParaRPr>
          </a:p>
          <a:p>
            <a:r>
              <a:rPr lang="en-US" dirty="0" err="1">
                <a:solidFill>
                  <a:schemeClr val="bg1"/>
                </a:solidFill>
                <a:latin typeface="Arial" panose="020B0604020202020204" pitchFamily="34" charset="0"/>
                <a:ea typeface="Calibri" panose="020F0502020204030204" pitchFamily="34" charset="0"/>
              </a:rPr>
              <a:t>Continous</a:t>
            </a:r>
            <a:endParaRPr lang="en-US" dirty="0">
              <a:solidFill>
                <a:schemeClr val="bg1"/>
              </a:solidFill>
              <a:latin typeface="Arial" panose="020B0604020202020204" pitchFamily="34" charset="0"/>
              <a:ea typeface="Calibri" panose="020F0502020204030204" pitchFamily="34" charset="0"/>
            </a:endParaRPr>
          </a:p>
          <a:p>
            <a:endParaRPr lang="en-US" dirty="0">
              <a:solidFill>
                <a:schemeClr val="bg1"/>
              </a:solidFill>
              <a:latin typeface="Arial" panose="020B0604020202020204" pitchFamily="34" charset="0"/>
              <a:ea typeface="Calibri" panose="020F0502020204030204" pitchFamily="34" charset="0"/>
            </a:endParaRPr>
          </a:p>
          <a:p>
            <a:r>
              <a:rPr lang="en-US" dirty="0" err="1">
                <a:solidFill>
                  <a:schemeClr val="bg1"/>
                </a:solidFill>
                <a:effectLst/>
                <a:latin typeface="Arial" panose="020B0604020202020204" pitchFamily="34" charset="0"/>
                <a:ea typeface="Calibri" panose="020F0502020204030204" pitchFamily="34" charset="0"/>
              </a:rPr>
              <a:t>numerical_feature</a:t>
            </a:r>
            <a:r>
              <a:rPr lang="en-US" dirty="0">
                <a:solidFill>
                  <a:schemeClr val="bg1"/>
                </a:solidFill>
                <a:effectLst/>
                <a:latin typeface="Arial" panose="020B0604020202020204" pitchFamily="34" charset="0"/>
                <a:ea typeface="Calibri" panose="020F0502020204030204" pitchFamily="34" charset="0"/>
              </a:rPr>
              <a:t>=[feature for feature in </a:t>
            </a:r>
            <a:r>
              <a:rPr lang="en-US" dirty="0" err="1">
                <a:solidFill>
                  <a:schemeClr val="bg1"/>
                </a:solidFill>
                <a:effectLst/>
                <a:latin typeface="Arial" panose="020B0604020202020204" pitchFamily="34" charset="0"/>
                <a:ea typeface="Calibri" panose="020F0502020204030204" pitchFamily="34" charset="0"/>
              </a:rPr>
              <a:t>Retention.columns</a:t>
            </a:r>
            <a:r>
              <a:rPr lang="en-US" dirty="0">
                <a:solidFill>
                  <a:schemeClr val="bg1"/>
                </a:solidFill>
                <a:effectLst/>
                <a:latin typeface="Arial" panose="020B0604020202020204" pitchFamily="34" charset="0"/>
                <a:ea typeface="Calibri" panose="020F0502020204030204" pitchFamily="34" charset="0"/>
              </a:rPr>
              <a:t> if Retention[feature].</a:t>
            </a:r>
            <a:r>
              <a:rPr lang="en-US" dirty="0" err="1">
                <a:solidFill>
                  <a:schemeClr val="bg1"/>
                </a:solidFill>
                <a:effectLst/>
                <a:latin typeface="Arial" panose="020B0604020202020204" pitchFamily="34" charset="0"/>
                <a:ea typeface="Calibri" panose="020F0502020204030204" pitchFamily="34" charset="0"/>
              </a:rPr>
              <a:t>dtypes</a:t>
            </a:r>
            <a:r>
              <a:rPr lang="en-US" dirty="0">
                <a:solidFill>
                  <a:schemeClr val="bg1"/>
                </a:solidFill>
                <a:effectLst/>
                <a:latin typeface="Arial" panose="020B0604020202020204" pitchFamily="34" charset="0"/>
                <a:ea typeface="Calibri" panose="020F0502020204030204" pitchFamily="34" charset="0"/>
              </a:rPr>
              <a:t>!='O']</a:t>
            </a:r>
          </a:p>
          <a:p>
            <a:r>
              <a:rPr lang="en-US" dirty="0" err="1">
                <a:solidFill>
                  <a:schemeClr val="bg1"/>
                </a:solidFill>
                <a:effectLst/>
                <a:latin typeface="Arial" panose="020B0604020202020204" pitchFamily="34" charset="0"/>
                <a:ea typeface="Calibri" panose="020F0502020204030204" pitchFamily="34" charset="0"/>
              </a:rPr>
              <a:t>descrete_feature</a:t>
            </a:r>
            <a:r>
              <a:rPr lang="en-US" dirty="0">
                <a:solidFill>
                  <a:schemeClr val="bg1"/>
                </a:solidFill>
                <a:effectLst/>
                <a:latin typeface="Arial" panose="020B0604020202020204" pitchFamily="34" charset="0"/>
                <a:ea typeface="Calibri" panose="020F0502020204030204" pitchFamily="34" charset="0"/>
              </a:rPr>
              <a:t>=[feature for feature in </a:t>
            </a:r>
            <a:r>
              <a:rPr lang="en-US" dirty="0" err="1">
                <a:solidFill>
                  <a:schemeClr val="bg1"/>
                </a:solidFill>
                <a:effectLst/>
                <a:latin typeface="Arial" panose="020B0604020202020204" pitchFamily="34" charset="0"/>
                <a:ea typeface="Calibri" panose="020F0502020204030204" pitchFamily="34" charset="0"/>
              </a:rPr>
              <a:t>numerical_feature</a:t>
            </a:r>
            <a:r>
              <a:rPr lang="en-US" dirty="0">
                <a:solidFill>
                  <a:schemeClr val="bg1"/>
                </a:solidFill>
                <a:effectLst/>
                <a:latin typeface="Arial" panose="020B0604020202020204" pitchFamily="34" charset="0"/>
                <a:ea typeface="Calibri" panose="020F0502020204030204" pitchFamily="34" charset="0"/>
              </a:rPr>
              <a:t> if </a:t>
            </a:r>
            <a:r>
              <a:rPr lang="en-US" dirty="0" err="1">
                <a:solidFill>
                  <a:schemeClr val="bg1"/>
                </a:solidFill>
                <a:effectLst/>
                <a:latin typeface="Arial" panose="020B0604020202020204" pitchFamily="34" charset="0"/>
                <a:ea typeface="Calibri" panose="020F0502020204030204" pitchFamily="34" charset="0"/>
              </a:rPr>
              <a:t>len</a:t>
            </a:r>
            <a:r>
              <a:rPr lang="en-US" dirty="0">
                <a:solidFill>
                  <a:schemeClr val="bg1"/>
                </a:solidFill>
                <a:effectLst/>
                <a:latin typeface="Arial" panose="020B0604020202020204" pitchFamily="34" charset="0"/>
                <a:ea typeface="Calibri" panose="020F0502020204030204" pitchFamily="34" charset="0"/>
              </a:rPr>
              <a:t>(Retention[feature].unique())&lt;25]</a:t>
            </a:r>
          </a:p>
          <a:p>
            <a:r>
              <a:rPr lang="en-US" dirty="0" err="1">
                <a:solidFill>
                  <a:schemeClr val="bg1"/>
                </a:solidFill>
                <a:effectLst/>
                <a:latin typeface="Arial" panose="020B0604020202020204" pitchFamily="34" charset="0"/>
                <a:ea typeface="Calibri" panose="020F0502020204030204" pitchFamily="34" charset="0"/>
              </a:rPr>
              <a:t>cont_feature</a:t>
            </a:r>
            <a:r>
              <a:rPr lang="en-US" dirty="0">
                <a:solidFill>
                  <a:schemeClr val="bg1"/>
                </a:solidFill>
                <a:effectLst/>
                <a:latin typeface="Arial" panose="020B0604020202020204" pitchFamily="34" charset="0"/>
                <a:ea typeface="Calibri" panose="020F0502020204030204" pitchFamily="34" charset="0"/>
              </a:rPr>
              <a:t>=[feature for feature in </a:t>
            </a:r>
            <a:r>
              <a:rPr lang="en-US" dirty="0" err="1">
                <a:solidFill>
                  <a:schemeClr val="bg1"/>
                </a:solidFill>
                <a:effectLst/>
                <a:latin typeface="Arial" panose="020B0604020202020204" pitchFamily="34" charset="0"/>
                <a:ea typeface="Calibri" panose="020F0502020204030204" pitchFamily="34" charset="0"/>
              </a:rPr>
              <a:t>numerical_feature</a:t>
            </a:r>
            <a:r>
              <a:rPr lang="en-US" dirty="0">
                <a:solidFill>
                  <a:schemeClr val="bg1"/>
                </a:solidFill>
                <a:effectLst/>
                <a:latin typeface="Arial" panose="020B0604020202020204" pitchFamily="34" charset="0"/>
                <a:ea typeface="Calibri" panose="020F0502020204030204" pitchFamily="34" charset="0"/>
              </a:rPr>
              <a:t> if feature not in </a:t>
            </a:r>
            <a:r>
              <a:rPr lang="en-US" dirty="0" err="1">
                <a:solidFill>
                  <a:schemeClr val="bg1"/>
                </a:solidFill>
                <a:effectLst/>
                <a:latin typeface="Arial" panose="020B0604020202020204" pitchFamily="34" charset="0"/>
                <a:ea typeface="Calibri" panose="020F0502020204030204" pitchFamily="34" charset="0"/>
              </a:rPr>
              <a:t>descrete_feature</a:t>
            </a:r>
            <a:r>
              <a:rPr lang="en-US" dirty="0">
                <a:solidFill>
                  <a:schemeClr val="bg1"/>
                </a:solidFill>
                <a:effectLst/>
                <a:latin typeface="Arial" panose="020B0604020202020204" pitchFamily="34" charset="0"/>
                <a:ea typeface="Calibri" panose="020F0502020204030204" pitchFamily="34" charset="0"/>
              </a:rPr>
              <a:t>]</a:t>
            </a:r>
          </a:p>
          <a:p>
            <a:r>
              <a:rPr lang="en-US" dirty="0" err="1">
                <a:solidFill>
                  <a:schemeClr val="bg1"/>
                </a:solidFill>
                <a:effectLst/>
                <a:latin typeface="Arial" panose="020B0604020202020204" pitchFamily="34" charset="0"/>
                <a:ea typeface="Calibri" panose="020F0502020204030204" pitchFamily="34" charset="0"/>
              </a:rPr>
              <a:t>category_feature</a:t>
            </a:r>
            <a:r>
              <a:rPr lang="en-US" dirty="0">
                <a:solidFill>
                  <a:schemeClr val="bg1"/>
                </a:solidFill>
                <a:effectLst/>
                <a:latin typeface="Arial" panose="020B0604020202020204" pitchFamily="34" charset="0"/>
                <a:ea typeface="Calibri" panose="020F0502020204030204" pitchFamily="34" charset="0"/>
              </a:rPr>
              <a:t>=[feature for feature in </a:t>
            </a:r>
            <a:r>
              <a:rPr lang="en-US" dirty="0" err="1">
                <a:solidFill>
                  <a:schemeClr val="bg1"/>
                </a:solidFill>
                <a:effectLst/>
                <a:latin typeface="Arial" panose="020B0604020202020204" pitchFamily="34" charset="0"/>
                <a:ea typeface="Calibri" panose="020F0502020204030204" pitchFamily="34" charset="0"/>
              </a:rPr>
              <a:t>Retention.columns</a:t>
            </a:r>
            <a:r>
              <a:rPr lang="en-US" dirty="0">
                <a:solidFill>
                  <a:schemeClr val="bg1"/>
                </a:solidFill>
                <a:effectLst/>
                <a:latin typeface="Arial" panose="020B0604020202020204" pitchFamily="34" charset="0"/>
                <a:ea typeface="Calibri" panose="020F0502020204030204" pitchFamily="34" charset="0"/>
              </a:rPr>
              <a:t> if feature not in </a:t>
            </a:r>
            <a:r>
              <a:rPr lang="en-US" dirty="0" err="1">
                <a:solidFill>
                  <a:schemeClr val="bg1"/>
                </a:solidFill>
                <a:effectLst/>
                <a:latin typeface="Arial" panose="020B0604020202020204" pitchFamily="34" charset="0"/>
                <a:ea typeface="Calibri" panose="020F0502020204030204" pitchFamily="34" charset="0"/>
              </a:rPr>
              <a:t>numerical_feature</a:t>
            </a:r>
            <a:r>
              <a:rPr lang="en-US" dirty="0">
                <a:solidFill>
                  <a:schemeClr val="bg1"/>
                </a:solidFill>
                <a:effectLst/>
                <a:latin typeface="Arial" panose="020B0604020202020204" pitchFamily="34" charset="0"/>
                <a:ea typeface="Calibri" panose="020F0502020204030204" pitchFamily="34" charset="0"/>
              </a:rPr>
              <a:t>]</a:t>
            </a:r>
            <a:endParaRPr lang="en-IN" dirty="0">
              <a:solidFill>
                <a:schemeClr val="bg1"/>
              </a:solidFill>
            </a:endParaRPr>
          </a:p>
        </p:txBody>
      </p:sp>
    </p:spTree>
    <p:extLst>
      <p:ext uri="{BB962C8B-B14F-4D97-AF65-F5344CB8AC3E}">
        <p14:creationId xmlns:p14="http://schemas.microsoft.com/office/powerpoint/2010/main" val="123645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339365"/>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105470" y="339366"/>
            <a:ext cx="3649001" cy="657601"/>
          </a:xfrm>
        </p:spPr>
        <p:txBody>
          <a:bodyPr anchor="t" anchorCtr="0">
            <a:normAutofit fontScale="90000"/>
          </a:bodyPr>
          <a:lstStyle/>
          <a:p>
            <a:r>
              <a:rPr lang="en-US" dirty="0"/>
              <a:t>Target variable</a:t>
            </a:r>
          </a:p>
        </p:txBody>
      </p:sp>
      <p:sp>
        <p:nvSpPr>
          <p:cNvPr id="2" name="TextBox 1">
            <a:extLst>
              <a:ext uri="{FF2B5EF4-FFF2-40B4-BE49-F238E27FC236}">
                <a16:creationId xmlns:a16="http://schemas.microsoft.com/office/drawing/2014/main" id="{BA1F3048-9996-458D-8A32-3DC697AE8296}"/>
              </a:ext>
            </a:extLst>
          </p:cNvPr>
          <p:cNvSpPr txBox="1"/>
          <p:nvPr/>
        </p:nvSpPr>
        <p:spPr>
          <a:xfrm>
            <a:off x="755714" y="1280440"/>
            <a:ext cx="10680569" cy="2308324"/>
          </a:xfrm>
          <a:prstGeom prst="rect">
            <a:avLst/>
          </a:prstGeom>
          <a:noFill/>
        </p:spPr>
        <p:txBody>
          <a:bodyPr wrap="square" rtlCol="0">
            <a:spAutoFit/>
          </a:bodyPr>
          <a:lstStyle/>
          <a:p>
            <a:pPr algn="l"/>
            <a:r>
              <a:rPr lang="en-US" sz="2400" b="0" i="0" dirty="0">
                <a:solidFill>
                  <a:schemeClr val="bg1"/>
                </a:solidFill>
                <a:effectLst/>
                <a:latin typeface="Helvetica Neue"/>
              </a:rPr>
              <a:t>As the analysis for retention of customers, I have understood that how long a single customer is been purchased with one of the online purchasing </a:t>
            </a:r>
            <a:r>
              <a:rPr lang="en-US" sz="2400" dirty="0">
                <a:solidFill>
                  <a:schemeClr val="bg1"/>
                </a:solidFill>
                <a:latin typeface="Helvetica Neue"/>
              </a:rPr>
              <a:t>websites. here I am considering below columns for retention data</a:t>
            </a:r>
          </a:p>
          <a:p>
            <a:pPr algn="l"/>
            <a:endParaRPr lang="en-US" sz="2400" dirty="0">
              <a:solidFill>
                <a:schemeClr val="bg1"/>
              </a:solidFill>
              <a:latin typeface="Helvetica Neue"/>
            </a:endParaRPr>
          </a:p>
          <a:p>
            <a:pPr algn="l">
              <a:buFont typeface="+mj-lt"/>
              <a:buAutoNum type="arabicPeriod"/>
            </a:pPr>
            <a:r>
              <a:rPr lang="en-US" sz="2400" dirty="0">
                <a:solidFill>
                  <a:schemeClr val="bg1"/>
                </a:solidFill>
                <a:latin typeface="Helvetica Neue"/>
              </a:rPr>
              <a:t>From the following, tick any (or all) of the online retailers you have shopped from</a:t>
            </a:r>
          </a:p>
        </p:txBody>
      </p:sp>
    </p:spTree>
    <p:extLst>
      <p:ext uri="{BB962C8B-B14F-4D97-AF65-F5344CB8AC3E}">
        <p14:creationId xmlns:p14="http://schemas.microsoft.com/office/powerpoint/2010/main" val="352907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339365"/>
            <a:ext cx="12191550" cy="7405770"/>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2684746" y="89984"/>
            <a:ext cx="6822507" cy="657601"/>
          </a:xfrm>
        </p:spPr>
        <p:txBody>
          <a:bodyPr anchor="t" anchorCtr="0">
            <a:normAutofit fontScale="90000"/>
          </a:bodyPr>
          <a:lstStyle/>
          <a:p>
            <a:r>
              <a:rPr lang="en-US" dirty="0"/>
              <a:t>Target variable Category count</a:t>
            </a:r>
          </a:p>
        </p:txBody>
      </p:sp>
      <p:pic>
        <p:nvPicPr>
          <p:cNvPr id="1032" name="Picture 8">
            <a:extLst>
              <a:ext uri="{FF2B5EF4-FFF2-40B4-BE49-F238E27FC236}">
                <a16:creationId xmlns:a16="http://schemas.microsoft.com/office/drawing/2014/main" id="{91D6F127-7F1C-436B-A70C-67B290AC6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1585913"/>
            <a:ext cx="7677150" cy="3792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40556"/>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{DED456A1-DA68-4115-816D-E25E4FE87A71}tf78479028_win32</Template>
  <TotalTime>410</TotalTime>
  <Words>520</Words>
  <Application>Microsoft Office PowerPoint</Application>
  <PresentationFormat>Widescreen</PresentationFormat>
  <Paragraphs>53</Paragraphs>
  <Slides>8</Slides>
  <Notes>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8</vt:i4>
      </vt:variant>
    </vt:vector>
  </HeadingPairs>
  <TitlesOfParts>
    <vt:vector size="17" baseType="lpstr">
      <vt:lpstr>Arial</vt:lpstr>
      <vt:lpstr>Calibri</vt:lpstr>
      <vt:lpstr>Helvetica Neue</vt:lpstr>
      <vt:lpstr>Segoe UI</vt:lpstr>
      <vt:lpstr>Segoe UI Light</vt:lpstr>
      <vt:lpstr>Balancing Act</vt:lpstr>
      <vt:lpstr>Wellspring</vt:lpstr>
      <vt:lpstr>Star of the show</vt:lpstr>
      <vt:lpstr>Amusements</vt:lpstr>
      <vt:lpstr>Customer retention Prediction</vt:lpstr>
      <vt:lpstr>Exploratory data analysis</vt:lpstr>
      <vt:lpstr>EDA with customer retention data SET</vt:lpstr>
      <vt:lpstr>Handling Missing data</vt:lpstr>
      <vt:lpstr>Handling Outliers</vt:lpstr>
      <vt:lpstr>Segregating the Features</vt:lpstr>
      <vt:lpstr>Target variable</vt:lpstr>
      <vt:lpstr>Target variable Category 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Prediction</dc:title>
  <dc:creator>kaviya kathiroli</dc:creator>
  <cp:lastModifiedBy>kaviya kathiroli</cp:lastModifiedBy>
  <cp:revision>60</cp:revision>
  <dcterms:created xsi:type="dcterms:W3CDTF">2022-04-11T07:44:00Z</dcterms:created>
  <dcterms:modified xsi:type="dcterms:W3CDTF">2022-04-11T17:20:20Z</dcterms:modified>
</cp:coreProperties>
</file>