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72" r:id="rId14"/>
    <p:sldId id="273" r:id="rId15"/>
    <p:sldId id="267" r:id="rId16"/>
    <p:sldId id="268" r:id="rId17"/>
    <p:sldId id="270" r:id="rId18"/>
    <p:sldId id="269"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9671050" cy="688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90788" cy="345684"/>
          </a:xfrm>
          <a:prstGeom prst="rect">
            <a:avLst/>
          </a:prstGeom>
        </p:spPr>
        <p:txBody>
          <a:bodyPr vert="horz" lIns="94631" tIns="47316" rIns="94631" bIns="47316" rtlCol="0"/>
          <a:lstStyle>
            <a:lvl1pPr algn="l">
              <a:defRPr sz="1200"/>
            </a:lvl1pPr>
          </a:lstStyle>
          <a:p>
            <a:endParaRPr lang="en-IN"/>
          </a:p>
        </p:txBody>
      </p:sp>
      <p:sp>
        <p:nvSpPr>
          <p:cNvPr id="3" name="Date Placeholder 2"/>
          <p:cNvSpPr>
            <a:spLocks noGrp="1"/>
          </p:cNvSpPr>
          <p:nvPr>
            <p:ph type="dt" sz="quarter" idx="1"/>
          </p:nvPr>
        </p:nvSpPr>
        <p:spPr>
          <a:xfrm>
            <a:off x="5478024" y="1"/>
            <a:ext cx="4190788" cy="345684"/>
          </a:xfrm>
          <a:prstGeom prst="rect">
            <a:avLst/>
          </a:prstGeom>
        </p:spPr>
        <p:txBody>
          <a:bodyPr vert="horz" lIns="94631" tIns="47316" rIns="94631" bIns="47316" rtlCol="0"/>
          <a:lstStyle>
            <a:lvl1pPr algn="r">
              <a:defRPr sz="1200"/>
            </a:lvl1pPr>
          </a:lstStyle>
          <a:p>
            <a:fld id="{2FD9FEB8-4622-406B-9E4A-23C9A610E43F}" type="datetimeFigureOut">
              <a:rPr lang="en-IN" smtClean="0"/>
              <a:t>26-04-2024</a:t>
            </a:fld>
            <a:endParaRPr lang="en-IN"/>
          </a:p>
        </p:txBody>
      </p:sp>
      <p:sp>
        <p:nvSpPr>
          <p:cNvPr id="4" name="Footer Placeholder 3"/>
          <p:cNvSpPr>
            <a:spLocks noGrp="1"/>
          </p:cNvSpPr>
          <p:nvPr>
            <p:ph type="ftr" sz="quarter" idx="2"/>
          </p:nvPr>
        </p:nvSpPr>
        <p:spPr>
          <a:xfrm>
            <a:off x="0" y="6544067"/>
            <a:ext cx="4190788" cy="345683"/>
          </a:xfrm>
          <a:prstGeom prst="rect">
            <a:avLst/>
          </a:prstGeom>
        </p:spPr>
        <p:txBody>
          <a:bodyPr vert="horz" lIns="94631" tIns="47316" rIns="94631" bIns="47316" rtlCol="0" anchor="b"/>
          <a:lstStyle>
            <a:lvl1pPr algn="l">
              <a:defRPr sz="1200"/>
            </a:lvl1pPr>
          </a:lstStyle>
          <a:p>
            <a:endParaRPr lang="en-IN"/>
          </a:p>
        </p:txBody>
      </p:sp>
      <p:sp>
        <p:nvSpPr>
          <p:cNvPr id="5" name="Slide Number Placeholder 4"/>
          <p:cNvSpPr>
            <a:spLocks noGrp="1"/>
          </p:cNvSpPr>
          <p:nvPr>
            <p:ph type="sldNum" sz="quarter" idx="3"/>
          </p:nvPr>
        </p:nvSpPr>
        <p:spPr>
          <a:xfrm>
            <a:off x="5478024" y="6544067"/>
            <a:ext cx="4190788" cy="345683"/>
          </a:xfrm>
          <a:prstGeom prst="rect">
            <a:avLst/>
          </a:prstGeom>
        </p:spPr>
        <p:txBody>
          <a:bodyPr vert="horz" lIns="94631" tIns="47316" rIns="94631" bIns="47316" rtlCol="0" anchor="b"/>
          <a:lstStyle>
            <a:lvl1pPr algn="r">
              <a:defRPr sz="1200"/>
            </a:lvl1pPr>
          </a:lstStyle>
          <a:p>
            <a:fld id="{3956F464-98AE-4FD7-A73F-240E447A867B}" type="slidenum">
              <a:rPr lang="en-IN" smtClean="0"/>
              <a:t>‹#›</a:t>
            </a:fld>
            <a:endParaRPr lang="en-IN"/>
          </a:p>
        </p:txBody>
      </p:sp>
    </p:spTree>
    <p:extLst>
      <p:ext uri="{BB962C8B-B14F-4D97-AF65-F5344CB8AC3E}">
        <p14:creationId xmlns:p14="http://schemas.microsoft.com/office/powerpoint/2010/main" val="3472410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90788" cy="345684"/>
          </a:xfrm>
          <a:prstGeom prst="rect">
            <a:avLst/>
          </a:prstGeom>
        </p:spPr>
        <p:txBody>
          <a:bodyPr vert="horz" lIns="94631" tIns="47316" rIns="94631" bIns="47316" rtlCol="0"/>
          <a:lstStyle>
            <a:lvl1pPr algn="l">
              <a:defRPr sz="1200"/>
            </a:lvl1pPr>
          </a:lstStyle>
          <a:p>
            <a:endParaRPr lang="en-IN"/>
          </a:p>
        </p:txBody>
      </p:sp>
      <p:sp>
        <p:nvSpPr>
          <p:cNvPr id="3" name="Date Placeholder 2"/>
          <p:cNvSpPr>
            <a:spLocks noGrp="1"/>
          </p:cNvSpPr>
          <p:nvPr>
            <p:ph type="dt" idx="1"/>
          </p:nvPr>
        </p:nvSpPr>
        <p:spPr>
          <a:xfrm>
            <a:off x="5478024" y="1"/>
            <a:ext cx="4190788" cy="345684"/>
          </a:xfrm>
          <a:prstGeom prst="rect">
            <a:avLst/>
          </a:prstGeom>
        </p:spPr>
        <p:txBody>
          <a:bodyPr vert="horz" lIns="94631" tIns="47316" rIns="94631" bIns="47316" rtlCol="0"/>
          <a:lstStyle>
            <a:lvl1pPr algn="r">
              <a:defRPr sz="1200"/>
            </a:lvl1pPr>
          </a:lstStyle>
          <a:p>
            <a:fld id="{B97D8DBC-F7E2-4F86-87CC-9A60F66FC90B}" type="datetimeFigureOut">
              <a:rPr lang="en-IN" smtClean="0"/>
              <a:t>26-04-2024</a:t>
            </a:fld>
            <a:endParaRPr lang="en-IN"/>
          </a:p>
        </p:txBody>
      </p:sp>
      <p:sp>
        <p:nvSpPr>
          <p:cNvPr id="4" name="Slide Image Placeholder 3"/>
          <p:cNvSpPr>
            <a:spLocks noGrp="1" noRot="1" noChangeAspect="1"/>
          </p:cNvSpPr>
          <p:nvPr>
            <p:ph type="sldImg" idx="2"/>
          </p:nvPr>
        </p:nvSpPr>
        <p:spPr>
          <a:xfrm>
            <a:off x="3286125" y="862013"/>
            <a:ext cx="3098800" cy="2324100"/>
          </a:xfrm>
          <a:prstGeom prst="rect">
            <a:avLst/>
          </a:prstGeom>
          <a:noFill/>
          <a:ln w="12700">
            <a:solidFill>
              <a:prstClr val="black"/>
            </a:solidFill>
          </a:ln>
        </p:spPr>
        <p:txBody>
          <a:bodyPr vert="horz" lIns="94631" tIns="47316" rIns="94631" bIns="47316" rtlCol="0" anchor="ctr"/>
          <a:lstStyle/>
          <a:p>
            <a:endParaRPr lang="en-IN"/>
          </a:p>
        </p:txBody>
      </p:sp>
      <p:sp>
        <p:nvSpPr>
          <p:cNvPr id="5" name="Notes Placeholder 4"/>
          <p:cNvSpPr>
            <a:spLocks noGrp="1"/>
          </p:cNvSpPr>
          <p:nvPr>
            <p:ph type="body" sz="quarter" idx="3"/>
          </p:nvPr>
        </p:nvSpPr>
        <p:spPr>
          <a:xfrm>
            <a:off x="967105" y="3315691"/>
            <a:ext cx="7736840" cy="2712840"/>
          </a:xfrm>
          <a:prstGeom prst="rect">
            <a:avLst/>
          </a:prstGeom>
        </p:spPr>
        <p:txBody>
          <a:bodyPr vert="horz" lIns="94631" tIns="47316" rIns="94631" bIns="4731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44067"/>
            <a:ext cx="4190788" cy="345683"/>
          </a:xfrm>
          <a:prstGeom prst="rect">
            <a:avLst/>
          </a:prstGeom>
        </p:spPr>
        <p:txBody>
          <a:bodyPr vert="horz" lIns="94631" tIns="47316" rIns="94631" bIns="47316" rtlCol="0" anchor="b"/>
          <a:lstStyle>
            <a:lvl1pPr algn="l">
              <a:defRPr sz="1200"/>
            </a:lvl1pPr>
          </a:lstStyle>
          <a:p>
            <a:endParaRPr lang="en-IN"/>
          </a:p>
        </p:txBody>
      </p:sp>
      <p:sp>
        <p:nvSpPr>
          <p:cNvPr id="7" name="Slide Number Placeholder 6"/>
          <p:cNvSpPr>
            <a:spLocks noGrp="1"/>
          </p:cNvSpPr>
          <p:nvPr>
            <p:ph type="sldNum" sz="quarter" idx="5"/>
          </p:nvPr>
        </p:nvSpPr>
        <p:spPr>
          <a:xfrm>
            <a:off x="5478024" y="6544067"/>
            <a:ext cx="4190788" cy="345683"/>
          </a:xfrm>
          <a:prstGeom prst="rect">
            <a:avLst/>
          </a:prstGeom>
        </p:spPr>
        <p:txBody>
          <a:bodyPr vert="horz" lIns="94631" tIns="47316" rIns="94631" bIns="47316" rtlCol="0" anchor="b"/>
          <a:lstStyle>
            <a:lvl1pPr algn="r">
              <a:defRPr sz="1200"/>
            </a:lvl1pPr>
          </a:lstStyle>
          <a:p>
            <a:fld id="{77E58CF7-FBFD-455A-8CAA-30A3817DC77B}" type="slidenum">
              <a:rPr lang="en-IN" smtClean="0"/>
              <a:t>‹#›</a:t>
            </a:fld>
            <a:endParaRPr lang="en-IN"/>
          </a:p>
        </p:txBody>
      </p:sp>
    </p:spTree>
    <p:extLst>
      <p:ext uri="{BB962C8B-B14F-4D97-AF65-F5344CB8AC3E}">
        <p14:creationId xmlns:p14="http://schemas.microsoft.com/office/powerpoint/2010/main" val="1189483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7E58CF7-FBFD-455A-8CAA-30A3817DC77B}" type="slidenum">
              <a:rPr lang="en-IN" smtClean="0"/>
              <a:t>1</a:t>
            </a:fld>
            <a:endParaRPr lang="en-IN"/>
          </a:p>
        </p:txBody>
      </p:sp>
    </p:spTree>
    <p:extLst>
      <p:ext uri="{BB962C8B-B14F-4D97-AF65-F5344CB8AC3E}">
        <p14:creationId xmlns:p14="http://schemas.microsoft.com/office/powerpoint/2010/main" val="322748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B38A24-04E3-4C45-9A3B-78E46D7DC81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240508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38A24-04E3-4C45-9A3B-78E46D7DC81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85862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38A24-04E3-4C45-9A3B-78E46D7DC81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400842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38A24-04E3-4C45-9A3B-78E46D7DC81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8307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38A24-04E3-4C45-9A3B-78E46D7DC818}"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244063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B38A24-04E3-4C45-9A3B-78E46D7DC818}"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338798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B38A24-04E3-4C45-9A3B-78E46D7DC818}"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204042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B38A24-04E3-4C45-9A3B-78E46D7DC818}"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119776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38A24-04E3-4C45-9A3B-78E46D7DC818}"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274247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38A24-04E3-4C45-9A3B-78E46D7DC818}"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143176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38A24-04E3-4C45-9A3B-78E46D7DC818}"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567B0E-F392-4699-9E0F-203243B41BD8}" type="slidenum">
              <a:rPr lang="en-US" smtClean="0"/>
              <a:t>‹#›</a:t>
            </a:fld>
            <a:endParaRPr lang="en-US"/>
          </a:p>
        </p:txBody>
      </p:sp>
    </p:spTree>
    <p:extLst>
      <p:ext uri="{BB962C8B-B14F-4D97-AF65-F5344CB8AC3E}">
        <p14:creationId xmlns:p14="http://schemas.microsoft.com/office/powerpoint/2010/main" val="162354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38A24-04E3-4C45-9A3B-78E46D7DC818}" type="datetimeFigureOut">
              <a:rPr lang="en-US" smtClean="0"/>
              <a:t>4/26/2024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67B0E-F392-4699-9E0F-203243B41BD8}" type="slidenum">
              <a:rPr lang="en-US" smtClean="0"/>
              <a:t>‹#›</a:t>
            </a:fld>
            <a:endParaRPr lang="en-US"/>
          </a:p>
        </p:txBody>
      </p:sp>
    </p:spTree>
    <p:extLst>
      <p:ext uri="{BB962C8B-B14F-4D97-AF65-F5344CB8AC3E}">
        <p14:creationId xmlns:p14="http://schemas.microsoft.com/office/powerpoint/2010/main" val="30806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219200"/>
            <a:ext cx="7848600" cy="3554819"/>
          </a:xfrm>
          <a:prstGeom prst="rect">
            <a:avLst/>
          </a:prstGeom>
        </p:spPr>
        <p:txBody>
          <a:bodyPr wrap="square">
            <a:spAutoFit/>
          </a:bodyPr>
          <a:lstStyle/>
          <a:p>
            <a:pPr algn="ctr"/>
            <a:r>
              <a:rPr lang="en-US" b="1" dirty="0"/>
              <a:t>UNIT 4 – SOFTWARE TESTING AND </a:t>
            </a:r>
            <a:r>
              <a:rPr lang="en-US" b="1" dirty="0" smtClean="0"/>
              <a:t>MAINTENANCE</a:t>
            </a:r>
          </a:p>
          <a:p>
            <a:pPr algn="ctr"/>
            <a:endParaRPr lang="en-US" b="1" dirty="0"/>
          </a:p>
          <a:p>
            <a:pPr algn="ctr"/>
            <a:endParaRPr lang="en-US" b="1" dirty="0" smtClean="0"/>
          </a:p>
          <a:p>
            <a:pPr algn="just">
              <a:lnSpc>
                <a:spcPct val="150000"/>
              </a:lnSpc>
            </a:pPr>
            <a:r>
              <a:rPr lang="en-US" dirty="0"/>
              <a:t>Introduction to Testing, Test Driven Development, Coding Software Testing Fundamentals - Internal and External Views of Testing -  Testing Strategies: Unit Testing - Integration Testing –Regression Testing Validation and System Testing, The Art of Debugging. Reengineering process model-Reverse and Forward Engineering</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1617102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860" y="914400"/>
            <a:ext cx="6781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232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162800" cy="1877437"/>
          </a:xfrm>
          <a:prstGeom prst="rect">
            <a:avLst/>
          </a:prstGeom>
        </p:spPr>
        <p:txBody>
          <a:bodyPr wrap="square">
            <a:spAutoFit/>
          </a:bodyPr>
          <a:lstStyle/>
          <a:p>
            <a:r>
              <a:rPr lang="en-US" b="1" dirty="0"/>
              <a:t>Calculate the cyclomatic complexity</a:t>
            </a:r>
            <a:r>
              <a:rPr lang="en-US" b="1" dirty="0" smtClean="0"/>
              <a:t>.</a:t>
            </a:r>
          </a:p>
          <a:p>
            <a:endParaRPr lang="en-US" b="1" dirty="0" smtClean="0"/>
          </a:p>
          <a:p>
            <a:r>
              <a:rPr lang="en-US" sz="1600" dirty="0"/>
              <a:t>Cyclomatic complexity = Total number of </a:t>
            </a:r>
            <a:r>
              <a:rPr lang="en-US" sz="1600" dirty="0" smtClean="0"/>
              <a:t>regions in </a:t>
            </a:r>
            <a:r>
              <a:rPr lang="en-US" sz="1600" dirty="0"/>
              <a:t>the flow graph = </a:t>
            </a:r>
            <a:r>
              <a:rPr lang="en-US" sz="1600" b="1" dirty="0"/>
              <a:t>4 </a:t>
            </a:r>
            <a:endParaRPr lang="en-US" sz="1600" b="1" dirty="0" smtClean="0"/>
          </a:p>
          <a:p>
            <a:pPr lvl="0"/>
            <a:r>
              <a:rPr lang="en-US" sz="1600" dirty="0"/>
              <a:t>Cyclomatic complexity= E - N + 2 = 13 edges - 11 nodes + 2</a:t>
            </a:r>
          </a:p>
          <a:p>
            <a:r>
              <a:rPr lang="en-US" sz="1600" dirty="0"/>
              <a:t>=2+2=4</a:t>
            </a:r>
          </a:p>
          <a:p>
            <a:pPr lvl="0"/>
            <a:r>
              <a:rPr lang="en-US" sz="1600" dirty="0"/>
              <a:t>Cyclomatic complexity = P + 1 = 3 + 1 = 4. There are 3 predicate (decision making)</a:t>
            </a:r>
          </a:p>
          <a:p>
            <a:r>
              <a:rPr lang="en-US" sz="1600" dirty="0"/>
              <a:t>nodes : Nodes 3, 5 and 8</a:t>
            </a:r>
            <a:r>
              <a:rPr lang="en-US" sz="1600"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8153400" cy="3590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144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3170" y="762000"/>
            <a:ext cx="7304030" cy="5355312"/>
          </a:xfrm>
          <a:prstGeom prst="rect">
            <a:avLst/>
          </a:prstGeom>
        </p:spPr>
        <p:txBody>
          <a:bodyPr wrap="square">
            <a:sp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smtClean="0"/>
          </a:p>
          <a:p>
            <a:endParaRPr lang="en-US" b="1" dirty="0"/>
          </a:p>
          <a:p>
            <a:r>
              <a:rPr lang="en-US" b="1" dirty="0" smtClean="0"/>
              <a:t>Select </a:t>
            </a:r>
            <a:r>
              <a:rPr lang="en-US" b="1" dirty="0"/>
              <a:t>a basis set of </a:t>
            </a:r>
            <a:r>
              <a:rPr lang="en-US" b="1" dirty="0" smtClean="0"/>
              <a:t>path</a:t>
            </a:r>
          </a:p>
          <a:p>
            <a:r>
              <a:rPr lang="en-US" dirty="0"/>
              <a:t>Path 1 : 1, 2, 3, 4, 5, 6, 7, </a:t>
            </a:r>
            <a:r>
              <a:rPr lang="en-US" dirty="0" smtClean="0"/>
              <a:t>11….</a:t>
            </a:r>
            <a:endParaRPr lang="en-US" dirty="0"/>
          </a:p>
          <a:p>
            <a:r>
              <a:rPr lang="en-US" dirty="0"/>
              <a:t>Path 2 : 1, 2, 3, </a:t>
            </a:r>
            <a:r>
              <a:rPr lang="en-US" dirty="0" smtClean="0"/>
              <a:t>11…</a:t>
            </a:r>
            <a:endParaRPr lang="en-US" dirty="0"/>
          </a:p>
          <a:p>
            <a:r>
              <a:rPr lang="en-US" dirty="0"/>
              <a:t>Path 3 : 1, 2, 3, 4, 5, 8, 9, 3 ...</a:t>
            </a:r>
          </a:p>
          <a:p>
            <a:r>
              <a:rPr lang="en-US" dirty="0"/>
              <a:t>Path 4 : 1, 2, 3, 4, 5, 8, 10, 3 ...</a:t>
            </a:r>
          </a:p>
          <a:p>
            <a:endParaRPr 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1000"/>
            <a:ext cx="6553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69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14400"/>
            <a:ext cx="7620000" cy="1200329"/>
          </a:xfrm>
          <a:prstGeom prst="rect">
            <a:avLst/>
          </a:prstGeom>
        </p:spPr>
        <p:txBody>
          <a:bodyPr wrap="square">
            <a:spAutoFit/>
          </a:bodyPr>
          <a:lstStyle/>
          <a:p>
            <a:r>
              <a:rPr lang="en-US" b="1" dirty="0"/>
              <a:t>Generate test cases for these paths.</a:t>
            </a:r>
          </a:p>
          <a:p>
            <a:endParaRPr lang="en-US" b="1" dirty="0"/>
          </a:p>
          <a:p>
            <a:r>
              <a:rPr lang="en-US" dirty="0"/>
              <a:t>After computing cyclomatic complexity and finding independent basis paths, the test cases has to be executed for these paths.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28900" y="114300"/>
            <a:ext cx="3657600" cy="800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919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848600" cy="3000821"/>
          </a:xfrm>
          <a:prstGeom prst="rect">
            <a:avLst/>
          </a:prstGeom>
        </p:spPr>
        <p:txBody>
          <a:bodyPr wrap="square">
            <a:spAutoFit/>
          </a:bodyPr>
          <a:lstStyle/>
          <a:p>
            <a:pPr>
              <a:lnSpc>
                <a:spcPct val="150000"/>
              </a:lnSpc>
            </a:pPr>
            <a:endParaRPr lang="en-US" b="1" dirty="0" smtClean="0"/>
          </a:p>
          <a:p>
            <a:pPr>
              <a:lnSpc>
                <a:spcPct val="150000"/>
              </a:lnSpc>
            </a:pPr>
            <a:r>
              <a:rPr lang="en-US" b="1" dirty="0" smtClean="0"/>
              <a:t>Problem for White Box Testing</a:t>
            </a:r>
          </a:p>
          <a:p>
            <a:pPr>
              <a:lnSpc>
                <a:spcPct val="150000"/>
              </a:lnSpc>
            </a:pPr>
            <a:endParaRPr lang="en-US" dirty="0" smtClean="0"/>
          </a:p>
          <a:p>
            <a:pPr>
              <a:lnSpc>
                <a:spcPct val="150000"/>
              </a:lnSpc>
            </a:pPr>
            <a:r>
              <a:rPr lang="en-US" dirty="0" smtClean="0"/>
              <a:t>Write </a:t>
            </a:r>
            <a:r>
              <a:rPr lang="en-US" dirty="0"/>
              <a:t>a </a:t>
            </a:r>
            <a:r>
              <a:rPr lang="en-US" dirty="0" smtClean="0"/>
              <a:t>program  </a:t>
            </a:r>
            <a:r>
              <a:rPr lang="en-US" dirty="0"/>
              <a:t>for sorting of n </a:t>
            </a:r>
            <a:r>
              <a:rPr lang="en-US" dirty="0" smtClean="0"/>
              <a:t>numbers</a:t>
            </a:r>
            <a:r>
              <a:rPr lang="en-US" dirty="0"/>
              <a:t>. Draw the </a:t>
            </a:r>
            <a:r>
              <a:rPr lang="en-US" dirty="0" smtClean="0"/>
              <a:t>flowchart</a:t>
            </a:r>
            <a:r>
              <a:rPr lang="en-US" dirty="0"/>
              <a:t>, </a:t>
            </a:r>
            <a:r>
              <a:rPr lang="en-US" dirty="0" err="1"/>
              <a:t>flowgraph</a:t>
            </a:r>
            <a:r>
              <a:rPr lang="en-US" dirty="0"/>
              <a:t>, </a:t>
            </a:r>
            <a:r>
              <a:rPr lang="en-US" dirty="0" smtClean="0"/>
              <a:t>find</a:t>
            </a:r>
            <a:r>
              <a:rPr lang="en-US" dirty="0"/>
              <a:t/>
            </a:r>
            <a:br>
              <a:rPr lang="en-US" dirty="0"/>
            </a:br>
            <a:r>
              <a:rPr lang="en-US" dirty="0"/>
              <a:t>out the cyclomatic complexity</a:t>
            </a:r>
            <a:r>
              <a:rPr lang="en-US" dirty="0" smtClean="0"/>
              <a:t>.</a:t>
            </a:r>
          </a:p>
          <a:p>
            <a:pPr>
              <a:lnSpc>
                <a:spcPct val="150000"/>
              </a:lnSpc>
            </a:pPr>
            <a:r>
              <a:rPr lang="en-US" dirty="0"/>
              <a:t>Given a set of numbers 'n', the function (Prime numbers</a:t>
            </a:r>
            <a:r>
              <a:rPr lang="en-US" dirty="0" smtClean="0"/>
              <a:t>).</a:t>
            </a:r>
          </a:p>
          <a:p>
            <a:pPr>
              <a:lnSpc>
                <a:spcPct val="150000"/>
              </a:lnSpc>
            </a:pPr>
            <a:endParaRPr lang="en-US" dirty="0"/>
          </a:p>
        </p:txBody>
      </p:sp>
    </p:spTree>
    <p:extLst>
      <p:ext uri="{BB962C8B-B14F-4D97-AF65-F5344CB8AC3E}">
        <p14:creationId xmlns:p14="http://schemas.microsoft.com/office/powerpoint/2010/main" val="2612343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8133" y="838200"/>
            <a:ext cx="7848600" cy="5216813"/>
          </a:xfrm>
          <a:prstGeom prst="rect">
            <a:avLst/>
          </a:prstGeom>
        </p:spPr>
        <p:txBody>
          <a:bodyPr wrap="square">
            <a:spAutoFit/>
          </a:bodyPr>
          <a:lstStyle/>
          <a:p>
            <a:r>
              <a:rPr lang="en-US" b="1" dirty="0"/>
              <a:t>Black Box </a:t>
            </a:r>
            <a:r>
              <a:rPr lang="en-US" b="1" dirty="0" smtClean="0"/>
              <a:t>Testing</a:t>
            </a:r>
          </a:p>
          <a:p>
            <a:endParaRPr lang="en-US" b="1" dirty="0"/>
          </a:p>
          <a:p>
            <a:pPr marL="742950" lvl="1" indent="-285750" algn="just">
              <a:lnSpc>
                <a:spcPct val="150000"/>
              </a:lnSpc>
              <a:buFont typeface="Arial" pitchFamily="34" charset="0"/>
              <a:buChar char="•"/>
            </a:pPr>
            <a:r>
              <a:rPr lang="en-US" dirty="0"/>
              <a:t>The black box testing is also called as </a:t>
            </a:r>
            <a:r>
              <a:rPr lang="en-US" b="1" dirty="0"/>
              <a:t>behavioural testing.</a:t>
            </a:r>
            <a:endParaRPr lang="en-US" dirty="0"/>
          </a:p>
          <a:p>
            <a:pPr marL="742950" lvl="1" indent="-285750" algn="just">
              <a:lnSpc>
                <a:spcPct val="150000"/>
              </a:lnSpc>
              <a:buFont typeface="Arial" pitchFamily="34" charset="0"/>
              <a:buChar char="•"/>
            </a:pPr>
            <a:r>
              <a:rPr lang="en-US" dirty="0" smtClean="0"/>
              <a:t>Black </a:t>
            </a:r>
            <a:r>
              <a:rPr lang="en-US" dirty="0"/>
              <a:t>box testing methods focus on the functional requirements of the software. Test sets are derived that fully exercise all </a:t>
            </a:r>
            <a:r>
              <a:rPr lang="en-US" dirty="0" smtClean="0"/>
              <a:t>functional </a:t>
            </a:r>
            <a:r>
              <a:rPr lang="en-US" dirty="0"/>
              <a:t>requirements.</a:t>
            </a:r>
          </a:p>
          <a:p>
            <a:pPr marL="742950" lvl="1" indent="-285750" algn="just">
              <a:lnSpc>
                <a:spcPct val="150000"/>
              </a:lnSpc>
              <a:buFont typeface="Arial" pitchFamily="34" charset="0"/>
              <a:buChar char="•"/>
            </a:pPr>
            <a:r>
              <a:rPr lang="en-US" dirty="0"/>
              <a:t>The black box testing is not an alternative to white box testing </a:t>
            </a:r>
            <a:r>
              <a:rPr lang="en-US" dirty="0" smtClean="0"/>
              <a:t>and it </a:t>
            </a:r>
            <a:r>
              <a:rPr lang="en-US" dirty="0"/>
              <a:t>uncovers different class of errors than white box testing.</a:t>
            </a:r>
          </a:p>
          <a:p>
            <a:pPr marL="285750" indent="-285750">
              <a:lnSpc>
                <a:spcPct val="150000"/>
              </a:lnSpc>
              <a:buFont typeface="Arial" pitchFamily="34" charset="0"/>
              <a:buChar char="•"/>
            </a:pPr>
            <a:r>
              <a:rPr lang="en-US" dirty="0"/>
              <a:t>Incorrect or missing </a:t>
            </a:r>
            <a:r>
              <a:rPr lang="en-US" dirty="0" smtClean="0"/>
              <a:t>functions</a:t>
            </a:r>
          </a:p>
          <a:p>
            <a:pPr marL="285750" lvl="0" indent="-285750">
              <a:lnSpc>
                <a:spcPct val="150000"/>
              </a:lnSpc>
              <a:buFont typeface="Arial" pitchFamily="34" charset="0"/>
              <a:buChar char="•"/>
            </a:pPr>
            <a:r>
              <a:rPr lang="en-US" dirty="0"/>
              <a:t>Interface errors</a:t>
            </a:r>
          </a:p>
          <a:p>
            <a:pPr marL="285750" indent="-285750">
              <a:lnSpc>
                <a:spcPct val="150000"/>
              </a:lnSpc>
              <a:buFont typeface="Arial" pitchFamily="34" charset="0"/>
              <a:buChar char="•"/>
            </a:pPr>
            <a:r>
              <a:rPr lang="en-US" dirty="0"/>
              <a:t>Errors in data structures</a:t>
            </a:r>
          </a:p>
          <a:p>
            <a:pPr marL="285750" lvl="0" indent="-285750">
              <a:lnSpc>
                <a:spcPct val="150000"/>
              </a:lnSpc>
              <a:buFont typeface="Arial" pitchFamily="34" charset="0"/>
              <a:buChar char="•"/>
            </a:pPr>
            <a:r>
              <a:rPr lang="en-US" dirty="0"/>
              <a:t>Performance errors</a:t>
            </a:r>
          </a:p>
          <a:p>
            <a:pPr marL="285750" indent="-285750">
              <a:lnSpc>
                <a:spcPct val="150000"/>
              </a:lnSpc>
              <a:buFont typeface="Arial" pitchFamily="34" charset="0"/>
              <a:buChar char="•"/>
            </a:pPr>
            <a:r>
              <a:rPr lang="en-US" dirty="0" smtClean="0"/>
              <a:t>Initialization </a:t>
            </a:r>
            <a:r>
              <a:rPr lang="en-US" dirty="0"/>
              <a:t>or termination errors</a:t>
            </a:r>
          </a:p>
        </p:txBody>
      </p:sp>
    </p:spTree>
    <p:extLst>
      <p:ext uri="{BB962C8B-B14F-4D97-AF65-F5344CB8AC3E}">
        <p14:creationId xmlns:p14="http://schemas.microsoft.com/office/powerpoint/2010/main" val="2718784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05800" cy="2031325"/>
          </a:xfrm>
          <a:prstGeom prst="rect">
            <a:avLst/>
          </a:prstGeom>
        </p:spPr>
        <p:txBody>
          <a:bodyPr wrap="square">
            <a:spAutoFit/>
          </a:bodyPr>
          <a:lstStyle/>
          <a:p>
            <a:pPr marL="285750" indent="-285750">
              <a:buFont typeface="Arial" pitchFamily="34" charset="0"/>
              <a:buChar char="•"/>
            </a:pPr>
            <a:r>
              <a:rPr lang="en-US" sz="1400" b="1" dirty="0"/>
              <a:t>Equivalence </a:t>
            </a:r>
            <a:r>
              <a:rPr lang="en-US" sz="1400" b="1" dirty="0" smtClean="0"/>
              <a:t>Partitioning</a:t>
            </a:r>
            <a:endParaRPr lang="en-US" sz="1400" b="1" dirty="0"/>
          </a:p>
          <a:p>
            <a:pPr marL="285750" lvl="1" indent="-285750">
              <a:buFont typeface="Arial" pitchFamily="34" charset="0"/>
              <a:buChar char="•"/>
            </a:pPr>
            <a:r>
              <a:rPr lang="en-US" sz="1400" dirty="0"/>
              <a:t>It is a black box technique that divides the input domain into classes of data. From this data test cases can be derived.</a:t>
            </a:r>
          </a:p>
          <a:p>
            <a:pPr marL="285750" lvl="1" indent="-285750">
              <a:buFont typeface="Arial" pitchFamily="34" charset="0"/>
              <a:buChar char="•"/>
            </a:pPr>
            <a:r>
              <a:rPr lang="en-US" sz="1400" dirty="0" smtClean="0"/>
              <a:t>An </a:t>
            </a:r>
            <a:r>
              <a:rPr lang="en-US" sz="1400" dirty="0"/>
              <a:t>ideal test case uncovers a class of errors that might require many arbitrary test cases to be executed before a general error is observed.</a:t>
            </a:r>
          </a:p>
          <a:p>
            <a:pPr marL="285750" lvl="1" indent="-285750">
              <a:buFont typeface="Arial" pitchFamily="34" charset="0"/>
              <a:buChar char="•"/>
            </a:pPr>
            <a:r>
              <a:rPr lang="en-US" sz="1400" dirty="0"/>
              <a:t>In equivalence partitioning the equivalence classes are evaluated for given input condition. Equivalence class represents a set of </a:t>
            </a:r>
            <a:r>
              <a:rPr lang="en-US" sz="1400" dirty="0" smtClean="0"/>
              <a:t>valid </a:t>
            </a:r>
            <a:r>
              <a:rPr lang="en-US" sz="1400" dirty="0"/>
              <a:t>or </a:t>
            </a:r>
            <a:r>
              <a:rPr lang="en-US" sz="1400" dirty="0" smtClean="0"/>
              <a:t>invalid </a:t>
            </a:r>
            <a:r>
              <a:rPr lang="en-US" sz="1400" dirty="0"/>
              <a:t>states for input conditions</a:t>
            </a:r>
            <a:r>
              <a:rPr lang="en-US" sz="1400" dirty="0" smtClean="0"/>
              <a:t>.</a:t>
            </a:r>
          </a:p>
          <a:p>
            <a:pPr marL="285750" lvl="1" indent="-285750">
              <a:buFont typeface="Arial" pitchFamily="34" charset="0"/>
              <a:buChar char="•"/>
            </a:pPr>
            <a:endParaRPr lang="en-US" sz="1400" dirty="0"/>
          </a:p>
          <a:p>
            <a:pPr marL="285750" indent="-285750">
              <a:buFont typeface="Arial" pitchFamily="34" charset="0"/>
              <a:buChar char="•"/>
            </a:pP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498835"/>
            <a:ext cx="2266950" cy="3459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920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76400"/>
            <a:ext cx="7924800" cy="2854628"/>
          </a:xfrm>
          <a:prstGeom prst="rect">
            <a:avLst/>
          </a:prstGeom>
        </p:spPr>
        <p:txBody>
          <a:bodyPr wrap="square">
            <a:spAutoFit/>
          </a:bodyPr>
          <a:lstStyle/>
          <a:p>
            <a:r>
              <a:rPr lang="en-US" b="1" dirty="0"/>
              <a:t>Advantages </a:t>
            </a:r>
            <a:r>
              <a:rPr lang="en-US" dirty="0"/>
              <a:t>:</a:t>
            </a:r>
            <a:endParaRPr lang="en-US" sz="1200" dirty="0"/>
          </a:p>
          <a:p>
            <a:pPr lvl="1"/>
            <a:r>
              <a:rPr lang="en-US" dirty="0"/>
              <a:t>The </a:t>
            </a:r>
            <a:r>
              <a:rPr lang="en-US" dirty="0" smtClean="0"/>
              <a:t>black box </a:t>
            </a:r>
            <a:r>
              <a:rPr lang="en-US" dirty="0"/>
              <a:t>testing focuses on </a:t>
            </a:r>
            <a:r>
              <a:rPr lang="en-US" dirty="0" smtClean="0"/>
              <a:t>fundamental aspect </a:t>
            </a:r>
            <a:r>
              <a:rPr lang="en-US" dirty="0"/>
              <a:t>of </a:t>
            </a:r>
            <a:r>
              <a:rPr lang="en-US" dirty="0" smtClean="0"/>
              <a:t>system</a:t>
            </a:r>
            <a:r>
              <a:rPr lang="en-US" dirty="0"/>
              <a:t>	without being concerned for internal logical structure of the software</a:t>
            </a:r>
            <a:r>
              <a:rPr lang="en-US" dirty="0" smtClean="0"/>
              <a:t>.</a:t>
            </a:r>
          </a:p>
          <a:p>
            <a:pPr marL="0" lvl="1"/>
            <a:r>
              <a:rPr lang="en-US" b="1" dirty="0" smtClean="0"/>
              <a:t>Disadvantages :</a:t>
            </a:r>
          </a:p>
          <a:p>
            <a:pPr lvl="0"/>
            <a:r>
              <a:rPr lang="en-US" dirty="0"/>
              <a:t>All the independent paths within a m</a:t>
            </a:r>
            <a:r>
              <a:rPr lang="en-US" dirty="0" smtClean="0"/>
              <a:t>odule </a:t>
            </a:r>
            <a:r>
              <a:rPr lang="en-US" dirty="0"/>
              <a:t>cannot be tested.</a:t>
            </a:r>
            <a:endParaRPr lang="en-US" sz="1200" dirty="0"/>
          </a:p>
          <a:p>
            <a:pPr lvl="0"/>
            <a:r>
              <a:rPr lang="en-US" dirty="0"/>
              <a:t>Logical decisions along with their true and false sides cannot be tested.</a:t>
            </a:r>
            <a:endParaRPr lang="en-US" sz="1200" dirty="0"/>
          </a:p>
          <a:p>
            <a:pPr lvl="0"/>
            <a:r>
              <a:rPr lang="en-US" dirty="0"/>
              <a:t>All the loops and the boundaries of these loops cannot be exercised with black box testing.</a:t>
            </a:r>
            <a:endParaRPr lang="en-US" sz="1200" dirty="0"/>
          </a:p>
          <a:p>
            <a:pPr lvl="0"/>
            <a:r>
              <a:rPr lang="en-US" dirty="0"/>
              <a:t>Internal data structure cannot be validated.</a:t>
            </a:r>
            <a:endParaRPr lang="en-US" sz="1200" dirty="0"/>
          </a:p>
          <a:p>
            <a:pPr marL="0" lvl="1"/>
            <a:endParaRPr lang="en-US" b="1" dirty="0"/>
          </a:p>
        </p:txBody>
      </p:sp>
    </p:spTree>
    <p:extLst>
      <p:ext uri="{BB962C8B-B14F-4D97-AF65-F5344CB8AC3E}">
        <p14:creationId xmlns:p14="http://schemas.microsoft.com/office/powerpoint/2010/main" val="3368900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7924800" cy="4893647"/>
          </a:xfrm>
          <a:prstGeom prst="rect">
            <a:avLst/>
          </a:prstGeom>
        </p:spPr>
        <p:txBody>
          <a:bodyPr wrap="square">
            <a:spAutoFit/>
          </a:bodyPr>
          <a:lstStyle/>
          <a:p>
            <a:pPr>
              <a:lnSpc>
                <a:spcPct val="150000"/>
              </a:lnSpc>
            </a:pPr>
            <a:r>
              <a:rPr lang="en-US" sz="1600" b="1" dirty="0"/>
              <a:t>Boundary Value Analysis (BVA</a:t>
            </a:r>
            <a:r>
              <a:rPr lang="en-US" sz="1600" b="1" dirty="0" smtClean="0"/>
              <a:t>)</a:t>
            </a:r>
          </a:p>
          <a:p>
            <a:pPr lvl="0">
              <a:lnSpc>
                <a:spcPct val="150000"/>
              </a:lnSpc>
            </a:pPr>
            <a:r>
              <a:rPr lang="en-US" sz="1600" dirty="0"/>
              <a:t>Boundary value analysis is done to check boundary conditions.</a:t>
            </a:r>
          </a:p>
          <a:p>
            <a:pPr lvl="0">
              <a:lnSpc>
                <a:spcPct val="150000"/>
              </a:lnSpc>
            </a:pPr>
            <a:r>
              <a:rPr lang="en-US" sz="1600" i="1" dirty="0" smtClean="0"/>
              <a:t>A </a:t>
            </a:r>
            <a:r>
              <a:rPr lang="en-US" sz="1600" dirty="0" smtClean="0"/>
              <a:t>boundary </a:t>
            </a:r>
            <a:r>
              <a:rPr lang="en-US" sz="1600" dirty="0"/>
              <a:t>value analysis is a testing technique in </a:t>
            </a:r>
            <a:r>
              <a:rPr lang="en-US" sz="1600" dirty="0" smtClean="0"/>
              <a:t>which </a:t>
            </a:r>
            <a:r>
              <a:rPr lang="en-US" sz="1600" dirty="0"/>
              <a:t>the elements at the edge of the </a:t>
            </a:r>
            <a:r>
              <a:rPr lang="en-US" sz="1600" dirty="0" smtClean="0"/>
              <a:t>domain </a:t>
            </a:r>
            <a:r>
              <a:rPr lang="en-US" sz="1600" dirty="0"/>
              <a:t>are selected and tested.</a:t>
            </a:r>
          </a:p>
          <a:p>
            <a:pPr lvl="0">
              <a:lnSpc>
                <a:spcPct val="150000"/>
              </a:lnSpc>
            </a:pPr>
            <a:r>
              <a:rPr lang="en-US" sz="1600" dirty="0"/>
              <a:t>Using boundary value analysis, instead of focusing on input conditions only, the test cases from output domain are also derived</a:t>
            </a:r>
            <a:r>
              <a:rPr lang="en-US" sz="1600" dirty="0" smtClean="0"/>
              <a:t>.</a:t>
            </a:r>
          </a:p>
          <a:p>
            <a:pPr marL="285750" lvl="0" indent="-285750">
              <a:lnSpc>
                <a:spcPct val="150000"/>
              </a:lnSpc>
              <a:buFont typeface="Arial" pitchFamily="34" charset="0"/>
              <a:buChar char="•"/>
            </a:pPr>
            <a:r>
              <a:rPr lang="en-US" sz="1600" dirty="0"/>
              <a:t>If the </a:t>
            </a:r>
            <a:r>
              <a:rPr lang="en-US" sz="1600" b="1" dirty="0">
                <a:solidFill>
                  <a:srgbClr val="FF0000"/>
                </a:solidFill>
              </a:rPr>
              <a:t>input condition </a:t>
            </a:r>
            <a:r>
              <a:rPr lang="en-US" sz="1600" b="1" dirty="0" smtClean="0">
                <a:solidFill>
                  <a:srgbClr val="FF0000"/>
                </a:solidFill>
              </a:rPr>
              <a:t> and output conditions </a:t>
            </a:r>
            <a:r>
              <a:rPr lang="en-US" sz="1600" dirty="0" smtClean="0"/>
              <a:t>specified </a:t>
            </a:r>
            <a:r>
              <a:rPr lang="en-US" sz="1600" dirty="0"/>
              <a:t>the range bounded by values x and y, then test cases should be designed with values x and </a:t>
            </a:r>
            <a:r>
              <a:rPr lang="en-US" sz="1600" dirty="0" smtClean="0"/>
              <a:t>y.</a:t>
            </a:r>
          </a:p>
          <a:p>
            <a:pPr marL="285750" lvl="0" indent="-285750">
              <a:lnSpc>
                <a:spcPct val="150000"/>
              </a:lnSpc>
              <a:buFont typeface="Arial" pitchFamily="34" charset="0"/>
              <a:buChar char="•"/>
            </a:pPr>
            <a:r>
              <a:rPr lang="en-US" sz="1600" dirty="0"/>
              <a:t>If </a:t>
            </a:r>
            <a:r>
              <a:rPr lang="en-US" sz="1600" b="1" dirty="0">
                <a:solidFill>
                  <a:srgbClr val="FF0000"/>
                </a:solidFill>
              </a:rPr>
              <a:t>input condition  and output conditions </a:t>
            </a:r>
            <a:r>
              <a:rPr lang="en-US" sz="1600" dirty="0" smtClean="0"/>
              <a:t>specifies </a:t>
            </a:r>
            <a:r>
              <a:rPr lang="en-US" sz="1600" dirty="0"/>
              <a:t>the number of values then the test cases should be designed with minimum and maximum values as well as with the values that are just above and below the maximum and minimum should be </a:t>
            </a:r>
            <a:r>
              <a:rPr lang="en-US" sz="1600" dirty="0" smtClean="0"/>
              <a:t>tested.</a:t>
            </a:r>
          </a:p>
          <a:p>
            <a:pPr marL="285750" indent="-285750">
              <a:lnSpc>
                <a:spcPct val="150000"/>
              </a:lnSpc>
              <a:buFont typeface="Arial" pitchFamily="34" charset="0"/>
              <a:buChar char="•"/>
            </a:pPr>
            <a:r>
              <a:rPr lang="en-US" sz="1600" dirty="0"/>
              <a:t>If the </a:t>
            </a:r>
            <a:r>
              <a:rPr lang="en-US" sz="1600" dirty="0" smtClean="0"/>
              <a:t>internal </a:t>
            </a:r>
            <a:r>
              <a:rPr lang="en-US" sz="1600" dirty="0"/>
              <a:t>program data structures specify such boundaries then the test cases must be designed such that the values at the boundaries of data structure can be tested</a:t>
            </a:r>
            <a:r>
              <a:rPr lang="en-US" sz="1600" dirty="0" smtClean="0"/>
              <a:t>.</a:t>
            </a:r>
            <a:endParaRPr lang="en-US" sz="1600" dirty="0"/>
          </a:p>
        </p:txBody>
      </p:sp>
    </p:spTree>
    <p:extLst>
      <p:ext uri="{BB962C8B-B14F-4D97-AF65-F5344CB8AC3E}">
        <p14:creationId xmlns:p14="http://schemas.microsoft.com/office/powerpoint/2010/main" val="2573937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696200" cy="2292935"/>
          </a:xfrm>
          <a:prstGeom prst="rect">
            <a:avLst/>
          </a:prstGeom>
        </p:spPr>
        <p:txBody>
          <a:bodyPr wrap="square">
            <a:spAutoFit/>
          </a:bodyPr>
          <a:lstStyle/>
          <a:p>
            <a:r>
              <a:rPr lang="en-US" dirty="0"/>
              <a:t>A </a:t>
            </a:r>
            <a:r>
              <a:rPr lang="en-US" dirty="0" smtClean="0"/>
              <a:t>program specifies </a:t>
            </a:r>
            <a:r>
              <a:rPr lang="en-US" dirty="0"/>
              <a:t>state the following for an input field : The </a:t>
            </a:r>
            <a:r>
              <a:rPr lang="en-US" dirty="0" smtClean="0"/>
              <a:t>program </a:t>
            </a:r>
            <a:r>
              <a:rPr lang="en-US" dirty="0"/>
              <a:t>shall accept an input value of 4-digit integer equal or greater than 2000 and less than or equal 8000. </a:t>
            </a:r>
            <a:r>
              <a:rPr lang="en-US" dirty="0" smtClean="0"/>
              <a:t>Determine </a:t>
            </a:r>
            <a:r>
              <a:rPr lang="en-US" dirty="0"/>
              <a:t>the test cases using.</a:t>
            </a:r>
          </a:p>
          <a:p>
            <a:r>
              <a:rPr lang="en-US" dirty="0"/>
              <a:t/>
            </a:r>
            <a:br>
              <a:rPr lang="en-US" dirty="0"/>
            </a:br>
            <a:r>
              <a:rPr lang="en-US" dirty="0" smtClean="0"/>
              <a:t>i).Equivalence </a:t>
            </a:r>
            <a:r>
              <a:rPr lang="en-US" dirty="0"/>
              <a:t>class partitioning. ii) Boundary value </a:t>
            </a:r>
            <a:r>
              <a:rPr lang="en-US" dirty="0" smtClean="0"/>
              <a:t>analysis.</a:t>
            </a:r>
          </a:p>
          <a:p>
            <a:endParaRPr lang="en-US" dirty="0"/>
          </a:p>
          <a:p>
            <a:r>
              <a:rPr lang="en-US" dirty="0"/>
              <a:t>Equivalence class partitioning</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73152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555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696200" cy="5078313"/>
          </a:xfrm>
          <a:prstGeom prst="rect">
            <a:avLst/>
          </a:prstGeom>
        </p:spPr>
        <p:txBody>
          <a:bodyPr wrap="square">
            <a:spAutoFit/>
          </a:bodyPr>
          <a:lstStyle/>
          <a:p>
            <a:pPr algn="just">
              <a:lnSpc>
                <a:spcPct val="150000"/>
              </a:lnSpc>
            </a:pPr>
            <a:r>
              <a:rPr lang="en-US" dirty="0">
                <a:latin typeface="Arial" pitchFamily="34" charset="0"/>
                <a:cs typeface="Arial" pitchFamily="34" charset="0"/>
              </a:rPr>
              <a:t>Software testing is a critical element of </a:t>
            </a:r>
            <a:r>
              <a:rPr lang="en-US" b="1" dirty="0">
                <a:solidFill>
                  <a:srgbClr val="FF0000"/>
                </a:solidFill>
                <a:latin typeface="Arial" pitchFamily="34" charset="0"/>
                <a:cs typeface="Arial" pitchFamily="34" charset="0"/>
              </a:rPr>
              <a:t>software </a:t>
            </a:r>
            <a:r>
              <a:rPr lang="en-US" b="1" dirty="0" smtClean="0">
                <a:solidFill>
                  <a:srgbClr val="FF0000"/>
                </a:solidFill>
                <a:latin typeface="Arial" pitchFamily="34" charset="0"/>
                <a:cs typeface="Arial" pitchFamily="34" charset="0"/>
              </a:rPr>
              <a:t>quality assurance </a:t>
            </a:r>
            <a:r>
              <a:rPr lang="en-US" dirty="0">
                <a:latin typeface="Arial" pitchFamily="34" charset="0"/>
                <a:cs typeface="Arial" pitchFamily="34" charset="0"/>
              </a:rPr>
              <a:t>and represents the </a:t>
            </a:r>
            <a:r>
              <a:rPr lang="en-US" dirty="0" smtClean="0">
                <a:latin typeface="Arial" pitchFamily="34" charset="0"/>
                <a:cs typeface="Arial" pitchFamily="34" charset="0"/>
              </a:rPr>
              <a:t>ultimate </a:t>
            </a:r>
            <a:r>
              <a:rPr lang="en-US" dirty="0">
                <a:latin typeface="Arial" pitchFamily="34" charset="0"/>
                <a:cs typeface="Arial" pitchFamily="34" charset="0"/>
              </a:rPr>
              <a:t>review of </a:t>
            </a:r>
            <a:r>
              <a:rPr lang="en-US" b="1" dirty="0">
                <a:solidFill>
                  <a:srgbClr val="FF0000"/>
                </a:solidFill>
                <a:latin typeface="Arial" pitchFamily="34" charset="0"/>
                <a:cs typeface="Arial" pitchFamily="34" charset="0"/>
              </a:rPr>
              <a:t>specification, design and coding.</a:t>
            </a:r>
          </a:p>
          <a:p>
            <a:pPr algn="just">
              <a:lnSpc>
                <a:spcPct val="150000"/>
              </a:lnSpc>
            </a:pPr>
            <a:endParaRPr lang="en-US" b="1" dirty="0">
              <a:solidFill>
                <a:srgbClr val="FF0000"/>
              </a:solidFill>
              <a:latin typeface="Arial" pitchFamily="34" charset="0"/>
              <a:cs typeface="Arial" pitchFamily="34" charset="0"/>
            </a:endParaRPr>
          </a:p>
          <a:p>
            <a:pPr algn="just">
              <a:lnSpc>
                <a:spcPct val="150000"/>
              </a:lnSpc>
            </a:pPr>
            <a:r>
              <a:rPr lang="en-US" dirty="0">
                <a:latin typeface="Arial" pitchFamily="34" charset="0"/>
                <a:cs typeface="Arial" pitchFamily="34" charset="0"/>
              </a:rPr>
              <a:t>The purpose of software testing is to ensure whether the software functions appear to be </a:t>
            </a:r>
            <a:r>
              <a:rPr lang="en-US" b="1" dirty="0">
                <a:solidFill>
                  <a:srgbClr val="FF0000"/>
                </a:solidFill>
                <a:latin typeface="Arial" pitchFamily="34" charset="0"/>
                <a:cs typeface="Arial" pitchFamily="34" charset="0"/>
              </a:rPr>
              <a:t>working according to specifications and performance </a:t>
            </a:r>
            <a:r>
              <a:rPr lang="en-US" b="1" dirty="0" smtClean="0">
                <a:solidFill>
                  <a:srgbClr val="FF0000"/>
                </a:solidFill>
                <a:latin typeface="Arial" pitchFamily="34" charset="0"/>
                <a:cs typeface="Arial" pitchFamily="34" charset="0"/>
              </a:rPr>
              <a:t>requirements.</a:t>
            </a:r>
          </a:p>
          <a:p>
            <a:pPr algn="just">
              <a:lnSpc>
                <a:spcPct val="150000"/>
              </a:lnSpc>
            </a:pPr>
            <a:endParaRPr lang="en-US" dirty="0">
              <a:latin typeface="Arial" pitchFamily="34" charset="0"/>
              <a:cs typeface="Arial" pitchFamily="34" charset="0"/>
            </a:endParaRPr>
          </a:p>
          <a:p>
            <a:pPr lvl="0" algn="just">
              <a:lnSpc>
                <a:spcPct val="150000"/>
              </a:lnSpc>
            </a:pPr>
            <a:r>
              <a:rPr lang="en-US" dirty="0">
                <a:latin typeface="Arial" pitchFamily="34" charset="0"/>
                <a:cs typeface="Arial" pitchFamily="34" charset="0"/>
              </a:rPr>
              <a:t>Testing is a process of executing a program with the intend of </a:t>
            </a:r>
            <a:r>
              <a:rPr lang="en-US" b="1" dirty="0">
                <a:solidFill>
                  <a:srgbClr val="FF0000"/>
                </a:solidFill>
                <a:latin typeface="Arial" pitchFamily="34" charset="0"/>
                <a:cs typeface="Arial" pitchFamily="34" charset="0"/>
              </a:rPr>
              <a:t>finding an error.</a:t>
            </a:r>
          </a:p>
          <a:p>
            <a:pPr lvl="0" algn="just">
              <a:lnSpc>
                <a:spcPct val="150000"/>
              </a:lnSpc>
            </a:pPr>
            <a:r>
              <a:rPr lang="en-US" dirty="0">
                <a:latin typeface="Arial" pitchFamily="34" charset="0"/>
                <a:cs typeface="Arial" pitchFamily="34" charset="0"/>
              </a:rPr>
              <a:t>A good test case is one that has high probability of finding an undiscovered error.</a:t>
            </a:r>
          </a:p>
          <a:p>
            <a:pPr lvl="0" algn="just">
              <a:lnSpc>
                <a:spcPct val="150000"/>
              </a:lnSpc>
            </a:pPr>
            <a:r>
              <a:rPr lang="en-US" dirty="0">
                <a:latin typeface="Arial" pitchFamily="34" charset="0"/>
                <a:cs typeface="Arial" pitchFamily="34" charset="0"/>
              </a:rPr>
              <a:t>A successful test is one that uncovers an as-yet undiscovered error</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val="1371148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818" y="778933"/>
            <a:ext cx="4500563"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3352800"/>
            <a:ext cx="7543800" cy="1754326"/>
          </a:xfrm>
          <a:prstGeom prst="rect">
            <a:avLst/>
          </a:prstGeom>
        </p:spPr>
        <p:txBody>
          <a:bodyPr wrap="square">
            <a:spAutoFit/>
          </a:bodyPr>
          <a:lstStyle/>
          <a:p>
            <a:r>
              <a:rPr lang="en-US" b="1" dirty="0"/>
              <a:t>Boundary Value Analysis </a:t>
            </a:r>
            <a:endParaRPr lang="en-US" b="1" dirty="0" smtClean="0"/>
          </a:p>
          <a:p>
            <a:r>
              <a:rPr lang="en-US" dirty="0"/>
              <a:t>The boundary values can be</a:t>
            </a:r>
          </a:p>
          <a:p>
            <a:pPr lvl="0"/>
            <a:r>
              <a:rPr lang="en-US" dirty="0"/>
              <a:t>less than 2000</a:t>
            </a:r>
          </a:p>
          <a:p>
            <a:pPr lvl="0"/>
            <a:r>
              <a:rPr lang="en-US" dirty="0"/>
              <a:t>greater than and / or equal to 2000</a:t>
            </a:r>
          </a:p>
          <a:p>
            <a:pPr lvl="0"/>
            <a:r>
              <a:rPr lang="en-US" dirty="0"/>
              <a:t>less than and / or equal to 8000</a:t>
            </a:r>
          </a:p>
          <a:p>
            <a:r>
              <a:rPr lang="en-US" dirty="0" smtClean="0"/>
              <a:t>Greater than 8000</a:t>
            </a:r>
            <a:endParaRPr lang="en-US" dirty="0"/>
          </a:p>
        </p:txBody>
      </p:sp>
    </p:spTree>
    <p:extLst>
      <p:ext uri="{BB962C8B-B14F-4D97-AF65-F5344CB8AC3E}">
        <p14:creationId xmlns:p14="http://schemas.microsoft.com/office/powerpoint/2010/main" val="2426686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33905"/>
            <a:ext cx="5638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3443238"/>
            <a:ext cx="8458200" cy="1711366"/>
          </a:xfrm>
          <a:prstGeom prst="rect">
            <a:avLst/>
          </a:prstGeom>
        </p:spPr>
        <p:txBody>
          <a:bodyPr wrap="square">
            <a:spAutoFit/>
          </a:bodyPr>
          <a:lstStyle/>
          <a:p>
            <a:pPr algn="just">
              <a:lnSpc>
                <a:spcPct val="150000"/>
              </a:lnSpc>
            </a:pPr>
            <a:r>
              <a:rPr lang="en-US" dirty="0"/>
              <a:t>Consider a program for determining the previous date. Its input </a:t>
            </a:r>
            <a:r>
              <a:rPr lang="en-US" dirty="0" smtClean="0"/>
              <a:t>is </a:t>
            </a:r>
            <a:r>
              <a:rPr lang="en-US" dirty="0"/>
              <a:t>n triple of day, month and year with the values in the range 1 m</a:t>
            </a:r>
            <a:r>
              <a:rPr lang="en-US" dirty="0" smtClean="0"/>
              <a:t>onth </a:t>
            </a:r>
            <a:r>
              <a:rPr lang="en-US" dirty="0"/>
              <a:t>12, 1 day 31, 1990 year 2014. The possible outputs would be previous </a:t>
            </a:r>
            <a:r>
              <a:rPr lang="en-US" dirty="0" smtClean="0"/>
              <a:t>date </a:t>
            </a:r>
            <a:r>
              <a:rPr lang="en-US" dirty="0"/>
              <a:t>or </a:t>
            </a:r>
            <a:r>
              <a:rPr lang="en-US" dirty="0" smtClean="0"/>
              <a:t>invalid </a:t>
            </a:r>
            <a:r>
              <a:rPr lang="en-US" dirty="0"/>
              <a:t>input </a:t>
            </a:r>
            <a:r>
              <a:rPr lang="en-US" dirty="0" smtClean="0"/>
              <a:t>date</a:t>
            </a:r>
            <a:r>
              <a:rPr lang="en-US" dirty="0"/>
              <a:t>. Design </a:t>
            </a:r>
            <a:r>
              <a:rPr lang="en-US" dirty="0" smtClean="0"/>
              <a:t>the </a:t>
            </a:r>
            <a:r>
              <a:rPr lang="en-US" dirty="0"/>
              <a:t/>
            </a:r>
            <a:br>
              <a:rPr lang="en-US" dirty="0"/>
            </a:br>
            <a:r>
              <a:rPr lang="en-US" dirty="0"/>
              <a:t>boundary value test cases.</a:t>
            </a:r>
          </a:p>
        </p:txBody>
      </p:sp>
    </p:spTree>
    <p:extLst>
      <p:ext uri="{BB962C8B-B14F-4D97-AF65-F5344CB8AC3E}">
        <p14:creationId xmlns:p14="http://schemas.microsoft.com/office/powerpoint/2010/main" val="314332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7924800" cy="5324535"/>
          </a:xfrm>
          <a:prstGeom prst="rect">
            <a:avLst/>
          </a:prstGeom>
        </p:spPr>
        <p:txBody>
          <a:bodyPr wrap="square">
            <a:spAutoFit/>
          </a:bodyPr>
          <a:lstStyle/>
          <a:p>
            <a:r>
              <a:rPr lang="en-US" b="1" dirty="0"/>
              <a:t>Testing </a:t>
            </a:r>
            <a:r>
              <a:rPr lang="en-US" b="1" dirty="0" smtClean="0"/>
              <a:t>Strategy</a:t>
            </a:r>
          </a:p>
          <a:p>
            <a:pPr marL="0" lvl="1"/>
            <a:r>
              <a:rPr lang="en-US" dirty="0"/>
              <a:t>We begin by </a:t>
            </a:r>
            <a:r>
              <a:rPr lang="en-US" b="1" dirty="0"/>
              <a:t>'testing-in-the-small' </a:t>
            </a:r>
            <a:r>
              <a:rPr lang="en-US" dirty="0"/>
              <a:t>and move toward </a:t>
            </a:r>
            <a:r>
              <a:rPr lang="en-US" b="1" dirty="0"/>
              <a:t>'testing-in-the-large'.</a:t>
            </a:r>
            <a:endParaRPr lang="en-US" sz="1200" dirty="0"/>
          </a:p>
          <a:p>
            <a:endParaRPr lang="en-US" dirty="0" smtClean="0"/>
          </a:p>
          <a:p>
            <a:pPr marL="285750" indent="-285750">
              <a:buFont typeface="Arial" pitchFamily="34" charset="0"/>
              <a:buChar char="•"/>
            </a:pPr>
            <a:r>
              <a:rPr lang="en-US" dirty="0" smtClean="0"/>
              <a:t>Unit testing</a:t>
            </a:r>
          </a:p>
          <a:p>
            <a:pPr marL="285750" indent="-285750">
              <a:buFont typeface="Arial" pitchFamily="34" charset="0"/>
              <a:buChar char="•"/>
            </a:pPr>
            <a:r>
              <a:rPr lang="en-US" dirty="0"/>
              <a:t>Integration </a:t>
            </a:r>
            <a:r>
              <a:rPr lang="en-US" dirty="0" smtClean="0"/>
              <a:t>testing</a:t>
            </a:r>
          </a:p>
          <a:p>
            <a:pPr marL="285750" indent="-285750">
              <a:buFont typeface="Arial" pitchFamily="34" charset="0"/>
              <a:buChar char="•"/>
            </a:pPr>
            <a:r>
              <a:rPr lang="en-US" dirty="0"/>
              <a:t>Validation </a:t>
            </a:r>
            <a:r>
              <a:rPr lang="en-US" dirty="0" smtClean="0"/>
              <a:t>testing</a:t>
            </a:r>
          </a:p>
          <a:p>
            <a:pPr marL="285750" indent="-285750">
              <a:buFont typeface="Arial" pitchFamily="34" charset="0"/>
              <a:buChar char="•"/>
            </a:pPr>
            <a:r>
              <a:rPr lang="en-US" dirty="0"/>
              <a:t>System </a:t>
            </a:r>
            <a:r>
              <a:rPr lang="en-US" dirty="0" smtClean="0"/>
              <a:t>testing</a:t>
            </a:r>
          </a:p>
          <a:p>
            <a:endParaRPr lang="en-US" dirty="0"/>
          </a:p>
          <a:p>
            <a:r>
              <a:rPr lang="en-US" b="1" dirty="0"/>
              <a:t>Unit testing </a:t>
            </a:r>
            <a:r>
              <a:rPr lang="en-US" dirty="0"/>
              <a:t>- In this type of testing techniques are applied to detect the errors </a:t>
            </a:r>
            <a:r>
              <a:rPr lang="en-US" dirty="0" smtClean="0"/>
              <a:t>from </a:t>
            </a:r>
            <a:r>
              <a:rPr lang="en-US" dirty="0"/>
              <a:t>each software component </a:t>
            </a:r>
            <a:r>
              <a:rPr lang="en-US" dirty="0" smtClean="0"/>
              <a:t>individually.</a:t>
            </a:r>
          </a:p>
          <a:p>
            <a:pPr lvl="0"/>
            <a:r>
              <a:rPr lang="en-US" b="1" dirty="0"/>
              <a:t>Integration testing </a:t>
            </a:r>
            <a:r>
              <a:rPr lang="en-US" dirty="0"/>
              <a:t>- It focuses on issues associated w</a:t>
            </a:r>
            <a:r>
              <a:rPr lang="en-US" dirty="0" smtClean="0"/>
              <a:t>ith </a:t>
            </a:r>
            <a:r>
              <a:rPr lang="en-US" dirty="0"/>
              <a:t>verification and program construction as components begin interacting with one another</a:t>
            </a:r>
            <a:r>
              <a:rPr lang="en-US" dirty="0" smtClean="0"/>
              <a:t>.</a:t>
            </a:r>
          </a:p>
          <a:p>
            <a:pPr lvl="0"/>
            <a:r>
              <a:rPr lang="en-US" b="1" dirty="0"/>
              <a:t>Validation testing </a:t>
            </a:r>
            <a:r>
              <a:rPr lang="en-US" dirty="0"/>
              <a:t>- It provides assurance that the software validation criteria (established during requirements analysis) meets all functional, </a:t>
            </a:r>
            <a:r>
              <a:rPr lang="en-US" dirty="0" err="1"/>
              <a:t>behavioural</a:t>
            </a:r>
            <a:r>
              <a:rPr lang="en-US" dirty="0"/>
              <a:t>, and </a:t>
            </a:r>
            <a:r>
              <a:rPr lang="en-US" dirty="0" smtClean="0"/>
              <a:t>performance requirements.</a:t>
            </a:r>
          </a:p>
          <a:p>
            <a:r>
              <a:rPr lang="en-US" b="1" dirty="0"/>
              <a:t>System testing </a:t>
            </a:r>
            <a:r>
              <a:rPr lang="en-US" dirty="0"/>
              <a:t>- In system testing all </a:t>
            </a:r>
            <a:r>
              <a:rPr lang="en-US" dirty="0" smtClean="0"/>
              <a:t>system </a:t>
            </a:r>
            <a:r>
              <a:rPr lang="en-US" dirty="0"/>
              <a:t>elements forming the system is tested as a whole.</a:t>
            </a:r>
          </a:p>
          <a:p>
            <a:pPr lvl="0"/>
            <a:endParaRPr lang="en-US" dirty="0"/>
          </a:p>
          <a:p>
            <a:endParaRPr lang="en-US" dirty="0"/>
          </a:p>
        </p:txBody>
      </p:sp>
    </p:spTree>
    <p:extLst>
      <p:ext uri="{BB962C8B-B14F-4D97-AF65-F5344CB8AC3E}">
        <p14:creationId xmlns:p14="http://schemas.microsoft.com/office/powerpoint/2010/main" val="467746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876300"/>
            <a:ext cx="70008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125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7848600" cy="5447645"/>
          </a:xfrm>
          <a:prstGeom prst="rect">
            <a:avLst/>
          </a:prstGeom>
        </p:spPr>
        <p:txBody>
          <a:bodyPr wrap="square">
            <a:spAutoFit/>
          </a:bodyPr>
          <a:lstStyle/>
          <a:p>
            <a:r>
              <a:rPr lang="en-US" b="1" dirty="0"/>
              <a:t>Unit </a:t>
            </a:r>
            <a:r>
              <a:rPr lang="en-US" b="1" dirty="0" smtClean="0"/>
              <a:t>Testing</a:t>
            </a:r>
          </a:p>
          <a:p>
            <a:pPr lvl="0"/>
            <a:r>
              <a:rPr lang="en-US" dirty="0"/>
              <a:t>In unit testing the individual components are tested independently to ensure their quality.</a:t>
            </a:r>
          </a:p>
          <a:p>
            <a:pPr lvl="0"/>
            <a:r>
              <a:rPr lang="en-US" dirty="0"/>
              <a:t>The focus is to uncover the errors in design and implementation.</a:t>
            </a:r>
          </a:p>
          <a:p>
            <a:endParaRPr lang="en-US" dirty="0" smtClean="0"/>
          </a:p>
          <a:p>
            <a:r>
              <a:rPr lang="en-US" dirty="0" smtClean="0"/>
              <a:t>Tests during the </a:t>
            </a:r>
            <a:r>
              <a:rPr lang="en-US" b="1" dirty="0" smtClean="0"/>
              <a:t>UNIT TESTING</a:t>
            </a:r>
          </a:p>
          <a:p>
            <a:pPr>
              <a:lnSpc>
                <a:spcPct val="150000"/>
              </a:lnSpc>
            </a:pPr>
            <a:r>
              <a:rPr lang="en-US" sz="1600" dirty="0" smtClean="0"/>
              <a:t>1.Module interface to test flow in &amp; out of </a:t>
            </a:r>
            <a:r>
              <a:rPr lang="en-US" sz="1600" dirty="0" err="1" smtClean="0"/>
              <a:t>prgm</a:t>
            </a:r>
            <a:r>
              <a:rPr lang="en-US" sz="1600" dirty="0" smtClean="0"/>
              <a:t>.</a:t>
            </a:r>
          </a:p>
          <a:p>
            <a:pPr>
              <a:lnSpc>
                <a:spcPct val="150000"/>
              </a:lnSpc>
            </a:pPr>
            <a:r>
              <a:rPr lang="en-US" sz="1600" dirty="0" smtClean="0"/>
              <a:t>2.Local data are examined to check </a:t>
            </a:r>
            <a:r>
              <a:rPr lang="en-US" sz="1600" dirty="0" err="1" smtClean="0"/>
              <a:t>intergrity</a:t>
            </a:r>
            <a:r>
              <a:rPr lang="en-US" sz="1600" dirty="0" smtClean="0"/>
              <a:t>.</a:t>
            </a:r>
          </a:p>
          <a:p>
            <a:pPr>
              <a:lnSpc>
                <a:spcPct val="150000"/>
              </a:lnSpc>
            </a:pPr>
            <a:r>
              <a:rPr lang="en-US" sz="1600" dirty="0" smtClean="0"/>
              <a:t>3.Boundary conditions are tested to fix limits.</a:t>
            </a:r>
          </a:p>
          <a:p>
            <a:pPr>
              <a:lnSpc>
                <a:spcPct val="150000"/>
              </a:lnSpc>
            </a:pPr>
            <a:r>
              <a:rPr lang="en-US" sz="1600" dirty="0" smtClean="0"/>
              <a:t>4. Basic path test to ensure modules have executed once.</a:t>
            </a:r>
          </a:p>
          <a:p>
            <a:pPr>
              <a:lnSpc>
                <a:spcPct val="150000"/>
              </a:lnSpc>
            </a:pPr>
            <a:r>
              <a:rPr lang="en-US" sz="1600" dirty="0" smtClean="0"/>
              <a:t>5.All error handling path should be tested.</a:t>
            </a:r>
          </a:p>
          <a:p>
            <a:pPr>
              <a:lnSpc>
                <a:spcPct val="150000"/>
              </a:lnSpc>
            </a:pPr>
            <a:r>
              <a:rPr lang="en-US" sz="1600" dirty="0" smtClean="0"/>
              <a:t>6.</a:t>
            </a:r>
            <a:r>
              <a:rPr lang="en-US" sz="1600" dirty="0"/>
              <a:t> Drivers and stub software need to be developed to test incomplete software. The "driver" is a program that accepts the test data and prints the relevant results. And the "stub" is a subprogram that uses the module interfaces and performs the </a:t>
            </a:r>
            <a:r>
              <a:rPr lang="en-US" sz="1600" dirty="0" smtClean="0"/>
              <a:t>minimal </a:t>
            </a:r>
            <a:r>
              <a:rPr lang="en-US" sz="1600" dirty="0"/>
              <a:t>data manipulation if </a:t>
            </a:r>
            <a:r>
              <a:rPr lang="en-US" sz="1600" dirty="0" smtClean="0"/>
              <a:t>required.</a:t>
            </a:r>
          </a:p>
          <a:p>
            <a:pPr>
              <a:lnSpc>
                <a:spcPct val="150000"/>
              </a:lnSpc>
            </a:pPr>
            <a:r>
              <a:rPr lang="en-US" sz="1600" dirty="0" smtClean="0"/>
              <a:t>7.</a:t>
            </a:r>
            <a:r>
              <a:rPr lang="en-US" sz="1600" dirty="0"/>
              <a:t> The unit testing is simplified when a component with high cohesion </a:t>
            </a:r>
            <a:r>
              <a:rPr lang="en-US" sz="1600" dirty="0" smtClean="0"/>
              <a:t>.</a:t>
            </a:r>
            <a:endParaRPr lang="en-US" sz="1600" dirty="0"/>
          </a:p>
        </p:txBody>
      </p:sp>
    </p:spTree>
    <p:extLst>
      <p:ext uri="{BB962C8B-B14F-4D97-AF65-F5344CB8AC3E}">
        <p14:creationId xmlns:p14="http://schemas.microsoft.com/office/powerpoint/2010/main" val="1805006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66389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429000"/>
            <a:ext cx="65627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840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7543800" cy="4431983"/>
          </a:xfrm>
          <a:prstGeom prst="rect">
            <a:avLst/>
          </a:prstGeom>
        </p:spPr>
        <p:txBody>
          <a:bodyPr wrap="square">
            <a:spAutoFit/>
          </a:bodyPr>
          <a:lstStyle/>
          <a:p>
            <a:r>
              <a:rPr lang="en-US" b="1" dirty="0"/>
              <a:t>Integration </a:t>
            </a:r>
            <a:r>
              <a:rPr lang="en-US" b="1" dirty="0" smtClean="0"/>
              <a:t>Testing</a:t>
            </a:r>
          </a:p>
          <a:p>
            <a:r>
              <a:rPr lang="en-US" dirty="0"/>
              <a:t>A group of dependent </a:t>
            </a:r>
            <a:r>
              <a:rPr lang="en-US" dirty="0" smtClean="0"/>
              <a:t>components </a:t>
            </a:r>
            <a:r>
              <a:rPr lang="en-US" dirty="0"/>
              <a:t>are tested together to ensure their quality of their integration </a:t>
            </a:r>
            <a:r>
              <a:rPr lang="en-US" dirty="0" smtClean="0"/>
              <a:t>unit.</a:t>
            </a:r>
          </a:p>
          <a:p>
            <a:endParaRPr lang="en-US" dirty="0"/>
          </a:p>
          <a:p>
            <a:pPr lvl="0"/>
            <a:r>
              <a:rPr lang="en-US" dirty="0"/>
              <a:t>The focus of integration testing is to uncover errors in :</a:t>
            </a:r>
          </a:p>
          <a:p>
            <a:pPr marL="285750" lvl="0" indent="-285750">
              <a:lnSpc>
                <a:spcPct val="150000"/>
              </a:lnSpc>
              <a:buFont typeface="Arial" pitchFamily="34" charset="0"/>
              <a:buChar char="•"/>
            </a:pPr>
            <a:r>
              <a:rPr lang="en-US" sz="1600" dirty="0"/>
              <a:t>Design and construction of software architecture.</a:t>
            </a:r>
          </a:p>
          <a:p>
            <a:pPr marL="285750" lvl="0" indent="-285750">
              <a:lnSpc>
                <a:spcPct val="150000"/>
              </a:lnSpc>
              <a:buFont typeface="Arial" pitchFamily="34" charset="0"/>
              <a:buChar char="•"/>
            </a:pPr>
            <a:r>
              <a:rPr lang="en-US" sz="1600" dirty="0"/>
              <a:t>Integrated functions or operations at subsystem level.</a:t>
            </a:r>
          </a:p>
          <a:p>
            <a:pPr marL="285750" lvl="0" indent="-285750">
              <a:lnSpc>
                <a:spcPct val="150000"/>
              </a:lnSpc>
              <a:buFont typeface="Arial" pitchFamily="34" charset="0"/>
              <a:buChar char="•"/>
            </a:pPr>
            <a:r>
              <a:rPr lang="en-US" sz="1600" dirty="0"/>
              <a:t>Interfaces and interactions between </a:t>
            </a:r>
            <a:r>
              <a:rPr lang="en-US" sz="1600" dirty="0" smtClean="0"/>
              <a:t>them.</a:t>
            </a:r>
            <a:endParaRPr lang="en-US" sz="1600" dirty="0"/>
          </a:p>
          <a:p>
            <a:pPr marL="285750" lvl="0" indent="-285750">
              <a:lnSpc>
                <a:spcPct val="150000"/>
              </a:lnSpc>
              <a:buFont typeface="Arial" pitchFamily="34" charset="0"/>
              <a:buChar char="•"/>
            </a:pPr>
            <a:r>
              <a:rPr lang="en-US" sz="1600" dirty="0"/>
              <a:t>Resource integration and/or environment integration</a:t>
            </a:r>
            <a:r>
              <a:rPr lang="en-US" sz="1600" dirty="0" smtClean="0"/>
              <a:t>.</a:t>
            </a:r>
          </a:p>
          <a:p>
            <a:pPr marL="285750" lvl="0" indent="-285750">
              <a:lnSpc>
                <a:spcPct val="150000"/>
              </a:lnSpc>
              <a:buFont typeface="Arial" pitchFamily="34" charset="0"/>
              <a:buChar char="•"/>
            </a:pPr>
            <a:endParaRPr lang="en-US" sz="1600" dirty="0" smtClean="0"/>
          </a:p>
          <a:p>
            <a:pPr lvl="0"/>
            <a:r>
              <a:rPr lang="en-US" sz="1600" dirty="0"/>
              <a:t>The integration testing can be carried out using two approaches.</a:t>
            </a:r>
          </a:p>
          <a:p>
            <a:r>
              <a:rPr lang="en-US" sz="1600" dirty="0" smtClean="0"/>
              <a:t>1.The </a:t>
            </a:r>
            <a:r>
              <a:rPr lang="en-US" sz="1600" dirty="0"/>
              <a:t>non-incremental integration	</a:t>
            </a:r>
            <a:endParaRPr lang="en-US" sz="1600" dirty="0" smtClean="0"/>
          </a:p>
          <a:p>
            <a:r>
              <a:rPr lang="en-US" sz="1600" dirty="0" smtClean="0"/>
              <a:t>2</a:t>
            </a:r>
            <a:r>
              <a:rPr lang="en-US" sz="1600" dirty="0"/>
              <a:t>. Incremental integration</a:t>
            </a:r>
          </a:p>
          <a:p>
            <a:pPr>
              <a:lnSpc>
                <a:spcPct val="150000"/>
              </a:lnSpc>
            </a:pPr>
            <a:endParaRPr lang="en-US" sz="1600" dirty="0"/>
          </a:p>
        </p:txBody>
      </p:sp>
    </p:spTree>
    <p:extLst>
      <p:ext uri="{BB962C8B-B14F-4D97-AF65-F5344CB8AC3E}">
        <p14:creationId xmlns:p14="http://schemas.microsoft.com/office/powerpoint/2010/main" val="2009613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381001"/>
            <a:ext cx="62198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0" y="3886200"/>
            <a:ext cx="7848600" cy="1938992"/>
          </a:xfrm>
          <a:prstGeom prst="rect">
            <a:avLst/>
          </a:prstGeom>
        </p:spPr>
        <p:txBody>
          <a:bodyPr wrap="square">
            <a:spAutoFit/>
          </a:bodyPr>
          <a:lstStyle/>
          <a:p>
            <a:pPr marL="285750" indent="-285750" algn="just">
              <a:lnSpc>
                <a:spcPct val="150000"/>
              </a:lnSpc>
              <a:buFont typeface="Arial" pitchFamily="34" charset="0"/>
              <a:buChar char="•"/>
            </a:pPr>
            <a:r>
              <a:rPr lang="en-US" sz="1600" dirty="0"/>
              <a:t>The non-incremental integration is given by the "big </a:t>
            </a:r>
            <a:r>
              <a:rPr lang="en-US" sz="1600" b="1" dirty="0"/>
              <a:t>bang" </a:t>
            </a:r>
            <a:r>
              <a:rPr lang="en-US" sz="1600" dirty="0" smtClean="0"/>
              <a:t>approach.</a:t>
            </a:r>
          </a:p>
          <a:p>
            <a:pPr marL="285750" indent="-285750" algn="just">
              <a:lnSpc>
                <a:spcPct val="150000"/>
              </a:lnSpc>
              <a:buFont typeface="Arial" pitchFamily="34" charset="0"/>
              <a:buChar char="•"/>
            </a:pPr>
            <a:r>
              <a:rPr lang="en-US" sz="1600" dirty="0" smtClean="0"/>
              <a:t>The entire program and set of errors are tested I  advance.</a:t>
            </a:r>
          </a:p>
          <a:p>
            <a:pPr marL="285750" lvl="0" indent="-285750" algn="just">
              <a:lnSpc>
                <a:spcPct val="150000"/>
              </a:lnSpc>
              <a:buFont typeface="Arial" pitchFamily="34" charset="0"/>
              <a:buChar char="•"/>
            </a:pPr>
            <a:r>
              <a:rPr lang="en-US" sz="1600" dirty="0"/>
              <a:t>Correction is difficult because isolation of causes is complicated by the size of the entire program. Once these errors are corrected new ones appear. This process continues infinitely</a:t>
            </a:r>
            <a:r>
              <a:rPr lang="en-US" sz="1600" dirty="0" smtClean="0"/>
              <a:t>.</a:t>
            </a:r>
            <a:endParaRPr lang="en-US" sz="1600" dirty="0"/>
          </a:p>
        </p:txBody>
      </p:sp>
    </p:spTree>
    <p:extLst>
      <p:ext uri="{BB962C8B-B14F-4D97-AF65-F5344CB8AC3E}">
        <p14:creationId xmlns:p14="http://schemas.microsoft.com/office/powerpoint/2010/main" val="600335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24200"/>
            <a:ext cx="37909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9600" y="596919"/>
            <a:ext cx="8229600" cy="2308324"/>
          </a:xfrm>
          <a:prstGeom prst="rect">
            <a:avLst/>
          </a:prstGeom>
        </p:spPr>
        <p:txBody>
          <a:bodyPr wrap="square">
            <a:spAutoFit/>
          </a:bodyPr>
          <a:lstStyle/>
          <a:p>
            <a:pPr marL="742950" lvl="1" indent="-285750" algn="just">
              <a:buFont typeface="Arial" pitchFamily="34" charset="0"/>
              <a:buChar char="•"/>
            </a:pPr>
            <a:r>
              <a:rPr lang="en-US" dirty="0"/>
              <a:t>The m</a:t>
            </a:r>
            <a:r>
              <a:rPr lang="en-US" dirty="0" smtClean="0"/>
              <a:t>ain </a:t>
            </a:r>
            <a:r>
              <a:rPr lang="en-US" dirty="0"/>
              <a:t>control </a:t>
            </a:r>
            <a:r>
              <a:rPr lang="en-US" b="1" dirty="0">
                <a:solidFill>
                  <a:srgbClr val="FF0000"/>
                </a:solidFill>
              </a:rPr>
              <a:t>module is used as a test driver </a:t>
            </a:r>
            <a:r>
              <a:rPr lang="en-US" dirty="0"/>
              <a:t>and the stubs are substituted for all </a:t>
            </a:r>
            <a:r>
              <a:rPr lang="en-US" dirty="0" smtClean="0"/>
              <a:t>modules </a:t>
            </a:r>
            <a:r>
              <a:rPr lang="en-US" dirty="0"/>
              <a:t>directly subordinate to the main control </a:t>
            </a:r>
            <a:r>
              <a:rPr lang="en-US" dirty="0" smtClean="0"/>
              <a:t>module</a:t>
            </a:r>
            <a:r>
              <a:rPr lang="en-US" dirty="0"/>
              <a:t>.</a:t>
            </a:r>
            <a:endParaRPr lang="en-US" sz="1200" dirty="0"/>
          </a:p>
          <a:p>
            <a:pPr marL="742950" lvl="1" indent="-285750" algn="just">
              <a:buFont typeface="Arial" pitchFamily="34" charset="0"/>
              <a:buChar char="•"/>
            </a:pPr>
            <a:r>
              <a:rPr lang="en-US" dirty="0"/>
              <a:t>Subordinate stubs are replaced </a:t>
            </a:r>
            <a:r>
              <a:rPr lang="en-US" b="1" dirty="0">
                <a:solidFill>
                  <a:srgbClr val="FF0000"/>
                </a:solidFill>
              </a:rPr>
              <a:t>one at a time with actual modules </a:t>
            </a:r>
            <a:r>
              <a:rPr lang="en-US" dirty="0"/>
              <a:t>using either depth first or breadth first method.</a:t>
            </a:r>
            <a:endParaRPr lang="en-US" sz="1200" dirty="0"/>
          </a:p>
          <a:p>
            <a:pPr marL="742950" lvl="1" indent="-285750" algn="just">
              <a:buFont typeface="Arial" pitchFamily="34" charset="0"/>
              <a:buChar char="•"/>
            </a:pPr>
            <a:r>
              <a:rPr lang="en-US" dirty="0"/>
              <a:t>Tests are conducted as each module is integrated.</a:t>
            </a:r>
            <a:endParaRPr lang="en-US" sz="1200" dirty="0"/>
          </a:p>
          <a:p>
            <a:pPr marL="742950" lvl="1" indent="-285750" algn="just">
              <a:buFont typeface="Arial" pitchFamily="34" charset="0"/>
              <a:buChar char="•"/>
            </a:pPr>
            <a:r>
              <a:rPr lang="en-US" dirty="0"/>
              <a:t>On </a:t>
            </a:r>
            <a:r>
              <a:rPr lang="en-US" dirty="0" smtClean="0"/>
              <a:t>completion of </a:t>
            </a:r>
            <a:r>
              <a:rPr lang="en-US" dirty="0"/>
              <a:t>each set of	tests, another </a:t>
            </a:r>
            <a:r>
              <a:rPr lang="en-US" b="1" dirty="0">
                <a:solidFill>
                  <a:srgbClr val="FF0000"/>
                </a:solidFill>
              </a:rPr>
              <a:t>stub is replaced with the real module.</a:t>
            </a:r>
          </a:p>
          <a:p>
            <a:pPr marL="742950" lvl="1" indent="-285750" algn="just">
              <a:buFont typeface="Arial" pitchFamily="34" charset="0"/>
              <a:buChar char="•"/>
            </a:pPr>
            <a:r>
              <a:rPr lang="en-US" b="1" dirty="0">
                <a:solidFill>
                  <a:srgbClr val="FF0000"/>
                </a:solidFill>
              </a:rPr>
              <a:t>Regression testing </a:t>
            </a:r>
            <a:r>
              <a:rPr lang="en-US" dirty="0"/>
              <a:t>is conducted to prevent the introduction of new errors.</a:t>
            </a:r>
            <a:endParaRPr lang="en-US" sz="1200" dirty="0"/>
          </a:p>
        </p:txBody>
      </p:sp>
    </p:spTree>
    <p:extLst>
      <p:ext uri="{BB962C8B-B14F-4D97-AF65-F5344CB8AC3E}">
        <p14:creationId xmlns:p14="http://schemas.microsoft.com/office/powerpoint/2010/main" val="3193654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7620000" cy="2800767"/>
          </a:xfrm>
          <a:prstGeom prst="rect">
            <a:avLst/>
          </a:prstGeom>
        </p:spPr>
        <p:txBody>
          <a:bodyPr wrap="square">
            <a:spAutoFit/>
          </a:bodyPr>
          <a:lstStyle/>
          <a:p>
            <a:r>
              <a:rPr lang="en-US" sz="1600" b="1" dirty="0"/>
              <a:t>Bottom Up Integration </a:t>
            </a:r>
            <a:r>
              <a:rPr lang="en-US" sz="1600" b="1" dirty="0" smtClean="0"/>
              <a:t>Testing</a:t>
            </a:r>
          </a:p>
          <a:p>
            <a:pPr lvl="0"/>
            <a:endParaRPr lang="en-US" sz="1600" dirty="0" smtClean="0"/>
          </a:p>
          <a:p>
            <a:pPr marL="285750" lvl="0" indent="-285750">
              <a:lnSpc>
                <a:spcPct val="150000"/>
              </a:lnSpc>
              <a:buFont typeface="Arial" pitchFamily="34" charset="0"/>
              <a:buChar char="•"/>
            </a:pPr>
            <a:r>
              <a:rPr lang="en-US" sz="1600" dirty="0" smtClean="0"/>
              <a:t>Low-level </a:t>
            </a:r>
            <a:r>
              <a:rPr lang="en-US" sz="1600" dirty="0" err="1"/>
              <a:t>inodules</a:t>
            </a:r>
            <a:r>
              <a:rPr lang="en-US" sz="1600" dirty="0"/>
              <a:t> </a:t>
            </a:r>
            <a:r>
              <a:rPr lang="en-US" sz="1600" dirty="0" smtClean="0"/>
              <a:t>are combined</a:t>
            </a:r>
            <a:r>
              <a:rPr lang="en-US" sz="1600" dirty="0"/>
              <a:t> </a:t>
            </a:r>
            <a:r>
              <a:rPr lang="en-US" sz="1600" dirty="0" smtClean="0"/>
              <a:t>into clusters that </a:t>
            </a:r>
            <a:r>
              <a:rPr lang="en-US" sz="1600" dirty="0"/>
              <a:t>perform a specific software </a:t>
            </a:r>
            <a:r>
              <a:rPr lang="en-US" sz="1600" dirty="0" err="1"/>
              <a:t>subfunction</a:t>
            </a:r>
            <a:r>
              <a:rPr lang="en-US" sz="1600" dirty="0"/>
              <a:t>.</a:t>
            </a:r>
          </a:p>
          <a:p>
            <a:pPr marL="285750" lvl="0" indent="-285750">
              <a:lnSpc>
                <a:spcPct val="150000"/>
              </a:lnSpc>
              <a:buFont typeface="Arial" pitchFamily="34" charset="0"/>
              <a:buChar char="•"/>
            </a:pPr>
            <a:r>
              <a:rPr lang="en-US" sz="1600" dirty="0"/>
              <a:t>A driver program is written to co-ordinate test case input and output.</a:t>
            </a:r>
          </a:p>
          <a:p>
            <a:pPr marL="285750" lvl="0" indent="-285750">
              <a:lnSpc>
                <a:spcPct val="150000"/>
              </a:lnSpc>
              <a:buFont typeface="Arial" pitchFamily="34" charset="0"/>
              <a:buChar char="•"/>
            </a:pPr>
            <a:r>
              <a:rPr lang="en-US" sz="1600" dirty="0"/>
              <a:t>The whole cluster is tested.</a:t>
            </a:r>
          </a:p>
          <a:p>
            <a:pPr marL="285750" lvl="0" indent="-285750">
              <a:lnSpc>
                <a:spcPct val="150000"/>
              </a:lnSpc>
              <a:buFont typeface="Arial" pitchFamily="34" charset="0"/>
              <a:buChar char="•"/>
            </a:pPr>
            <a:r>
              <a:rPr lang="en-US" sz="1600" dirty="0"/>
              <a:t>Drivers are removed and clusters are combined moving upward in the program </a:t>
            </a:r>
            <a:r>
              <a:rPr lang="en-US" sz="1600" dirty="0" smtClean="0"/>
              <a:t>structure.</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57967"/>
            <a:ext cx="6172200" cy="277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980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7391400" cy="5216813"/>
          </a:xfrm>
          <a:prstGeom prst="rect">
            <a:avLst/>
          </a:prstGeom>
        </p:spPr>
        <p:txBody>
          <a:bodyPr wrap="square">
            <a:spAutoFit/>
          </a:bodyPr>
          <a:lstStyle/>
          <a:p>
            <a:r>
              <a:rPr lang="en-US" b="1" dirty="0"/>
              <a:t>Testing </a:t>
            </a:r>
            <a:r>
              <a:rPr lang="en-US" b="1" dirty="0" smtClean="0"/>
              <a:t>Principles</a:t>
            </a:r>
          </a:p>
          <a:p>
            <a:endParaRPr lang="en-US" b="1" dirty="0"/>
          </a:p>
          <a:p>
            <a:pPr marL="285750" lvl="0" indent="-285750" algn="just">
              <a:lnSpc>
                <a:spcPct val="150000"/>
              </a:lnSpc>
              <a:buFont typeface="Arial" pitchFamily="34" charset="0"/>
              <a:buChar char="•"/>
            </a:pPr>
            <a:r>
              <a:rPr lang="en-US" dirty="0"/>
              <a:t>All tests should be traceable to customer requirements.</a:t>
            </a:r>
          </a:p>
          <a:p>
            <a:pPr marL="285750" lvl="0" indent="-285750" algn="just">
              <a:lnSpc>
                <a:spcPct val="150000"/>
              </a:lnSpc>
              <a:buFont typeface="Arial" pitchFamily="34" charset="0"/>
              <a:buChar char="•"/>
            </a:pPr>
            <a:r>
              <a:rPr lang="en-US" dirty="0"/>
              <a:t>Tests should be planned long before testing begins.</a:t>
            </a:r>
          </a:p>
          <a:p>
            <a:pPr marL="285750" lvl="0" indent="-285750" algn="just">
              <a:lnSpc>
                <a:spcPct val="150000"/>
              </a:lnSpc>
              <a:buFont typeface="Arial" pitchFamily="34" charset="0"/>
              <a:buChar char="•"/>
            </a:pPr>
            <a:r>
              <a:rPr lang="en-US" dirty="0"/>
              <a:t>The Pareto principle can be applied	to </a:t>
            </a:r>
            <a:r>
              <a:rPr lang="en-US" dirty="0" smtClean="0"/>
              <a:t>software testing 80 </a:t>
            </a:r>
            <a:r>
              <a:rPr lang="en-US" dirty="0"/>
              <a:t>% of all errors uncovered during testing will likely be traceable to 20 % of all program modules.</a:t>
            </a:r>
          </a:p>
          <a:p>
            <a:pPr marL="285750" lvl="0" indent="-285750" algn="just">
              <a:lnSpc>
                <a:spcPct val="150000"/>
              </a:lnSpc>
              <a:buFont typeface="Arial" pitchFamily="34" charset="0"/>
              <a:buChar char="•"/>
            </a:pPr>
            <a:r>
              <a:rPr lang="en-US" dirty="0"/>
              <a:t>Testing should begin "in the small" and progress toward testing </a:t>
            </a:r>
            <a:r>
              <a:rPr lang="en-US" dirty="0" smtClean="0"/>
              <a:t>in </a:t>
            </a:r>
            <a:r>
              <a:rPr lang="en-US" dirty="0"/>
              <a:t>the large".</a:t>
            </a:r>
          </a:p>
          <a:p>
            <a:pPr marL="285750" lvl="0" indent="-285750" algn="just">
              <a:lnSpc>
                <a:spcPct val="150000"/>
              </a:lnSpc>
              <a:buFont typeface="Arial" pitchFamily="34" charset="0"/>
              <a:buChar char="•"/>
            </a:pPr>
            <a:r>
              <a:rPr lang="en-US" dirty="0"/>
              <a:t>Exhaustive testing is not possible.</a:t>
            </a:r>
          </a:p>
          <a:p>
            <a:pPr marL="285750" lvl="0" indent="-285750" algn="just">
              <a:lnSpc>
                <a:spcPct val="150000"/>
              </a:lnSpc>
              <a:buFont typeface="Arial" pitchFamily="34" charset="0"/>
              <a:buChar char="•"/>
            </a:pPr>
            <a:r>
              <a:rPr lang="en-US" dirty="0" smtClean="0"/>
              <a:t>To </a:t>
            </a:r>
            <a:r>
              <a:rPr lang="en-US" dirty="0"/>
              <a:t>be most effective, testing should be conducted by an independent third party.</a:t>
            </a:r>
          </a:p>
          <a:p>
            <a:pPr marL="285750" indent="-285750" algn="just">
              <a:lnSpc>
                <a:spcPct val="150000"/>
              </a:lnSpc>
              <a:buFont typeface="Arial" pitchFamily="34" charset="0"/>
              <a:buChar char="•"/>
            </a:pPr>
            <a:endParaRPr lang="en-US" dirty="0"/>
          </a:p>
        </p:txBody>
      </p:sp>
    </p:spTree>
    <p:extLst>
      <p:ext uri="{BB962C8B-B14F-4D97-AF65-F5344CB8AC3E}">
        <p14:creationId xmlns:p14="http://schemas.microsoft.com/office/powerpoint/2010/main" val="1123876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153400" cy="5401479"/>
          </a:xfrm>
          <a:prstGeom prst="rect">
            <a:avLst/>
          </a:prstGeom>
        </p:spPr>
        <p:txBody>
          <a:bodyPr wrap="square">
            <a:spAutoFit/>
          </a:bodyPr>
          <a:lstStyle/>
          <a:p>
            <a:r>
              <a:rPr lang="en-US" b="1" dirty="0"/>
              <a:t>Regression </a:t>
            </a:r>
            <a:r>
              <a:rPr lang="en-US" b="1" dirty="0" smtClean="0"/>
              <a:t>Testing</a:t>
            </a:r>
          </a:p>
          <a:p>
            <a:endParaRPr lang="en-US" b="1" dirty="0" smtClean="0"/>
          </a:p>
          <a:p>
            <a:pPr lvl="0"/>
            <a:r>
              <a:rPr lang="en-US" dirty="0"/>
              <a:t>Regression testing is used to check for defects propagated to other m</a:t>
            </a:r>
            <a:r>
              <a:rPr lang="en-US" dirty="0" smtClean="0"/>
              <a:t>odules </a:t>
            </a:r>
            <a:r>
              <a:rPr lang="en-US" dirty="0"/>
              <a:t>by changes made to existing program. Thus regression testing is used to reduce the side effects of the changes</a:t>
            </a:r>
            <a:r>
              <a:rPr lang="en-US" dirty="0" smtClean="0"/>
              <a:t>.</a:t>
            </a:r>
          </a:p>
          <a:p>
            <a:pPr lvl="0"/>
            <a:endParaRPr lang="en-US" dirty="0"/>
          </a:p>
          <a:p>
            <a:pPr marL="742950" lvl="1" indent="-285750">
              <a:buFont typeface="Arial" pitchFamily="34" charset="0"/>
              <a:buChar char="•"/>
            </a:pPr>
            <a:r>
              <a:rPr lang="en-US" dirty="0" smtClean="0"/>
              <a:t>Representative </a:t>
            </a:r>
            <a:r>
              <a:rPr lang="en-US" dirty="0"/>
              <a:t>sample of existing test cases is used to exercise all software functions.</a:t>
            </a:r>
            <a:endParaRPr lang="en-US" sz="1200" dirty="0"/>
          </a:p>
          <a:p>
            <a:pPr marL="742950" lvl="1" indent="-285750">
              <a:buFont typeface="Arial" pitchFamily="34" charset="0"/>
              <a:buChar char="•"/>
            </a:pPr>
            <a:r>
              <a:rPr lang="en-US" dirty="0"/>
              <a:t>Additional test cases focusing software functions likely to be affected by the change.</a:t>
            </a:r>
            <a:endParaRPr lang="en-US" sz="1200" dirty="0"/>
          </a:p>
          <a:p>
            <a:pPr marL="742950" lvl="1" indent="-285750">
              <a:buFont typeface="Arial" pitchFamily="34" charset="0"/>
              <a:buChar char="•"/>
            </a:pPr>
            <a:r>
              <a:rPr lang="en-US" dirty="0"/>
              <a:t>Tests cases that focus on the changed software components</a:t>
            </a:r>
            <a:r>
              <a:rPr lang="en-US" dirty="0" smtClean="0"/>
              <a:t>.</a:t>
            </a:r>
          </a:p>
          <a:p>
            <a:pPr marL="0" lvl="1"/>
            <a:endParaRPr lang="en-US" sz="1200" dirty="0"/>
          </a:p>
          <a:p>
            <a:pPr marL="0" lvl="1">
              <a:lnSpc>
                <a:spcPct val="150000"/>
              </a:lnSpc>
            </a:pPr>
            <a:r>
              <a:rPr lang="en-US" dirty="0"/>
              <a:t>After product had been deployed, </a:t>
            </a:r>
            <a:r>
              <a:rPr lang="en-US" b="1" dirty="0">
                <a:solidFill>
                  <a:srgbClr val="FF0000"/>
                </a:solidFill>
              </a:rPr>
              <a:t>regression testing </a:t>
            </a:r>
            <a:r>
              <a:rPr lang="en-US" dirty="0"/>
              <a:t>would be necessary because after a change has been made to the </a:t>
            </a:r>
            <a:r>
              <a:rPr lang="en-US" b="1" dirty="0">
                <a:solidFill>
                  <a:srgbClr val="FF0000"/>
                </a:solidFill>
              </a:rPr>
              <a:t>product an error</a:t>
            </a:r>
            <a:r>
              <a:rPr lang="en-US" dirty="0"/>
              <a:t> that can be discovered and it should be corrected. Similarly for deployed </a:t>
            </a:r>
            <a:r>
              <a:rPr lang="en-US" b="1" dirty="0">
                <a:solidFill>
                  <a:srgbClr val="FF0000"/>
                </a:solidFill>
              </a:rPr>
              <a:t>product addition of new feature </a:t>
            </a:r>
            <a:r>
              <a:rPr lang="en-US" dirty="0"/>
              <a:t>may be requested and implemented. For that reason regression testing is </a:t>
            </a:r>
            <a:r>
              <a:rPr lang="en-US" dirty="0" smtClean="0"/>
              <a:t>essential.</a:t>
            </a:r>
          </a:p>
          <a:p>
            <a:pPr>
              <a:lnSpc>
                <a:spcPct val="150000"/>
              </a:lnSpc>
            </a:pPr>
            <a:endParaRPr lang="en-US" dirty="0"/>
          </a:p>
        </p:txBody>
      </p:sp>
    </p:spTree>
    <p:extLst>
      <p:ext uri="{BB962C8B-B14F-4D97-AF65-F5344CB8AC3E}">
        <p14:creationId xmlns:p14="http://schemas.microsoft.com/office/powerpoint/2010/main" val="2474153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543800" cy="5632311"/>
          </a:xfrm>
          <a:prstGeom prst="rect">
            <a:avLst/>
          </a:prstGeom>
        </p:spPr>
        <p:txBody>
          <a:bodyPr wrap="square">
            <a:spAutoFit/>
          </a:bodyPr>
          <a:lstStyle/>
          <a:p>
            <a:pPr lvl="0" algn="just">
              <a:lnSpc>
                <a:spcPct val="150000"/>
              </a:lnSpc>
            </a:pPr>
            <a:r>
              <a:rPr lang="en-US" sz="1600" dirty="0"/>
              <a:t>The smoke testing is a kind of integration testing technique used for time critical projects wherein the project needs to be assessed on frequent basis</a:t>
            </a:r>
            <a:r>
              <a:rPr lang="en-US" sz="1600" dirty="0" smtClean="0"/>
              <a:t>.</a:t>
            </a:r>
          </a:p>
          <a:p>
            <a:pPr lvl="0" algn="just">
              <a:lnSpc>
                <a:spcPct val="150000"/>
              </a:lnSpc>
            </a:pPr>
            <a:endParaRPr lang="en-US" sz="1600" dirty="0"/>
          </a:p>
          <a:p>
            <a:pPr algn="just">
              <a:lnSpc>
                <a:spcPct val="150000"/>
              </a:lnSpc>
            </a:pPr>
            <a:r>
              <a:rPr lang="en-US" sz="1600" dirty="0"/>
              <a:t>Software components already translated into code are integrated into a "build". The "build" can be data files, libraries, reusable </a:t>
            </a:r>
            <a:r>
              <a:rPr lang="en-US" sz="1600" dirty="0" smtClean="0"/>
              <a:t>,modules </a:t>
            </a:r>
            <a:r>
              <a:rPr lang="en-US" sz="1600" dirty="0"/>
              <a:t>or program components</a:t>
            </a:r>
            <a:r>
              <a:rPr lang="en-US" sz="1600" dirty="0" smtClean="0"/>
              <a:t>.</a:t>
            </a:r>
          </a:p>
          <a:p>
            <a:pPr lvl="0">
              <a:lnSpc>
                <a:spcPct val="150000"/>
              </a:lnSpc>
            </a:pPr>
            <a:r>
              <a:rPr lang="en-US" sz="1600" dirty="0"/>
              <a:t>A series of tests are designed to expose errors from build so that the "build" performs its functioning correctly.</a:t>
            </a:r>
          </a:p>
          <a:p>
            <a:pPr lvl="0">
              <a:lnSpc>
                <a:spcPct val="150000"/>
              </a:lnSpc>
            </a:pPr>
            <a:r>
              <a:rPr lang="en-US" sz="1600" dirty="0"/>
              <a:t>The "build" is integrated </a:t>
            </a:r>
            <a:r>
              <a:rPr lang="en-US" sz="1600" b="1" dirty="0"/>
              <a:t>with </a:t>
            </a:r>
            <a:r>
              <a:rPr lang="en-US" sz="1600" dirty="0"/>
              <a:t>the other builds and the entire product is smoke tested daily.</a:t>
            </a:r>
          </a:p>
          <a:p>
            <a:pPr algn="just">
              <a:lnSpc>
                <a:spcPct val="150000"/>
              </a:lnSpc>
            </a:pPr>
            <a:endParaRPr lang="en-US" sz="1600" dirty="0" smtClean="0"/>
          </a:p>
          <a:p>
            <a:pPr>
              <a:lnSpc>
                <a:spcPct val="150000"/>
              </a:lnSpc>
            </a:pPr>
            <a:r>
              <a:rPr lang="en-US" sz="1600" b="1" dirty="0"/>
              <a:t>Smoke testing benefits</a:t>
            </a:r>
            <a:endParaRPr lang="en-US" sz="1600" dirty="0"/>
          </a:p>
          <a:p>
            <a:pPr lvl="0">
              <a:lnSpc>
                <a:spcPct val="150000"/>
              </a:lnSpc>
            </a:pPr>
            <a:r>
              <a:rPr lang="en-US" sz="1600" dirty="0"/>
              <a:t>Integration risk is minimized.</a:t>
            </a:r>
          </a:p>
          <a:p>
            <a:pPr lvl="0">
              <a:lnSpc>
                <a:spcPct val="150000"/>
              </a:lnSpc>
            </a:pPr>
            <a:r>
              <a:rPr lang="en-US" sz="1600" dirty="0"/>
              <a:t>The quality of the end product is improved.</a:t>
            </a:r>
          </a:p>
          <a:p>
            <a:pPr lvl="0">
              <a:lnSpc>
                <a:spcPct val="150000"/>
              </a:lnSpc>
            </a:pPr>
            <a:r>
              <a:rPr lang="en-US" sz="1600" dirty="0"/>
              <a:t>Error diagnosis and correction are simplified.</a:t>
            </a:r>
          </a:p>
          <a:p>
            <a:pPr lvl="0">
              <a:lnSpc>
                <a:spcPct val="150000"/>
              </a:lnSpc>
            </a:pPr>
            <a:r>
              <a:rPr lang="en-US" sz="1600" dirty="0" smtClean="0"/>
              <a:t>Assessment </a:t>
            </a:r>
            <a:r>
              <a:rPr lang="en-US" sz="1600" dirty="0"/>
              <a:t>of progress is easy</a:t>
            </a:r>
            <a:r>
              <a:rPr lang="en-US" sz="1600" dirty="0" smtClean="0"/>
              <a:t>.</a:t>
            </a:r>
            <a:endParaRPr lang="en-US" sz="1600" dirty="0"/>
          </a:p>
        </p:txBody>
      </p:sp>
    </p:spTree>
    <p:extLst>
      <p:ext uri="{BB962C8B-B14F-4D97-AF65-F5344CB8AC3E}">
        <p14:creationId xmlns:p14="http://schemas.microsoft.com/office/powerpoint/2010/main" val="3885125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7696200" cy="4247317"/>
          </a:xfrm>
          <a:prstGeom prst="rect">
            <a:avLst/>
          </a:prstGeom>
        </p:spPr>
        <p:txBody>
          <a:bodyPr wrap="square">
            <a:spAutoFit/>
          </a:bodyPr>
          <a:lstStyle/>
          <a:p>
            <a:r>
              <a:rPr lang="en-US" b="1" dirty="0"/>
              <a:t>Validation </a:t>
            </a:r>
            <a:r>
              <a:rPr lang="en-US" b="1" dirty="0" smtClean="0"/>
              <a:t>Testing</a:t>
            </a:r>
          </a:p>
          <a:p>
            <a:endParaRPr lang="en-US" b="1" dirty="0"/>
          </a:p>
          <a:p>
            <a:pPr lvl="1"/>
            <a:r>
              <a:rPr lang="en-US" dirty="0"/>
              <a:t>In validation testing the m</a:t>
            </a:r>
            <a:r>
              <a:rPr lang="en-US" dirty="0" smtClean="0"/>
              <a:t>ain </a:t>
            </a:r>
            <a:r>
              <a:rPr lang="en-US" dirty="0"/>
              <a:t>focus is to uncover errors in</a:t>
            </a:r>
            <a:endParaRPr lang="en-US" sz="1200" dirty="0"/>
          </a:p>
          <a:p>
            <a:pPr lvl="2"/>
            <a:r>
              <a:rPr lang="en-US" dirty="0"/>
              <a:t>System input/output</a:t>
            </a:r>
            <a:endParaRPr lang="en-US" sz="1200" dirty="0"/>
          </a:p>
          <a:p>
            <a:pPr lvl="2"/>
            <a:r>
              <a:rPr lang="en-US" dirty="0"/>
              <a:t>System functions and information data</a:t>
            </a:r>
            <a:endParaRPr lang="en-US" sz="1200" dirty="0"/>
          </a:p>
          <a:p>
            <a:pPr lvl="2"/>
            <a:r>
              <a:rPr lang="en-US" dirty="0"/>
              <a:t>System interfaces with external parts</a:t>
            </a:r>
            <a:endParaRPr lang="en-US" sz="1200" dirty="0"/>
          </a:p>
          <a:p>
            <a:pPr lvl="2"/>
            <a:r>
              <a:rPr lang="en-US" dirty="0"/>
              <a:t>User interfaces</a:t>
            </a:r>
            <a:endParaRPr lang="en-US" sz="1200" dirty="0"/>
          </a:p>
          <a:p>
            <a:pPr lvl="2"/>
            <a:r>
              <a:rPr lang="en-US" dirty="0"/>
              <a:t>System </a:t>
            </a:r>
            <a:r>
              <a:rPr lang="en-US" dirty="0" err="1" smtClean="0"/>
              <a:t>behaviour</a:t>
            </a:r>
            <a:r>
              <a:rPr lang="en-US" dirty="0" smtClean="0"/>
              <a:t>- </a:t>
            </a:r>
            <a:r>
              <a:rPr lang="en-US" dirty="0"/>
              <a:t>and performance</a:t>
            </a:r>
            <a:endParaRPr lang="en-US" sz="1200" dirty="0"/>
          </a:p>
          <a:p>
            <a:pPr lvl="1"/>
            <a:r>
              <a:rPr lang="en-US" dirty="0"/>
              <a:t>Software validation can be performed through a series of </a:t>
            </a:r>
            <a:r>
              <a:rPr lang="en-US" b="1" dirty="0"/>
              <a:t>black box tests.</a:t>
            </a:r>
            <a:endParaRPr lang="en-US" sz="1200" dirty="0"/>
          </a:p>
          <a:p>
            <a:endParaRPr lang="en-US" b="1" dirty="0" smtClean="0"/>
          </a:p>
          <a:p>
            <a:r>
              <a:rPr lang="en-US" b="1" dirty="0"/>
              <a:t>Acceptance Testing</a:t>
            </a:r>
            <a:endParaRPr lang="en-US" dirty="0"/>
          </a:p>
          <a:p>
            <a:r>
              <a:rPr lang="en-US" dirty="0"/>
              <a:t>The acceptance testing is a kind of testing </a:t>
            </a:r>
            <a:r>
              <a:rPr lang="en-US" dirty="0" smtClean="0"/>
              <a:t>conducted to </a:t>
            </a:r>
            <a:r>
              <a:rPr lang="en-US" dirty="0"/>
              <a:t>ensure that the software</a:t>
            </a:r>
          </a:p>
          <a:p>
            <a:r>
              <a:rPr lang="en-US" dirty="0"/>
              <a:t>w</a:t>
            </a:r>
            <a:r>
              <a:rPr lang="en-US" dirty="0" smtClean="0"/>
              <a:t>orks </a:t>
            </a:r>
            <a:r>
              <a:rPr lang="en-US" dirty="0"/>
              <a:t>correctly in the user work </a:t>
            </a:r>
            <a:r>
              <a:rPr lang="en-US" dirty="0" smtClean="0"/>
              <a:t>environment</a:t>
            </a:r>
            <a:r>
              <a:rPr lang="en-US" dirty="0"/>
              <a:t>.</a:t>
            </a:r>
          </a:p>
          <a:p>
            <a:r>
              <a:rPr lang="en-US" dirty="0"/>
              <a:t>The acceptance testing can be conducted over a period of weeks or months. </a:t>
            </a:r>
            <a:endParaRPr lang="en-US" b="1" dirty="0"/>
          </a:p>
          <a:p>
            <a:endParaRPr lang="en-US" dirty="0"/>
          </a:p>
        </p:txBody>
      </p:sp>
    </p:spTree>
    <p:extLst>
      <p:ext uri="{BB962C8B-B14F-4D97-AF65-F5344CB8AC3E}">
        <p14:creationId xmlns:p14="http://schemas.microsoft.com/office/powerpoint/2010/main" val="3994431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8001000" cy="3693319"/>
          </a:xfrm>
          <a:prstGeom prst="rect">
            <a:avLst/>
          </a:prstGeom>
        </p:spPr>
        <p:txBody>
          <a:bodyPr wrap="square">
            <a:spAutoFit/>
          </a:bodyPr>
          <a:lstStyle/>
          <a:p>
            <a:pPr lvl="0" algn="just"/>
            <a:r>
              <a:rPr lang="en-US" b="1" dirty="0" smtClean="0"/>
              <a:t>Alpha test </a:t>
            </a:r>
            <a:r>
              <a:rPr lang="en-US" dirty="0"/>
              <a:t>- The </a:t>
            </a:r>
            <a:r>
              <a:rPr lang="en-US" dirty="0" smtClean="0"/>
              <a:t>alpha testing </a:t>
            </a:r>
            <a:r>
              <a:rPr lang="en-US" dirty="0"/>
              <a:t>is a  testing in which the </a:t>
            </a:r>
            <a:r>
              <a:rPr lang="en-US" dirty="0" smtClean="0"/>
              <a:t>version of </a:t>
            </a:r>
            <a:r>
              <a:rPr lang="en-US" dirty="0"/>
              <a:t>complete</a:t>
            </a:r>
          </a:p>
          <a:p>
            <a:pPr algn="just"/>
            <a:r>
              <a:rPr lang="en-US" dirty="0"/>
              <a:t>software is tested by the customer under the supervision of developer. This testing is </a:t>
            </a:r>
            <a:r>
              <a:rPr lang="en-US" dirty="0" smtClean="0"/>
              <a:t>performed </a:t>
            </a:r>
            <a:r>
              <a:rPr lang="en-US" dirty="0"/>
              <a:t>at developer's site. The software is used in natural setting in presence of developer. This test is conducted in controlled environment</a:t>
            </a:r>
            <a:r>
              <a:rPr lang="en-US" dirty="0" smtClean="0"/>
              <a:t>.</a:t>
            </a:r>
          </a:p>
          <a:p>
            <a:pPr algn="just"/>
            <a:endParaRPr lang="en-US" dirty="0"/>
          </a:p>
          <a:p>
            <a:r>
              <a:rPr lang="en-US" b="1" dirty="0"/>
              <a:t>System Testing	</a:t>
            </a:r>
            <a:endParaRPr lang="en-US" b="1" dirty="0" smtClean="0"/>
          </a:p>
          <a:p>
            <a:r>
              <a:rPr lang="en-US" dirty="0" smtClean="0"/>
              <a:t>The </a:t>
            </a:r>
            <a:r>
              <a:rPr lang="en-US" dirty="0"/>
              <a:t>system test is a series of tests conducted for fully the computer based system. Various types of system tests </a:t>
            </a:r>
            <a:r>
              <a:rPr lang="en-US" dirty="0" smtClean="0"/>
              <a:t>are</a:t>
            </a:r>
          </a:p>
          <a:p>
            <a:endParaRPr lang="en-US" dirty="0"/>
          </a:p>
          <a:p>
            <a:pPr lvl="0"/>
            <a:r>
              <a:rPr lang="en-US" dirty="0" smtClean="0"/>
              <a:t>1.Recovery </a:t>
            </a:r>
            <a:r>
              <a:rPr lang="en-US" dirty="0"/>
              <a:t>testing	</a:t>
            </a:r>
            <a:endParaRPr lang="en-US" dirty="0" smtClean="0"/>
          </a:p>
          <a:p>
            <a:pPr lvl="0"/>
            <a:r>
              <a:rPr lang="en-US" dirty="0" smtClean="0"/>
              <a:t>2</a:t>
            </a:r>
            <a:r>
              <a:rPr lang="en-US" dirty="0"/>
              <a:t>. Security testing</a:t>
            </a:r>
          </a:p>
          <a:p>
            <a:r>
              <a:rPr lang="en-US" dirty="0" smtClean="0"/>
              <a:t>3.Stress </a:t>
            </a:r>
            <a:r>
              <a:rPr lang="en-US" dirty="0"/>
              <a:t>testing	</a:t>
            </a:r>
            <a:endParaRPr lang="en-US" dirty="0" smtClean="0"/>
          </a:p>
          <a:p>
            <a:r>
              <a:rPr lang="en-US" dirty="0" smtClean="0"/>
              <a:t>4</a:t>
            </a:r>
            <a:r>
              <a:rPr lang="en-US" dirty="0"/>
              <a:t>. Performance </a:t>
            </a:r>
            <a:r>
              <a:rPr lang="en-US" dirty="0" smtClean="0"/>
              <a:t>testing.</a:t>
            </a:r>
            <a:endParaRPr lang="en-US" b="1" dirty="0"/>
          </a:p>
        </p:txBody>
      </p:sp>
    </p:spTree>
    <p:extLst>
      <p:ext uri="{BB962C8B-B14F-4D97-AF65-F5344CB8AC3E}">
        <p14:creationId xmlns:p14="http://schemas.microsoft.com/office/powerpoint/2010/main" val="3701815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143000"/>
            <a:ext cx="7315200" cy="3808735"/>
          </a:xfrm>
          <a:prstGeom prst="rect">
            <a:avLst/>
          </a:prstGeom>
        </p:spPr>
        <p:txBody>
          <a:bodyPr wrap="square">
            <a:spAutoFit/>
          </a:bodyPr>
          <a:lstStyle/>
          <a:p>
            <a:pPr lvl="1" algn="just">
              <a:lnSpc>
                <a:spcPct val="150000"/>
              </a:lnSpc>
            </a:pPr>
            <a:r>
              <a:rPr lang="en-US" dirty="0"/>
              <a:t>The main focus of such testing is to test</a:t>
            </a:r>
          </a:p>
          <a:p>
            <a:pPr lvl="1" algn="just">
              <a:lnSpc>
                <a:spcPct val="150000"/>
              </a:lnSpc>
            </a:pPr>
            <a:endParaRPr lang="en-US" dirty="0" smtClean="0"/>
          </a:p>
          <a:p>
            <a:pPr marL="742950" lvl="1" indent="-285750" algn="just">
              <a:lnSpc>
                <a:spcPct val="150000"/>
              </a:lnSpc>
              <a:buFont typeface="Arial" pitchFamily="34" charset="0"/>
              <a:buChar char="•"/>
            </a:pPr>
            <a:r>
              <a:rPr lang="en-US" dirty="0" smtClean="0"/>
              <a:t>System </a:t>
            </a:r>
            <a:r>
              <a:rPr lang="en-US" dirty="0"/>
              <a:t>functions and performance.</a:t>
            </a:r>
            <a:endParaRPr lang="en-US" sz="1200" dirty="0"/>
          </a:p>
          <a:p>
            <a:pPr marL="742950" lvl="1" indent="-285750" algn="just">
              <a:lnSpc>
                <a:spcPct val="150000"/>
              </a:lnSpc>
              <a:buFont typeface="Arial" pitchFamily="34" charset="0"/>
              <a:buChar char="•"/>
            </a:pPr>
            <a:r>
              <a:rPr lang="en-US" dirty="0"/>
              <a:t>System reliability and recoverability (recovery test).</a:t>
            </a:r>
            <a:endParaRPr lang="en-US" sz="1200" dirty="0"/>
          </a:p>
          <a:p>
            <a:pPr marL="742950" lvl="1" indent="-285750" algn="just">
              <a:lnSpc>
                <a:spcPct val="150000"/>
              </a:lnSpc>
              <a:buFont typeface="Arial" pitchFamily="34" charset="0"/>
              <a:buChar char="•"/>
            </a:pPr>
            <a:r>
              <a:rPr lang="en-US" dirty="0"/>
              <a:t>System installation (installation test).</a:t>
            </a:r>
            <a:endParaRPr lang="en-US" sz="1200" dirty="0"/>
          </a:p>
          <a:p>
            <a:pPr marL="742950" lvl="1" indent="-285750" algn="just">
              <a:lnSpc>
                <a:spcPct val="150000"/>
              </a:lnSpc>
              <a:buFont typeface="Arial" pitchFamily="34" charset="0"/>
              <a:buChar char="•"/>
            </a:pPr>
            <a:r>
              <a:rPr lang="en-US" dirty="0"/>
              <a:t>System </a:t>
            </a:r>
            <a:r>
              <a:rPr lang="en-US" dirty="0" err="1"/>
              <a:t>behaviour</a:t>
            </a:r>
            <a:r>
              <a:rPr lang="en-US" dirty="0"/>
              <a:t> in the special conditions (stress test).</a:t>
            </a:r>
            <a:endParaRPr lang="en-US" sz="1200" dirty="0"/>
          </a:p>
          <a:p>
            <a:pPr marL="742950" lvl="1" indent="-285750" algn="just">
              <a:lnSpc>
                <a:spcPct val="150000"/>
              </a:lnSpc>
              <a:buFont typeface="Arial" pitchFamily="34" charset="0"/>
              <a:buChar char="•"/>
            </a:pPr>
            <a:r>
              <a:rPr lang="en-US" dirty="0"/>
              <a:t>System user operations (acceptance test/alpha test).</a:t>
            </a:r>
            <a:endParaRPr lang="en-US" sz="1200" dirty="0"/>
          </a:p>
          <a:p>
            <a:pPr marL="742950" lvl="1" indent="-285750" algn="just">
              <a:lnSpc>
                <a:spcPct val="150000"/>
              </a:lnSpc>
              <a:buFont typeface="Arial" pitchFamily="34" charset="0"/>
              <a:buChar char="•"/>
            </a:pPr>
            <a:r>
              <a:rPr lang="en-US" dirty="0"/>
              <a:t>Hardware and software integration and collaboration.</a:t>
            </a:r>
            <a:endParaRPr lang="en-US" sz="1200" dirty="0"/>
          </a:p>
          <a:p>
            <a:pPr marL="742950" lvl="1" indent="-285750" algn="just">
              <a:lnSpc>
                <a:spcPct val="150000"/>
              </a:lnSpc>
              <a:buFont typeface="Arial" pitchFamily="34" charset="0"/>
              <a:buChar char="•"/>
            </a:pPr>
            <a:r>
              <a:rPr lang="en-US" dirty="0"/>
              <a:t>Integration of external software and the system.</a:t>
            </a:r>
            <a:endParaRPr lang="en-US" sz="1200" dirty="0"/>
          </a:p>
        </p:txBody>
      </p:sp>
    </p:spTree>
    <p:extLst>
      <p:ext uri="{BB962C8B-B14F-4D97-AF65-F5344CB8AC3E}">
        <p14:creationId xmlns:p14="http://schemas.microsoft.com/office/powerpoint/2010/main" val="2720003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484F5A-582D-7362-F640-7C904CA4697D}"/>
              </a:ext>
            </a:extLst>
          </p:cNvPr>
          <p:cNvSpPr>
            <a:spLocks noGrp="1"/>
          </p:cNvSpPr>
          <p:nvPr>
            <p:ph idx="1"/>
          </p:nvPr>
        </p:nvSpPr>
        <p:spPr>
          <a:xfrm>
            <a:off x="320040" y="716281"/>
            <a:ext cx="8195310" cy="5338763"/>
          </a:xfrm>
        </p:spPr>
        <p:txBody>
          <a:bodyPr>
            <a:noAutofit/>
          </a:bodyPr>
          <a:lstStyle/>
          <a:p>
            <a:pPr marL="971550" lvl="1" indent="-514350" algn="just">
              <a:lnSpc>
                <a:spcPct val="150000"/>
              </a:lnSpc>
              <a:buFont typeface="+mj-lt"/>
              <a:buAutoNum type="arabicPeriod"/>
            </a:pPr>
            <a:r>
              <a:rPr lang="en-US" sz="2000" b="1" dirty="0"/>
              <a:t>Recovery testing :   </a:t>
            </a:r>
          </a:p>
          <a:p>
            <a:pPr lvl="2" algn="just">
              <a:lnSpc>
                <a:spcPct val="150000"/>
              </a:lnSpc>
              <a:buFont typeface="Wingdings" panose="05000000000000000000" pitchFamily="2" charset="2"/>
              <a:buChar char="ü"/>
            </a:pPr>
            <a:r>
              <a:rPr lang="en-US" sz="2000" dirty="0"/>
              <a:t>Check the system’s ability to recover from failures	</a:t>
            </a:r>
          </a:p>
          <a:p>
            <a:pPr marL="971550" lvl="1" indent="-514350" algn="just">
              <a:lnSpc>
                <a:spcPct val="150000"/>
              </a:lnSpc>
              <a:buFont typeface="+mj-lt"/>
              <a:buAutoNum type="arabicPeriod"/>
            </a:pPr>
            <a:r>
              <a:rPr lang="en-US" sz="2000" b="1" dirty="0"/>
              <a:t>Security testing:</a:t>
            </a:r>
          </a:p>
          <a:p>
            <a:pPr lvl="2" algn="just">
              <a:lnSpc>
                <a:spcPct val="150000"/>
              </a:lnSpc>
              <a:buFont typeface="Wingdings" panose="05000000000000000000" pitchFamily="2" charset="2"/>
              <a:buChar char="ü"/>
            </a:pPr>
            <a:r>
              <a:rPr lang="en-US" sz="2000" dirty="0"/>
              <a:t>Verifies the system protection mechanism </a:t>
            </a:r>
          </a:p>
          <a:p>
            <a:pPr lvl="2" algn="just">
              <a:lnSpc>
                <a:spcPct val="150000"/>
              </a:lnSpc>
              <a:buFont typeface="Wingdings" panose="05000000000000000000" pitchFamily="2" charset="2"/>
              <a:buChar char="ü"/>
            </a:pPr>
            <a:r>
              <a:rPr lang="en-US" sz="2000" dirty="0"/>
              <a:t>Prevent improper data alteration</a:t>
            </a:r>
          </a:p>
          <a:p>
            <a:pPr marL="971550" lvl="1" indent="-514350" algn="just">
              <a:lnSpc>
                <a:spcPct val="150000"/>
              </a:lnSpc>
              <a:buFont typeface="+mj-lt"/>
              <a:buAutoNum type="arabicPeriod"/>
            </a:pPr>
            <a:r>
              <a:rPr lang="en-US" sz="2000" b="1" dirty="0"/>
              <a:t>Stress testing:</a:t>
            </a:r>
          </a:p>
          <a:p>
            <a:pPr lvl="2" algn="just">
              <a:lnSpc>
                <a:spcPct val="150000"/>
              </a:lnSpc>
              <a:buFont typeface="Wingdings" panose="05000000000000000000" pitchFamily="2" charset="2"/>
              <a:buChar char="ü"/>
            </a:pPr>
            <a:r>
              <a:rPr lang="en-US" sz="2000" dirty="0"/>
              <a:t>The system is executed in a manner that demands resources in abnormal quantity, frequency or volume.	</a:t>
            </a:r>
          </a:p>
          <a:p>
            <a:pPr marL="971550" lvl="1" indent="-514350" algn="just">
              <a:lnSpc>
                <a:spcPct val="150000"/>
              </a:lnSpc>
              <a:buFont typeface="+mj-lt"/>
              <a:buAutoNum type="arabicPeriod"/>
            </a:pPr>
            <a:r>
              <a:rPr lang="en-US" sz="2000" b="1" dirty="0"/>
              <a:t>Performance testing:</a:t>
            </a:r>
          </a:p>
          <a:p>
            <a:pPr lvl="2" algn="just">
              <a:lnSpc>
                <a:spcPct val="150000"/>
              </a:lnSpc>
              <a:buFont typeface="Wingdings" panose="05000000000000000000" pitchFamily="2" charset="2"/>
              <a:buChar char="ü"/>
            </a:pPr>
            <a:r>
              <a:rPr lang="en-US" sz="2000" dirty="0"/>
              <a:t>Evaluates the run time performance of the software</a:t>
            </a:r>
          </a:p>
          <a:p>
            <a:pPr marL="0" indent="0" algn="just">
              <a:lnSpc>
                <a:spcPct val="150000"/>
              </a:lnSpc>
              <a:buNone/>
            </a:pPr>
            <a:endParaRPr lang="en-IN" sz="2000" dirty="0"/>
          </a:p>
        </p:txBody>
      </p:sp>
    </p:spTree>
    <p:extLst>
      <p:ext uri="{BB962C8B-B14F-4D97-AF65-F5344CB8AC3E}">
        <p14:creationId xmlns:p14="http://schemas.microsoft.com/office/powerpoint/2010/main" val="753579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5D2FC-136F-5D2D-A43B-E794C3DB1016}"/>
              </a:ext>
            </a:extLst>
          </p:cNvPr>
          <p:cNvSpPr>
            <a:spLocks noGrp="1"/>
          </p:cNvSpPr>
          <p:nvPr>
            <p:ph type="title"/>
          </p:nvPr>
        </p:nvSpPr>
        <p:spPr/>
        <p:txBody>
          <a:bodyPr>
            <a:normAutofit fontScale="90000"/>
          </a:bodyPr>
          <a:lstStyle/>
          <a:p>
            <a:pPr algn="ctr"/>
            <a:r>
              <a:rPr lang="en-IN" b="1" dirty="0" smtClean="0"/>
              <a:t/>
            </a:r>
            <a:br>
              <a:rPr lang="en-IN" b="1" dirty="0" smtClean="0"/>
            </a:br>
            <a:r>
              <a:rPr lang="en-IN" b="1" dirty="0"/>
              <a:t/>
            </a:r>
            <a:br>
              <a:rPr lang="en-IN" b="1" dirty="0"/>
            </a:br>
            <a:r>
              <a:rPr lang="en-IN" b="1" dirty="0" smtClean="0"/>
              <a:t>Debugging</a:t>
            </a:r>
            <a:endParaRPr lang="en-IN" b="1" dirty="0"/>
          </a:p>
        </p:txBody>
      </p:sp>
      <p:sp>
        <p:nvSpPr>
          <p:cNvPr id="3" name="Content Placeholder 2">
            <a:extLst>
              <a:ext uri="{FF2B5EF4-FFF2-40B4-BE49-F238E27FC236}">
                <a16:creationId xmlns:a16="http://schemas.microsoft.com/office/drawing/2014/main" xmlns="" id="{4DB23552-0B81-A03F-A7DC-D4358719DCBC}"/>
              </a:ext>
            </a:extLst>
          </p:cNvPr>
          <p:cNvSpPr>
            <a:spLocks noGrp="1"/>
          </p:cNvSpPr>
          <p:nvPr>
            <p:ph idx="1"/>
          </p:nvPr>
        </p:nvSpPr>
        <p:spPr>
          <a:xfrm>
            <a:off x="533400" y="2057400"/>
            <a:ext cx="8229600" cy="3124200"/>
          </a:xfrm>
        </p:spPr>
        <p:txBody>
          <a:bodyPr>
            <a:normAutofit/>
          </a:bodyPr>
          <a:lstStyle/>
          <a:p>
            <a:pPr algn="just">
              <a:lnSpc>
                <a:spcPct val="150000"/>
              </a:lnSpc>
            </a:pPr>
            <a:r>
              <a:rPr lang="en-US" sz="2000" b="0" i="0" dirty="0">
                <a:effectLst/>
                <a:latin typeface="Roboto" panose="02000000000000000000" pitchFamily="2" charset="0"/>
              </a:rPr>
              <a:t>Debugging is a process of removal of a defect. </a:t>
            </a:r>
          </a:p>
          <a:p>
            <a:pPr algn="just">
              <a:lnSpc>
                <a:spcPct val="150000"/>
              </a:lnSpc>
            </a:pPr>
            <a:r>
              <a:rPr lang="en-US" sz="2000" b="0" i="0" dirty="0">
                <a:effectLst/>
                <a:latin typeface="Roboto" panose="02000000000000000000" pitchFamily="2" charset="0"/>
              </a:rPr>
              <a:t>It occurs as a consequence of successful testing.</a:t>
            </a:r>
          </a:p>
          <a:p>
            <a:pPr algn="just">
              <a:lnSpc>
                <a:spcPct val="150000"/>
              </a:lnSpc>
            </a:pPr>
            <a:r>
              <a:rPr lang="en-US" sz="2000" b="1" dirty="0">
                <a:latin typeface="Roboto" panose="02000000000000000000" pitchFamily="2" charset="0"/>
              </a:rPr>
              <a:t>Approaches in debugging:</a:t>
            </a:r>
          </a:p>
          <a:p>
            <a:pPr lvl="1" algn="just">
              <a:lnSpc>
                <a:spcPct val="150000"/>
              </a:lnSpc>
            </a:pPr>
            <a:r>
              <a:rPr lang="en-US" sz="1800" dirty="0">
                <a:latin typeface="Roboto" panose="02000000000000000000" pitchFamily="2" charset="0"/>
              </a:rPr>
              <a:t>Brute force method</a:t>
            </a:r>
          </a:p>
          <a:p>
            <a:pPr lvl="1" algn="just">
              <a:lnSpc>
                <a:spcPct val="150000"/>
              </a:lnSpc>
            </a:pPr>
            <a:r>
              <a:rPr lang="en-US" sz="1800" dirty="0">
                <a:latin typeface="Roboto" panose="02000000000000000000" pitchFamily="2" charset="0"/>
              </a:rPr>
              <a:t>Backtracking method</a:t>
            </a:r>
          </a:p>
          <a:p>
            <a:pPr lvl="1" algn="just">
              <a:lnSpc>
                <a:spcPct val="150000"/>
              </a:lnSpc>
            </a:pPr>
            <a:r>
              <a:rPr lang="en-US" sz="1800" dirty="0">
                <a:latin typeface="Roboto" panose="02000000000000000000" pitchFamily="2" charset="0"/>
              </a:rPr>
              <a:t>Cause elimination method</a:t>
            </a:r>
            <a:endParaRPr lang="en-IN" sz="1800" dirty="0"/>
          </a:p>
        </p:txBody>
      </p:sp>
    </p:spTree>
    <p:extLst>
      <p:ext uri="{BB962C8B-B14F-4D97-AF65-F5344CB8AC3E}">
        <p14:creationId xmlns:p14="http://schemas.microsoft.com/office/powerpoint/2010/main" val="1993950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A12423-7884-9697-1B8E-35CAE8A9372C}"/>
              </a:ext>
            </a:extLst>
          </p:cNvPr>
          <p:cNvSpPr>
            <a:spLocks noGrp="1"/>
          </p:cNvSpPr>
          <p:nvPr>
            <p:ph idx="1"/>
          </p:nvPr>
        </p:nvSpPr>
        <p:spPr>
          <a:xfrm>
            <a:off x="516193" y="934067"/>
            <a:ext cx="8163233" cy="5242897"/>
          </a:xfrm>
        </p:spPr>
        <p:txBody>
          <a:bodyPr>
            <a:normAutofit fontScale="77500" lnSpcReduction="20000"/>
          </a:bodyPr>
          <a:lstStyle/>
          <a:p>
            <a:pPr algn="just">
              <a:lnSpc>
                <a:spcPct val="150000"/>
              </a:lnSpc>
            </a:pPr>
            <a:r>
              <a:rPr lang="en-US" sz="2400" b="1" dirty="0"/>
              <a:t>Brute force method:</a:t>
            </a:r>
          </a:p>
          <a:p>
            <a:pPr lvl="1" algn="just">
              <a:lnSpc>
                <a:spcPct val="150000"/>
              </a:lnSpc>
              <a:buFont typeface="Wingdings" panose="05000000000000000000" pitchFamily="2" charset="2"/>
              <a:buChar char="ü"/>
            </a:pPr>
            <a:r>
              <a:rPr lang="en-US" dirty="0"/>
              <a:t>Memory dumps and run-time traces are examined </a:t>
            </a:r>
          </a:p>
          <a:p>
            <a:pPr lvl="1" algn="just">
              <a:lnSpc>
                <a:spcPct val="150000"/>
              </a:lnSpc>
              <a:buFont typeface="Wingdings" panose="05000000000000000000" pitchFamily="2" charset="2"/>
              <a:buChar char="ü"/>
            </a:pPr>
            <a:r>
              <a:rPr lang="en-US" dirty="0"/>
              <a:t>Program with write statements is loaded to obtain clues to error causes. </a:t>
            </a:r>
          </a:p>
          <a:p>
            <a:pPr algn="just">
              <a:lnSpc>
                <a:spcPct val="150000"/>
              </a:lnSpc>
            </a:pPr>
            <a:r>
              <a:rPr lang="en-US" sz="2400" b="1" dirty="0"/>
              <a:t>Backtracking method: </a:t>
            </a:r>
          </a:p>
          <a:p>
            <a:pPr lvl="1" algn="just">
              <a:lnSpc>
                <a:spcPct val="150000"/>
              </a:lnSpc>
              <a:buFont typeface="Wingdings" panose="05000000000000000000" pitchFamily="2" charset="2"/>
              <a:buChar char="ü"/>
            </a:pPr>
            <a:r>
              <a:rPr lang="en-US" dirty="0"/>
              <a:t>Applicable to small programs.</a:t>
            </a:r>
          </a:p>
          <a:p>
            <a:pPr lvl="1" algn="just">
              <a:lnSpc>
                <a:spcPct val="150000"/>
              </a:lnSpc>
              <a:buFont typeface="Wingdings" panose="05000000000000000000" pitchFamily="2" charset="2"/>
              <a:buChar char="ü"/>
            </a:pPr>
            <a:r>
              <a:rPr lang="en-US" dirty="0"/>
              <a:t>Source code is examined by looking backwards from symptom to potential causes of errors.</a:t>
            </a:r>
          </a:p>
          <a:p>
            <a:pPr algn="just">
              <a:lnSpc>
                <a:spcPct val="150000"/>
              </a:lnSpc>
            </a:pPr>
            <a:r>
              <a:rPr lang="en-US" sz="2400" b="1" dirty="0"/>
              <a:t>Cause elimination method:</a:t>
            </a:r>
          </a:p>
          <a:p>
            <a:pPr lvl="1" algn="just">
              <a:lnSpc>
                <a:spcPct val="150000"/>
              </a:lnSpc>
              <a:buFont typeface="Wingdings" panose="05000000000000000000" pitchFamily="2" charset="2"/>
              <a:buChar char="ü"/>
            </a:pPr>
            <a:r>
              <a:rPr lang="en-US" dirty="0"/>
              <a:t>This method uses binary partitioning to reduce the number of locations where errors can exist.</a:t>
            </a:r>
            <a:endParaRPr lang="en-IN" dirty="0"/>
          </a:p>
        </p:txBody>
      </p:sp>
    </p:spTree>
    <p:extLst>
      <p:ext uri="{BB962C8B-B14F-4D97-AF65-F5344CB8AC3E}">
        <p14:creationId xmlns:p14="http://schemas.microsoft.com/office/powerpoint/2010/main" val="11267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3CCC8-C63E-CE43-2D9C-E2CEFDA6A951}"/>
              </a:ext>
            </a:extLst>
          </p:cNvPr>
          <p:cNvSpPr>
            <a:spLocks noGrp="1"/>
          </p:cNvSpPr>
          <p:nvPr>
            <p:ph type="title"/>
          </p:nvPr>
        </p:nvSpPr>
        <p:spPr>
          <a:xfrm>
            <a:off x="628650" y="365126"/>
            <a:ext cx="7886700" cy="503555"/>
          </a:xfrm>
        </p:spPr>
        <p:txBody>
          <a:bodyPr>
            <a:normAutofit fontScale="90000"/>
          </a:bodyPr>
          <a:lstStyle/>
          <a:p>
            <a:r>
              <a:rPr lang="en-IN" b="1" u="sng" dirty="0"/>
              <a:t>Debugging</a:t>
            </a:r>
          </a:p>
        </p:txBody>
      </p:sp>
      <p:pic>
        <p:nvPicPr>
          <p:cNvPr id="5" name="Content Placeholder 4">
            <a:extLst>
              <a:ext uri="{FF2B5EF4-FFF2-40B4-BE49-F238E27FC236}">
                <a16:creationId xmlns:a16="http://schemas.microsoft.com/office/drawing/2014/main" xmlns="" id="{CAC6685F-8A22-A17E-E8A9-A7161C0717A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981200" y="1219200"/>
            <a:ext cx="5334000" cy="4968865"/>
          </a:xfrm>
        </p:spPr>
      </p:pic>
    </p:spTree>
    <p:extLst>
      <p:ext uri="{BB962C8B-B14F-4D97-AF65-F5344CB8AC3E}">
        <p14:creationId xmlns:p14="http://schemas.microsoft.com/office/powerpoint/2010/main" val="4152105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CB723-CA86-17CB-4FF9-C2B5C3BF9074}"/>
              </a:ext>
            </a:extLst>
          </p:cNvPr>
          <p:cNvSpPr>
            <a:spLocks noGrp="1"/>
          </p:cNvSpPr>
          <p:nvPr>
            <p:ph type="title"/>
          </p:nvPr>
        </p:nvSpPr>
        <p:spPr/>
        <p:txBody>
          <a:bodyPr/>
          <a:lstStyle/>
          <a:p>
            <a:pPr algn="ctr"/>
            <a:r>
              <a:rPr lang="en-IN" b="1" dirty="0"/>
              <a:t>Testing Vs. Debugging</a:t>
            </a:r>
          </a:p>
        </p:txBody>
      </p:sp>
      <p:pic>
        <p:nvPicPr>
          <p:cNvPr id="5" name="Content Placeholder 4">
            <a:extLst>
              <a:ext uri="{FF2B5EF4-FFF2-40B4-BE49-F238E27FC236}">
                <a16:creationId xmlns:a16="http://schemas.microsoft.com/office/drawing/2014/main" xmlns="" id="{2326162F-CCDA-4718-F2DC-A79FFEC71AC6}"/>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t="1884"/>
          <a:stretch/>
        </p:blipFill>
        <p:spPr>
          <a:xfrm>
            <a:off x="178068" y="1889443"/>
            <a:ext cx="8787865" cy="3962717"/>
          </a:xfrm>
        </p:spPr>
      </p:pic>
    </p:spTree>
    <p:extLst>
      <p:ext uri="{BB962C8B-B14F-4D97-AF65-F5344CB8AC3E}">
        <p14:creationId xmlns:p14="http://schemas.microsoft.com/office/powerpoint/2010/main" val="120807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001000" cy="5493812"/>
          </a:xfrm>
          <a:prstGeom prst="rect">
            <a:avLst/>
          </a:prstGeom>
        </p:spPr>
        <p:txBody>
          <a:bodyPr wrap="square">
            <a:spAutoFit/>
          </a:bodyPr>
          <a:lstStyle/>
          <a:p>
            <a:pPr algn="just">
              <a:lnSpc>
                <a:spcPct val="150000"/>
              </a:lnSpc>
            </a:pPr>
            <a:r>
              <a:rPr lang="en-US" b="1" dirty="0">
                <a:latin typeface="Arial" pitchFamily="34" charset="0"/>
                <a:cs typeface="Arial" pitchFamily="34" charset="0"/>
              </a:rPr>
              <a:t>Internal and External Views of </a:t>
            </a:r>
            <a:r>
              <a:rPr lang="en-US" b="1" dirty="0" smtClean="0">
                <a:latin typeface="Arial" pitchFamily="34" charset="0"/>
                <a:cs typeface="Arial" pitchFamily="34" charset="0"/>
              </a:rPr>
              <a:t>Testing</a:t>
            </a:r>
          </a:p>
          <a:p>
            <a:pPr algn="just">
              <a:lnSpc>
                <a:spcPct val="150000"/>
              </a:lnSpc>
            </a:pPr>
            <a:endParaRPr lang="en-US" b="1" dirty="0">
              <a:latin typeface="Arial" pitchFamily="34" charset="0"/>
              <a:cs typeface="Arial" pitchFamily="34" charset="0"/>
            </a:endParaRPr>
          </a:p>
          <a:p>
            <a:pPr algn="just">
              <a:lnSpc>
                <a:spcPct val="150000"/>
              </a:lnSpc>
            </a:pPr>
            <a:r>
              <a:rPr lang="en-US" b="1" dirty="0" smtClean="0">
                <a:latin typeface="Arial" pitchFamily="34" charset="0"/>
                <a:cs typeface="Arial" pitchFamily="34" charset="0"/>
              </a:rPr>
              <a:t>Two types of testing :</a:t>
            </a:r>
          </a:p>
          <a:p>
            <a:pPr algn="just">
              <a:lnSpc>
                <a:spcPct val="150000"/>
              </a:lnSpc>
            </a:pPr>
            <a:endParaRPr lang="en-US" b="1" dirty="0" smtClean="0">
              <a:latin typeface="Arial" pitchFamily="34" charset="0"/>
              <a:cs typeface="Arial" pitchFamily="34" charset="0"/>
            </a:endParaRPr>
          </a:p>
          <a:p>
            <a:pPr algn="just">
              <a:lnSpc>
                <a:spcPct val="150000"/>
              </a:lnSpc>
            </a:pPr>
            <a:r>
              <a:rPr lang="en-US" dirty="0">
                <a:latin typeface="Arial" pitchFamily="34" charset="0"/>
                <a:cs typeface="Arial" pitchFamily="34" charset="0"/>
              </a:rPr>
              <a:t>The </a:t>
            </a:r>
            <a:r>
              <a:rPr lang="en-US" dirty="0" smtClean="0">
                <a:latin typeface="Arial" pitchFamily="34" charset="0"/>
                <a:cs typeface="Arial" pitchFamily="34" charset="0"/>
              </a:rPr>
              <a:t>internal view </a:t>
            </a:r>
            <a:r>
              <a:rPr lang="en-US" dirty="0">
                <a:latin typeface="Arial" pitchFamily="34" charset="0"/>
                <a:cs typeface="Arial" pitchFamily="34" charset="0"/>
              </a:rPr>
              <a:t>is </a:t>
            </a:r>
            <a:r>
              <a:rPr lang="en-US" dirty="0" smtClean="0">
                <a:latin typeface="Arial" pitchFamily="34" charset="0"/>
                <a:cs typeface="Arial" pitchFamily="34" charset="0"/>
              </a:rPr>
              <a:t>also </a:t>
            </a:r>
            <a:r>
              <a:rPr lang="en-US" dirty="0">
                <a:latin typeface="Arial" pitchFamily="34" charset="0"/>
                <a:cs typeface="Arial" pitchFamily="34" charset="0"/>
              </a:rPr>
              <a:t>known as white box testing and the external view is also known as black box testing</a:t>
            </a:r>
            <a:r>
              <a:rPr lang="en-US" dirty="0" smtClean="0">
                <a:latin typeface="Arial" pitchFamily="34" charset="0"/>
                <a:cs typeface="Arial" pitchFamily="34" charset="0"/>
              </a:rPr>
              <a:t>.</a:t>
            </a:r>
          </a:p>
          <a:p>
            <a:pPr algn="just">
              <a:lnSpc>
                <a:spcPct val="150000"/>
              </a:lnSpc>
            </a:pPr>
            <a:endParaRPr lang="en-US" dirty="0">
              <a:latin typeface="Arial" pitchFamily="34" charset="0"/>
              <a:cs typeface="Arial" pitchFamily="34" charset="0"/>
            </a:endParaRPr>
          </a:p>
          <a:p>
            <a:pPr lvl="0" algn="just">
              <a:lnSpc>
                <a:spcPct val="150000"/>
              </a:lnSpc>
            </a:pPr>
            <a:r>
              <a:rPr lang="en-US" b="1" dirty="0">
                <a:latin typeface="Arial" pitchFamily="34" charset="0"/>
                <a:cs typeface="Arial" pitchFamily="34" charset="0"/>
              </a:rPr>
              <a:t>Black box testing</a:t>
            </a:r>
            <a:endParaRPr lang="en-US" dirty="0">
              <a:latin typeface="Arial" pitchFamily="34" charset="0"/>
              <a:cs typeface="Arial" pitchFamily="34" charset="0"/>
            </a:endParaRPr>
          </a:p>
          <a:p>
            <a:pPr algn="just">
              <a:lnSpc>
                <a:spcPct val="150000"/>
              </a:lnSpc>
            </a:pPr>
            <a:r>
              <a:rPr lang="en-US" dirty="0">
                <a:latin typeface="Arial" pitchFamily="34" charset="0"/>
                <a:cs typeface="Arial" pitchFamily="34" charset="0"/>
              </a:rPr>
              <a:t>The black box testing is used to demonstrate that the </a:t>
            </a:r>
            <a:r>
              <a:rPr lang="en-US" b="1" dirty="0">
                <a:latin typeface="Arial" pitchFamily="34" charset="0"/>
                <a:cs typeface="Arial" pitchFamily="34" charset="0"/>
              </a:rPr>
              <a:t>software functions </a:t>
            </a:r>
            <a:r>
              <a:rPr lang="en-US" dirty="0">
                <a:latin typeface="Arial" pitchFamily="34" charset="0"/>
                <a:cs typeface="Arial" pitchFamily="34" charset="0"/>
              </a:rPr>
              <a:t>are operational. As the </a:t>
            </a:r>
            <a:r>
              <a:rPr lang="en-US" dirty="0" smtClean="0">
                <a:latin typeface="Arial" pitchFamily="34" charset="0"/>
                <a:cs typeface="Arial" pitchFamily="34" charset="0"/>
              </a:rPr>
              <a:t>name </a:t>
            </a:r>
            <a:r>
              <a:rPr lang="en-US" dirty="0">
                <a:latin typeface="Arial" pitchFamily="34" charset="0"/>
                <a:cs typeface="Arial" pitchFamily="34" charset="0"/>
              </a:rPr>
              <a:t>suggests in black box testing it is tested whether the </a:t>
            </a:r>
            <a:r>
              <a:rPr lang="en-US" b="1" dirty="0">
                <a:latin typeface="Arial" pitchFamily="34" charset="0"/>
                <a:cs typeface="Arial" pitchFamily="34" charset="0"/>
              </a:rPr>
              <a:t>input </a:t>
            </a:r>
            <a:r>
              <a:rPr lang="en-US" dirty="0">
                <a:latin typeface="Arial" pitchFamily="34" charset="0"/>
                <a:cs typeface="Arial" pitchFamily="34" charset="0"/>
              </a:rPr>
              <a:t>is accepted properly and </a:t>
            </a:r>
            <a:r>
              <a:rPr lang="en-US" b="1" dirty="0">
                <a:latin typeface="Arial" pitchFamily="34" charset="0"/>
                <a:cs typeface="Arial" pitchFamily="34" charset="0"/>
              </a:rPr>
              <a:t>output </a:t>
            </a:r>
            <a:r>
              <a:rPr lang="en-US" dirty="0">
                <a:latin typeface="Arial" pitchFamily="34" charset="0"/>
                <a:cs typeface="Arial" pitchFamily="34" charset="0"/>
              </a:rPr>
              <a:t>is correctly produced.</a:t>
            </a:r>
          </a:p>
          <a:p>
            <a:pPr algn="just">
              <a:lnSpc>
                <a:spcPct val="150000"/>
              </a:lnSpc>
            </a:pPr>
            <a:r>
              <a:rPr lang="en-US" dirty="0">
                <a:latin typeface="Arial" pitchFamily="34" charset="0"/>
                <a:cs typeface="Arial" pitchFamily="34" charset="0"/>
              </a:rPr>
              <a:t>The major focus of black box testing is on </a:t>
            </a:r>
            <a:r>
              <a:rPr lang="en-US" b="1" dirty="0">
                <a:latin typeface="Arial" pitchFamily="34" charset="0"/>
                <a:cs typeface="Arial" pitchFamily="34" charset="0"/>
              </a:rPr>
              <a:t>functions, operations, external interfaces, external data </a:t>
            </a:r>
            <a:r>
              <a:rPr lang="en-US" dirty="0" smtClean="0">
                <a:latin typeface="Arial" pitchFamily="34" charset="0"/>
                <a:cs typeface="Arial" pitchFamily="34" charset="0"/>
              </a:rPr>
              <a:t>and </a:t>
            </a:r>
            <a:r>
              <a:rPr lang="en-US" b="1" dirty="0">
                <a:latin typeface="Arial" pitchFamily="34" charset="0"/>
                <a:cs typeface="Arial" pitchFamily="34" charset="0"/>
              </a:rPr>
              <a:t>information</a:t>
            </a:r>
            <a:r>
              <a:rPr lang="en-US" b="1" dirty="0" smtClean="0">
                <a:latin typeface="Arial" pitchFamily="34" charset="0"/>
                <a:cs typeface="Arial" pitchFamily="34" charset="0"/>
              </a:rPr>
              <a:t>.</a:t>
            </a:r>
            <a:endParaRPr lang="en-US" b="1" dirty="0">
              <a:latin typeface="Arial" pitchFamily="34" charset="0"/>
              <a:cs typeface="Arial" pitchFamily="34" charset="0"/>
            </a:endParaRPr>
          </a:p>
        </p:txBody>
      </p:sp>
    </p:spTree>
    <p:extLst>
      <p:ext uri="{BB962C8B-B14F-4D97-AF65-F5344CB8AC3E}">
        <p14:creationId xmlns:p14="http://schemas.microsoft.com/office/powerpoint/2010/main" val="1811286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7543800" cy="1754326"/>
          </a:xfrm>
          <a:prstGeom prst="rect">
            <a:avLst/>
          </a:prstGeom>
        </p:spPr>
        <p:txBody>
          <a:bodyPr wrap="square">
            <a:spAutoFit/>
          </a:bodyPr>
          <a:lstStyle/>
          <a:p>
            <a:r>
              <a:rPr lang="en-US" dirty="0"/>
              <a:t>Reengineering  Process  </a:t>
            </a:r>
            <a:r>
              <a:rPr lang="en-US" dirty="0" smtClean="0"/>
              <a:t>Model</a:t>
            </a:r>
          </a:p>
          <a:p>
            <a:endParaRPr lang="en-US" dirty="0" smtClean="0"/>
          </a:p>
          <a:p>
            <a:r>
              <a:rPr lang="en-US" dirty="0" smtClean="0"/>
              <a:t>Software</a:t>
            </a:r>
            <a:r>
              <a:rPr lang="en-US" dirty="0"/>
              <a:t>	</a:t>
            </a:r>
            <a:r>
              <a:rPr lang="en-US" dirty="0" smtClean="0"/>
              <a:t>reengineering is</a:t>
            </a:r>
            <a:r>
              <a:rPr lang="en-US" dirty="0"/>
              <a:t> </a:t>
            </a:r>
            <a:r>
              <a:rPr lang="en-US" dirty="0" smtClean="0"/>
              <a:t>a</a:t>
            </a:r>
            <a:r>
              <a:rPr lang="en-US" dirty="0"/>
              <a:t> </a:t>
            </a:r>
            <a:r>
              <a:rPr lang="en-US" dirty="0" smtClean="0"/>
              <a:t>process of</a:t>
            </a:r>
            <a:r>
              <a:rPr lang="en-US" dirty="0"/>
              <a:t>	</a:t>
            </a:r>
            <a:r>
              <a:rPr lang="en-US" dirty="0" smtClean="0"/>
              <a:t>modifying the system for maintenance </a:t>
            </a:r>
            <a:r>
              <a:rPr lang="en-US" dirty="0"/>
              <a:t>purpose</a:t>
            </a:r>
            <a:r>
              <a:rPr lang="en-US" dirty="0" smtClean="0"/>
              <a:t>.</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28863"/>
            <a:ext cx="6858000"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941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7239000" cy="5963427"/>
          </a:xfrm>
          <a:prstGeom prst="rect">
            <a:avLst/>
          </a:prstGeom>
        </p:spPr>
        <p:txBody>
          <a:bodyPr wrap="square">
            <a:spAutoFit/>
          </a:bodyPr>
          <a:lstStyle/>
          <a:p>
            <a:pPr>
              <a:lnSpc>
                <a:spcPct val="150000"/>
              </a:lnSpc>
            </a:pPr>
            <a:r>
              <a:rPr lang="en-US" sz="1600" b="1" dirty="0" smtClean="0"/>
              <a:t>Inventory Analysis </a:t>
            </a:r>
          </a:p>
          <a:p>
            <a:pPr marL="742950" lvl="1" indent="-285750" algn="just">
              <a:lnSpc>
                <a:spcPct val="150000"/>
              </a:lnSpc>
              <a:buFont typeface="Arial" pitchFamily="34" charset="0"/>
              <a:buChar char="•"/>
            </a:pPr>
            <a:r>
              <a:rPr lang="en-US" sz="1600" dirty="0" smtClean="0"/>
              <a:t>The software organization possess the inventory of all the required applications.</a:t>
            </a:r>
          </a:p>
          <a:p>
            <a:pPr marL="742950" lvl="1" indent="-285750" algn="just">
              <a:lnSpc>
                <a:spcPct val="150000"/>
              </a:lnSpc>
              <a:buFont typeface="Arial" pitchFamily="34" charset="0"/>
              <a:buChar char="•"/>
            </a:pPr>
            <a:r>
              <a:rPr lang="en-US" sz="1600" dirty="0" smtClean="0"/>
              <a:t>This inventory should be revisited periodically.</a:t>
            </a:r>
          </a:p>
          <a:p>
            <a:pPr marL="742950" lvl="1" indent="-285750" algn="just">
              <a:lnSpc>
                <a:spcPct val="150000"/>
              </a:lnSpc>
              <a:buFont typeface="Arial" pitchFamily="34" charset="0"/>
              <a:buChar char="•"/>
            </a:pPr>
            <a:r>
              <a:rPr lang="en-US" sz="1600" dirty="0" smtClean="0"/>
              <a:t>The resources can be allotted to the candidate applications for reengineering work.</a:t>
            </a:r>
          </a:p>
          <a:p>
            <a:pPr marL="742950" lvl="1" indent="-285750" algn="just">
              <a:lnSpc>
                <a:spcPct val="150000"/>
              </a:lnSpc>
              <a:buFont typeface="Arial" pitchFamily="34" charset="0"/>
              <a:buChar char="•"/>
            </a:pPr>
            <a:r>
              <a:rPr lang="en-US" sz="1600" dirty="0" smtClean="0"/>
              <a:t>According to the changes in the candidate applications their status need to be updated.</a:t>
            </a:r>
          </a:p>
          <a:p>
            <a:pPr lvl="0">
              <a:lnSpc>
                <a:spcPct val="150000"/>
              </a:lnSpc>
            </a:pPr>
            <a:r>
              <a:rPr lang="en-US" sz="1600" b="1" dirty="0" smtClean="0"/>
              <a:t>Document Restructuring</a:t>
            </a:r>
            <a:endParaRPr lang="en-US" sz="1600" dirty="0" smtClean="0"/>
          </a:p>
          <a:p>
            <a:pPr algn="just">
              <a:lnSpc>
                <a:spcPct val="150000"/>
              </a:lnSpc>
            </a:pPr>
            <a:r>
              <a:rPr lang="en-US" sz="1600" dirty="0" smtClean="0"/>
              <a:t>Documents are essential part	of software project	lifecycle.	But inadequate or inappropriate approach of documentation leads to docu1nent restructuring activity.</a:t>
            </a:r>
          </a:p>
          <a:p>
            <a:pPr marL="631825" lvl="2" indent="-346075" algn="just">
              <a:lnSpc>
                <a:spcPct val="150000"/>
              </a:lnSpc>
              <a:buFont typeface="Arial" pitchFamily="34" charset="0"/>
              <a:buChar char="•"/>
            </a:pPr>
            <a:r>
              <a:rPr lang="en-US" sz="1600" dirty="0" smtClean="0"/>
              <a:t>Instead of having time	consuming documentation, remain with weak documentation.</a:t>
            </a:r>
          </a:p>
          <a:p>
            <a:pPr marL="631825" lvl="2" indent="-346075" algn="just">
              <a:lnSpc>
                <a:spcPct val="150000"/>
              </a:lnSpc>
              <a:buFont typeface="Arial" pitchFamily="34" charset="0"/>
              <a:buChar char="•"/>
            </a:pPr>
            <a:r>
              <a:rPr lang="en-US" sz="1600" dirty="0" smtClean="0"/>
              <a:t>Update poor documentation if needed.</a:t>
            </a:r>
          </a:p>
          <a:p>
            <a:pPr marL="631825" lvl="2" indent="-346075" algn="just">
              <a:lnSpc>
                <a:spcPct val="150000"/>
              </a:lnSpc>
              <a:buFont typeface="Arial" pitchFamily="34" charset="0"/>
              <a:buChar char="•"/>
            </a:pPr>
            <a:r>
              <a:rPr lang="en-US" sz="1600" dirty="0" smtClean="0"/>
              <a:t>For the critical systems, rewrite the documents if needed.</a:t>
            </a:r>
          </a:p>
          <a:p>
            <a:pPr algn="just">
              <a:lnSpc>
                <a:spcPct val="150000"/>
              </a:lnSpc>
            </a:pPr>
            <a:endParaRPr lang="en-US" sz="1600" dirty="0"/>
          </a:p>
        </p:txBody>
      </p:sp>
    </p:spTree>
    <p:extLst>
      <p:ext uri="{BB962C8B-B14F-4D97-AF65-F5344CB8AC3E}">
        <p14:creationId xmlns:p14="http://schemas.microsoft.com/office/powerpoint/2010/main" val="3394451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76152"/>
            <a:ext cx="7848600" cy="5909310"/>
          </a:xfrm>
          <a:prstGeom prst="rect">
            <a:avLst/>
          </a:prstGeom>
        </p:spPr>
        <p:txBody>
          <a:bodyPr wrap="square">
            <a:spAutoFit/>
          </a:bodyPr>
          <a:lstStyle/>
          <a:p>
            <a:pPr>
              <a:lnSpc>
                <a:spcPct val="150000"/>
              </a:lnSpc>
            </a:pPr>
            <a:r>
              <a:rPr lang="en-US" b="1" dirty="0"/>
              <a:t>Reverse Engineering </a:t>
            </a:r>
            <a:endParaRPr lang="en-US" b="1" dirty="0" smtClean="0"/>
          </a:p>
          <a:p>
            <a:pPr marL="742950" lvl="1" indent="-285750">
              <a:lnSpc>
                <a:spcPct val="150000"/>
              </a:lnSpc>
              <a:buFont typeface="Arial" pitchFamily="34" charset="0"/>
              <a:buChar char="•"/>
            </a:pPr>
            <a:r>
              <a:rPr lang="en-US" dirty="0"/>
              <a:t>Reverse engineering is the process of </a:t>
            </a:r>
            <a:r>
              <a:rPr lang="en-US" b="1" dirty="0"/>
              <a:t>design recovery.</a:t>
            </a:r>
            <a:endParaRPr lang="en-US" sz="1200" dirty="0"/>
          </a:p>
          <a:p>
            <a:pPr marL="742950" lvl="1" indent="-285750">
              <a:lnSpc>
                <a:spcPct val="150000"/>
              </a:lnSpc>
              <a:buFont typeface="Arial" pitchFamily="34" charset="0"/>
              <a:buChar char="•"/>
            </a:pPr>
            <a:r>
              <a:rPr lang="en-US" dirty="0" smtClean="0"/>
              <a:t>In reverse engineering the data, architectural and procedural</a:t>
            </a:r>
            <a:r>
              <a:rPr lang="en-US" dirty="0"/>
              <a:t>	</a:t>
            </a:r>
            <a:r>
              <a:rPr lang="en-US" dirty="0" smtClean="0"/>
              <a:t>information is </a:t>
            </a:r>
            <a:r>
              <a:rPr lang="en-US" dirty="0"/>
              <a:t>extracted from a source code.</a:t>
            </a:r>
            <a:endParaRPr lang="en-US" sz="1200" dirty="0"/>
          </a:p>
          <a:p>
            <a:pPr>
              <a:lnSpc>
                <a:spcPct val="150000"/>
              </a:lnSpc>
            </a:pPr>
            <a:r>
              <a:rPr lang="en-US" b="1" dirty="0"/>
              <a:t>Code Restructuring </a:t>
            </a:r>
            <a:endParaRPr lang="en-US" b="1" dirty="0" smtClean="0"/>
          </a:p>
          <a:p>
            <a:pPr marL="742950" lvl="1" indent="-285750" algn="just">
              <a:lnSpc>
                <a:spcPct val="150000"/>
              </a:lnSpc>
              <a:buFont typeface="Arial" pitchFamily="34" charset="0"/>
              <a:buChar char="•"/>
            </a:pPr>
            <a:r>
              <a:rPr lang="en-US" dirty="0"/>
              <a:t>This is an activity in which the code is analyzed.</a:t>
            </a:r>
            <a:endParaRPr lang="en-US" sz="1200" dirty="0"/>
          </a:p>
          <a:p>
            <a:pPr marL="742950" lvl="1" indent="-285750" algn="just">
              <a:lnSpc>
                <a:spcPct val="150000"/>
              </a:lnSpc>
              <a:buFont typeface="Arial" pitchFamily="34" charset="0"/>
              <a:buChar char="•"/>
            </a:pPr>
            <a:r>
              <a:rPr lang="en-US" dirty="0"/>
              <a:t>If the programming constructs are violated then that code is restructured.</a:t>
            </a:r>
            <a:endParaRPr lang="en-US" sz="1200" dirty="0"/>
          </a:p>
          <a:p>
            <a:pPr marL="742950" lvl="1" indent="-285750" algn="just">
              <a:lnSpc>
                <a:spcPct val="150000"/>
              </a:lnSpc>
              <a:buFont typeface="Arial" pitchFamily="34" charset="0"/>
              <a:buChar char="•"/>
            </a:pPr>
            <a:r>
              <a:rPr lang="en-US" dirty="0" smtClean="0"/>
              <a:t>The </a:t>
            </a:r>
            <a:r>
              <a:rPr lang="en-US" dirty="0"/>
              <a:t>code is rewritten in modern </a:t>
            </a:r>
            <a:r>
              <a:rPr lang="en-US" dirty="0" smtClean="0"/>
              <a:t>programming </a:t>
            </a:r>
            <a:r>
              <a:rPr lang="en-US" dirty="0"/>
              <a:t>language</a:t>
            </a:r>
            <a:r>
              <a:rPr lang="en-US" dirty="0" smtClean="0"/>
              <a:t>.</a:t>
            </a:r>
            <a:endParaRPr lang="en-US" sz="1200" dirty="0"/>
          </a:p>
          <a:p>
            <a:pPr lvl="0">
              <a:lnSpc>
                <a:spcPct val="150000"/>
              </a:lnSpc>
            </a:pPr>
            <a:r>
              <a:rPr lang="en-US" b="1" dirty="0"/>
              <a:t>Data Restructuring </a:t>
            </a:r>
            <a:r>
              <a:rPr lang="en-US" dirty="0"/>
              <a:t>:</a:t>
            </a:r>
            <a:endParaRPr lang="en-US" sz="1200" dirty="0"/>
          </a:p>
          <a:p>
            <a:pPr marL="742950" lvl="1" indent="-285750" algn="just">
              <a:lnSpc>
                <a:spcPct val="150000"/>
              </a:lnSpc>
              <a:buFont typeface="Arial" pitchFamily="34" charset="0"/>
              <a:buChar char="•"/>
            </a:pPr>
            <a:r>
              <a:rPr lang="en-US" dirty="0"/>
              <a:t>Data restructuring is large scale reengineering activity.</a:t>
            </a:r>
            <a:endParaRPr lang="en-US" sz="1200" dirty="0"/>
          </a:p>
          <a:p>
            <a:pPr marL="742950" lvl="1" indent="-285750" algn="just">
              <a:lnSpc>
                <a:spcPct val="150000"/>
              </a:lnSpc>
              <a:buFont typeface="Arial" pitchFamily="34" charset="0"/>
              <a:buChar char="•"/>
            </a:pPr>
            <a:r>
              <a:rPr lang="en-US" dirty="0" smtClean="0"/>
              <a:t>In this </a:t>
            </a:r>
            <a:r>
              <a:rPr lang="en-US" dirty="0"/>
              <a:t>activity, </a:t>
            </a:r>
            <a:r>
              <a:rPr lang="en-US" dirty="0" smtClean="0"/>
              <a:t>data architecture</a:t>
            </a:r>
            <a:r>
              <a:rPr lang="en-US" dirty="0"/>
              <a:t>	is </a:t>
            </a:r>
            <a:r>
              <a:rPr lang="en-US" dirty="0" smtClean="0"/>
              <a:t>dissected and necessary data models </a:t>
            </a:r>
            <a:r>
              <a:rPr lang="en-US" dirty="0"/>
              <a:t>are refined.</a:t>
            </a:r>
            <a:endParaRPr lang="en-US" sz="1200" dirty="0"/>
          </a:p>
          <a:p>
            <a:pPr marL="742950" lvl="1" indent="-285750" algn="just">
              <a:lnSpc>
                <a:spcPct val="150000"/>
              </a:lnSpc>
              <a:buFont typeface="Arial" pitchFamily="34" charset="0"/>
              <a:buChar char="•"/>
            </a:pPr>
            <a:r>
              <a:rPr lang="en-US" dirty="0"/>
              <a:t>If data structures are weak then data are reengineered.</a:t>
            </a:r>
            <a:endParaRPr lang="en-US" sz="1200" dirty="0"/>
          </a:p>
          <a:p>
            <a:pPr marL="742950" lvl="1" indent="-285750" algn="just">
              <a:lnSpc>
                <a:spcPct val="150000"/>
              </a:lnSpc>
              <a:buFont typeface="Arial" pitchFamily="34" charset="0"/>
              <a:buChar char="•"/>
            </a:pPr>
            <a:r>
              <a:rPr lang="en-US" dirty="0"/>
              <a:t>The changes in data demand for changes in architecture or code</a:t>
            </a:r>
            <a:r>
              <a:rPr lang="en-US" dirty="0" smtClean="0"/>
              <a:t>.</a:t>
            </a:r>
          </a:p>
        </p:txBody>
      </p:sp>
    </p:spTree>
    <p:extLst>
      <p:ext uri="{BB962C8B-B14F-4D97-AF65-F5344CB8AC3E}">
        <p14:creationId xmlns:p14="http://schemas.microsoft.com/office/powerpoint/2010/main" val="129087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772400" cy="5727850"/>
          </a:xfrm>
          <a:prstGeom prst="rect">
            <a:avLst/>
          </a:prstGeom>
        </p:spPr>
        <p:txBody>
          <a:bodyPr wrap="square">
            <a:spAutoFit/>
          </a:bodyPr>
          <a:lstStyle/>
          <a:p>
            <a:pPr lvl="0">
              <a:lnSpc>
                <a:spcPct val="150000"/>
              </a:lnSpc>
            </a:pPr>
            <a:r>
              <a:rPr lang="en-US" b="1" dirty="0"/>
              <a:t>Forward Engineering</a:t>
            </a:r>
            <a:endParaRPr lang="en-US" sz="1200" dirty="0"/>
          </a:p>
          <a:p>
            <a:pPr marL="742950" lvl="1" indent="-285750" algn="just">
              <a:lnSpc>
                <a:spcPct val="150000"/>
              </a:lnSpc>
              <a:buFont typeface="Arial" pitchFamily="34" charset="0"/>
              <a:buChar char="•"/>
            </a:pPr>
            <a:r>
              <a:rPr lang="en-US" dirty="0"/>
              <a:t>	Forward engineering is a process m which the design information is recovered from the existing software and the overall quality of the code is improved.</a:t>
            </a:r>
            <a:endParaRPr lang="en-US" sz="1200" dirty="0"/>
          </a:p>
          <a:p>
            <a:pPr marL="742950" lvl="1" indent="-285750" algn="just">
              <a:lnSpc>
                <a:spcPct val="150000"/>
              </a:lnSpc>
              <a:buFont typeface="Arial" pitchFamily="34" charset="0"/>
              <a:buChar char="•"/>
            </a:pPr>
            <a:r>
              <a:rPr lang="en-US" dirty="0"/>
              <a:t>	Many times new functionalities </a:t>
            </a:r>
            <a:r>
              <a:rPr lang="en-US" dirty="0" smtClean="0"/>
              <a:t>are added in the </a:t>
            </a:r>
            <a:r>
              <a:rPr lang="en-US" dirty="0"/>
              <a:t>existing </a:t>
            </a:r>
            <a:r>
              <a:rPr lang="en-US" dirty="0" smtClean="0"/>
              <a:t>system to </a:t>
            </a:r>
            <a:r>
              <a:rPr lang="en-US" dirty="0"/>
              <a:t>improve overall performance</a:t>
            </a:r>
            <a:r>
              <a:rPr lang="en-US" dirty="0" smtClean="0"/>
              <a:t>.</a:t>
            </a:r>
            <a:endParaRPr lang="en-US" sz="1200" dirty="0"/>
          </a:p>
          <a:p>
            <a:pPr marL="0" lvl="1" algn="just">
              <a:lnSpc>
                <a:spcPct val="150000"/>
              </a:lnSpc>
            </a:pPr>
            <a:endParaRPr lang="en-US" sz="1200" dirty="0"/>
          </a:p>
          <a:p>
            <a:pPr marL="0" lvl="1" algn="just">
              <a:lnSpc>
                <a:spcPct val="150000"/>
              </a:lnSpc>
            </a:pPr>
            <a:r>
              <a:rPr lang="en-US" b="1" dirty="0"/>
              <a:t>Reverse and Forward </a:t>
            </a:r>
            <a:r>
              <a:rPr lang="en-US" b="1" dirty="0" smtClean="0"/>
              <a:t>Engineering</a:t>
            </a:r>
          </a:p>
          <a:p>
            <a:pPr marL="0" lvl="1" algn="just">
              <a:lnSpc>
                <a:spcPct val="150000"/>
              </a:lnSpc>
            </a:pPr>
            <a:r>
              <a:rPr lang="en-US" dirty="0"/>
              <a:t>Reverse engineering is the process of design recovery. In reverse engineering the data, architectural and procedural information is extracted from a source code.</a:t>
            </a:r>
          </a:p>
          <a:p>
            <a:pPr marL="0" lvl="1" algn="just">
              <a:lnSpc>
                <a:spcPct val="150000"/>
              </a:lnSpc>
            </a:pPr>
            <a:endParaRPr lang="en-US" b="1" dirty="0" smtClean="0"/>
          </a:p>
          <a:p>
            <a:pPr marL="0" lvl="1" algn="just">
              <a:lnSpc>
                <a:spcPct val="150000"/>
              </a:lnSpc>
            </a:pPr>
            <a:r>
              <a:rPr lang="en-US" dirty="0"/>
              <a:t>Abstraction level </a:t>
            </a:r>
            <a:endParaRPr lang="en-US" dirty="0" smtClean="0"/>
          </a:p>
          <a:p>
            <a:pPr marL="0" lvl="1" algn="just">
              <a:lnSpc>
                <a:spcPct val="150000"/>
              </a:lnSpc>
            </a:pPr>
            <a:r>
              <a:rPr lang="en-US" b="1" dirty="0"/>
              <a:t>Completeness level </a:t>
            </a:r>
            <a:endParaRPr lang="en-US" b="1" dirty="0" smtClean="0"/>
          </a:p>
          <a:p>
            <a:pPr marL="0" lvl="1" algn="just">
              <a:lnSpc>
                <a:spcPct val="150000"/>
              </a:lnSpc>
            </a:pPr>
            <a:r>
              <a:rPr lang="en-US" dirty="0"/>
              <a:t>Directionality level </a:t>
            </a:r>
            <a:endParaRPr lang="en-US" b="1" dirty="0" smtClean="0"/>
          </a:p>
        </p:txBody>
      </p:sp>
    </p:spTree>
    <p:extLst>
      <p:ext uri="{BB962C8B-B14F-4D97-AF65-F5344CB8AC3E}">
        <p14:creationId xmlns:p14="http://schemas.microsoft.com/office/powerpoint/2010/main" val="132506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848600" cy="5816977"/>
          </a:xfrm>
          <a:prstGeom prst="rect">
            <a:avLst/>
          </a:prstGeom>
        </p:spPr>
        <p:txBody>
          <a:bodyPr wrap="square">
            <a:spAutoFit/>
          </a:bodyPr>
          <a:lstStyle/>
          <a:p>
            <a:r>
              <a:rPr lang="en-US" b="1" dirty="0"/>
              <a:t>Forward </a:t>
            </a:r>
            <a:r>
              <a:rPr lang="en-US" b="1" dirty="0" smtClean="0"/>
              <a:t>Engineering</a:t>
            </a:r>
          </a:p>
          <a:p>
            <a:pPr algn="just"/>
            <a:r>
              <a:rPr lang="en-US" dirty="0"/>
              <a:t>Forward engineering is a process that makes use of software engineering principles, concepts and methods to re-create an existing application. This re-developed program extends the capabilities of old programs</a:t>
            </a:r>
            <a:r>
              <a:rPr lang="en-US" dirty="0" smtClean="0"/>
              <a:t>.</a:t>
            </a:r>
          </a:p>
          <a:p>
            <a:pPr algn="just"/>
            <a:endParaRPr lang="en-US" dirty="0"/>
          </a:p>
          <a:p>
            <a:pPr marL="285750" lvl="0" indent="-285750" algn="just">
              <a:buFont typeface="Arial" pitchFamily="34" charset="0"/>
              <a:buChar char="•"/>
            </a:pPr>
            <a:r>
              <a:rPr lang="en-US" dirty="0"/>
              <a:t>Make lot of modifications to implement the necessary changes.</a:t>
            </a:r>
          </a:p>
          <a:p>
            <a:pPr marL="285750" lvl="0" indent="-285750" algn="just">
              <a:buFont typeface="Arial" pitchFamily="34" charset="0"/>
              <a:buChar char="•"/>
            </a:pPr>
            <a:r>
              <a:rPr lang="en-US" dirty="0" smtClean="0"/>
              <a:t>Understand inner workings of the program in</a:t>
            </a:r>
            <a:r>
              <a:rPr lang="en-US" dirty="0"/>
              <a:t>	</a:t>
            </a:r>
            <a:r>
              <a:rPr lang="en-US" dirty="0" smtClean="0"/>
              <a:t>order to make the</a:t>
            </a:r>
            <a:r>
              <a:rPr lang="en-US" dirty="0"/>
              <a:t>	necessary modifications.</a:t>
            </a:r>
          </a:p>
          <a:p>
            <a:pPr marL="285750" lvl="0" indent="-285750" algn="just">
              <a:buFont typeface="Arial" pitchFamily="34" charset="0"/>
              <a:buChar char="•"/>
            </a:pPr>
            <a:r>
              <a:rPr lang="en-US" dirty="0"/>
              <a:t>Redesign, recode and test small modules of software that require modifications.</a:t>
            </a:r>
          </a:p>
          <a:p>
            <a:pPr marL="285750" lvl="0" indent="-285750" algn="just">
              <a:buFont typeface="Arial" pitchFamily="34" charset="0"/>
              <a:buChar char="•"/>
            </a:pPr>
            <a:r>
              <a:rPr lang="en-US" dirty="0"/>
              <a:t>Completely redesign, recode and test the entire program using re-engineering tool</a:t>
            </a:r>
            <a:r>
              <a:rPr lang="en-US" dirty="0" smtClean="0"/>
              <a:t>.</a:t>
            </a:r>
          </a:p>
          <a:p>
            <a:r>
              <a:rPr lang="en-US" b="1" dirty="0"/>
              <a:t>Difference between Forward and Reverse </a:t>
            </a:r>
            <a:r>
              <a:rPr lang="en-US" b="1" dirty="0" smtClean="0"/>
              <a:t>Engineering</a:t>
            </a:r>
          </a:p>
          <a:p>
            <a:endParaRPr lang="en-US" sz="1200" dirty="0"/>
          </a:p>
          <a:p>
            <a:pPr marL="742950" lvl="1" indent="-285750" algn="just">
              <a:buFont typeface="Arial" pitchFamily="34" charset="0"/>
              <a:buChar char="•"/>
            </a:pPr>
            <a:r>
              <a:rPr lang="en-US" dirty="0"/>
              <a:t>Forward engineering is a process of constructing a system for specific purpose.</a:t>
            </a:r>
            <a:endParaRPr lang="en-US" sz="1200" dirty="0"/>
          </a:p>
          <a:p>
            <a:pPr marL="742950" lvl="1" indent="-285750" algn="just">
              <a:buFont typeface="Arial" pitchFamily="34" charset="0"/>
              <a:buChar char="•"/>
            </a:pPr>
            <a:r>
              <a:rPr lang="en-US" dirty="0" smtClean="0"/>
              <a:t>Reverse </a:t>
            </a:r>
            <a:r>
              <a:rPr lang="en-US" dirty="0"/>
              <a:t>engineering is a process of de-constructing a system in order to extend the functionalities or in order to understand the working of the system.</a:t>
            </a:r>
            <a:endParaRPr lang="en-US" sz="1200" dirty="0"/>
          </a:p>
          <a:p>
            <a:pPr marL="285750" lvl="0" indent="-285750" algn="just">
              <a:buFont typeface="Arial" pitchFamily="34" charset="0"/>
              <a:buChar char="•"/>
            </a:pPr>
            <a:endParaRPr lang="en-US" dirty="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415436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7772400" cy="5309146"/>
          </a:xfrm>
          <a:prstGeom prst="rect">
            <a:avLst/>
          </a:prstGeom>
        </p:spPr>
        <p:txBody>
          <a:bodyPr wrap="square">
            <a:spAutoFit/>
          </a:bodyPr>
          <a:lstStyle/>
          <a:p>
            <a:pPr lvl="0" algn="just">
              <a:lnSpc>
                <a:spcPct val="150000"/>
              </a:lnSpc>
            </a:pPr>
            <a:r>
              <a:rPr lang="en-US" b="1" dirty="0">
                <a:latin typeface="Arial" pitchFamily="34" charset="0"/>
                <a:cs typeface="Arial" pitchFamily="34" charset="0"/>
              </a:rPr>
              <a:t>White box </a:t>
            </a:r>
            <a:r>
              <a:rPr lang="en-US" b="1" dirty="0" smtClean="0">
                <a:latin typeface="Arial" pitchFamily="34" charset="0"/>
                <a:cs typeface="Arial" pitchFamily="34" charset="0"/>
              </a:rPr>
              <a:t>testing</a:t>
            </a:r>
          </a:p>
          <a:p>
            <a:pPr lvl="0" algn="just">
              <a:lnSpc>
                <a:spcPct val="150000"/>
              </a:lnSpc>
            </a:pPr>
            <a:endParaRPr lang="en-US" dirty="0">
              <a:latin typeface="Arial" pitchFamily="34" charset="0"/>
              <a:cs typeface="Arial" pitchFamily="34" charset="0"/>
            </a:endParaRPr>
          </a:p>
          <a:p>
            <a:pPr algn="just">
              <a:lnSpc>
                <a:spcPct val="150000"/>
              </a:lnSpc>
            </a:pPr>
            <a:r>
              <a:rPr lang="en-US" dirty="0">
                <a:latin typeface="Arial" pitchFamily="34" charset="0"/>
                <a:cs typeface="Arial" pitchFamily="34" charset="0"/>
              </a:rPr>
              <a:t>In white box testing the </a:t>
            </a:r>
            <a:r>
              <a:rPr lang="en-US" b="1" dirty="0">
                <a:latin typeface="Arial" pitchFamily="34" charset="0"/>
                <a:cs typeface="Arial" pitchFamily="34" charset="0"/>
              </a:rPr>
              <a:t>procedural details </a:t>
            </a:r>
            <a:r>
              <a:rPr lang="en-US" dirty="0">
                <a:latin typeface="Arial" pitchFamily="34" charset="0"/>
                <a:cs typeface="Arial" pitchFamily="34" charset="0"/>
              </a:rPr>
              <a:t>are closely </a:t>
            </a:r>
            <a:r>
              <a:rPr lang="en-US" dirty="0" smtClean="0">
                <a:latin typeface="Arial" pitchFamily="34" charset="0"/>
                <a:cs typeface="Arial" pitchFamily="34" charset="0"/>
              </a:rPr>
              <a:t>explained</a:t>
            </a:r>
            <a:r>
              <a:rPr lang="en-US" dirty="0">
                <a:latin typeface="Arial" pitchFamily="34" charset="0"/>
                <a:cs typeface="Arial" pitchFamily="34" charset="0"/>
              </a:rPr>
              <a:t>. In this testing the internals of </a:t>
            </a:r>
            <a:r>
              <a:rPr lang="en-US" dirty="0" smtClean="0">
                <a:latin typeface="Arial" pitchFamily="34" charset="0"/>
                <a:cs typeface="Arial" pitchFamily="34" charset="0"/>
              </a:rPr>
              <a:t>software </a:t>
            </a:r>
            <a:r>
              <a:rPr lang="en-US" dirty="0">
                <a:latin typeface="Arial" pitchFamily="34" charset="0"/>
                <a:cs typeface="Arial" pitchFamily="34" charset="0"/>
              </a:rPr>
              <a:t>are tested to make sure that they operate according to specifications and designs. Thus m</a:t>
            </a:r>
            <a:r>
              <a:rPr lang="en-US" dirty="0" smtClean="0">
                <a:latin typeface="Arial" pitchFamily="34" charset="0"/>
                <a:cs typeface="Arial" pitchFamily="34" charset="0"/>
              </a:rPr>
              <a:t>ajor </a:t>
            </a:r>
            <a:r>
              <a:rPr lang="en-US" dirty="0">
                <a:latin typeface="Arial" pitchFamily="34" charset="0"/>
                <a:cs typeface="Arial" pitchFamily="34" charset="0"/>
              </a:rPr>
              <a:t>focus of white box testing is on </a:t>
            </a:r>
            <a:r>
              <a:rPr lang="en-US" b="1" dirty="0">
                <a:latin typeface="Arial" pitchFamily="34" charset="0"/>
                <a:cs typeface="Arial" pitchFamily="34" charset="0"/>
              </a:rPr>
              <a:t>internal structures, logic paths, control flows, data flows, internal data structures, conditions, loops, etc</a:t>
            </a:r>
            <a:r>
              <a:rPr lang="en-US" b="1" dirty="0" smtClean="0">
                <a:latin typeface="Arial" pitchFamily="34" charset="0"/>
                <a:cs typeface="Arial" pitchFamily="34" charset="0"/>
              </a:rPr>
              <a:t>.</a:t>
            </a:r>
          </a:p>
          <a:p>
            <a:pPr algn="just">
              <a:lnSpc>
                <a:spcPct val="150000"/>
              </a:lnSpc>
            </a:pPr>
            <a:endParaRPr lang="en-US" dirty="0" smtClean="0">
              <a:latin typeface="Arial" pitchFamily="34" charset="0"/>
              <a:cs typeface="Arial" pitchFamily="34" charset="0"/>
            </a:endParaRPr>
          </a:p>
          <a:p>
            <a:pPr marL="742950" lvl="1" indent="-285750">
              <a:lnSpc>
                <a:spcPct val="150000"/>
              </a:lnSpc>
              <a:buFont typeface="Arial" pitchFamily="34" charset="0"/>
              <a:buChar char="•"/>
            </a:pPr>
            <a:r>
              <a:rPr lang="en-US" sz="1600" dirty="0">
                <a:latin typeface="Arial" pitchFamily="34" charset="0"/>
                <a:cs typeface="Arial" pitchFamily="34" charset="0"/>
              </a:rPr>
              <a:t>The white box testing is also called as </a:t>
            </a:r>
            <a:r>
              <a:rPr lang="en-US" sz="1600" b="1" dirty="0">
                <a:latin typeface="Arial" pitchFamily="34" charset="0"/>
                <a:cs typeface="Arial" pitchFamily="34" charset="0"/>
              </a:rPr>
              <a:t>structural testing</a:t>
            </a:r>
            <a:r>
              <a:rPr lang="en-US" sz="1600" dirty="0">
                <a:latin typeface="Arial" pitchFamily="34" charset="0"/>
                <a:cs typeface="Arial" pitchFamily="34" charset="0"/>
              </a:rPr>
              <a:t>.</a:t>
            </a:r>
          </a:p>
          <a:p>
            <a:pPr marL="800100" lvl="1" indent="-342900">
              <a:lnSpc>
                <a:spcPct val="150000"/>
              </a:lnSpc>
              <a:buFont typeface="Arial" pitchFamily="34" charset="0"/>
              <a:buChar char="•"/>
            </a:pPr>
            <a:r>
              <a:rPr lang="en-US" sz="1600" dirty="0">
                <a:latin typeface="Arial" pitchFamily="34" charset="0"/>
                <a:cs typeface="Arial" pitchFamily="34" charset="0"/>
              </a:rPr>
              <a:t>In white box testing derivation of test cases is according to program structure. Hence knowledge of the program is used to identify additional test cases.</a:t>
            </a:r>
          </a:p>
          <a:p>
            <a:pPr marL="742950" lvl="1" indent="-285750">
              <a:lnSpc>
                <a:spcPct val="150000"/>
              </a:lnSpc>
              <a:buFont typeface="Arial" pitchFamily="34" charset="0"/>
              <a:buChar char="•"/>
            </a:pPr>
            <a:r>
              <a:rPr lang="en-US" sz="1600" dirty="0">
                <a:latin typeface="Arial" pitchFamily="34" charset="0"/>
                <a:cs typeface="Arial" pitchFamily="34" charset="0"/>
              </a:rPr>
              <a:t>Objective of white box testing is to exercise all program statements</a:t>
            </a:r>
            <a:r>
              <a:rPr lang="en-US" dirty="0" smtClean="0"/>
              <a:t>.</a:t>
            </a:r>
            <a:endParaRPr lang="en-US" sz="1200" dirty="0"/>
          </a:p>
        </p:txBody>
      </p:sp>
    </p:spTree>
    <p:extLst>
      <p:ext uri="{BB962C8B-B14F-4D97-AF65-F5344CB8AC3E}">
        <p14:creationId xmlns:p14="http://schemas.microsoft.com/office/powerpoint/2010/main" val="416309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7924800" cy="5586145"/>
          </a:xfrm>
          <a:prstGeom prst="rect">
            <a:avLst/>
          </a:prstGeom>
        </p:spPr>
        <p:txBody>
          <a:bodyPr wrap="square">
            <a:spAutoFit/>
          </a:bodyPr>
          <a:lstStyle/>
          <a:p>
            <a:r>
              <a:rPr lang="en-US" b="1" dirty="0"/>
              <a:t>Condition </a:t>
            </a:r>
            <a:r>
              <a:rPr lang="en-US" b="1" dirty="0" smtClean="0"/>
              <a:t>Testing</a:t>
            </a:r>
          </a:p>
          <a:p>
            <a:endParaRPr lang="en-US" dirty="0"/>
          </a:p>
          <a:p>
            <a:pPr marL="0" lvl="1"/>
            <a:r>
              <a:rPr lang="en-US" dirty="0"/>
              <a:t>To test the logical conditions in the program module the condition testing is used. This condition can be a Boolean condition or a relational expression.</a:t>
            </a:r>
            <a:endParaRPr lang="en-US" sz="1200" dirty="0"/>
          </a:p>
          <a:p>
            <a:endParaRPr lang="en-US" dirty="0" smtClean="0"/>
          </a:p>
          <a:p>
            <a:pPr marL="1200150" lvl="2" indent="-285750">
              <a:buFont typeface="Arial" pitchFamily="34" charset="0"/>
              <a:buChar char="•"/>
            </a:pPr>
            <a:r>
              <a:rPr lang="en-US" dirty="0"/>
              <a:t>Boolean operator is incorrect, missing or extra.</a:t>
            </a:r>
            <a:endParaRPr lang="en-US" sz="1200" dirty="0"/>
          </a:p>
          <a:p>
            <a:pPr marL="1200150" lvl="2" indent="-285750">
              <a:buFont typeface="Arial" pitchFamily="34" charset="0"/>
              <a:buChar char="•"/>
            </a:pPr>
            <a:r>
              <a:rPr lang="en-US" dirty="0"/>
              <a:t>Boolean variable is incorrect.</a:t>
            </a:r>
            <a:endParaRPr lang="en-US" sz="1200" dirty="0"/>
          </a:p>
          <a:p>
            <a:pPr marL="1200150" lvl="2" indent="-285750">
              <a:buFont typeface="Arial" pitchFamily="34" charset="0"/>
              <a:buChar char="•"/>
            </a:pPr>
            <a:r>
              <a:rPr lang="en-US" dirty="0"/>
              <a:t>Boolean parenthesis m</a:t>
            </a:r>
            <a:r>
              <a:rPr lang="en-US" dirty="0" smtClean="0"/>
              <a:t>ay </a:t>
            </a:r>
            <a:r>
              <a:rPr lang="en-US" dirty="0"/>
              <a:t>be missing, incorrect or extra</a:t>
            </a:r>
            <a:r>
              <a:rPr lang="en-US" dirty="0" smtClean="0"/>
              <a:t>.</a:t>
            </a:r>
          </a:p>
          <a:p>
            <a:pPr marL="1200150" lvl="2" indent="-285750">
              <a:buFont typeface="Arial" pitchFamily="34" charset="0"/>
              <a:buChar char="•"/>
            </a:pPr>
            <a:r>
              <a:rPr lang="en-US" dirty="0"/>
              <a:t>Error in relational operator.</a:t>
            </a:r>
          </a:p>
          <a:p>
            <a:pPr marL="1200150" lvl="2" indent="-285750">
              <a:buFont typeface="Arial" pitchFamily="34" charset="0"/>
              <a:buChar char="•"/>
            </a:pPr>
            <a:r>
              <a:rPr lang="en-US" dirty="0"/>
              <a:t>Error in arithmetic expression</a:t>
            </a:r>
            <a:r>
              <a:rPr lang="en-US" dirty="0" smtClean="0"/>
              <a:t>.</a:t>
            </a:r>
          </a:p>
          <a:p>
            <a:pPr marL="0" lvl="2"/>
            <a:endParaRPr lang="en-US" sz="1200" dirty="0"/>
          </a:p>
          <a:p>
            <a:pPr lvl="1" algn="just">
              <a:lnSpc>
                <a:spcPct val="150000"/>
              </a:lnSpc>
            </a:pPr>
            <a:r>
              <a:rPr lang="en-US" b="1" dirty="0">
                <a:solidFill>
                  <a:srgbClr val="FF0000"/>
                </a:solidFill>
              </a:rPr>
              <a:t>The condition testing </a:t>
            </a:r>
            <a:r>
              <a:rPr lang="en-US" dirty="0"/>
              <a:t>focuses on each testing condition in the program.</a:t>
            </a:r>
          </a:p>
          <a:p>
            <a:pPr lvl="1" algn="just">
              <a:lnSpc>
                <a:spcPct val="150000"/>
              </a:lnSpc>
            </a:pPr>
            <a:r>
              <a:rPr lang="en-US" b="1" dirty="0">
                <a:solidFill>
                  <a:srgbClr val="FF0000"/>
                </a:solidFill>
              </a:rPr>
              <a:t>The </a:t>
            </a:r>
            <a:r>
              <a:rPr lang="en-US" b="1" dirty="0" smtClean="0">
                <a:solidFill>
                  <a:srgbClr val="FF0000"/>
                </a:solidFill>
              </a:rPr>
              <a:t>branch testing</a:t>
            </a:r>
            <a:r>
              <a:rPr lang="en-US" dirty="0" smtClean="0"/>
              <a:t> is a condition</a:t>
            </a:r>
            <a:r>
              <a:rPr lang="en-US" dirty="0"/>
              <a:t>	testing	strategy	in which	</a:t>
            </a:r>
            <a:r>
              <a:rPr lang="en-US" dirty="0" smtClean="0"/>
              <a:t>for compound </a:t>
            </a:r>
            <a:r>
              <a:rPr lang="en-US" dirty="0"/>
              <a:t>condition each and every true or false branches are tested.</a:t>
            </a:r>
          </a:p>
          <a:p>
            <a:pPr lvl="1" algn="just">
              <a:lnSpc>
                <a:spcPct val="150000"/>
              </a:lnSpc>
            </a:pPr>
            <a:r>
              <a:rPr lang="en-US" b="1" dirty="0">
                <a:solidFill>
                  <a:srgbClr val="FF0000"/>
                </a:solidFill>
              </a:rPr>
              <a:t>The </a:t>
            </a:r>
            <a:r>
              <a:rPr lang="en-US" b="1" dirty="0" smtClean="0">
                <a:solidFill>
                  <a:srgbClr val="FF0000"/>
                </a:solidFill>
              </a:rPr>
              <a:t>domain </a:t>
            </a:r>
            <a:r>
              <a:rPr lang="en-US" b="1" dirty="0">
                <a:solidFill>
                  <a:srgbClr val="FF0000"/>
                </a:solidFill>
              </a:rPr>
              <a:t>testing </a:t>
            </a:r>
            <a:r>
              <a:rPr lang="en-US" dirty="0"/>
              <a:t>is a testing strategy in </a:t>
            </a:r>
            <a:r>
              <a:rPr lang="en-US" dirty="0" smtClean="0"/>
              <a:t>which </a:t>
            </a:r>
            <a:r>
              <a:rPr lang="en-US" dirty="0"/>
              <a:t>relational expression can be tested using three or four tests.</a:t>
            </a:r>
          </a:p>
          <a:p>
            <a:pPr marL="0" lvl="2"/>
            <a:endParaRPr lang="en-US" sz="1200" dirty="0"/>
          </a:p>
          <a:p>
            <a:endParaRPr lang="en-US" dirty="0"/>
          </a:p>
        </p:txBody>
      </p:sp>
    </p:spTree>
    <p:extLst>
      <p:ext uri="{BB962C8B-B14F-4D97-AF65-F5344CB8AC3E}">
        <p14:creationId xmlns:p14="http://schemas.microsoft.com/office/powerpoint/2010/main" val="2946589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7620000" cy="4801314"/>
          </a:xfrm>
          <a:prstGeom prst="rect">
            <a:avLst/>
          </a:prstGeom>
        </p:spPr>
        <p:txBody>
          <a:bodyPr wrap="square">
            <a:spAutoFit/>
          </a:bodyPr>
          <a:lstStyle/>
          <a:p>
            <a:r>
              <a:rPr lang="en-US" b="1" dirty="0"/>
              <a:t>Loop </a:t>
            </a:r>
            <a:r>
              <a:rPr lang="en-US" b="1" dirty="0" smtClean="0"/>
              <a:t>Testing</a:t>
            </a:r>
          </a:p>
          <a:p>
            <a:endParaRPr lang="en-US" b="1" dirty="0"/>
          </a:p>
          <a:p>
            <a:r>
              <a:rPr lang="en-US" dirty="0"/>
              <a:t>Loop testing is a white box testing technique which is used to test the loop </a:t>
            </a:r>
            <a:r>
              <a:rPr lang="en-US" dirty="0" smtClean="0"/>
              <a:t>constructs</a:t>
            </a:r>
            <a:r>
              <a:rPr lang="en-US" dirty="0"/>
              <a:t>. Basically there are four types of loops</a:t>
            </a:r>
            <a:r>
              <a:rPr lang="en-US" dirty="0" smtClean="0"/>
              <a:t>.</a:t>
            </a:r>
          </a:p>
          <a:p>
            <a:endParaRPr lang="en-US" dirty="0"/>
          </a:p>
          <a:p>
            <a:pPr lvl="0"/>
            <a:r>
              <a:rPr lang="en-US" dirty="0"/>
              <a:t>Simple loops </a:t>
            </a:r>
            <a:r>
              <a:rPr lang="en-US" dirty="0" smtClean="0"/>
              <a:t>:</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r>
              <a:rPr lang="en-US" dirty="0"/>
              <a:t>Nested loops </a:t>
            </a:r>
            <a:endParaRPr lang="en-US" dirty="0" smtClean="0"/>
          </a:p>
          <a:p>
            <a:pPr lvl="0"/>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381250"/>
            <a:ext cx="1262063" cy="181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030" y="4572000"/>
            <a:ext cx="1662113"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156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239000" cy="2308324"/>
          </a:xfrm>
          <a:prstGeom prst="rect">
            <a:avLst/>
          </a:prstGeom>
        </p:spPr>
        <p:txBody>
          <a:bodyPr wrap="square">
            <a:spAutoFit/>
          </a:bodyPr>
          <a:lstStyle/>
          <a:p>
            <a:r>
              <a:rPr lang="en-US" b="1" dirty="0"/>
              <a:t>Concatenated loops </a:t>
            </a:r>
            <a:endParaRPr lang="en-US" dirty="0"/>
          </a:p>
          <a:p>
            <a:r>
              <a:rPr lang="en-US" dirty="0" smtClean="0"/>
              <a:t>Test similar to simple loops.</a:t>
            </a:r>
          </a:p>
          <a:p>
            <a:endParaRPr lang="en-US" dirty="0" smtClean="0"/>
          </a:p>
          <a:p>
            <a:r>
              <a:rPr lang="en-US" b="1" dirty="0"/>
              <a:t>Unstructured loops </a:t>
            </a:r>
            <a:endParaRPr lang="en-US" b="1" dirty="0" smtClean="0"/>
          </a:p>
          <a:p>
            <a:r>
              <a:rPr lang="en-US" dirty="0"/>
              <a:t>The testing </a:t>
            </a:r>
            <a:r>
              <a:rPr lang="en-US" dirty="0" smtClean="0"/>
              <a:t>cannot </a:t>
            </a:r>
            <a:r>
              <a:rPr lang="en-US" dirty="0"/>
              <a:t>be effectively conducted for unstructured loops. Hence these types of loops needs to be redesigned.</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2819400"/>
            <a:ext cx="1314450" cy="345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874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7391400" cy="5909310"/>
          </a:xfrm>
          <a:prstGeom prst="rect">
            <a:avLst/>
          </a:prstGeom>
        </p:spPr>
        <p:txBody>
          <a:bodyPr wrap="square">
            <a:spAutoFit/>
          </a:bodyPr>
          <a:lstStyle/>
          <a:p>
            <a:r>
              <a:rPr lang="en-US" b="1" dirty="0"/>
              <a:t>Basis Path </a:t>
            </a:r>
            <a:r>
              <a:rPr lang="en-US" b="1" dirty="0" smtClean="0"/>
              <a:t>Testing</a:t>
            </a:r>
          </a:p>
          <a:p>
            <a:endParaRPr lang="en-US" b="1" dirty="0"/>
          </a:p>
          <a:p>
            <a:r>
              <a:rPr lang="en-US" dirty="0"/>
              <a:t>Path testing is a structural testing </a:t>
            </a:r>
            <a:r>
              <a:rPr lang="en-US" dirty="0" smtClean="0"/>
              <a:t>strategy.</a:t>
            </a:r>
          </a:p>
          <a:p>
            <a:endParaRPr lang="en-US" dirty="0"/>
          </a:p>
          <a:p>
            <a:r>
              <a:rPr lang="en-US" b="1" dirty="0"/>
              <a:t>Step 1 </a:t>
            </a:r>
            <a:r>
              <a:rPr lang="en-US" dirty="0"/>
              <a:t>:	Design the flow graph for the program or a component.</a:t>
            </a:r>
          </a:p>
          <a:p>
            <a:r>
              <a:rPr lang="en-US" b="1" dirty="0"/>
              <a:t>Step 2 </a:t>
            </a:r>
            <a:r>
              <a:rPr lang="en-US" dirty="0"/>
              <a:t>:	Calculate the cyclomatic complexity.</a:t>
            </a:r>
          </a:p>
          <a:p>
            <a:r>
              <a:rPr lang="en-US" b="1" dirty="0"/>
              <a:t>Step 3 </a:t>
            </a:r>
            <a:r>
              <a:rPr lang="en-US" dirty="0"/>
              <a:t>:	Select a basis set of path.</a:t>
            </a:r>
          </a:p>
          <a:p>
            <a:r>
              <a:rPr lang="en-US" b="1" dirty="0"/>
              <a:t>Step 4 </a:t>
            </a:r>
            <a:r>
              <a:rPr lang="en-US" dirty="0"/>
              <a:t>:	Generate test cases for these paths</a:t>
            </a:r>
            <a:r>
              <a:rPr lang="en-US" dirty="0" smtClean="0"/>
              <a:t>.</a:t>
            </a:r>
          </a:p>
          <a:p>
            <a:endParaRPr lang="en-US" dirty="0"/>
          </a:p>
          <a:p>
            <a:r>
              <a:rPr lang="en-US" b="1" dirty="0"/>
              <a:t>Design the flow graph for the program or a component</a:t>
            </a:r>
            <a:r>
              <a:rPr lang="en-US" b="1" dirty="0" smtClean="0"/>
              <a:t>.</a:t>
            </a:r>
          </a:p>
          <a:p>
            <a:endParaRPr lang="en-US" b="1" dirty="0" smtClean="0"/>
          </a:p>
          <a:p>
            <a:pPr marL="285750" indent="-285750">
              <a:buFont typeface="Arial" pitchFamily="34" charset="0"/>
              <a:buChar char="•"/>
            </a:pPr>
            <a:r>
              <a:rPr lang="en-US" dirty="0"/>
              <a:t>Flow graph is a graphical representation of logical control flow of the program</a:t>
            </a:r>
            <a:r>
              <a:rPr lang="en-US" dirty="0" smtClean="0"/>
              <a:t>.</a:t>
            </a:r>
          </a:p>
          <a:p>
            <a:pPr marL="285750" indent="-285750">
              <a:buFont typeface="Arial" pitchFamily="34" charset="0"/>
              <a:buChar char="•"/>
            </a:pPr>
            <a:r>
              <a:rPr lang="en-US" dirty="0" smtClean="0"/>
              <a:t>Graph </a:t>
            </a:r>
            <a:r>
              <a:rPr lang="en-US" dirty="0"/>
              <a:t>consists of circle called a </a:t>
            </a:r>
            <a:r>
              <a:rPr lang="en-US" i="1" dirty="0"/>
              <a:t>flow graph node </a:t>
            </a:r>
            <a:endParaRPr lang="en-US" i="1" dirty="0" smtClean="0"/>
          </a:p>
          <a:p>
            <a:pPr marL="285750" indent="-285750">
              <a:buFont typeface="Arial" pitchFamily="34" charset="0"/>
              <a:buChar char="•"/>
            </a:pPr>
            <a:r>
              <a:rPr lang="en-US" dirty="0"/>
              <a:t>A</a:t>
            </a:r>
            <a:r>
              <a:rPr lang="en-US" dirty="0" smtClean="0"/>
              <a:t>rrow </a:t>
            </a:r>
            <a:r>
              <a:rPr lang="en-US" dirty="0"/>
              <a:t>called as </a:t>
            </a:r>
            <a:r>
              <a:rPr lang="en-US" i="1" dirty="0"/>
              <a:t>edges </a:t>
            </a:r>
            <a:r>
              <a:rPr lang="en-US" dirty="0"/>
              <a:t>or </a:t>
            </a:r>
            <a:r>
              <a:rPr lang="en-US" i="1" dirty="0"/>
              <a:t>links </a:t>
            </a:r>
            <a:endParaRPr lang="en-US" i="1" dirty="0" smtClean="0"/>
          </a:p>
          <a:p>
            <a:pPr marL="285750" indent="-285750">
              <a:buFont typeface="Arial" pitchFamily="34" charset="0"/>
              <a:buChar char="•"/>
            </a:pPr>
            <a:r>
              <a:rPr lang="en-US" dirty="0"/>
              <a:t>G</a:t>
            </a:r>
            <a:r>
              <a:rPr lang="en-US" dirty="0" smtClean="0"/>
              <a:t>raph </a:t>
            </a:r>
            <a:r>
              <a:rPr lang="en-US" dirty="0"/>
              <a:t>the areas bounded by nodes and edges are called </a:t>
            </a:r>
            <a:r>
              <a:rPr lang="en-US" i="1" dirty="0"/>
              <a:t>regions. </a:t>
            </a:r>
            <a:endParaRPr lang="en-US" i="1" dirty="0" smtClean="0"/>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05081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3794</TotalTime>
  <Words>2351</Words>
  <Application>Microsoft Office PowerPoint</Application>
  <PresentationFormat>On-screen Show (4:3)</PresentationFormat>
  <Paragraphs>334</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Debugging</vt:lpstr>
      <vt:lpstr>PowerPoint Presentation</vt:lpstr>
      <vt:lpstr>Debugging</vt:lpstr>
      <vt:lpstr>Testing Vs. Debugging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Microsoft account</cp:lastModifiedBy>
  <cp:revision>81</cp:revision>
  <cp:lastPrinted>2024-04-26T00:10:37Z</cp:lastPrinted>
  <dcterms:created xsi:type="dcterms:W3CDTF">2024-04-18T03:48:08Z</dcterms:created>
  <dcterms:modified xsi:type="dcterms:W3CDTF">2024-04-28T07:59:48Z</dcterms:modified>
</cp:coreProperties>
</file>