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8288000" cy="10287000"/>
  <p:notesSz cx="6858000" cy="9144000"/>
  <p:embeddedFontLst>
    <p:embeddedFont>
      <p:font typeface="Poppins Bold" panose="00000800000000000000"/>
      <p:bold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823">
                <a:alpha val="100000"/>
              </a:srgbClr>
            </a:gs>
            <a:gs pos="100000">
              <a:srgbClr val="160D3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36991" y="3192072"/>
            <a:ext cx="10937656" cy="2571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80"/>
              </a:lnSpc>
            </a:pPr>
            <a:r>
              <a:rPr lang="en-US" sz="8235" b="1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E-COMMERCE SALES REPORT</a:t>
            </a:r>
            <a:endParaRPr lang="en-US" sz="8235" b="1">
              <a:solidFill>
                <a:srgbClr val="A44CCD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3731026" y="8492359"/>
            <a:ext cx="3528274" cy="7659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0"/>
              </a:lnSpc>
              <a:spcBef>
                <a:spcPct val="0"/>
              </a:spcBef>
            </a:pPr>
            <a:r>
              <a:rPr lang="en-US" sz="4235" b="1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BY: KAVIYA R</a:t>
            </a:r>
            <a:endParaRPr lang="en-US" sz="4235" b="1">
              <a:solidFill>
                <a:srgbClr val="A44CCD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823">
                <a:alpha val="100000"/>
              </a:srgbClr>
            </a:gs>
            <a:gs pos="100000">
              <a:srgbClr val="160D3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695854" y="2505408"/>
            <a:ext cx="10820459" cy="6305002"/>
            <a:chOff x="0" y="0"/>
            <a:chExt cx="3032950" cy="176727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032950" cy="1767278"/>
            </a:xfrm>
            <a:custGeom>
              <a:avLst/>
              <a:gdLst/>
              <a:ahLst/>
              <a:cxnLst/>
              <a:rect l="l" t="t" r="r" b="b"/>
              <a:pathLst>
                <a:path w="3032950" h="1767278">
                  <a:moveTo>
                    <a:pt x="28620" y="0"/>
                  </a:moveTo>
                  <a:lnTo>
                    <a:pt x="3004330" y="0"/>
                  </a:lnTo>
                  <a:cubicBezTo>
                    <a:pt x="3011921" y="0"/>
                    <a:pt x="3019200" y="3015"/>
                    <a:pt x="3024568" y="8382"/>
                  </a:cubicBezTo>
                  <a:cubicBezTo>
                    <a:pt x="3029935" y="13750"/>
                    <a:pt x="3032950" y="21029"/>
                    <a:pt x="3032950" y="28620"/>
                  </a:cubicBezTo>
                  <a:lnTo>
                    <a:pt x="3032950" y="1738658"/>
                  </a:lnTo>
                  <a:cubicBezTo>
                    <a:pt x="3032950" y="1754464"/>
                    <a:pt x="3020137" y="1767278"/>
                    <a:pt x="3004330" y="1767278"/>
                  </a:cubicBezTo>
                  <a:lnTo>
                    <a:pt x="28620" y="1767278"/>
                  </a:lnTo>
                  <a:cubicBezTo>
                    <a:pt x="21029" y="1767278"/>
                    <a:pt x="13750" y="1764262"/>
                    <a:pt x="8382" y="1758895"/>
                  </a:cubicBezTo>
                  <a:cubicBezTo>
                    <a:pt x="3015" y="1753528"/>
                    <a:pt x="0" y="1746248"/>
                    <a:pt x="0" y="1738658"/>
                  </a:cubicBezTo>
                  <a:lnTo>
                    <a:pt x="0" y="28620"/>
                  </a:lnTo>
                  <a:cubicBezTo>
                    <a:pt x="0" y="12813"/>
                    <a:pt x="12813" y="0"/>
                    <a:pt x="28620" y="0"/>
                  </a:cubicBezTo>
                  <a:close/>
                </a:path>
              </a:pathLst>
            </a:custGeom>
            <a:blipFill>
              <a:blip r:embed="rId1"/>
              <a:stretch>
                <a:fillRect l="-4156" r="-4156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5" name="TextBox 5"/>
          <p:cNvSpPr txBox="1"/>
          <p:nvPr/>
        </p:nvSpPr>
        <p:spPr>
          <a:xfrm>
            <a:off x="11831251" y="2131498"/>
            <a:ext cx="6047126" cy="71268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8790" lvl="1" indent="-239395" algn="l">
              <a:lnSpc>
                <a:spcPts val="377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15" b="1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</a:t>
            </a:r>
            <a:r>
              <a:rPr lang="en-US" sz="2215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eak Sales Season: November and December show a significant spike in total orders, indicating strong performance during the holiday season.</a:t>
            </a:r>
            <a:endParaRPr lang="en-US" sz="2215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770"/>
              </a:lnSpc>
              <a:spcBef>
                <a:spcPct val="0"/>
              </a:spcBef>
            </a:pPr>
          </a:p>
          <a:p>
            <a:pPr marL="478790" lvl="1" indent="-239395" algn="l">
              <a:lnSpc>
                <a:spcPts val="377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15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Consistent Growth: From September to December, there is a noticeable and consistent increase in order volume.</a:t>
            </a:r>
            <a:endParaRPr lang="en-US" sz="2215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770"/>
              </a:lnSpc>
              <a:spcBef>
                <a:spcPct val="0"/>
              </a:spcBef>
            </a:pPr>
          </a:p>
          <a:p>
            <a:pPr marL="478790" lvl="1" indent="-239395" algn="l">
              <a:lnSpc>
                <a:spcPts val="377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15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Low Activity Period: January and February record the lowest number of orders, suggesting a post-holiday slowdown.</a:t>
            </a:r>
            <a:endParaRPr lang="en-US" sz="2215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marL="0" lvl="0" indent="0" algn="l">
              <a:lnSpc>
                <a:spcPts val="3770"/>
              </a:lnSpc>
              <a:spcBef>
                <a:spcPct val="0"/>
              </a:spcBef>
            </a:pPr>
          </a:p>
        </p:txBody>
      </p:sp>
      <p:sp>
        <p:nvSpPr>
          <p:cNvPr id="8" name="TextBox 8"/>
          <p:cNvSpPr txBox="1"/>
          <p:nvPr/>
        </p:nvSpPr>
        <p:spPr>
          <a:xfrm>
            <a:off x="1028700" y="909522"/>
            <a:ext cx="10865640" cy="105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80"/>
              </a:lnSpc>
              <a:spcBef>
                <a:spcPct val="0"/>
              </a:spcBef>
            </a:pPr>
            <a:r>
              <a:rPr lang="en-US" sz="6565" b="1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Tot</a:t>
            </a:r>
            <a:r>
              <a:rPr lang="en-US" sz="6565" b="1" u="none" strike="noStrike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al Orders by Month</a:t>
            </a:r>
            <a:endParaRPr lang="en-US" sz="6565" b="1" u="none" strike="noStrike">
              <a:solidFill>
                <a:srgbClr val="A44CCD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823">
                <a:alpha val="100000"/>
              </a:srgbClr>
            </a:gs>
            <a:gs pos="100000">
              <a:srgbClr val="160D3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55119" y="4737378"/>
            <a:ext cx="4055868" cy="4050798"/>
          </a:xfrm>
          <a:custGeom>
            <a:avLst/>
            <a:gdLst/>
            <a:ahLst/>
            <a:cxnLst/>
            <a:rect l="l" t="t" r="r" b="b"/>
            <a:pathLst>
              <a:path w="4055868" h="4050798">
                <a:moveTo>
                  <a:pt x="0" y="0"/>
                </a:moveTo>
                <a:lnTo>
                  <a:pt x="4055868" y="0"/>
                </a:lnTo>
                <a:lnTo>
                  <a:pt x="4055868" y="4050798"/>
                </a:lnTo>
                <a:lnTo>
                  <a:pt x="0" y="405079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7095771" y="3039195"/>
            <a:ext cx="9993228" cy="6219105"/>
            <a:chOff x="0" y="0"/>
            <a:chExt cx="724611" cy="4509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724611" cy="450948"/>
            </a:xfrm>
            <a:custGeom>
              <a:avLst/>
              <a:gdLst/>
              <a:ahLst/>
              <a:cxnLst/>
              <a:rect l="l" t="t" r="r" b="b"/>
              <a:pathLst>
                <a:path w="724611" h="450948">
                  <a:moveTo>
                    <a:pt x="30989" y="0"/>
                  </a:moveTo>
                  <a:lnTo>
                    <a:pt x="693622" y="0"/>
                  </a:lnTo>
                  <a:cubicBezTo>
                    <a:pt x="710737" y="0"/>
                    <a:pt x="724611" y="13874"/>
                    <a:pt x="724611" y="30989"/>
                  </a:cubicBezTo>
                  <a:lnTo>
                    <a:pt x="724611" y="419960"/>
                  </a:lnTo>
                  <a:cubicBezTo>
                    <a:pt x="724611" y="437074"/>
                    <a:pt x="710737" y="450948"/>
                    <a:pt x="693622" y="450948"/>
                  </a:cubicBezTo>
                  <a:lnTo>
                    <a:pt x="30989" y="450948"/>
                  </a:lnTo>
                  <a:cubicBezTo>
                    <a:pt x="13874" y="450948"/>
                    <a:pt x="0" y="437074"/>
                    <a:pt x="0" y="419960"/>
                  </a:cubicBezTo>
                  <a:lnTo>
                    <a:pt x="0" y="30989"/>
                  </a:lnTo>
                  <a:cubicBezTo>
                    <a:pt x="0" y="13874"/>
                    <a:pt x="13874" y="0"/>
                    <a:pt x="30989" y="0"/>
                  </a:cubicBezTo>
                  <a:close/>
                </a:path>
              </a:pathLst>
            </a:custGeom>
            <a:blipFill>
              <a:blip r:embed="rId2"/>
              <a:stretch>
                <a:fillRect l="-5876" r="-5876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5" name="Freeform 5"/>
          <p:cNvSpPr/>
          <p:nvPr/>
        </p:nvSpPr>
        <p:spPr>
          <a:xfrm>
            <a:off x="-252421" y="6934565"/>
            <a:ext cx="4055868" cy="4050798"/>
          </a:xfrm>
          <a:custGeom>
            <a:avLst/>
            <a:gdLst/>
            <a:ahLst/>
            <a:cxnLst/>
            <a:rect l="l" t="t" r="r" b="b"/>
            <a:pathLst>
              <a:path w="4055868" h="4050798">
                <a:moveTo>
                  <a:pt x="0" y="0"/>
                </a:moveTo>
                <a:lnTo>
                  <a:pt x="4055868" y="0"/>
                </a:lnTo>
                <a:lnTo>
                  <a:pt x="4055868" y="4050798"/>
                </a:lnTo>
                <a:lnTo>
                  <a:pt x="0" y="405079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620656"/>
            <a:ext cx="15442750" cy="1910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305"/>
              </a:lnSpc>
              <a:spcBef>
                <a:spcPct val="0"/>
              </a:spcBef>
            </a:pPr>
            <a:r>
              <a:rPr lang="en-US" sz="6085" b="1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Sa</a:t>
            </a:r>
            <a:r>
              <a:rPr lang="en-US" sz="6085" b="1" u="none" strike="noStrike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les Contribution by Product Category</a:t>
            </a:r>
            <a:endParaRPr lang="en-US" sz="6085" b="1" u="none" strike="noStrike">
              <a:solidFill>
                <a:srgbClr val="A44CCD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16092" y="2293030"/>
            <a:ext cx="5332522" cy="7350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5300" lvl="1" indent="-247650" algn="l">
              <a:lnSpc>
                <a:spcPts val="3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95" b="1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</a:t>
            </a:r>
            <a:r>
              <a:rPr lang="en-US" sz="2295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op Product Category: Category 22423 contributes the highest to sales with 29.87%, indicating it is the best-selling product line.</a:t>
            </a:r>
            <a:endParaRPr lang="en-US" sz="2295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900"/>
              </a:lnSpc>
              <a:spcBef>
                <a:spcPct val="0"/>
              </a:spcBef>
            </a:pPr>
          </a:p>
          <a:p>
            <a:pPr marL="495300" lvl="1" indent="-247650" algn="l">
              <a:lnSpc>
                <a:spcPts val="3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95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Balanced Distribution: The remaining categories are fairly balanced, with contributions ranging from 15.03% to 21.16%.</a:t>
            </a:r>
            <a:endParaRPr lang="en-US" sz="2295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900"/>
              </a:lnSpc>
              <a:spcBef>
                <a:spcPct val="0"/>
              </a:spcBef>
            </a:pPr>
          </a:p>
          <a:p>
            <a:pPr marL="495300" lvl="1" indent="-247650" algn="l">
              <a:lnSpc>
                <a:spcPts val="390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95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Diversified Sales: No single category dominates entirely, implying a well-diversified product portfolio.</a:t>
            </a:r>
            <a:endParaRPr lang="en-US" sz="2295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marL="0" lvl="0" indent="0" algn="l">
              <a:lnSpc>
                <a:spcPts val="39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823">
                <a:alpha val="100000"/>
              </a:srgbClr>
            </a:gs>
            <a:gs pos="100000">
              <a:srgbClr val="160D3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73629" y="2324865"/>
            <a:ext cx="9639553" cy="7157479"/>
            <a:chOff x="0" y="0"/>
            <a:chExt cx="1706401" cy="126702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6401" cy="1267022"/>
            </a:xfrm>
            <a:custGeom>
              <a:avLst/>
              <a:gdLst/>
              <a:ahLst/>
              <a:cxnLst/>
              <a:rect l="l" t="t" r="r" b="b"/>
              <a:pathLst>
                <a:path w="1706401" h="1267022">
                  <a:moveTo>
                    <a:pt x="61039" y="0"/>
                  </a:moveTo>
                  <a:lnTo>
                    <a:pt x="1645362" y="0"/>
                  </a:lnTo>
                  <a:cubicBezTo>
                    <a:pt x="1661551" y="0"/>
                    <a:pt x="1677076" y="6431"/>
                    <a:pt x="1688523" y="17878"/>
                  </a:cubicBezTo>
                  <a:cubicBezTo>
                    <a:pt x="1699970" y="29325"/>
                    <a:pt x="1706401" y="44850"/>
                    <a:pt x="1706401" y="61039"/>
                  </a:cubicBezTo>
                  <a:lnTo>
                    <a:pt x="1706401" y="1205983"/>
                  </a:lnTo>
                  <a:cubicBezTo>
                    <a:pt x="1706401" y="1222172"/>
                    <a:pt x="1699970" y="1237697"/>
                    <a:pt x="1688523" y="1249144"/>
                  </a:cubicBezTo>
                  <a:cubicBezTo>
                    <a:pt x="1677076" y="1260591"/>
                    <a:pt x="1661551" y="1267022"/>
                    <a:pt x="1645362" y="1267022"/>
                  </a:cubicBezTo>
                  <a:lnTo>
                    <a:pt x="61039" y="1267022"/>
                  </a:lnTo>
                  <a:cubicBezTo>
                    <a:pt x="44850" y="1267022"/>
                    <a:pt x="29325" y="1260591"/>
                    <a:pt x="17878" y="1249144"/>
                  </a:cubicBezTo>
                  <a:cubicBezTo>
                    <a:pt x="6431" y="1237697"/>
                    <a:pt x="0" y="1222172"/>
                    <a:pt x="0" y="1205983"/>
                  </a:cubicBezTo>
                  <a:lnTo>
                    <a:pt x="0" y="61039"/>
                  </a:lnTo>
                  <a:cubicBezTo>
                    <a:pt x="0" y="44850"/>
                    <a:pt x="6431" y="29325"/>
                    <a:pt x="17878" y="17878"/>
                  </a:cubicBezTo>
                  <a:cubicBezTo>
                    <a:pt x="29325" y="6431"/>
                    <a:pt x="44850" y="0"/>
                    <a:pt x="61039" y="0"/>
                  </a:cubicBezTo>
                  <a:close/>
                </a:path>
              </a:pathLst>
            </a:custGeom>
            <a:blipFill>
              <a:blip r:embed="rId1"/>
              <a:stretch>
                <a:fillRect t="-1533" b="-1533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11199609" y="1819177"/>
            <a:ext cx="5834124" cy="8035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6730" lvl="1" indent="-253365" algn="l">
              <a:lnSpc>
                <a:spcPts val="398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345" b="1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B</a:t>
            </a:r>
            <a:r>
              <a:rPr lang="en-US" sz="2345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est-Selling Product: "REGENCY CAKESTAND 3-TIER" leads with the highest sales, far ahead of others.</a:t>
            </a:r>
            <a:endParaRPr lang="en-US" sz="2345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985"/>
              </a:lnSpc>
              <a:spcBef>
                <a:spcPct val="0"/>
              </a:spcBef>
            </a:pPr>
          </a:p>
          <a:p>
            <a:pPr marL="506730" lvl="1" indent="-253365" algn="l">
              <a:lnSpc>
                <a:spcPts val="398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345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Top 3 Drivers: The top three products (including "WHITE HANGING HEART T-LIGHT HOLDER" and "JUMBO BAG RED RETROSPOT") have significantly higher sales than the rest.</a:t>
            </a:r>
            <a:endParaRPr lang="en-US" sz="2345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985"/>
              </a:lnSpc>
              <a:spcBef>
                <a:spcPct val="0"/>
              </a:spcBef>
            </a:pPr>
          </a:p>
          <a:p>
            <a:pPr marL="506730" lvl="1" indent="-253365" algn="l">
              <a:lnSpc>
                <a:spcPts val="398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345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Opportunity to Boost Others: Products ranked 7–10 have lower volumes, indicating potential for marketing or bundling strategies.</a:t>
            </a:r>
            <a:endParaRPr lang="en-US" sz="2345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marL="0" lvl="0" indent="0" algn="l">
              <a:lnSpc>
                <a:spcPts val="3985"/>
              </a:lnSpc>
              <a:spcBef>
                <a:spcPct val="0"/>
              </a:spcBef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028700" y="962025"/>
            <a:ext cx="10679841" cy="105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80"/>
              </a:lnSpc>
              <a:spcBef>
                <a:spcPct val="0"/>
              </a:spcBef>
            </a:pPr>
            <a:r>
              <a:rPr lang="en-US" sz="6565" b="1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 </a:t>
            </a:r>
            <a:r>
              <a:rPr lang="en-US" sz="6565" b="1" u="none" strike="noStrike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Top 10 Selling Products </a:t>
            </a:r>
            <a:endParaRPr lang="en-US" sz="6565" b="1" u="none" strike="noStrike">
              <a:solidFill>
                <a:srgbClr val="A44CCD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823">
                <a:alpha val="100000"/>
              </a:srgbClr>
            </a:gs>
            <a:gs pos="100000">
              <a:srgbClr val="160D3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156105" y="2453569"/>
            <a:ext cx="5748124" cy="708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9425" lvl="1" indent="-239395" algn="l">
              <a:lnSpc>
                <a:spcPts val="377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20" b="1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D</a:t>
            </a:r>
            <a:r>
              <a:rPr lang="en-US" sz="2220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ominant Market: The United Kingdom is the largest contributor with 6.75M in sales—overwhelmingly higher than other countries.</a:t>
            </a:r>
            <a:endParaRPr lang="en-US" sz="2220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775"/>
              </a:lnSpc>
              <a:spcBef>
                <a:spcPct val="0"/>
              </a:spcBef>
            </a:pPr>
          </a:p>
          <a:p>
            <a:pPr marL="479425" lvl="1" indent="-239395" algn="l">
              <a:lnSpc>
                <a:spcPts val="377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20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Top 5 Markets: UK, Netherlands, EIRE, Germany, and France together represent the majority of total sales.</a:t>
            </a:r>
            <a:endParaRPr lang="en-US" sz="2220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775"/>
              </a:lnSpc>
              <a:spcBef>
                <a:spcPct val="0"/>
              </a:spcBef>
            </a:pPr>
          </a:p>
          <a:p>
            <a:pPr marL="479425" lvl="1" indent="-239395" algn="l">
              <a:lnSpc>
                <a:spcPts val="377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20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Growth Potential Abroad: Netherlands and EIRE have sales around 0.28M–0.25M, showing room for expansion compared to UK.</a:t>
            </a:r>
            <a:endParaRPr lang="en-US" sz="2220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marL="0" lvl="0" indent="0" algn="l">
              <a:lnSpc>
                <a:spcPts val="3400"/>
              </a:lnSpc>
              <a:spcBef>
                <a:spcPct val="0"/>
              </a:spcBef>
            </a:pPr>
          </a:p>
        </p:txBody>
      </p:sp>
      <p:sp>
        <p:nvSpPr>
          <p:cNvPr id="5" name="Freeform 5"/>
          <p:cNvSpPr/>
          <p:nvPr/>
        </p:nvSpPr>
        <p:spPr>
          <a:xfrm>
            <a:off x="1028700" y="2351943"/>
            <a:ext cx="8922677" cy="7291312"/>
          </a:xfrm>
          <a:custGeom>
            <a:avLst/>
            <a:gdLst/>
            <a:ahLst/>
            <a:cxnLst/>
            <a:rect l="l" t="t" r="r" b="b"/>
            <a:pathLst>
              <a:path w="8922677" h="7291312">
                <a:moveTo>
                  <a:pt x="0" y="0"/>
                </a:moveTo>
                <a:lnTo>
                  <a:pt x="8922677" y="0"/>
                </a:lnTo>
                <a:lnTo>
                  <a:pt x="8922677" y="7291312"/>
                </a:lnTo>
                <a:lnTo>
                  <a:pt x="0" y="7291312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l="-3452" t="-1021" r="-1746" b="-1021"/>
            </a:stretch>
          </a:blipFill>
          <a:ln w="38100" cap="rnd">
            <a:solidFill>
              <a:srgbClr val="FFFFFF"/>
            </a:solidFill>
            <a:prstDash val="solid"/>
            <a:round/>
          </a:ln>
        </p:spPr>
      </p:sp>
      <p:sp>
        <p:nvSpPr>
          <p:cNvPr id="6" name="TextBox 6"/>
          <p:cNvSpPr txBox="1"/>
          <p:nvPr/>
        </p:nvSpPr>
        <p:spPr>
          <a:xfrm>
            <a:off x="1028700" y="962025"/>
            <a:ext cx="10995224" cy="105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80"/>
              </a:lnSpc>
              <a:spcBef>
                <a:spcPct val="0"/>
              </a:spcBef>
            </a:pPr>
            <a:r>
              <a:rPr lang="en-US" sz="6565" b="1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</a:t>
            </a:r>
            <a:r>
              <a:rPr lang="en-US" sz="6565" b="1" u="none" strike="noStrike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otal Sales by Country</a:t>
            </a:r>
            <a:endParaRPr lang="en-US" sz="6565" b="1" u="none" strike="noStrike">
              <a:solidFill>
                <a:srgbClr val="A44CCD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823">
                <a:alpha val="100000"/>
              </a:srgbClr>
            </a:gs>
            <a:gs pos="100000">
              <a:srgbClr val="160D3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6930801" y="3276379"/>
            <a:ext cx="10666909" cy="6412193"/>
            <a:chOff x="0" y="0"/>
            <a:chExt cx="1054608" cy="6339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4608" cy="633956"/>
            </a:xfrm>
            <a:custGeom>
              <a:avLst/>
              <a:gdLst/>
              <a:ahLst/>
              <a:cxnLst/>
              <a:rect l="l" t="t" r="r" b="b"/>
              <a:pathLst>
                <a:path w="1054608" h="633956">
                  <a:moveTo>
                    <a:pt x="29032" y="0"/>
                  </a:moveTo>
                  <a:lnTo>
                    <a:pt x="1025576" y="0"/>
                  </a:lnTo>
                  <a:cubicBezTo>
                    <a:pt x="1033276" y="0"/>
                    <a:pt x="1040660" y="3059"/>
                    <a:pt x="1046104" y="8503"/>
                  </a:cubicBezTo>
                  <a:cubicBezTo>
                    <a:pt x="1051549" y="13948"/>
                    <a:pt x="1054608" y="21332"/>
                    <a:pt x="1054608" y="29032"/>
                  </a:cubicBezTo>
                  <a:lnTo>
                    <a:pt x="1054608" y="604924"/>
                  </a:lnTo>
                  <a:cubicBezTo>
                    <a:pt x="1054608" y="612624"/>
                    <a:pt x="1051549" y="620008"/>
                    <a:pt x="1046104" y="625453"/>
                  </a:cubicBezTo>
                  <a:cubicBezTo>
                    <a:pt x="1040660" y="630897"/>
                    <a:pt x="1033276" y="633956"/>
                    <a:pt x="1025576" y="633956"/>
                  </a:cubicBezTo>
                  <a:lnTo>
                    <a:pt x="29032" y="633956"/>
                  </a:lnTo>
                  <a:cubicBezTo>
                    <a:pt x="12998" y="633956"/>
                    <a:pt x="0" y="620958"/>
                    <a:pt x="0" y="604924"/>
                  </a:cubicBezTo>
                  <a:lnTo>
                    <a:pt x="0" y="29032"/>
                  </a:lnTo>
                  <a:cubicBezTo>
                    <a:pt x="0" y="21332"/>
                    <a:pt x="3059" y="13948"/>
                    <a:pt x="8503" y="8503"/>
                  </a:cubicBezTo>
                  <a:cubicBezTo>
                    <a:pt x="13948" y="3059"/>
                    <a:pt x="21332" y="0"/>
                    <a:pt x="29032" y="0"/>
                  </a:cubicBezTo>
                  <a:close/>
                </a:path>
              </a:pathLst>
            </a:custGeom>
            <a:blipFill>
              <a:blip r:embed="rId1"/>
              <a:stretch>
                <a:fillRect t="-156" b="-156"/>
              </a:stretch>
            </a:blipFill>
            <a:ln w="47625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5669346" y="725311"/>
            <a:ext cx="11205293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880"/>
              </a:lnSpc>
            </a:pPr>
            <a:r>
              <a:rPr lang="en-US" sz="6565" b="1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Avg Sales per Customer by Country</a:t>
            </a:r>
            <a:endParaRPr lang="en-US" sz="6565" b="1">
              <a:solidFill>
                <a:srgbClr val="A44CCD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88056" y="2415755"/>
            <a:ext cx="5265950" cy="7272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5610" lvl="1" indent="-217805" algn="l">
              <a:lnSpc>
                <a:spcPts val="343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15" b="1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High</a:t>
            </a:r>
            <a:r>
              <a:rPr lang="en-US" sz="2015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est Avg Spend: EIRE, Netherlands, and Australia have the highest average sales per customer (close to 6K), suggesting strong customer loyalty or higher order values.</a:t>
            </a:r>
            <a:endParaRPr lang="en-US" sz="2015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430"/>
              </a:lnSpc>
              <a:spcBef>
                <a:spcPct val="0"/>
              </a:spcBef>
            </a:pPr>
          </a:p>
          <a:p>
            <a:pPr marL="435610" lvl="1" indent="-217805" algn="l">
              <a:lnSpc>
                <a:spcPts val="343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15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Lower Avg in Key Markets: Despite high total sales, countries like Germany and France have relatively lower average per-customer sales.</a:t>
            </a:r>
            <a:endParaRPr lang="en-US" sz="2015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430"/>
              </a:lnSpc>
              <a:spcBef>
                <a:spcPct val="0"/>
              </a:spcBef>
            </a:pPr>
          </a:p>
          <a:p>
            <a:pPr marL="435610" lvl="1" indent="-217805" algn="l">
              <a:lnSpc>
                <a:spcPts val="3430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015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Target for Upselling: Countries with low average sales per customer, like Spain and Finland, can be targeted for upselling strategies.</a:t>
            </a:r>
            <a:endParaRPr lang="en-US" sz="2015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marL="0" lvl="0" indent="0" algn="l">
              <a:lnSpc>
                <a:spcPts val="34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823">
                <a:alpha val="100000"/>
              </a:srgbClr>
            </a:gs>
            <a:gs pos="100000">
              <a:srgbClr val="160D3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0">
            <a:off x="622299" y="2941111"/>
            <a:ext cx="10835049" cy="6217751"/>
            <a:chOff x="0" y="0"/>
            <a:chExt cx="1666685" cy="95643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666685" cy="956436"/>
            </a:xfrm>
            <a:custGeom>
              <a:avLst/>
              <a:gdLst/>
              <a:ahLst/>
              <a:cxnLst/>
              <a:rect l="l" t="t" r="r" b="b"/>
              <a:pathLst>
                <a:path w="1666685" h="956436">
                  <a:moveTo>
                    <a:pt x="16434" y="0"/>
                  </a:moveTo>
                  <a:lnTo>
                    <a:pt x="1650251" y="0"/>
                  </a:lnTo>
                  <a:cubicBezTo>
                    <a:pt x="1654610" y="0"/>
                    <a:pt x="1658790" y="1731"/>
                    <a:pt x="1661872" y="4813"/>
                  </a:cubicBezTo>
                  <a:cubicBezTo>
                    <a:pt x="1664954" y="7895"/>
                    <a:pt x="1666685" y="12075"/>
                    <a:pt x="1666685" y="16434"/>
                  </a:cubicBezTo>
                  <a:lnTo>
                    <a:pt x="1666685" y="940002"/>
                  </a:lnTo>
                  <a:cubicBezTo>
                    <a:pt x="1666685" y="949079"/>
                    <a:pt x="1659327" y="956436"/>
                    <a:pt x="1650251" y="956436"/>
                  </a:cubicBezTo>
                  <a:lnTo>
                    <a:pt x="16434" y="956436"/>
                  </a:lnTo>
                  <a:cubicBezTo>
                    <a:pt x="7358" y="956436"/>
                    <a:pt x="0" y="949079"/>
                    <a:pt x="0" y="940002"/>
                  </a:cubicBezTo>
                  <a:lnTo>
                    <a:pt x="0" y="16434"/>
                  </a:lnTo>
                  <a:cubicBezTo>
                    <a:pt x="0" y="7358"/>
                    <a:pt x="7358" y="0"/>
                    <a:pt x="16434" y="0"/>
                  </a:cubicBezTo>
                  <a:close/>
                </a:path>
              </a:pathLst>
            </a:custGeom>
            <a:blipFill>
              <a:blip r:embed="rId1"/>
              <a:stretch>
                <a:fillRect t="-3739" b="-3739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6" name="TextBox 6"/>
          <p:cNvSpPr txBox="1"/>
          <p:nvPr/>
        </p:nvSpPr>
        <p:spPr>
          <a:xfrm>
            <a:off x="12349167" y="2445092"/>
            <a:ext cx="4910133" cy="7085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9425" lvl="1" indent="-239395" algn="l">
              <a:lnSpc>
                <a:spcPts val="377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20" b="1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</a:t>
            </a:r>
            <a:r>
              <a:rPr lang="en-US" sz="2220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eak Time: Sales peak between 10 AM and 12 PM, with the highest at 11 AM (17.69%), suggesting morning is the most active buying period.</a:t>
            </a:r>
            <a:endParaRPr lang="en-US" sz="2220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775"/>
              </a:lnSpc>
              <a:spcBef>
                <a:spcPct val="0"/>
              </a:spcBef>
            </a:pPr>
          </a:p>
          <a:p>
            <a:pPr marL="479425" lvl="1" indent="-239395" algn="l">
              <a:lnSpc>
                <a:spcPts val="377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20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Evening Dip: There is a noticeable drop in sales after 4 PM, especially post-6 PM.</a:t>
            </a:r>
            <a:endParaRPr lang="en-US" sz="2220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l">
              <a:lnSpc>
                <a:spcPts val="3775"/>
              </a:lnSpc>
              <a:spcBef>
                <a:spcPct val="0"/>
              </a:spcBef>
            </a:pPr>
          </a:p>
          <a:p>
            <a:pPr marL="479425" lvl="1" indent="-239395" algn="l">
              <a:lnSpc>
                <a:spcPts val="3775"/>
              </a:lnSpc>
              <a:spcBef>
                <a:spcPct val="0"/>
              </a:spcBef>
              <a:buFont typeface="Arial" panose="020B0604020202020204"/>
              <a:buChar char="•"/>
            </a:pPr>
            <a:r>
              <a:rPr lang="en-US" sz="2220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Opportunity Window: Boosting campaigns during the 8 AM–12 PM window could maximize conversions.</a:t>
            </a:r>
            <a:endParaRPr lang="en-US" sz="2220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marL="0" lvl="0" indent="0" algn="l">
              <a:lnSpc>
                <a:spcPts val="3400"/>
              </a:lnSpc>
              <a:spcBef>
                <a:spcPct val="0"/>
              </a:spcBef>
            </a:pPr>
          </a:p>
        </p:txBody>
      </p:sp>
      <p:sp>
        <p:nvSpPr>
          <p:cNvPr id="7" name="TextBox 7"/>
          <p:cNvSpPr txBox="1"/>
          <p:nvPr/>
        </p:nvSpPr>
        <p:spPr>
          <a:xfrm>
            <a:off x="1028700" y="1198739"/>
            <a:ext cx="10726151" cy="1057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80"/>
              </a:lnSpc>
              <a:spcBef>
                <a:spcPct val="0"/>
              </a:spcBef>
            </a:pPr>
            <a:r>
              <a:rPr lang="en-US" sz="6565" b="1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Sal</a:t>
            </a:r>
            <a:r>
              <a:rPr lang="en-US" sz="6565" b="1" u="none" strike="noStrike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es by Time of Day</a:t>
            </a:r>
            <a:endParaRPr lang="en-US" sz="6565" b="1" u="none" strike="noStrike">
              <a:solidFill>
                <a:srgbClr val="A44CCD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823">
                <a:alpha val="100000"/>
              </a:srgbClr>
            </a:gs>
            <a:gs pos="100000">
              <a:srgbClr val="160D3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1136987" y="1691949"/>
            <a:ext cx="3583333" cy="3057747"/>
            <a:chOff x="0" y="0"/>
            <a:chExt cx="1361742" cy="116200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1742" cy="1162008"/>
            </a:xfrm>
            <a:custGeom>
              <a:avLst/>
              <a:gdLst/>
              <a:ahLst/>
              <a:cxnLst/>
              <a:rect l="l" t="t" r="r" b="b"/>
              <a:pathLst>
                <a:path w="1361742" h="1162008">
                  <a:moveTo>
                    <a:pt x="49692" y="0"/>
                  </a:moveTo>
                  <a:lnTo>
                    <a:pt x="1312050" y="0"/>
                  </a:lnTo>
                  <a:cubicBezTo>
                    <a:pt x="1339494" y="0"/>
                    <a:pt x="1361742" y="22248"/>
                    <a:pt x="1361742" y="49692"/>
                  </a:cubicBezTo>
                  <a:lnTo>
                    <a:pt x="1361742" y="1112316"/>
                  </a:lnTo>
                  <a:cubicBezTo>
                    <a:pt x="1361742" y="1125495"/>
                    <a:pt x="1356506" y="1138134"/>
                    <a:pt x="1347187" y="1147454"/>
                  </a:cubicBezTo>
                  <a:cubicBezTo>
                    <a:pt x="1337868" y="1156773"/>
                    <a:pt x="1325229" y="1162008"/>
                    <a:pt x="1312050" y="1162008"/>
                  </a:cubicBezTo>
                  <a:lnTo>
                    <a:pt x="49692" y="1162008"/>
                  </a:lnTo>
                  <a:cubicBezTo>
                    <a:pt x="36513" y="1162008"/>
                    <a:pt x="23874" y="1156773"/>
                    <a:pt x="14555" y="1147454"/>
                  </a:cubicBezTo>
                  <a:cubicBezTo>
                    <a:pt x="5235" y="1138134"/>
                    <a:pt x="0" y="1125495"/>
                    <a:pt x="0" y="1112316"/>
                  </a:cubicBezTo>
                  <a:lnTo>
                    <a:pt x="0" y="49692"/>
                  </a:lnTo>
                  <a:cubicBezTo>
                    <a:pt x="0" y="36513"/>
                    <a:pt x="5235" y="23874"/>
                    <a:pt x="14555" y="14555"/>
                  </a:cubicBezTo>
                  <a:cubicBezTo>
                    <a:pt x="23874" y="5235"/>
                    <a:pt x="36513" y="0"/>
                    <a:pt x="49692" y="0"/>
                  </a:cubicBezTo>
                  <a:close/>
                </a:path>
              </a:pathLst>
            </a:custGeom>
            <a:blipFill>
              <a:blip r:embed="rId1"/>
              <a:stretch>
                <a:fillRect l="-5595" r="-5595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6" name="Group 6"/>
          <p:cNvGrpSpPr/>
          <p:nvPr/>
        </p:nvGrpSpPr>
        <p:grpSpPr>
          <a:xfrm rot="0">
            <a:off x="12999956" y="1691949"/>
            <a:ext cx="3770570" cy="3057747"/>
            <a:chOff x="0" y="0"/>
            <a:chExt cx="1258871" cy="102088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58871" cy="1020882"/>
            </a:xfrm>
            <a:custGeom>
              <a:avLst/>
              <a:gdLst/>
              <a:ahLst/>
              <a:cxnLst/>
              <a:rect l="l" t="t" r="r" b="b"/>
              <a:pathLst>
                <a:path w="1258871" h="1020882">
                  <a:moveTo>
                    <a:pt x="82130" y="0"/>
                  </a:moveTo>
                  <a:lnTo>
                    <a:pt x="1176741" y="0"/>
                  </a:lnTo>
                  <a:cubicBezTo>
                    <a:pt x="1222100" y="0"/>
                    <a:pt x="1258871" y="36771"/>
                    <a:pt x="1258871" y="82130"/>
                  </a:cubicBezTo>
                  <a:lnTo>
                    <a:pt x="1258871" y="938752"/>
                  </a:lnTo>
                  <a:cubicBezTo>
                    <a:pt x="1258871" y="960535"/>
                    <a:pt x="1250218" y="981425"/>
                    <a:pt x="1234816" y="996827"/>
                  </a:cubicBezTo>
                  <a:cubicBezTo>
                    <a:pt x="1219413" y="1012229"/>
                    <a:pt x="1198523" y="1020882"/>
                    <a:pt x="1176741" y="1020882"/>
                  </a:cubicBezTo>
                  <a:lnTo>
                    <a:pt x="82130" y="1020882"/>
                  </a:lnTo>
                  <a:cubicBezTo>
                    <a:pt x="60348" y="1020882"/>
                    <a:pt x="39458" y="1012229"/>
                    <a:pt x="24055" y="996827"/>
                  </a:cubicBezTo>
                  <a:cubicBezTo>
                    <a:pt x="8653" y="981425"/>
                    <a:pt x="0" y="960535"/>
                    <a:pt x="0" y="938752"/>
                  </a:cubicBezTo>
                  <a:lnTo>
                    <a:pt x="0" y="82130"/>
                  </a:lnTo>
                  <a:cubicBezTo>
                    <a:pt x="0" y="36771"/>
                    <a:pt x="36771" y="0"/>
                    <a:pt x="82130" y="0"/>
                  </a:cubicBezTo>
                  <a:close/>
                </a:path>
              </a:pathLst>
            </a:custGeom>
            <a:blipFill>
              <a:blip r:embed="rId2"/>
              <a:stretch>
                <a:fillRect t="-1469" b="-1469"/>
              </a:stretch>
            </a:blipFill>
            <a:ln w="38100" cap="rnd">
              <a:solidFill>
                <a:srgbClr val="FFFFFF"/>
              </a:solidFill>
              <a:prstDash val="solid"/>
              <a:round/>
            </a:ln>
          </p:spPr>
        </p:sp>
      </p:grpSp>
      <p:sp>
        <p:nvSpPr>
          <p:cNvPr id="8" name="Freeform 8"/>
          <p:cNvSpPr/>
          <p:nvPr/>
        </p:nvSpPr>
        <p:spPr>
          <a:xfrm>
            <a:off x="6993231" y="4521004"/>
            <a:ext cx="3656687" cy="3057747"/>
          </a:xfrm>
          <a:custGeom>
            <a:avLst/>
            <a:gdLst/>
            <a:ahLst/>
            <a:cxnLst/>
            <a:rect l="l" t="t" r="r" b="b"/>
            <a:pathLst>
              <a:path w="3656687" h="3057747">
                <a:moveTo>
                  <a:pt x="0" y="0"/>
                </a:moveTo>
                <a:lnTo>
                  <a:pt x="3656687" y="0"/>
                </a:lnTo>
                <a:lnTo>
                  <a:pt x="3656687" y="3057747"/>
                </a:lnTo>
                <a:lnTo>
                  <a:pt x="0" y="30577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 w="47625" cap="rnd">
            <a:solidFill>
              <a:srgbClr val="FFFFFF"/>
            </a:solidFill>
            <a:prstDash val="solid"/>
            <a:round/>
          </a:ln>
        </p:spPr>
      </p:sp>
      <p:sp>
        <p:nvSpPr>
          <p:cNvPr id="9" name="TextBox 9"/>
          <p:cNvSpPr txBox="1"/>
          <p:nvPr/>
        </p:nvSpPr>
        <p:spPr>
          <a:xfrm>
            <a:off x="1273695" y="598336"/>
            <a:ext cx="3446625" cy="7689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685"/>
              </a:lnSpc>
              <a:spcBef>
                <a:spcPct val="0"/>
              </a:spcBef>
            </a:pPr>
            <a:r>
              <a:rPr lang="en-US" sz="4735" b="1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Total Sales</a:t>
            </a:r>
            <a:endParaRPr lang="en-US" sz="4735" b="1">
              <a:solidFill>
                <a:srgbClr val="A44CCD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697234" y="7932935"/>
            <a:ext cx="4325807" cy="1887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775"/>
              </a:lnSpc>
              <a:spcBef>
                <a:spcPct val="0"/>
              </a:spcBef>
            </a:pPr>
            <a:r>
              <a:rPr lang="en-US" sz="2220" b="1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R</a:t>
            </a:r>
            <a:r>
              <a:rPr lang="en-US" sz="2220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obust Customer Base: With 4372 customers, the business has a solid base to build repeat business.</a:t>
            </a:r>
            <a:endParaRPr lang="en-US" sz="2220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999956" y="588811"/>
            <a:ext cx="4259344" cy="822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30"/>
              </a:lnSpc>
              <a:spcBef>
                <a:spcPct val="0"/>
              </a:spcBef>
            </a:pPr>
            <a:r>
              <a:rPr lang="en-US" sz="5025" b="1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Total Orders</a:t>
            </a:r>
            <a:endParaRPr lang="en-US" sz="5025" b="1">
              <a:solidFill>
                <a:srgbClr val="A44CCD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983112" y="3449798"/>
            <a:ext cx="5754053" cy="822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30"/>
              </a:lnSpc>
              <a:spcBef>
                <a:spcPct val="0"/>
              </a:spcBef>
            </a:pPr>
            <a:r>
              <a:rPr lang="en-US" sz="5025" b="1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Total Customers</a:t>
            </a:r>
            <a:endParaRPr lang="en-US" sz="5025" b="1">
              <a:solidFill>
                <a:srgbClr val="A44CCD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738510" y="5019675"/>
            <a:ext cx="4516995" cy="2752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5"/>
              </a:lnSpc>
            </a:pPr>
            <a:r>
              <a:rPr lang="en-US" sz="2220" b="1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H</a:t>
            </a:r>
            <a:r>
              <a:rPr lang="en-US" sz="2220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igh Total Sales: The platform has generated 8.28M in total sales, showcasing overall strong performance.</a:t>
            </a:r>
            <a:endParaRPr lang="en-US" sz="2220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ctr">
              <a:lnSpc>
                <a:spcPts val="3400"/>
              </a:lnSpc>
            </a:pPr>
          </a:p>
          <a:p>
            <a:pPr algn="ctr">
              <a:lnSpc>
                <a:spcPts val="3400"/>
              </a:lnSpc>
            </a:pPr>
          </a:p>
        </p:txBody>
      </p:sp>
      <p:sp>
        <p:nvSpPr>
          <p:cNvPr id="14" name="TextBox 14"/>
          <p:cNvSpPr txBox="1"/>
          <p:nvPr/>
        </p:nvSpPr>
        <p:spPr>
          <a:xfrm>
            <a:off x="12999956" y="5019675"/>
            <a:ext cx="3770570" cy="2364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5"/>
              </a:lnSpc>
            </a:pPr>
            <a:r>
              <a:rPr lang="en-US" sz="2220" b="1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O</a:t>
            </a:r>
            <a:r>
              <a:rPr lang="en-US" sz="2220" b="1" u="none" strike="noStrike">
                <a:solidFill>
                  <a:srgbClr val="FFFFFF">
                    <a:alpha val="80000"/>
                  </a:srgbClr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rder Volume: 22K total orders indicate a healthy order frequency from the customer base.</a:t>
            </a:r>
            <a:endParaRPr lang="en-US" sz="2220" b="1" u="none" strike="noStrike">
              <a:solidFill>
                <a:srgbClr val="FFFFFF">
                  <a:alpha val="80000"/>
                </a:srgbClr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  <a:p>
            <a:pPr algn="ctr">
              <a:lnSpc>
                <a:spcPts val="3775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90823">
                <a:alpha val="100000"/>
              </a:srgbClr>
            </a:gs>
            <a:gs pos="100000">
              <a:srgbClr val="160D3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98233" y="2181375"/>
            <a:ext cx="12491533" cy="5800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900"/>
              </a:lnSpc>
              <a:spcBef>
                <a:spcPct val="0"/>
              </a:spcBef>
            </a:pPr>
            <a:r>
              <a:rPr lang="en-US" sz="12415" b="1" u="none" strike="noStrike">
                <a:solidFill>
                  <a:srgbClr val="A44CCD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Thank You For Your Time and Attention</a:t>
            </a:r>
            <a:endParaRPr lang="en-US" sz="12415" b="1" u="none" strike="noStrike">
              <a:solidFill>
                <a:srgbClr val="A44CCD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2764</Words>
  <Application>WPS Presentation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SimSun</vt:lpstr>
      <vt:lpstr>Wingdings</vt:lpstr>
      <vt:lpstr>Poppins Bold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E-Commerce_Sales_Report</dc:title>
  <dc:creator/>
  <cp:lastModifiedBy>Kaviya</cp:lastModifiedBy>
  <cp:revision>2</cp:revision>
  <dcterms:created xsi:type="dcterms:W3CDTF">2006-08-16T00:00:00Z</dcterms:created>
  <dcterms:modified xsi:type="dcterms:W3CDTF">2025-05-31T16:31:01Z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EF3A5EBD9701448399A15768150F5546_12</vt:lpwstr>
  </property>
  <property fmtid="{D5CDD505-2E9C-101B-9397-08002B2CF9AE}" pid="3" name="KSOProductBuildVer">
    <vt:lpwstr>1033-12.2.0.21179</vt:lpwstr>
  </property>
</Properties>
</file>