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AAD190C-5194-4694-97E0-1CC64A04A5E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34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01A7F-C759-4B94-B78E-016EB3109E1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D190C-5194-4694-97E0-1CC64A04A5E8}" type="slidenum">
              <a:rPr lang="en-IN" smtClean="0"/>
              <a:t>‹#›</a:t>
            </a:fld>
            <a:endParaRPr lang="en-IN"/>
          </a:p>
        </p:txBody>
      </p:sp>
    </p:spTree>
    <p:extLst>
      <p:ext uri="{BB962C8B-B14F-4D97-AF65-F5344CB8AC3E}">
        <p14:creationId xmlns:p14="http://schemas.microsoft.com/office/powerpoint/2010/main" val="366459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563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75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spTree>
    <p:extLst>
      <p:ext uri="{BB962C8B-B14F-4D97-AF65-F5344CB8AC3E}">
        <p14:creationId xmlns:p14="http://schemas.microsoft.com/office/powerpoint/2010/main" val="1412625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5147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285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582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4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spTree>
    <p:extLst>
      <p:ext uri="{BB962C8B-B14F-4D97-AF65-F5344CB8AC3E}">
        <p14:creationId xmlns:p14="http://schemas.microsoft.com/office/powerpoint/2010/main" val="247427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01A7F-C759-4B94-B78E-016EB3109E12}"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D190C-5194-4694-97E0-1CC64A04A5E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861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01A7F-C759-4B94-B78E-016EB3109E1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D190C-5194-4694-97E0-1CC64A04A5E8}" type="slidenum">
              <a:rPr lang="en-IN" smtClean="0"/>
              <a:t>‹#›</a:t>
            </a:fld>
            <a:endParaRPr lang="en-IN"/>
          </a:p>
        </p:txBody>
      </p:sp>
    </p:spTree>
    <p:extLst>
      <p:ext uri="{BB962C8B-B14F-4D97-AF65-F5344CB8AC3E}">
        <p14:creationId xmlns:p14="http://schemas.microsoft.com/office/powerpoint/2010/main" val="34296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01A7F-C759-4B94-B78E-016EB3109E12}"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D190C-5194-4694-97E0-1CC64A04A5E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47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01A7F-C759-4B94-B78E-016EB3109E12}" type="datetimeFigureOut">
              <a:rPr lang="en-IN" smtClean="0"/>
              <a:t>16-12-2022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D190C-5194-4694-97E0-1CC64A04A5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70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01A7F-C759-4B94-B78E-016EB3109E12}" type="datetimeFigureOut">
              <a:rPr lang="en-IN" smtClean="0"/>
              <a:t>16-12-2022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D190C-5194-4694-97E0-1CC64A04A5E8}" type="slidenum">
              <a:rPr lang="en-IN" smtClean="0"/>
              <a:t>‹#›</a:t>
            </a:fld>
            <a:endParaRPr lang="en-IN"/>
          </a:p>
        </p:txBody>
      </p:sp>
    </p:spTree>
    <p:extLst>
      <p:ext uri="{BB962C8B-B14F-4D97-AF65-F5344CB8AC3E}">
        <p14:creationId xmlns:p14="http://schemas.microsoft.com/office/powerpoint/2010/main" val="242732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01A7F-C759-4B94-B78E-016EB3109E1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D190C-5194-4694-97E0-1CC64A04A5E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01A7F-C759-4B94-B78E-016EB3109E12}"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D190C-5194-4694-97E0-1CC64A04A5E8}" type="slidenum">
              <a:rPr lang="en-IN" smtClean="0"/>
              <a:t>‹#›</a:t>
            </a:fld>
            <a:endParaRPr lang="en-IN"/>
          </a:p>
        </p:txBody>
      </p:sp>
    </p:spTree>
    <p:extLst>
      <p:ext uri="{BB962C8B-B14F-4D97-AF65-F5344CB8AC3E}">
        <p14:creationId xmlns:p14="http://schemas.microsoft.com/office/powerpoint/2010/main" val="1522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801A7F-C759-4B94-B78E-016EB3109E12}" type="datetimeFigureOut">
              <a:rPr lang="en-IN" smtClean="0"/>
              <a:t>16-12-2022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AD190C-5194-4694-97E0-1CC64A04A5E8}" type="slidenum">
              <a:rPr lang="en-IN" smtClean="0"/>
              <a:t>‹#›</a:t>
            </a:fld>
            <a:endParaRPr lang="en-IN"/>
          </a:p>
        </p:txBody>
      </p:sp>
    </p:spTree>
    <p:extLst>
      <p:ext uri="{BB962C8B-B14F-4D97-AF65-F5344CB8AC3E}">
        <p14:creationId xmlns:p14="http://schemas.microsoft.com/office/powerpoint/2010/main" val="269668682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F2B1-DCC8-4EA9-B1EB-8A0B7CAA45E5}"/>
              </a:ext>
            </a:extLst>
          </p:cNvPr>
          <p:cNvSpPr>
            <a:spLocks noGrp="1"/>
          </p:cNvSpPr>
          <p:nvPr>
            <p:ph type="ctrTitle"/>
          </p:nvPr>
        </p:nvSpPr>
        <p:spPr/>
        <p:txBody>
          <a:bodyPr/>
          <a:lstStyle/>
          <a:p>
            <a:r>
              <a:rPr lang="en-IN" b="1" i="0" dirty="0">
                <a:solidFill>
                  <a:srgbClr val="3C4858"/>
                </a:solidFill>
                <a:effectLst/>
                <a:latin typeface="Nunito" pitchFamily="2" charset="0"/>
              </a:rPr>
              <a:t>IMDB MOVIE ANALYSIS</a:t>
            </a:r>
            <a:endParaRPr lang="en-IN" dirty="0"/>
          </a:p>
        </p:txBody>
      </p:sp>
      <p:sp>
        <p:nvSpPr>
          <p:cNvPr id="3" name="Subtitle 2">
            <a:extLst>
              <a:ext uri="{FF2B5EF4-FFF2-40B4-BE49-F238E27FC236}">
                <a16:creationId xmlns:a16="http://schemas.microsoft.com/office/drawing/2014/main" id="{2EC4987F-D176-4FB4-958B-9AD47046FFEA}"/>
              </a:ext>
            </a:extLst>
          </p:cNvPr>
          <p:cNvSpPr>
            <a:spLocks noGrp="1"/>
          </p:cNvSpPr>
          <p:nvPr>
            <p:ph type="subTitle" idx="1"/>
          </p:nvPr>
        </p:nvSpPr>
        <p:spPr/>
        <p:txBody>
          <a:bodyPr/>
          <a:lstStyle/>
          <a:p>
            <a:r>
              <a:rPr lang="en-IN" b="1" i="0" dirty="0">
                <a:solidFill>
                  <a:srgbClr val="3C4858"/>
                </a:solidFill>
                <a:effectLst/>
                <a:latin typeface="Nunito" pitchFamily="2" charset="0"/>
              </a:rPr>
              <a:t>Final Project-1</a:t>
            </a:r>
            <a:endParaRPr lang="en-IN" dirty="0"/>
          </a:p>
        </p:txBody>
      </p:sp>
    </p:spTree>
    <p:extLst>
      <p:ext uri="{BB962C8B-B14F-4D97-AF65-F5344CB8AC3E}">
        <p14:creationId xmlns:p14="http://schemas.microsoft.com/office/powerpoint/2010/main" val="276448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E3A3F3-F003-46B7-84C1-6478C126B88D}"/>
              </a:ext>
            </a:extLst>
          </p:cNvPr>
          <p:cNvSpPr txBox="1"/>
          <p:nvPr/>
        </p:nvSpPr>
        <p:spPr>
          <a:xfrm>
            <a:off x="1196788" y="1657581"/>
            <a:ext cx="9798423" cy="4524315"/>
          </a:xfrm>
          <a:prstGeom prst="rect">
            <a:avLst/>
          </a:prstGeom>
          <a:noFill/>
        </p:spPr>
        <p:txBody>
          <a:bodyPr wrap="square">
            <a:spAutoFit/>
          </a:bodyPr>
          <a:lstStyle/>
          <a:p>
            <a:endParaRPr lang="en-IN" b="1" i="0" dirty="0">
              <a:solidFill>
                <a:srgbClr val="3C4858"/>
              </a:solidFill>
              <a:effectLst/>
              <a:latin typeface="Nunito" pitchFamily="2" charset="0"/>
            </a:endParaRPr>
          </a:p>
          <a:p>
            <a:endParaRPr lang="en-IN" b="1" dirty="0">
              <a:solidFill>
                <a:srgbClr val="3C4858"/>
              </a:solidFill>
              <a:latin typeface="Nunito" pitchFamily="2" charset="0"/>
            </a:endParaRPr>
          </a:p>
          <a:p>
            <a:r>
              <a:rPr lang="en-IN" b="1" i="0" dirty="0">
                <a:solidFill>
                  <a:srgbClr val="3C4858"/>
                </a:solidFill>
                <a:effectLst/>
                <a:latin typeface="Nunito" pitchFamily="2" charset="0"/>
              </a:rPr>
              <a:t>Result</a:t>
            </a:r>
          </a:p>
          <a:p>
            <a:r>
              <a:rPr lang="en-US" dirty="0"/>
              <a:t>By completing the project, I am feeling more confident in my Excel knowledge. It really helped me to brush up on my concepts related to mean and Averageif functions. It also helped me to understand the pivot table and how to clean data can better help to understand the data. </a:t>
            </a:r>
          </a:p>
          <a:p>
            <a:endParaRPr lang="en-US" b="1" i="0" dirty="0">
              <a:solidFill>
                <a:srgbClr val="3C4858"/>
              </a:solidFill>
              <a:effectLst/>
              <a:latin typeface="Nunito" pitchFamily="2" charset="0"/>
            </a:endParaRPr>
          </a:p>
          <a:p>
            <a:endParaRPr lang="en-US" b="1" dirty="0">
              <a:solidFill>
                <a:srgbClr val="3C4858"/>
              </a:solidFill>
              <a:latin typeface="Nunito" pitchFamily="2" charset="0"/>
            </a:endParaRPr>
          </a:p>
          <a:p>
            <a:endParaRPr lang="en-US" b="1" i="0" dirty="0">
              <a:solidFill>
                <a:srgbClr val="3C4858"/>
              </a:solidFill>
              <a:effectLst/>
              <a:latin typeface="Nunito" pitchFamily="2" charset="0"/>
            </a:endParaRPr>
          </a:p>
          <a:p>
            <a:endParaRPr lang="en-US" b="1" i="0" dirty="0">
              <a:solidFill>
                <a:srgbClr val="3C4858"/>
              </a:solidFill>
              <a:effectLst/>
              <a:latin typeface="Nunito" pitchFamily="2" charset="0"/>
            </a:endParaRPr>
          </a:p>
          <a:p>
            <a:endParaRPr lang="en-US" b="1" dirty="0">
              <a:solidFill>
                <a:srgbClr val="3C4858"/>
              </a:solidFill>
              <a:latin typeface="Nunito" pitchFamily="2" charset="0"/>
            </a:endParaRPr>
          </a:p>
          <a:p>
            <a:endParaRPr lang="en-US" b="1" i="0" dirty="0">
              <a:solidFill>
                <a:srgbClr val="3C4858"/>
              </a:solidFill>
              <a:effectLst/>
              <a:latin typeface="Nunito" pitchFamily="2" charset="0"/>
            </a:endParaRPr>
          </a:p>
          <a:p>
            <a:pPr algn="r"/>
            <a:r>
              <a:rPr lang="en-US" b="1" i="0" dirty="0">
                <a:solidFill>
                  <a:srgbClr val="3C4858"/>
                </a:solidFill>
                <a:effectLst/>
                <a:latin typeface="Nunito" pitchFamily="2" charset="0"/>
              </a:rPr>
              <a:t>Project </a:t>
            </a:r>
            <a:r>
              <a:rPr lang="en-US" b="1" dirty="0">
                <a:solidFill>
                  <a:srgbClr val="3C4858"/>
                </a:solidFill>
                <a:latin typeface="Nunito" pitchFamily="2" charset="0"/>
              </a:rPr>
              <a:t>Done by</a:t>
            </a:r>
          </a:p>
          <a:p>
            <a:pPr algn="ctr"/>
            <a:r>
              <a:rPr lang="en-US" b="1" i="0" dirty="0">
                <a:solidFill>
                  <a:srgbClr val="3C4858"/>
                </a:solidFill>
                <a:effectLst/>
                <a:latin typeface="Nunito" pitchFamily="2" charset="0"/>
              </a:rPr>
              <a:t>                                                                                                                 Kaviya </a:t>
            </a:r>
            <a:endParaRPr lang="en-IN" b="1" i="0" dirty="0">
              <a:solidFill>
                <a:srgbClr val="3C4858"/>
              </a:solidFill>
              <a:effectLst/>
              <a:latin typeface="Nunito" pitchFamily="2" charset="0"/>
            </a:endParaRPr>
          </a:p>
          <a:p>
            <a:endParaRPr lang="en-IN" b="1" dirty="0">
              <a:solidFill>
                <a:srgbClr val="3C4858"/>
              </a:solidFill>
              <a:latin typeface="Nunito" pitchFamily="2" charset="0"/>
            </a:endParaRPr>
          </a:p>
          <a:p>
            <a:endParaRPr lang="en-IN" dirty="0"/>
          </a:p>
        </p:txBody>
      </p:sp>
    </p:spTree>
    <p:extLst>
      <p:ext uri="{BB962C8B-B14F-4D97-AF65-F5344CB8AC3E}">
        <p14:creationId xmlns:p14="http://schemas.microsoft.com/office/powerpoint/2010/main" val="220932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F793-5040-4DCA-8B18-B13779B75119}"/>
              </a:ext>
            </a:extLst>
          </p:cNvPr>
          <p:cNvSpPr>
            <a:spLocks noGrp="1"/>
          </p:cNvSpPr>
          <p:nvPr>
            <p:ph type="title"/>
          </p:nvPr>
        </p:nvSpPr>
        <p:spPr/>
        <p:txBody>
          <a:bodyPr/>
          <a:lstStyle/>
          <a:p>
            <a:r>
              <a:rPr lang="en-IN" b="0" i="0" dirty="0">
                <a:solidFill>
                  <a:srgbClr val="000000"/>
                </a:solidFill>
                <a:effectLst/>
                <a:latin typeface="Calibri-Bold_9_1"/>
              </a:rPr>
              <a:t>Description</a:t>
            </a:r>
            <a:endParaRPr lang="en-IN" dirty="0"/>
          </a:p>
        </p:txBody>
      </p:sp>
      <p:sp>
        <p:nvSpPr>
          <p:cNvPr id="3" name="Content Placeholder 2">
            <a:extLst>
              <a:ext uri="{FF2B5EF4-FFF2-40B4-BE49-F238E27FC236}">
                <a16:creationId xmlns:a16="http://schemas.microsoft.com/office/drawing/2014/main" id="{47B3D7D5-5995-4AA6-A332-5E299226D22C}"/>
              </a:ext>
            </a:extLst>
          </p:cNvPr>
          <p:cNvSpPr>
            <a:spLocks noGrp="1"/>
          </p:cNvSpPr>
          <p:nvPr>
            <p:ph idx="1"/>
          </p:nvPr>
        </p:nvSpPr>
        <p:spPr/>
        <p:txBody>
          <a:bodyPr>
            <a:normAutofit fontScale="77500" lnSpcReduction="20000"/>
          </a:bodyPr>
          <a:lstStyle/>
          <a:p>
            <a:pPr algn="just"/>
            <a:r>
              <a:rPr lang="en-US" dirty="0"/>
              <a:t>This is data analytic project of IMDB movies. I completed the following task as leading team provided me by using my data analytics skills in excel. The tasks which I needed to complete are following: </a:t>
            </a:r>
          </a:p>
          <a:p>
            <a:pPr algn="just"/>
            <a:r>
              <a:rPr lang="en-US" dirty="0"/>
              <a:t>Clean the data and make it more understandable and readable for better analyzing.</a:t>
            </a:r>
          </a:p>
          <a:p>
            <a:pPr algn="just"/>
            <a:r>
              <a:rPr lang="en-US" dirty="0"/>
              <a:t>The movies with highest profits. </a:t>
            </a:r>
          </a:p>
          <a:p>
            <a:pPr marL="0" indent="0" algn="just">
              <a:buNone/>
            </a:pPr>
            <a:r>
              <a:rPr lang="en-US" dirty="0"/>
              <a:t>     The top 250 IMDB movies according to user ratings </a:t>
            </a:r>
          </a:p>
          <a:p>
            <a:pPr algn="just"/>
            <a:r>
              <a:rPr lang="en-US" dirty="0"/>
              <a:t>The top 10 directors for whom the mean of imdb_score is the highest and store them in a new column top10director. </a:t>
            </a:r>
          </a:p>
          <a:p>
            <a:pPr algn="just"/>
            <a:r>
              <a:rPr lang="en-US" dirty="0"/>
              <a:t>The most popular genre of movies</a:t>
            </a:r>
          </a:p>
          <a:p>
            <a:pPr algn="just"/>
            <a:r>
              <a:rPr lang="en-US" dirty="0"/>
              <a:t>The actors who is more popular in both critics audiences. </a:t>
            </a:r>
            <a:endParaRPr lang="en-IN" dirty="0"/>
          </a:p>
        </p:txBody>
      </p:sp>
    </p:spTree>
    <p:extLst>
      <p:ext uri="{BB962C8B-B14F-4D97-AF65-F5344CB8AC3E}">
        <p14:creationId xmlns:p14="http://schemas.microsoft.com/office/powerpoint/2010/main" val="259409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2292F4-B0C4-409B-BFC5-FDB4E72780D6}"/>
              </a:ext>
            </a:extLst>
          </p:cNvPr>
          <p:cNvSpPr txBox="1"/>
          <p:nvPr/>
        </p:nvSpPr>
        <p:spPr>
          <a:xfrm>
            <a:off x="1299881" y="1111624"/>
            <a:ext cx="10040471" cy="4091056"/>
          </a:xfrm>
          <a:prstGeom prst="rect">
            <a:avLst/>
          </a:prstGeom>
          <a:noFill/>
        </p:spPr>
        <p:txBody>
          <a:bodyPr wrap="square">
            <a:spAutoFit/>
          </a:bodyPr>
          <a:lstStyle/>
          <a:p>
            <a:pPr algn="just">
              <a:lnSpc>
                <a:spcPct val="80000"/>
              </a:lnSpc>
              <a:spcBef>
                <a:spcPct val="20000"/>
              </a:spcBef>
              <a:spcAft>
                <a:spcPts val="600"/>
              </a:spcAft>
              <a:buClr>
                <a:schemeClr val="accent1"/>
              </a:buClr>
              <a:buSzPct val="115000"/>
            </a:pPr>
            <a:r>
              <a:rPr lang="en-US" sz="1900" b="1" dirty="0">
                <a:solidFill>
                  <a:schemeClr val="tx1">
                    <a:lumMod val="85000"/>
                    <a:lumOff val="15000"/>
                  </a:schemeClr>
                </a:solidFill>
              </a:rPr>
              <a:t>Approach:</a:t>
            </a:r>
            <a:endParaRPr lang="en-US" sz="1900" dirty="0">
              <a:solidFill>
                <a:schemeClr val="tx1">
                  <a:lumMod val="85000"/>
                  <a:lumOff val="15000"/>
                </a:schemeClr>
              </a:solidFill>
            </a:endParaRPr>
          </a:p>
          <a:p>
            <a:pPr algn="just">
              <a:lnSpc>
                <a:spcPct val="80000"/>
              </a:lnSpc>
              <a:spcBef>
                <a:spcPct val="20000"/>
              </a:spcBef>
              <a:spcAft>
                <a:spcPts val="600"/>
              </a:spcAft>
              <a:buClr>
                <a:schemeClr val="accent1"/>
              </a:buClr>
              <a:buSzPct val="115000"/>
            </a:pPr>
            <a:r>
              <a:rPr lang="en-US" sz="1900" dirty="0">
                <a:solidFill>
                  <a:schemeClr val="tx1">
                    <a:lumMod val="85000"/>
                    <a:lumOff val="15000"/>
                  </a:schemeClr>
                </a:solidFill>
              </a:rPr>
              <a:t> I started my homework my learning more about excel analysis and how can I perform the necessary function according to the need of analysis. Then I started understanding the given dataset and tried to find the pattern or anything which can help me in cleaning the data. The I started my actual work my cleaning the dataset by performing certain steps and then started my analysis for given tasks. </a:t>
            </a:r>
          </a:p>
          <a:p>
            <a:pPr marL="285750" indent="-285750" algn="just">
              <a:lnSpc>
                <a:spcPct val="80000"/>
              </a:lnSpc>
              <a:spcBef>
                <a:spcPct val="20000"/>
              </a:spcBef>
              <a:spcAft>
                <a:spcPts val="600"/>
              </a:spcAft>
              <a:buClr>
                <a:schemeClr val="accent1"/>
              </a:buClr>
              <a:buSzPct val="115000"/>
              <a:buFont typeface="Arial"/>
              <a:buChar char="•"/>
            </a:pPr>
            <a:endParaRPr lang="en-US" sz="1900" dirty="0">
              <a:solidFill>
                <a:schemeClr val="tx1">
                  <a:lumMod val="85000"/>
                  <a:lumOff val="15000"/>
                </a:schemeClr>
              </a:solidFill>
            </a:endParaRPr>
          </a:p>
          <a:p>
            <a:pPr algn="just">
              <a:lnSpc>
                <a:spcPct val="80000"/>
              </a:lnSpc>
              <a:spcBef>
                <a:spcPct val="20000"/>
              </a:spcBef>
              <a:spcAft>
                <a:spcPts val="600"/>
              </a:spcAft>
              <a:buClr>
                <a:schemeClr val="accent1"/>
              </a:buClr>
              <a:buSzPct val="115000"/>
            </a:pPr>
            <a:r>
              <a:rPr lang="en-US" sz="1900" b="1" dirty="0">
                <a:solidFill>
                  <a:schemeClr val="tx1">
                    <a:lumMod val="85000"/>
                    <a:lumOff val="15000"/>
                  </a:schemeClr>
                </a:solidFill>
              </a:rPr>
              <a:t>Tech-stack used:</a:t>
            </a:r>
            <a:endParaRPr lang="en-US" sz="1900" dirty="0">
              <a:solidFill>
                <a:schemeClr val="tx1">
                  <a:lumMod val="85000"/>
                  <a:lumOff val="15000"/>
                </a:schemeClr>
              </a:solidFill>
            </a:endParaRPr>
          </a:p>
          <a:p>
            <a:pPr algn="just">
              <a:lnSpc>
                <a:spcPct val="80000"/>
              </a:lnSpc>
              <a:spcBef>
                <a:spcPct val="20000"/>
              </a:spcBef>
              <a:spcAft>
                <a:spcPts val="600"/>
              </a:spcAft>
              <a:buClr>
                <a:schemeClr val="accent1"/>
              </a:buClr>
              <a:buSzPct val="115000"/>
            </a:pPr>
            <a:r>
              <a:rPr lang="en-US" sz="1900" dirty="0">
                <a:solidFill>
                  <a:schemeClr val="tx1">
                    <a:lumMod val="85000"/>
                    <a:lumOff val="15000"/>
                  </a:schemeClr>
                </a:solidFill>
              </a:rPr>
              <a:t> I used the window version of Microsoft excel.</a:t>
            </a:r>
          </a:p>
          <a:p>
            <a:pPr marL="285750" indent="-285750" algn="just">
              <a:lnSpc>
                <a:spcPct val="80000"/>
              </a:lnSpc>
              <a:spcBef>
                <a:spcPct val="20000"/>
              </a:spcBef>
              <a:spcAft>
                <a:spcPts val="600"/>
              </a:spcAft>
              <a:buClr>
                <a:schemeClr val="accent1"/>
              </a:buClr>
              <a:buSzPct val="115000"/>
              <a:buFont typeface="Arial"/>
              <a:buChar char="•"/>
            </a:pPr>
            <a:endParaRPr lang="en-US" sz="1900" dirty="0">
              <a:solidFill>
                <a:schemeClr val="tx1">
                  <a:lumMod val="85000"/>
                  <a:lumOff val="15000"/>
                </a:schemeClr>
              </a:solidFill>
            </a:endParaRPr>
          </a:p>
          <a:p>
            <a:pPr algn="just">
              <a:lnSpc>
                <a:spcPct val="80000"/>
              </a:lnSpc>
              <a:spcBef>
                <a:spcPct val="20000"/>
              </a:spcBef>
              <a:spcAft>
                <a:spcPts val="600"/>
              </a:spcAft>
              <a:buClr>
                <a:schemeClr val="accent1"/>
              </a:buClr>
              <a:buSzPct val="115000"/>
            </a:pPr>
            <a:r>
              <a:rPr lang="en-US" sz="1900" b="1" dirty="0">
                <a:solidFill>
                  <a:schemeClr val="tx1">
                    <a:lumMod val="85000"/>
                    <a:lumOff val="15000"/>
                  </a:schemeClr>
                </a:solidFill>
              </a:rPr>
              <a:t> Insights:</a:t>
            </a:r>
          </a:p>
          <a:p>
            <a:pPr algn="just">
              <a:lnSpc>
                <a:spcPct val="80000"/>
              </a:lnSpc>
              <a:spcBef>
                <a:spcPct val="20000"/>
              </a:spcBef>
              <a:spcAft>
                <a:spcPts val="600"/>
              </a:spcAft>
              <a:buClr>
                <a:schemeClr val="accent1"/>
              </a:buClr>
              <a:buSzPct val="115000"/>
            </a:pPr>
            <a:r>
              <a:rPr lang="en-US" sz="1900" dirty="0">
                <a:solidFill>
                  <a:schemeClr val="tx1">
                    <a:lumMod val="85000"/>
                    <a:lumOff val="15000"/>
                  </a:schemeClr>
                </a:solidFill>
              </a:rPr>
              <a:t>I used many excel functions and got to know more about excel features. I got more Insights on the project, like how can I perform same analysis with different tools and features in the excel and how it can be more understandable by doing different analysis. </a:t>
            </a:r>
            <a:endParaRPr lang="en-IN" sz="1900" dirty="0">
              <a:solidFill>
                <a:schemeClr val="tx1">
                  <a:lumMod val="85000"/>
                  <a:lumOff val="15000"/>
                </a:schemeClr>
              </a:solidFill>
            </a:endParaRPr>
          </a:p>
        </p:txBody>
      </p:sp>
    </p:spTree>
    <p:extLst>
      <p:ext uri="{BB962C8B-B14F-4D97-AF65-F5344CB8AC3E}">
        <p14:creationId xmlns:p14="http://schemas.microsoft.com/office/powerpoint/2010/main" val="109220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4311-0585-4D57-BD9C-FE52E0D38174}"/>
              </a:ext>
            </a:extLst>
          </p:cNvPr>
          <p:cNvSpPr>
            <a:spLocks noGrp="1"/>
          </p:cNvSpPr>
          <p:nvPr>
            <p:ph type="title"/>
          </p:nvPr>
        </p:nvSpPr>
        <p:spPr/>
        <p:txBody>
          <a:bodyPr/>
          <a:lstStyle/>
          <a:p>
            <a:r>
              <a:rPr lang="en-IN" b="1" i="0" dirty="0">
                <a:solidFill>
                  <a:srgbClr val="8492A6"/>
                </a:solidFill>
                <a:effectLst/>
                <a:latin typeface="Nunito" pitchFamily="2" charset="0"/>
              </a:rPr>
              <a:t>Cleaning the data</a:t>
            </a:r>
            <a:endParaRPr lang="en-IN" dirty="0"/>
          </a:p>
        </p:txBody>
      </p:sp>
      <p:sp>
        <p:nvSpPr>
          <p:cNvPr id="4" name="Content Placeholder 3">
            <a:extLst>
              <a:ext uri="{FF2B5EF4-FFF2-40B4-BE49-F238E27FC236}">
                <a16:creationId xmlns:a16="http://schemas.microsoft.com/office/drawing/2014/main" id="{B69186DD-A1AD-4983-BB4B-1DAC22D255BE}"/>
              </a:ext>
            </a:extLst>
          </p:cNvPr>
          <p:cNvSpPr>
            <a:spLocks noGrp="1"/>
          </p:cNvSpPr>
          <p:nvPr>
            <p:ph idx="1"/>
          </p:nvPr>
        </p:nvSpPr>
        <p:spPr>
          <a:xfrm>
            <a:off x="1295401" y="2556932"/>
            <a:ext cx="9964270" cy="3318936"/>
          </a:xfrm>
        </p:spPr>
        <p:txBody>
          <a:bodyPr>
            <a:normAutofit fontScale="92500"/>
          </a:bodyPr>
          <a:lstStyle/>
          <a:p>
            <a:r>
              <a:rPr lang="en-US" dirty="0"/>
              <a:t> I started my data cleaning by firstly understanding the pattern</a:t>
            </a:r>
          </a:p>
          <a:p>
            <a:r>
              <a:rPr lang="en-US" dirty="0"/>
              <a:t> I removed all the rows which contain empty or null columns.</a:t>
            </a:r>
          </a:p>
          <a:p>
            <a:r>
              <a:rPr lang="en-US" dirty="0"/>
              <a:t> I removed all the duplicate rows.</a:t>
            </a:r>
          </a:p>
          <a:p>
            <a:r>
              <a:rPr lang="en-US" dirty="0"/>
              <a:t> I removed the column which was not necessary during the main analysis.</a:t>
            </a:r>
          </a:p>
          <a:p>
            <a:r>
              <a:rPr lang="en-US" dirty="0"/>
              <a:t> I changed the column size and format, to make it more understandable and readable.</a:t>
            </a:r>
          </a:p>
          <a:p>
            <a:r>
              <a:rPr lang="en-US" dirty="0"/>
              <a:t> I arranged the column in the way which make it more readable and finding</a:t>
            </a:r>
          </a:p>
          <a:p>
            <a:pPr marL="0" indent="0">
              <a:buNone/>
            </a:pPr>
            <a:r>
              <a:rPr lang="en-US" dirty="0"/>
              <a:t>      connection between columns.</a:t>
            </a:r>
            <a:endParaRPr lang="en-IN" dirty="0"/>
          </a:p>
        </p:txBody>
      </p:sp>
    </p:spTree>
    <p:extLst>
      <p:ext uri="{BB962C8B-B14F-4D97-AF65-F5344CB8AC3E}">
        <p14:creationId xmlns:p14="http://schemas.microsoft.com/office/powerpoint/2010/main" val="287369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6871-C1B6-4C4F-B419-660B651A9587}"/>
              </a:ext>
            </a:extLst>
          </p:cNvPr>
          <p:cNvSpPr>
            <a:spLocks noGrp="1"/>
          </p:cNvSpPr>
          <p:nvPr>
            <p:ph type="title"/>
          </p:nvPr>
        </p:nvSpPr>
        <p:spPr/>
        <p:txBody>
          <a:bodyPr/>
          <a:lstStyle/>
          <a:p>
            <a:r>
              <a:rPr lang="en-IN" b="1" i="0" dirty="0">
                <a:solidFill>
                  <a:srgbClr val="8492A6"/>
                </a:solidFill>
                <a:effectLst/>
                <a:latin typeface="Nunito" pitchFamily="2" charset="0"/>
              </a:rPr>
              <a:t>Movies with highest profit</a:t>
            </a:r>
            <a:endParaRPr lang="en-IN" dirty="0"/>
          </a:p>
        </p:txBody>
      </p:sp>
      <p:pic>
        <p:nvPicPr>
          <p:cNvPr id="7" name="Content Placeholder 6">
            <a:extLst>
              <a:ext uri="{FF2B5EF4-FFF2-40B4-BE49-F238E27FC236}">
                <a16:creationId xmlns:a16="http://schemas.microsoft.com/office/drawing/2014/main" id="{1AC9461C-1E4E-4266-BBCA-622AE52677CA}"/>
              </a:ext>
            </a:extLst>
          </p:cNvPr>
          <p:cNvPicPr>
            <a:picLocks noGrp="1" noChangeAspect="1"/>
          </p:cNvPicPr>
          <p:nvPr>
            <p:ph idx="1"/>
          </p:nvPr>
        </p:nvPicPr>
        <p:blipFill>
          <a:blip r:embed="rId2"/>
          <a:stretch>
            <a:fillRect/>
          </a:stretch>
        </p:blipFill>
        <p:spPr>
          <a:xfrm>
            <a:off x="4145111" y="3260007"/>
            <a:ext cx="3901778" cy="1912786"/>
          </a:xfrm>
        </p:spPr>
      </p:pic>
    </p:spTree>
    <p:extLst>
      <p:ext uri="{BB962C8B-B14F-4D97-AF65-F5344CB8AC3E}">
        <p14:creationId xmlns:p14="http://schemas.microsoft.com/office/powerpoint/2010/main" val="220866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37CC-47A2-4527-B699-304D29B3D88B}"/>
              </a:ext>
            </a:extLst>
          </p:cNvPr>
          <p:cNvSpPr>
            <a:spLocks noGrp="1"/>
          </p:cNvSpPr>
          <p:nvPr>
            <p:ph type="title"/>
          </p:nvPr>
        </p:nvSpPr>
        <p:spPr/>
        <p:txBody>
          <a:bodyPr/>
          <a:lstStyle/>
          <a:p>
            <a:r>
              <a:rPr lang="en-IN" b="1" i="0" dirty="0">
                <a:solidFill>
                  <a:srgbClr val="8492A6"/>
                </a:solidFill>
                <a:effectLst/>
                <a:latin typeface="Nunito" pitchFamily="2" charset="0"/>
              </a:rPr>
              <a:t>Top 250</a:t>
            </a:r>
            <a:endParaRPr lang="en-IN" dirty="0"/>
          </a:p>
        </p:txBody>
      </p:sp>
      <p:pic>
        <p:nvPicPr>
          <p:cNvPr id="7" name="Content Placeholder 6">
            <a:extLst>
              <a:ext uri="{FF2B5EF4-FFF2-40B4-BE49-F238E27FC236}">
                <a16:creationId xmlns:a16="http://schemas.microsoft.com/office/drawing/2014/main" id="{5DBD6B46-5C5B-417F-A672-27CE32FCDFBE}"/>
              </a:ext>
            </a:extLst>
          </p:cNvPr>
          <p:cNvPicPr>
            <a:picLocks noGrp="1" noChangeAspect="1"/>
          </p:cNvPicPr>
          <p:nvPr>
            <p:ph idx="1"/>
          </p:nvPr>
        </p:nvPicPr>
        <p:blipFill>
          <a:blip r:embed="rId2"/>
          <a:stretch>
            <a:fillRect/>
          </a:stretch>
        </p:blipFill>
        <p:spPr>
          <a:xfrm>
            <a:off x="1426813" y="2638145"/>
            <a:ext cx="2804528" cy="3317875"/>
          </a:xfrm>
        </p:spPr>
      </p:pic>
      <p:pic>
        <p:nvPicPr>
          <p:cNvPr id="9" name="Picture 8">
            <a:extLst>
              <a:ext uri="{FF2B5EF4-FFF2-40B4-BE49-F238E27FC236}">
                <a16:creationId xmlns:a16="http://schemas.microsoft.com/office/drawing/2014/main" id="{543369EB-C018-43CB-BD27-A2C4AB67BB13}"/>
              </a:ext>
            </a:extLst>
          </p:cNvPr>
          <p:cNvPicPr>
            <a:picLocks noChangeAspect="1"/>
          </p:cNvPicPr>
          <p:nvPr/>
        </p:nvPicPr>
        <p:blipFill>
          <a:blip r:embed="rId3"/>
          <a:stretch>
            <a:fillRect/>
          </a:stretch>
        </p:blipFill>
        <p:spPr>
          <a:xfrm>
            <a:off x="4660629" y="2638144"/>
            <a:ext cx="2670058" cy="3317875"/>
          </a:xfrm>
          <a:prstGeom prst="rect">
            <a:avLst/>
          </a:prstGeom>
        </p:spPr>
      </p:pic>
      <p:pic>
        <p:nvPicPr>
          <p:cNvPr id="11" name="Picture 10">
            <a:extLst>
              <a:ext uri="{FF2B5EF4-FFF2-40B4-BE49-F238E27FC236}">
                <a16:creationId xmlns:a16="http://schemas.microsoft.com/office/drawing/2014/main" id="{4710CA29-52EC-495E-907F-58466C69E274}"/>
              </a:ext>
            </a:extLst>
          </p:cNvPr>
          <p:cNvPicPr>
            <a:picLocks noChangeAspect="1"/>
          </p:cNvPicPr>
          <p:nvPr/>
        </p:nvPicPr>
        <p:blipFill>
          <a:blip r:embed="rId4"/>
          <a:stretch>
            <a:fillRect/>
          </a:stretch>
        </p:blipFill>
        <p:spPr>
          <a:xfrm>
            <a:off x="7531372" y="2638145"/>
            <a:ext cx="3038015" cy="3317874"/>
          </a:xfrm>
          <a:prstGeom prst="rect">
            <a:avLst/>
          </a:prstGeom>
        </p:spPr>
      </p:pic>
    </p:spTree>
    <p:extLst>
      <p:ext uri="{BB962C8B-B14F-4D97-AF65-F5344CB8AC3E}">
        <p14:creationId xmlns:p14="http://schemas.microsoft.com/office/powerpoint/2010/main" val="25243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0BF9-0E07-4AAA-8980-14FC4630328F}"/>
              </a:ext>
            </a:extLst>
          </p:cNvPr>
          <p:cNvSpPr>
            <a:spLocks noGrp="1"/>
          </p:cNvSpPr>
          <p:nvPr>
            <p:ph type="title"/>
          </p:nvPr>
        </p:nvSpPr>
        <p:spPr/>
        <p:txBody>
          <a:bodyPr/>
          <a:lstStyle/>
          <a:p>
            <a:r>
              <a:rPr lang="en-IN" b="1" i="0" dirty="0">
                <a:solidFill>
                  <a:srgbClr val="8492A6"/>
                </a:solidFill>
                <a:effectLst/>
                <a:latin typeface="Nunito" pitchFamily="2" charset="0"/>
              </a:rPr>
              <a:t>Best Directors</a:t>
            </a:r>
            <a:endParaRPr lang="en-IN" dirty="0"/>
          </a:p>
        </p:txBody>
      </p:sp>
      <p:pic>
        <p:nvPicPr>
          <p:cNvPr id="5" name="Content Placeholder 4">
            <a:extLst>
              <a:ext uri="{FF2B5EF4-FFF2-40B4-BE49-F238E27FC236}">
                <a16:creationId xmlns:a16="http://schemas.microsoft.com/office/drawing/2014/main" id="{DBD40923-E33B-407E-896A-D18EC543625F}"/>
              </a:ext>
            </a:extLst>
          </p:cNvPr>
          <p:cNvPicPr>
            <a:picLocks noGrp="1" noChangeAspect="1"/>
          </p:cNvPicPr>
          <p:nvPr>
            <p:ph idx="1"/>
          </p:nvPr>
        </p:nvPicPr>
        <p:blipFill>
          <a:blip r:embed="rId2"/>
          <a:stretch>
            <a:fillRect/>
          </a:stretch>
        </p:blipFill>
        <p:spPr>
          <a:xfrm>
            <a:off x="3968465" y="2742299"/>
            <a:ext cx="3714643" cy="2277936"/>
          </a:xfrm>
        </p:spPr>
      </p:pic>
    </p:spTree>
    <p:extLst>
      <p:ext uri="{BB962C8B-B14F-4D97-AF65-F5344CB8AC3E}">
        <p14:creationId xmlns:p14="http://schemas.microsoft.com/office/powerpoint/2010/main" val="225837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8F3D-E99B-43C3-A2F6-50B95D2353C0}"/>
              </a:ext>
            </a:extLst>
          </p:cNvPr>
          <p:cNvSpPr>
            <a:spLocks noGrp="1"/>
          </p:cNvSpPr>
          <p:nvPr>
            <p:ph type="title"/>
          </p:nvPr>
        </p:nvSpPr>
        <p:spPr/>
        <p:txBody>
          <a:bodyPr/>
          <a:lstStyle/>
          <a:p>
            <a:r>
              <a:rPr lang="en-IN" b="1" i="0" dirty="0">
                <a:solidFill>
                  <a:srgbClr val="8492A6"/>
                </a:solidFill>
                <a:effectLst/>
                <a:latin typeface="Nunito" pitchFamily="2" charset="0"/>
              </a:rPr>
              <a:t>Popular Genres</a:t>
            </a:r>
            <a:endParaRPr lang="en-IN" dirty="0"/>
          </a:p>
        </p:txBody>
      </p:sp>
      <p:pic>
        <p:nvPicPr>
          <p:cNvPr id="4" name="Content Placeholder 3">
            <a:extLst>
              <a:ext uri="{FF2B5EF4-FFF2-40B4-BE49-F238E27FC236}">
                <a16:creationId xmlns:a16="http://schemas.microsoft.com/office/drawing/2014/main" id="{E03AEBE6-6469-4282-AFEF-5E4BF0DF27D0}"/>
              </a:ext>
            </a:extLst>
          </p:cNvPr>
          <p:cNvPicPr>
            <a:picLocks noGrp="1" noChangeAspect="1"/>
          </p:cNvPicPr>
          <p:nvPr>
            <p:ph idx="1"/>
          </p:nvPr>
        </p:nvPicPr>
        <p:blipFill>
          <a:blip r:embed="rId2"/>
          <a:stretch>
            <a:fillRect/>
          </a:stretch>
        </p:blipFill>
        <p:spPr>
          <a:xfrm>
            <a:off x="2435034" y="2838585"/>
            <a:ext cx="7321931" cy="2755631"/>
          </a:xfrm>
          <a:prstGeom prst="rect">
            <a:avLst/>
          </a:prstGeom>
        </p:spPr>
      </p:pic>
    </p:spTree>
    <p:extLst>
      <p:ext uri="{BB962C8B-B14F-4D97-AF65-F5344CB8AC3E}">
        <p14:creationId xmlns:p14="http://schemas.microsoft.com/office/powerpoint/2010/main" val="402094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98EB-9877-46DF-97C0-4E8063189554}"/>
              </a:ext>
            </a:extLst>
          </p:cNvPr>
          <p:cNvSpPr>
            <a:spLocks noGrp="1"/>
          </p:cNvSpPr>
          <p:nvPr>
            <p:ph type="title"/>
          </p:nvPr>
        </p:nvSpPr>
        <p:spPr/>
        <p:txBody>
          <a:bodyPr/>
          <a:lstStyle/>
          <a:p>
            <a:r>
              <a:rPr lang="en-IN" b="1" i="0" dirty="0">
                <a:solidFill>
                  <a:srgbClr val="8492A6"/>
                </a:solidFill>
                <a:effectLst/>
                <a:latin typeface="Nunito" pitchFamily="2" charset="0"/>
              </a:rPr>
              <a:t>Charts</a:t>
            </a:r>
            <a:endParaRPr lang="en-IN" dirty="0"/>
          </a:p>
        </p:txBody>
      </p:sp>
      <p:pic>
        <p:nvPicPr>
          <p:cNvPr id="8" name="Content Placeholder 7">
            <a:extLst>
              <a:ext uri="{FF2B5EF4-FFF2-40B4-BE49-F238E27FC236}">
                <a16:creationId xmlns:a16="http://schemas.microsoft.com/office/drawing/2014/main" id="{2DA696E7-2594-439A-90B1-D04FD18FAA17}"/>
              </a:ext>
            </a:extLst>
          </p:cNvPr>
          <p:cNvPicPr>
            <a:picLocks noGrp="1" noChangeAspect="1"/>
          </p:cNvPicPr>
          <p:nvPr>
            <p:ph idx="1"/>
          </p:nvPr>
        </p:nvPicPr>
        <p:blipFill>
          <a:blip r:embed="rId2"/>
          <a:stretch>
            <a:fillRect/>
          </a:stretch>
        </p:blipFill>
        <p:spPr>
          <a:xfrm>
            <a:off x="3809802" y="2844681"/>
            <a:ext cx="4572396" cy="2743438"/>
          </a:xfrm>
          <a:prstGeom prst="rect">
            <a:avLst/>
          </a:prstGeom>
        </p:spPr>
      </p:pic>
    </p:spTree>
    <p:extLst>
      <p:ext uri="{BB962C8B-B14F-4D97-AF65-F5344CB8AC3E}">
        <p14:creationId xmlns:p14="http://schemas.microsoft.com/office/powerpoint/2010/main" val="25231154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523</TotalTime>
  <Words>412</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Calibri-Bold_9_1</vt:lpstr>
      <vt:lpstr>Garamond</vt:lpstr>
      <vt:lpstr>Nunito</vt:lpstr>
      <vt:lpstr>Organic</vt:lpstr>
      <vt:lpstr>IMDB MOVIE ANALYSIS</vt:lpstr>
      <vt:lpstr>Description</vt:lpstr>
      <vt:lpstr>PowerPoint Presentation</vt:lpstr>
      <vt:lpstr>Cleaning the data</vt:lpstr>
      <vt:lpstr>Movies with highest profit</vt:lpstr>
      <vt:lpstr>Top 250</vt:lpstr>
      <vt:lpstr>Best Directors</vt:lpstr>
      <vt:lpstr>Popular Genres</vt:lpstr>
      <vt:lpstr>Charts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Manimannan B</dc:creator>
  <cp:lastModifiedBy>Manimannan B</cp:lastModifiedBy>
  <cp:revision>21</cp:revision>
  <dcterms:created xsi:type="dcterms:W3CDTF">2022-12-15T09:30:09Z</dcterms:created>
  <dcterms:modified xsi:type="dcterms:W3CDTF">2022-12-16T16:09:34Z</dcterms:modified>
</cp:coreProperties>
</file>