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67" r:id="rId5"/>
    <p:sldId id="268" r:id="rId6"/>
    <p:sldId id="269" r:id="rId7"/>
    <p:sldId id="258" r:id="rId8"/>
    <p:sldId id="265" r:id="rId9"/>
    <p:sldId id="264" r:id="rId10"/>
    <p:sldId id="259" r:id="rId11"/>
    <p:sldId id="266" r:id="rId12"/>
    <p:sldId id="261" r:id="rId13"/>
    <p:sldId id="260" r:id="rId14"/>
    <p:sldId id="271" r:id="rId15"/>
    <p:sldId id="274" r:id="rId16"/>
    <p:sldId id="273" r:id="rId17"/>
    <p:sldId id="272" r:id="rId18"/>
    <p:sldId id="270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i%20Rishi\OneDrive\Desktop\Trainity\Done%20Project\XYZ_Ads_Airings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i%20Rishi\OneDrive\Desktop\Trainity\Done%20Project\XYZ_Ads_Airings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i%20Rishi\OneDrive\Desktop\Trainity\Done%20Project\XYZ_Ads_Airings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i%20Rishi\OneDrive\Desktop\Trainity\Done%20Project\XYZ_Ads_Airings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'Question-1'!$A$1</c:f>
              <c:strCache>
                <c:ptCount val="1"/>
                <c:pt idx="0">
                  <c:v>Brand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'Question-1'!$B$1:$AF$1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68-4C0E-A4AB-21CE7FF1AB6E}"/>
            </c:ext>
          </c:extLst>
        </c:ser>
        <c:ser>
          <c:idx val="1"/>
          <c:order val="1"/>
          <c:tx>
            <c:strRef>
              <c:f>'Question-1'!$A$2</c:f>
              <c:strCache>
                <c:ptCount val="1"/>
                <c:pt idx="0">
                  <c:v>Honda Cars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'Question-1'!$B$2:$AF$2</c:f>
              <c:numCache>
                <c:formatCode>_-[$$-409]* #,##0_ ;_-[$$-409]* \-#,##0\ ;_-[$$-409]* "-"??_ ;_-@_ </c:formatCode>
                <c:ptCount val="31"/>
                <c:pt idx="0">
                  <c:v>511.70744096650191</c:v>
                </c:pt>
                <c:pt idx="1">
                  <c:v>535.17253758133279</c:v>
                </c:pt>
                <c:pt idx="2">
                  <c:v>563.96878964729763</c:v>
                </c:pt>
                <c:pt idx="3">
                  <c:v>603.11011080332412</c:v>
                </c:pt>
                <c:pt idx="4">
                  <c:v>555.91656257806642</c:v>
                </c:pt>
                <c:pt idx="5">
                  <c:v>598.50558189325579</c:v>
                </c:pt>
                <c:pt idx="6">
                  <c:v>617.8107279693487</c:v>
                </c:pt>
                <c:pt idx="7">
                  <c:v>595.23029731005192</c:v>
                </c:pt>
                <c:pt idx="8">
                  <c:v>635.46689147762106</c:v>
                </c:pt>
                <c:pt idx="9">
                  <c:v>669.03036876355748</c:v>
                </c:pt>
                <c:pt idx="10">
                  <c:v>643.47247119078099</c:v>
                </c:pt>
                <c:pt idx="11">
                  <c:v>613.78832752613243</c:v>
                </c:pt>
                <c:pt idx="12">
                  <c:v>616.51522533495734</c:v>
                </c:pt>
                <c:pt idx="13">
                  <c:v>514.30619469026544</c:v>
                </c:pt>
                <c:pt idx="14">
                  <c:v>515.90658174097666</c:v>
                </c:pt>
                <c:pt idx="15">
                  <c:v>418.43343653250776</c:v>
                </c:pt>
                <c:pt idx="16">
                  <c:v>330.90272373540859</c:v>
                </c:pt>
                <c:pt idx="17">
                  <c:v>278.76041666666669</c:v>
                </c:pt>
                <c:pt idx="18">
                  <c:v>280.07407407407408</c:v>
                </c:pt>
                <c:pt idx="19">
                  <c:v>258.33944954128441</c:v>
                </c:pt>
                <c:pt idx="20">
                  <c:v>252.94520547945206</c:v>
                </c:pt>
                <c:pt idx="21">
                  <c:v>328.41428571428571</c:v>
                </c:pt>
                <c:pt idx="22">
                  <c:v>328.72222222222223</c:v>
                </c:pt>
                <c:pt idx="23">
                  <c:v>296.56521739130437</c:v>
                </c:pt>
                <c:pt idx="24">
                  <c:v>194.23809523809524</c:v>
                </c:pt>
                <c:pt idx="25">
                  <c:v>145.71428571428572</c:v>
                </c:pt>
                <c:pt idx="26">
                  <c:v>312.14285714285717</c:v>
                </c:pt>
                <c:pt idx="27">
                  <c:v>91</c:v>
                </c:pt>
                <c:pt idx="28">
                  <c:v>161</c:v>
                </c:pt>
                <c:pt idx="29">
                  <c:v>37</c:v>
                </c:pt>
                <c:pt idx="30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68-4C0E-A4AB-21CE7FF1AB6E}"/>
            </c:ext>
          </c:extLst>
        </c:ser>
        <c:ser>
          <c:idx val="2"/>
          <c:order val="2"/>
          <c:tx>
            <c:strRef>
              <c:f>'Question-1'!$A$3</c:f>
              <c:strCache>
                <c:ptCount val="1"/>
                <c:pt idx="0">
                  <c:v>Maruti Suzuki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'Question-1'!$B$3:$AF$3</c:f>
              <c:numCache>
                <c:formatCode>_-[$$-409]* #,##0_ ;_-[$$-409]* \-#,##0\ ;_-[$$-409]* "-"??_ ;_-@_ </c:formatCode>
                <c:ptCount val="31"/>
                <c:pt idx="0">
                  <c:v>1729.6170296925268</c:v>
                </c:pt>
                <c:pt idx="1">
                  <c:v>1775.6594366727898</c:v>
                </c:pt>
                <c:pt idx="2">
                  <c:v>2162.889117776313</c:v>
                </c:pt>
                <c:pt idx="3">
                  <c:v>2333.9539940021809</c:v>
                </c:pt>
                <c:pt idx="4">
                  <c:v>2251.613802658354</c:v>
                </c:pt>
                <c:pt idx="5">
                  <c:v>2225.9401781926176</c:v>
                </c:pt>
                <c:pt idx="6">
                  <c:v>2082.0560697155984</c:v>
                </c:pt>
                <c:pt idx="7">
                  <c:v>1923.7345485375158</c:v>
                </c:pt>
                <c:pt idx="8">
                  <c:v>1892.2294589178357</c:v>
                </c:pt>
                <c:pt idx="9">
                  <c:v>1988.3450793650793</c:v>
                </c:pt>
                <c:pt idx="10">
                  <c:v>2083.0783898305085</c:v>
                </c:pt>
                <c:pt idx="11">
                  <c:v>2311.2277298850577</c:v>
                </c:pt>
                <c:pt idx="12">
                  <c:v>2213.2786885245901</c:v>
                </c:pt>
                <c:pt idx="13">
                  <c:v>2400.2581726739313</c:v>
                </c:pt>
                <c:pt idx="14">
                  <c:v>2371.5767790262171</c:v>
                </c:pt>
                <c:pt idx="15">
                  <c:v>2603.2518796992481</c:v>
                </c:pt>
                <c:pt idx="16">
                  <c:v>2452.8059701492539</c:v>
                </c:pt>
                <c:pt idx="17">
                  <c:v>2449.4976303317535</c:v>
                </c:pt>
                <c:pt idx="18">
                  <c:v>2973.2955974842766</c:v>
                </c:pt>
                <c:pt idx="19">
                  <c:v>1889.5794392523364</c:v>
                </c:pt>
                <c:pt idx="20">
                  <c:v>1575.4461538461539</c:v>
                </c:pt>
                <c:pt idx="21">
                  <c:v>2104.5</c:v>
                </c:pt>
                <c:pt idx="22">
                  <c:v>1931.5555555555557</c:v>
                </c:pt>
                <c:pt idx="23">
                  <c:v>2136.1333333333332</c:v>
                </c:pt>
                <c:pt idx="24">
                  <c:v>2639.4</c:v>
                </c:pt>
                <c:pt idx="25">
                  <c:v>818.81818181818187</c:v>
                </c:pt>
                <c:pt idx="26">
                  <c:v>393.66666666666669</c:v>
                </c:pt>
                <c:pt idx="27">
                  <c:v>274</c:v>
                </c:pt>
                <c:pt idx="28">
                  <c:v>90</c:v>
                </c:pt>
                <c:pt idx="29">
                  <c:v>0</c:v>
                </c:pt>
                <c:pt idx="30">
                  <c:v>2569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68-4C0E-A4AB-21CE7FF1AB6E}"/>
            </c:ext>
          </c:extLst>
        </c:ser>
        <c:ser>
          <c:idx val="3"/>
          <c:order val="3"/>
          <c:tx>
            <c:strRef>
              <c:f>'Question-1'!$A$4</c:f>
              <c:strCache>
                <c:ptCount val="1"/>
                <c:pt idx="0">
                  <c:v>Hyundai Motors India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'Question-1'!$B$4:$AF$4</c:f>
              <c:numCache>
                <c:formatCode>_-[$$-409]* #,##0_ ;_-[$$-409]* \-#,##0\ ;_-[$$-409]* "-"??_ ;_-@_ </c:formatCode>
                <c:ptCount val="31"/>
                <c:pt idx="0">
                  <c:v>2888.118670886076</c:v>
                </c:pt>
                <c:pt idx="1">
                  <c:v>1810.5731668522349</c:v>
                </c:pt>
                <c:pt idx="2">
                  <c:v>2467.4298245614036</c:v>
                </c:pt>
                <c:pt idx="3">
                  <c:v>3358.7934664246823</c:v>
                </c:pt>
                <c:pt idx="4">
                  <c:v>2517.8643248469225</c:v>
                </c:pt>
                <c:pt idx="5">
                  <c:v>2620.9392720691735</c:v>
                </c:pt>
                <c:pt idx="6">
                  <c:v>2324.1087014017457</c:v>
                </c:pt>
                <c:pt idx="7">
                  <c:v>2611.4631297964629</c:v>
                </c:pt>
                <c:pt idx="8">
                  <c:v>2476.6397369657116</c:v>
                </c:pt>
                <c:pt idx="9">
                  <c:v>2110.404839764552</c:v>
                </c:pt>
                <c:pt idx="10">
                  <c:v>2139.412180052957</c:v>
                </c:pt>
                <c:pt idx="11">
                  <c:v>2445.787610619469</c:v>
                </c:pt>
                <c:pt idx="12">
                  <c:v>2550.5008488964345</c:v>
                </c:pt>
                <c:pt idx="13">
                  <c:v>2169.7523809523809</c:v>
                </c:pt>
                <c:pt idx="14">
                  <c:v>2014.5736434108528</c:v>
                </c:pt>
                <c:pt idx="15">
                  <c:v>1890.5117647058823</c:v>
                </c:pt>
                <c:pt idx="16">
                  <c:v>1970.8016528925621</c:v>
                </c:pt>
                <c:pt idx="17">
                  <c:v>1468.92</c:v>
                </c:pt>
                <c:pt idx="18">
                  <c:v>2258.1228070175439</c:v>
                </c:pt>
                <c:pt idx="19">
                  <c:v>3429.3333333333335</c:v>
                </c:pt>
                <c:pt idx="20">
                  <c:v>3467.2692307692309</c:v>
                </c:pt>
                <c:pt idx="21">
                  <c:v>3917.3846153846152</c:v>
                </c:pt>
                <c:pt idx="22">
                  <c:v>1792.875</c:v>
                </c:pt>
                <c:pt idx="23">
                  <c:v>1290.5</c:v>
                </c:pt>
                <c:pt idx="24">
                  <c:v>275.8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1679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68-4C0E-A4AB-21CE7FF1AB6E}"/>
            </c:ext>
          </c:extLst>
        </c:ser>
        <c:ser>
          <c:idx val="4"/>
          <c:order val="4"/>
          <c:tx>
            <c:strRef>
              <c:f>'Question-1'!$A$5</c:f>
              <c:strCache>
                <c:ptCount val="1"/>
                <c:pt idx="0">
                  <c:v>Toyota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'Question-1'!$B$5:$AF$5</c:f>
              <c:numCache>
                <c:formatCode>_-[$$-409]* #,##0_ ;_-[$$-409]* \-#,##0\ ;_-[$$-409]* "-"??_ ;_-@_ </c:formatCode>
                <c:ptCount val="31"/>
                <c:pt idx="0">
                  <c:v>2154.8553336580612</c:v>
                </c:pt>
                <c:pt idx="1">
                  <c:v>1691.0919153031762</c:v>
                </c:pt>
                <c:pt idx="2">
                  <c:v>1757.7161875945537</c:v>
                </c:pt>
                <c:pt idx="3">
                  <c:v>1655.6215851602024</c:v>
                </c:pt>
                <c:pt idx="4">
                  <c:v>1477.9438916528468</c:v>
                </c:pt>
                <c:pt idx="5">
                  <c:v>1415.0641456087649</c:v>
                </c:pt>
                <c:pt idx="6">
                  <c:v>1362.3154791154791</c:v>
                </c:pt>
                <c:pt idx="7">
                  <c:v>1423.6758262161159</c:v>
                </c:pt>
                <c:pt idx="8">
                  <c:v>1665.462781304097</c:v>
                </c:pt>
                <c:pt idx="9">
                  <c:v>1821.7352085354025</c:v>
                </c:pt>
                <c:pt idx="10">
                  <c:v>1730.1402777777778</c:v>
                </c:pt>
                <c:pt idx="11">
                  <c:v>1834.7342342342342</c:v>
                </c:pt>
                <c:pt idx="12">
                  <c:v>1499.4666666666667</c:v>
                </c:pt>
                <c:pt idx="13">
                  <c:v>1975.7106598984772</c:v>
                </c:pt>
                <c:pt idx="14">
                  <c:v>1349.8273381294964</c:v>
                </c:pt>
                <c:pt idx="15">
                  <c:v>1411.6842105263158</c:v>
                </c:pt>
                <c:pt idx="16">
                  <c:v>1527.578947368421</c:v>
                </c:pt>
                <c:pt idx="17">
                  <c:v>2260.86</c:v>
                </c:pt>
                <c:pt idx="18">
                  <c:v>1575.4324324324325</c:v>
                </c:pt>
                <c:pt idx="19">
                  <c:v>699.52631578947364</c:v>
                </c:pt>
                <c:pt idx="20">
                  <c:v>1962</c:v>
                </c:pt>
                <c:pt idx="21">
                  <c:v>2121.0833333333335</c:v>
                </c:pt>
                <c:pt idx="22">
                  <c:v>1932.2222222222222</c:v>
                </c:pt>
                <c:pt idx="23">
                  <c:v>868</c:v>
                </c:pt>
                <c:pt idx="24">
                  <c:v>1093</c:v>
                </c:pt>
                <c:pt idx="25">
                  <c:v>1021</c:v>
                </c:pt>
                <c:pt idx="26">
                  <c:v>947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68-4C0E-A4AB-21CE7FF1AB6E}"/>
            </c:ext>
          </c:extLst>
        </c:ser>
        <c:ser>
          <c:idx val="5"/>
          <c:order val="5"/>
          <c:tx>
            <c:strRef>
              <c:f>'Question-1'!$A$6</c:f>
              <c:strCache>
                <c:ptCount val="1"/>
                <c:pt idx="0">
                  <c:v>Tata Motors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'Question-1'!$B$6:$AF$6</c:f>
              <c:numCache>
                <c:formatCode>_-[$$-409]* #,##0_ ;_-[$$-409]* \-#,##0\ ;_-[$$-409]* "-"??_ ;_-@_ </c:formatCode>
                <c:ptCount val="31"/>
                <c:pt idx="0">
                  <c:v>1209.3981100816102</c:v>
                </c:pt>
                <c:pt idx="1">
                  <c:v>1124.4366465281801</c:v>
                </c:pt>
                <c:pt idx="2">
                  <c:v>1202.3581649466655</c:v>
                </c:pt>
                <c:pt idx="3">
                  <c:v>1209.7570025083612</c:v>
                </c:pt>
                <c:pt idx="4">
                  <c:v>1190.0882427952054</c:v>
                </c:pt>
                <c:pt idx="5">
                  <c:v>1202.1113857562182</c:v>
                </c:pt>
                <c:pt idx="6">
                  <c:v>1183.4766317485899</c:v>
                </c:pt>
                <c:pt idx="7">
                  <c:v>1048.8871585396987</c:v>
                </c:pt>
                <c:pt idx="8">
                  <c:v>1090.5985559566786</c:v>
                </c:pt>
                <c:pt idx="9">
                  <c:v>1005.2540093119503</c:v>
                </c:pt>
                <c:pt idx="10">
                  <c:v>1089.5450917797286</c:v>
                </c:pt>
                <c:pt idx="11">
                  <c:v>1234.0300480769231</c:v>
                </c:pt>
                <c:pt idx="12">
                  <c:v>1148.9353535353534</c:v>
                </c:pt>
                <c:pt idx="13">
                  <c:v>1099.9574468085107</c:v>
                </c:pt>
                <c:pt idx="14">
                  <c:v>990.69072164948454</c:v>
                </c:pt>
                <c:pt idx="15">
                  <c:v>1056.5149253731342</c:v>
                </c:pt>
                <c:pt idx="16">
                  <c:v>652.84210526315792</c:v>
                </c:pt>
                <c:pt idx="17">
                  <c:v>681.05555555555554</c:v>
                </c:pt>
                <c:pt idx="18">
                  <c:v>754.43478260869563</c:v>
                </c:pt>
                <c:pt idx="19">
                  <c:v>1282.9333333333334</c:v>
                </c:pt>
                <c:pt idx="20">
                  <c:v>854.38461538461536</c:v>
                </c:pt>
                <c:pt idx="21">
                  <c:v>258.54545454545456</c:v>
                </c:pt>
                <c:pt idx="22">
                  <c:v>649.75</c:v>
                </c:pt>
                <c:pt idx="23">
                  <c:v>141.27272727272728</c:v>
                </c:pt>
                <c:pt idx="24">
                  <c:v>1343.75</c:v>
                </c:pt>
                <c:pt idx="25">
                  <c:v>181.66666666666666</c:v>
                </c:pt>
                <c:pt idx="26">
                  <c:v>2830</c:v>
                </c:pt>
                <c:pt idx="27">
                  <c:v>7</c:v>
                </c:pt>
                <c:pt idx="28">
                  <c:v>0</c:v>
                </c:pt>
                <c:pt idx="29">
                  <c:v>11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668-4C0E-A4AB-21CE7FF1AB6E}"/>
            </c:ext>
          </c:extLst>
        </c:ser>
        <c:ser>
          <c:idx val="6"/>
          <c:order val="6"/>
          <c:tx>
            <c:strRef>
              <c:f>'Question-1'!$A$7</c:f>
              <c:strCache>
                <c:ptCount val="1"/>
                <c:pt idx="0">
                  <c:v>Mahindra and Mahindra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'Question-1'!$B$7:$AF$7</c:f>
              <c:numCache>
                <c:formatCode>_-[$$-409]* #,##0_ ;_-[$$-409]* \-#,##0\ ;_-[$$-409]* "-"??_ ;_-@_ </c:formatCode>
                <c:ptCount val="31"/>
                <c:pt idx="0">
                  <c:v>3722.6852249214498</c:v>
                </c:pt>
                <c:pt idx="1">
                  <c:v>2394.0505683678721</c:v>
                </c:pt>
                <c:pt idx="2">
                  <c:v>2543.3964674042068</c:v>
                </c:pt>
                <c:pt idx="3">
                  <c:v>2734.2344657534245</c:v>
                </c:pt>
                <c:pt idx="4">
                  <c:v>2632.4416173570021</c:v>
                </c:pt>
                <c:pt idx="5">
                  <c:v>2490.0324070387769</c:v>
                </c:pt>
                <c:pt idx="6">
                  <c:v>2228.2857696406081</c:v>
                </c:pt>
                <c:pt idx="7">
                  <c:v>2229.0524136145982</c:v>
                </c:pt>
                <c:pt idx="8">
                  <c:v>2140.2859765051394</c:v>
                </c:pt>
                <c:pt idx="9">
                  <c:v>2093.6849655172414</c:v>
                </c:pt>
                <c:pt idx="10">
                  <c:v>2192.1653153153152</c:v>
                </c:pt>
                <c:pt idx="11">
                  <c:v>2277.2845705967975</c:v>
                </c:pt>
                <c:pt idx="12">
                  <c:v>2329.2094818081587</c:v>
                </c:pt>
                <c:pt idx="13">
                  <c:v>2928.99674267101</c:v>
                </c:pt>
                <c:pt idx="14">
                  <c:v>2719.9526315789471</c:v>
                </c:pt>
                <c:pt idx="15">
                  <c:v>1965.1304347826087</c:v>
                </c:pt>
                <c:pt idx="16">
                  <c:v>2527.9610389610389</c:v>
                </c:pt>
                <c:pt idx="17">
                  <c:v>3203.9829059829058</c:v>
                </c:pt>
                <c:pt idx="18">
                  <c:v>2693.5454545454545</c:v>
                </c:pt>
                <c:pt idx="19">
                  <c:v>3222.7647058823532</c:v>
                </c:pt>
                <c:pt idx="20">
                  <c:v>1972.03125</c:v>
                </c:pt>
                <c:pt idx="21">
                  <c:v>1686.8333333333333</c:v>
                </c:pt>
                <c:pt idx="22">
                  <c:v>934.77777777777783</c:v>
                </c:pt>
                <c:pt idx="23">
                  <c:v>1496.5238095238096</c:v>
                </c:pt>
                <c:pt idx="24">
                  <c:v>897.28571428571433</c:v>
                </c:pt>
                <c:pt idx="25">
                  <c:v>16174.666666666666</c:v>
                </c:pt>
                <c:pt idx="26">
                  <c:v>0</c:v>
                </c:pt>
                <c:pt idx="27">
                  <c:v>294</c:v>
                </c:pt>
                <c:pt idx="28">
                  <c:v>101</c:v>
                </c:pt>
                <c:pt idx="29">
                  <c:v>0</c:v>
                </c:pt>
                <c:pt idx="30">
                  <c:v>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668-4C0E-A4AB-21CE7FF1A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537696"/>
        <c:axId val="121538528"/>
      </c:lineChart>
      <c:catAx>
        <c:axId val="121537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38528"/>
        <c:crosses val="autoZero"/>
        <c:auto val="1"/>
        <c:lblAlgn val="ctr"/>
        <c:lblOffset val="100"/>
        <c:noMultiLvlLbl val="0"/>
      </c:catAx>
      <c:valAx>
        <c:axId val="12153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3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[XYZ_Ads_Airings_Data.xlsx]Sheet10!PivotTable78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Sheet10!$A$2:$A$62</c:f>
              <c:multiLvlStrCache>
                <c:ptCount val="54"/>
                <c:lvl>
                  <c:pt idx="0">
                    <c:v>DAYTIME</c:v>
                  </c:pt>
                  <c:pt idx="1">
                    <c:v>EARLY FRINGE</c:v>
                  </c:pt>
                  <c:pt idx="2">
                    <c:v>EARLY MORNING</c:v>
                  </c:pt>
                  <c:pt idx="3">
                    <c:v>EVENING NEWS</c:v>
                  </c:pt>
                  <c:pt idx="4">
                    <c:v>LATE FRINGE</c:v>
                  </c:pt>
                  <c:pt idx="5">
                    <c:v>OVERNIGHT</c:v>
                  </c:pt>
                  <c:pt idx="6">
                    <c:v>PRIME ACCESS</c:v>
                  </c:pt>
                  <c:pt idx="7">
                    <c:v>PRIME TIME</c:v>
                  </c:pt>
                  <c:pt idx="8">
                    <c:v>WEEKEND</c:v>
                  </c:pt>
                  <c:pt idx="9">
                    <c:v>DAYTIME</c:v>
                  </c:pt>
                  <c:pt idx="10">
                    <c:v>EARLY FRINGE</c:v>
                  </c:pt>
                  <c:pt idx="11">
                    <c:v>EARLY MORNING</c:v>
                  </c:pt>
                  <c:pt idx="12">
                    <c:v>EVENING NEWS</c:v>
                  </c:pt>
                  <c:pt idx="13">
                    <c:v>LATE FRINGE</c:v>
                  </c:pt>
                  <c:pt idx="14">
                    <c:v>OVERNIGHT</c:v>
                  </c:pt>
                  <c:pt idx="15">
                    <c:v>PRIME ACCESS</c:v>
                  </c:pt>
                  <c:pt idx="16">
                    <c:v>PRIME TIME</c:v>
                  </c:pt>
                  <c:pt idx="17">
                    <c:v>WEEKEND</c:v>
                  </c:pt>
                  <c:pt idx="18">
                    <c:v>DAYTIME</c:v>
                  </c:pt>
                  <c:pt idx="19">
                    <c:v>EARLY FRINGE</c:v>
                  </c:pt>
                  <c:pt idx="20">
                    <c:v>EARLY MORNING</c:v>
                  </c:pt>
                  <c:pt idx="21">
                    <c:v>EVENING NEWS</c:v>
                  </c:pt>
                  <c:pt idx="22">
                    <c:v>LATE FRINGE</c:v>
                  </c:pt>
                  <c:pt idx="23">
                    <c:v>OVERNIGHT</c:v>
                  </c:pt>
                  <c:pt idx="24">
                    <c:v>PRIME ACCESS</c:v>
                  </c:pt>
                  <c:pt idx="25">
                    <c:v>PRIME TIME</c:v>
                  </c:pt>
                  <c:pt idx="26">
                    <c:v>WEEKEND</c:v>
                  </c:pt>
                  <c:pt idx="27">
                    <c:v>DAYTIME</c:v>
                  </c:pt>
                  <c:pt idx="28">
                    <c:v>EARLY FRINGE</c:v>
                  </c:pt>
                  <c:pt idx="29">
                    <c:v>EARLY MORNING</c:v>
                  </c:pt>
                  <c:pt idx="30">
                    <c:v>EVENING NEWS</c:v>
                  </c:pt>
                  <c:pt idx="31">
                    <c:v>LATE FRINGE</c:v>
                  </c:pt>
                  <c:pt idx="32">
                    <c:v>OVERNIGHT</c:v>
                  </c:pt>
                  <c:pt idx="33">
                    <c:v>PRIME ACCESS</c:v>
                  </c:pt>
                  <c:pt idx="34">
                    <c:v>PRIME TIME</c:v>
                  </c:pt>
                  <c:pt idx="35">
                    <c:v>WEEKEND</c:v>
                  </c:pt>
                  <c:pt idx="36">
                    <c:v>DAYTIME</c:v>
                  </c:pt>
                  <c:pt idx="37">
                    <c:v>EARLY FRINGE</c:v>
                  </c:pt>
                  <c:pt idx="38">
                    <c:v>EARLY MORNING</c:v>
                  </c:pt>
                  <c:pt idx="39">
                    <c:v>EVENING NEWS</c:v>
                  </c:pt>
                  <c:pt idx="40">
                    <c:v>LATE FRINGE</c:v>
                  </c:pt>
                  <c:pt idx="41">
                    <c:v>OVERNIGHT</c:v>
                  </c:pt>
                  <c:pt idx="42">
                    <c:v>PRIME ACCESS</c:v>
                  </c:pt>
                  <c:pt idx="43">
                    <c:v>PRIME TIME</c:v>
                  </c:pt>
                  <c:pt idx="44">
                    <c:v>WEEKEND</c:v>
                  </c:pt>
                  <c:pt idx="45">
                    <c:v>DAYTIME</c:v>
                  </c:pt>
                  <c:pt idx="46">
                    <c:v>EARLY FRINGE</c:v>
                  </c:pt>
                  <c:pt idx="47">
                    <c:v>EARLY MORNING</c:v>
                  </c:pt>
                  <c:pt idx="48">
                    <c:v>EVENING NEWS</c:v>
                  </c:pt>
                  <c:pt idx="49">
                    <c:v>LATE FRINGE</c:v>
                  </c:pt>
                  <c:pt idx="50">
                    <c:v>OVERNIGHT</c:v>
                  </c:pt>
                  <c:pt idx="51">
                    <c:v>PRIME ACCESS</c:v>
                  </c:pt>
                  <c:pt idx="52">
                    <c:v>PRIME TIME</c:v>
                  </c:pt>
                  <c:pt idx="53">
                    <c:v>WEEKEND</c:v>
                  </c:pt>
                </c:lvl>
                <c:lvl>
                  <c:pt idx="0">
                    <c:v>Honda Cars</c:v>
                  </c:pt>
                  <c:pt idx="9">
                    <c:v>Hyundai Motors India</c:v>
                  </c:pt>
                  <c:pt idx="18">
                    <c:v>Mahindra and Mahindra</c:v>
                  </c:pt>
                  <c:pt idx="27">
                    <c:v>Maruti Suzuki</c:v>
                  </c:pt>
                  <c:pt idx="36">
                    <c:v>Tata Motors</c:v>
                  </c:pt>
                  <c:pt idx="45">
                    <c:v>Toyota</c:v>
                  </c:pt>
                </c:lvl>
              </c:multiLvlStrCache>
            </c:multiLvlStrRef>
          </c:cat>
          <c:val>
            <c:numRef>
              <c:f>Sheet10!$B$2:$B$62</c:f>
              <c:numCache>
                <c:formatCode>General</c:formatCode>
                <c:ptCount val="54"/>
                <c:pt idx="0">
                  <c:v>15106799</c:v>
                </c:pt>
                <c:pt idx="1">
                  <c:v>5763471</c:v>
                </c:pt>
                <c:pt idx="2">
                  <c:v>5190376</c:v>
                </c:pt>
                <c:pt idx="3">
                  <c:v>2105762</c:v>
                </c:pt>
                <c:pt idx="4">
                  <c:v>3421197</c:v>
                </c:pt>
                <c:pt idx="5">
                  <c:v>2820096</c:v>
                </c:pt>
                <c:pt idx="6">
                  <c:v>1352961</c:v>
                </c:pt>
                <c:pt idx="7">
                  <c:v>7002902</c:v>
                </c:pt>
                <c:pt idx="8">
                  <c:v>5494776</c:v>
                </c:pt>
                <c:pt idx="9">
                  <c:v>12360920</c:v>
                </c:pt>
                <c:pt idx="10">
                  <c:v>7156835</c:v>
                </c:pt>
                <c:pt idx="11">
                  <c:v>8708318</c:v>
                </c:pt>
                <c:pt idx="12">
                  <c:v>5364194</c:v>
                </c:pt>
                <c:pt idx="13">
                  <c:v>13648569</c:v>
                </c:pt>
                <c:pt idx="14">
                  <c:v>3181379</c:v>
                </c:pt>
                <c:pt idx="15">
                  <c:v>7711727</c:v>
                </c:pt>
                <c:pt idx="16">
                  <c:v>86737738</c:v>
                </c:pt>
                <c:pt idx="17">
                  <c:v>35939076</c:v>
                </c:pt>
                <c:pt idx="18">
                  <c:v>64154402</c:v>
                </c:pt>
                <c:pt idx="19">
                  <c:v>19204408</c:v>
                </c:pt>
                <c:pt idx="20">
                  <c:v>12119383</c:v>
                </c:pt>
                <c:pt idx="21">
                  <c:v>16018235</c:v>
                </c:pt>
                <c:pt idx="22">
                  <c:v>41781609</c:v>
                </c:pt>
                <c:pt idx="23">
                  <c:v>8597788</c:v>
                </c:pt>
                <c:pt idx="24">
                  <c:v>10299276</c:v>
                </c:pt>
                <c:pt idx="25">
                  <c:v>152713257</c:v>
                </c:pt>
                <c:pt idx="26">
                  <c:v>72417297</c:v>
                </c:pt>
                <c:pt idx="27">
                  <c:v>48678486</c:v>
                </c:pt>
                <c:pt idx="28">
                  <c:v>22745305</c:v>
                </c:pt>
                <c:pt idx="29">
                  <c:v>28920899</c:v>
                </c:pt>
                <c:pt idx="30">
                  <c:v>20776891</c:v>
                </c:pt>
                <c:pt idx="31">
                  <c:v>74069950</c:v>
                </c:pt>
                <c:pt idx="32">
                  <c:v>23614157</c:v>
                </c:pt>
                <c:pt idx="33">
                  <c:v>29021227</c:v>
                </c:pt>
                <c:pt idx="34">
                  <c:v>213609797</c:v>
                </c:pt>
                <c:pt idx="35">
                  <c:v>97209760</c:v>
                </c:pt>
                <c:pt idx="36">
                  <c:v>16513542</c:v>
                </c:pt>
                <c:pt idx="37">
                  <c:v>6058611</c:v>
                </c:pt>
                <c:pt idx="38">
                  <c:v>7110565</c:v>
                </c:pt>
                <c:pt idx="39">
                  <c:v>5829272</c:v>
                </c:pt>
                <c:pt idx="40">
                  <c:v>11161135</c:v>
                </c:pt>
                <c:pt idx="41">
                  <c:v>2552537</c:v>
                </c:pt>
                <c:pt idx="42">
                  <c:v>5799904</c:v>
                </c:pt>
                <c:pt idx="43">
                  <c:v>25652452</c:v>
                </c:pt>
                <c:pt idx="44">
                  <c:v>14112209</c:v>
                </c:pt>
                <c:pt idx="45">
                  <c:v>18560894</c:v>
                </c:pt>
                <c:pt idx="46">
                  <c:v>9744570</c:v>
                </c:pt>
                <c:pt idx="47">
                  <c:v>8294798</c:v>
                </c:pt>
                <c:pt idx="48">
                  <c:v>5409054</c:v>
                </c:pt>
                <c:pt idx="49">
                  <c:v>8863807</c:v>
                </c:pt>
                <c:pt idx="50">
                  <c:v>1716154</c:v>
                </c:pt>
                <c:pt idx="51">
                  <c:v>8979945</c:v>
                </c:pt>
                <c:pt idx="52">
                  <c:v>24146575</c:v>
                </c:pt>
                <c:pt idx="53">
                  <c:v>26937315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25-46E9-A061-0087FE37A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2930047"/>
        <c:axId val="1002930463"/>
      </c:barChart>
      <c:catAx>
        <c:axId val="1002930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930463"/>
        <c:crosses val="autoZero"/>
        <c:auto val="1"/>
        <c:lblAlgn val="ctr"/>
        <c:lblOffset val="100"/>
        <c:noMultiLvlLbl val="0"/>
      </c:catAx>
      <c:valAx>
        <c:axId val="1002930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930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[XYZ_Ads_Airings_Data.xlsx]Question-2!PivotTable3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4000"/>
                  <a:alpha val="100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alpha val="92000"/>
                  <a:satMod val="109000"/>
                  <a:lumMod val="100000"/>
                </a:schemeClr>
              </a:gs>
            </a:gsLst>
            <a:lin ang="5400000" scaled="0"/>
          </a:gra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4000"/>
                  <a:alpha val="100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alpha val="92000"/>
                  <a:satMod val="109000"/>
                  <a:lumMod val="100000"/>
                </a:schemeClr>
              </a:gs>
            </a:gsLst>
            <a:lin ang="5400000" scaled="0"/>
          </a:gra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54000"/>
                  <a:alpha val="100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alpha val="92000"/>
                  <a:satMod val="109000"/>
                  <a:lumMod val="100000"/>
                </a:schemeClr>
              </a:gs>
            </a:gsLst>
            <a:lin ang="5400000" scaled="0"/>
          </a:gra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54000"/>
                  <a:alpha val="100000"/>
                  <a:satMod val="105000"/>
                  <a:lumMod val="110000"/>
                </a:schemeClr>
              </a:gs>
              <a:gs pos="100000">
                <a:schemeClr val="accent1">
                  <a:tint val="78000"/>
                  <a:alpha val="92000"/>
                  <a:satMod val="109000"/>
                  <a:lumMod val="100000"/>
                </a:schemeClr>
              </a:gs>
            </a:gsLst>
            <a:lin ang="5400000" scaled="0"/>
          </a:gra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2868586104040799E-2"/>
          <c:y val="0.10973365388462337"/>
          <c:w val="0.88363070424658263"/>
          <c:h val="0.72080540330177523"/>
        </c:manualLayout>
      </c:layout>
      <c:lineChart>
        <c:grouping val="standard"/>
        <c:varyColors val="0"/>
        <c:ser>
          <c:idx val="0"/>
          <c:order val="0"/>
          <c:tx>
            <c:strRef>
              <c:f>'Question-2'!$B$3:$B$4</c:f>
              <c:strCache>
                <c:ptCount val="1"/>
                <c:pt idx="0">
                  <c:v>Q1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'Question-2'!$A$5:$A$14</c:f>
              <c:strCache>
                <c:ptCount val="9"/>
                <c:pt idx="0">
                  <c:v>DAYTIME</c:v>
                </c:pt>
                <c:pt idx="1">
                  <c:v>EARLY FRINGE</c:v>
                </c:pt>
                <c:pt idx="2">
                  <c:v>EARLY MORNING</c:v>
                </c:pt>
                <c:pt idx="3">
                  <c:v>EVENING NEWS</c:v>
                </c:pt>
                <c:pt idx="4">
                  <c:v>LATE FRINGE</c:v>
                </c:pt>
                <c:pt idx="5">
                  <c:v>OVERNIGHT</c:v>
                </c:pt>
                <c:pt idx="6">
                  <c:v>PRIME ACCESS</c:v>
                </c:pt>
                <c:pt idx="7">
                  <c:v>PRIME TIME</c:v>
                </c:pt>
                <c:pt idx="8">
                  <c:v>WEEKEND</c:v>
                </c:pt>
              </c:strCache>
            </c:strRef>
          </c:cat>
          <c:val>
            <c:numRef>
              <c:f>'Question-2'!$B$5:$B$14</c:f>
              <c:numCache>
                <c:formatCode>General</c:formatCode>
                <c:ptCount val="9"/>
                <c:pt idx="0">
                  <c:v>47103</c:v>
                </c:pt>
                <c:pt idx="1">
                  <c:v>13922</c:v>
                </c:pt>
                <c:pt idx="2">
                  <c:v>26062</c:v>
                </c:pt>
                <c:pt idx="3">
                  <c:v>7523</c:v>
                </c:pt>
                <c:pt idx="4">
                  <c:v>29624</c:v>
                </c:pt>
                <c:pt idx="5">
                  <c:v>16234</c:v>
                </c:pt>
                <c:pt idx="6">
                  <c:v>7250</c:v>
                </c:pt>
                <c:pt idx="7">
                  <c:v>36142</c:v>
                </c:pt>
                <c:pt idx="8">
                  <c:v>31836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76-480B-906D-5962BC7C094B}"/>
            </c:ext>
          </c:extLst>
        </c:ser>
        <c:ser>
          <c:idx val="1"/>
          <c:order val="1"/>
          <c:tx>
            <c:strRef>
              <c:f>'Question-2'!$C$3:$C$4</c:f>
              <c:strCache>
                <c:ptCount val="1"/>
                <c:pt idx="0">
                  <c:v>Q2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'Question-2'!$A$5:$A$14</c:f>
              <c:strCache>
                <c:ptCount val="9"/>
                <c:pt idx="0">
                  <c:v>DAYTIME</c:v>
                </c:pt>
                <c:pt idx="1">
                  <c:v>EARLY FRINGE</c:v>
                </c:pt>
                <c:pt idx="2">
                  <c:v>EARLY MORNING</c:v>
                </c:pt>
                <c:pt idx="3">
                  <c:v>EVENING NEWS</c:v>
                </c:pt>
                <c:pt idx="4">
                  <c:v>LATE FRINGE</c:v>
                </c:pt>
                <c:pt idx="5">
                  <c:v>OVERNIGHT</c:v>
                </c:pt>
                <c:pt idx="6">
                  <c:v>PRIME ACCESS</c:v>
                </c:pt>
                <c:pt idx="7">
                  <c:v>PRIME TIME</c:v>
                </c:pt>
                <c:pt idx="8">
                  <c:v>WEEKEND</c:v>
                </c:pt>
              </c:strCache>
            </c:strRef>
          </c:cat>
          <c:val>
            <c:numRef>
              <c:f>'Question-2'!$C$5:$C$14</c:f>
              <c:numCache>
                <c:formatCode>General</c:formatCode>
                <c:ptCount val="9"/>
                <c:pt idx="0">
                  <c:v>43657</c:v>
                </c:pt>
                <c:pt idx="1">
                  <c:v>12386</c:v>
                </c:pt>
                <c:pt idx="2">
                  <c:v>23813</c:v>
                </c:pt>
                <c:pt idx="3">
                  <c:v>6322</c:v>
                </c:pt>
                <c:pt idx="4">
                  <c:v>27747</c:v>
                </c:pt>
                <c:pt idx="5">
                  <c:v>13756</c:v>
                </c:pt>
                <c:pt idx="6">
                  <c:v>6051</c:v>
                </c:pt>
                <c:pt idx="7">
                  <c:v>31446</c:v>
                </c:pt>
                <c:pt idx="8">
                  <c:v>26790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76-480B-906D-5962BC7C094B}"/>
            </c:ext>
          </c:extLst>
        </c:ser>
        <c:ser>
          <c:idx val="2"/>
          <c:order val="2"/>
          <c:tx>
            <c:strRef>
              <c:f>'Question-2'!$D$3:$D$4</c:f>
              <c:strCache>
                <c:ptCount val="1"/>
                <c:pt idx="0">
                  <c:v>Q3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'Question-2'!$A$5:$A$14</c:f>
              <c:strCache>
                <c:ptCount val="9"/>
                <c:pt idx="0">
                  <c:v>DAYTIME</c:v>
                </c:pt>
                <c:pt idx="1">
                  <c:v>EARLY FRINGE</c:v>
                </c:pt>
                <c:pt idx="2">
                  <c:v>EARLY MORNING</c:v>
                </c:pt>
                <c:pt idx="3">
                  <c:v>EVENING NEWS</c:v>
                </c:pt>
                <c:pt idx="4">
                  <c:v>LATE FRINGE</c:v>
                </c:pt>
                <c:pt idx="5">
                  <c:v>OVERNIGHT</c:v>
                </c:pt>
                <c:pt idx="6">
                  <c:v>PRIME ACCESS</c:v>
                </c:pt>
                <c:pt idx="7">
                  <c:v>PRIME TIME</c:v>
                </c:pt>
                <c:pt idx="8">
                  <c:v>WEEKEND</c:v>
                </c:pt>
              </c:strCache>
            </c:strRef>
          </c:cat>
          <c:val>
            <c:numRef>
              <c:f>'Question-2'!$D$5:$D$14</c:f>
              <c:numCache>
                <c:formatCode>General</c:formatCode>
                <c:ptCount val="9"/>
                <c:pt idx="0">
                  <c:v>39405</c:v>
                </c:pt>
                <c:pt idx="1">
                  <c:v>12475</c:v>
                </c:pt>
                <c:pt idx="2">
                  <c:v>22484</c:v>
                </c:pt>
                <c:pt idx="3">
                  <c:v>6710</c:v>
                </c:pt>
                <c:pt idx="4">
                  <c:v>25813</c:v>
                </c:pt>
                <c:pt idx="5">
                  <c:v>13197</c:v>
                </c:pt>
                <c:pt idx="6">
                  <c:v>5897</c:v>
                </c:pt>
                <c:pt idx="7">
                  <c:v>29570</c:v>
                </c:pt>
                <c:pt idx="8">
                  <c:v>24905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76-480B-906D-5962BC7C094B}"/>
            </c:ext>
          </c:extLst>
        </c:ser>
        <c:ser>
          <c:idx val="3"/>
          <c:order val="3"/>
          <c:tx>
            <c:strRef>
              <c:f>'Question-2'!$E$3:$E$4</c:f>
              <c:strCache>
                <c:ptCount val="1"/>
                <c:pt idx="0">
                  <c:v>Q4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'Question-2'!$A$5:$A$14</c:f>
              <c:strCache>
                <c:ptCount val="9"/>
                <c:pt idx="0">
                  <c:v>DAYTIME</c:v>
                </c:pt>
                <c:pt idx="1">
                  <c:v>EARLY FRINGE</c:v>
                </c:pt>
                <c:pt idx="2">
                  <c:v>EARLY MORNING</c:v>
                </c:pt>
                <c:pt idx="3">
                  <c:v>EVENING NEWS</c:v>
                </c:pt>
                <c:pt idx="4">
                  <c:v>LATE FRINGE</c:v>
                </c:pt>
                <c:pt idx="5">
                  <c:v>OVERNIGHT</c:v>
                </c:pt>
                <c:pt idx="6">
                  <c:v>PRIME ACCESS</c:v>
                </c:pt>
                <c:pt idx="7">
                  <c:v>PRIME TIME</c:v>
                </c:pt>
                <c:pt idx="8">
                  <c:v>WEEKEND</c:v>
                </c:pt>
              </c:strCache>
            </c:strRef>
          </c:cat>
          <c:val>
            <c:numRef>
              <c:f>'Question-2'!$E$5:$E$14</c:f>
              <c:numCache>
                <c:formatCode>General</c:formatCode>
                <c:ptCount val="9"/>
                <c:pt idx="0">
                  <c:v>28852</c:v>
                </c:pt>
                <c:pt idx="1">
                  <c:v>9056</c:v>
                </c:pt>
                <c:pt idx="2">
                  <c:v>17781</c:v>
                </c:pt>
                <c:pt idx="3">
                  <c:v>4982</c:v>
                </c:pt>
                <c:pt idx="4">
                  <c:v>21743</c:v>
                </c:pt>
                <c:pt idx="5">
                  <c:v>12129</c:v>
                </c:pt>
                <c:pt idx="6">
                  <c:v>4569</c:v>
                </c:pt>
                <c:pt idx="7">
                  <c:v>23538</c:v>
                </c:pt>
                <c:pt idx="8">
                  <c:v>21014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76-480B-906D-5962BC7C0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114090911"/>
        <c:axId val="2114084671"/>
      </c:lineChart>
      <c:catAx>
        <c:axId val="211409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084671"/>
        <c:crosses val="autoZero"/>
        <c:auto val="1"/>
        <c:lblAlgn val="ctr"/>
        <c:lblOffset val="100"/>
        <c:noMultiLvlLbl val="0"/>
      </c:catAx>
      <c:valAx>
        <c:axId val="2114084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09091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[XYZ_Ads_Airings_Data.xlsx]Question-3!PivotTable4</c:name>
    <c:fmtId val="23"/>
  </c:pivotSource>
  <c:chart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2268961275662833E-2"/>
          <c:y val="7.0587282284714892E-2"/>
          <c:w val="0.87932716910975905"/>
          <c:h val="0.801989619546016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'Question-3'!$B$3</c:f>
              <c:strCache>
                <c:ptCount val="1"/>
                <c:pt idx="0">
                  <c:v>Sum of Duration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'Question-3'!$A$4:$A$9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  <c:lvl>
                  <c:pt idx="0">
                    <c:v>2021</c:v>
                  </c:pt>
                </c:lvl>
              </c:multiLvlStrCache>
            </c:multiLvlStrRef>
          </c:cat>
          <c:val>
            <c:numRef>
              <c:f>'Question-3'!$B$4:$B$9</c:f>
              <c:numCache>
                <c:formatCode>General</c:formatCode>
                <c:ptCount val="4"/>
                <c:pt idx="0">
                  <c:v>5752635</c:v>
                </c:pt>
                <c:pt idx="1">
                  <c:v>5219325</c:v>
                </c:pt>
                <c:pt idx="2">
                  <c:v>4722590</c:v>
                </c:pt>
                <c:pt idx="3">
                  <c:v>3660640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1F-4DB1-A8EF-468C868479FA}"/>
            </c:ext>
          </c:extLst>
        </c:ser>
        <c:ser>
          <c:idx val="1"/>
          <c:order val="1"/>
          <c:tx>
            <c:strRef>
              <c:f>'Question-3'!$C$3</c:f>
              <c:strCache>
                <c:ptCount val="1"/>
                <c:pt idx="0">
                  <c:v>Sum of Spend ($)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'Question-3'!$A$4:$A$9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  <c:lvl>
                  <c:pt idx="0">
                    <c:v>2021</c:v>
                  </c:pt>
                </c:lvl>
              </c:multiLvlStrCache>
            </c:multiLvlStrRef>
          </c:cat>
          <c:val>
            <c:numRef>
              <c:f>'Question-3'!$C$4:$C$9</c:f>
              <c:numCache>
                <c:formatCode>General</c:formatCode>
                <c:ptCount val="4"/>
                <c:pt idx="0">
                  <c:v>445107300</c:v>
                </c:pt>
                <c:pt idx="1">
                  <c:v>324900263</c:v>
                </c:pt>
                <c:pt idx="2">
                  <c:v>316572517</c:v>
                </c:pt>
                <c:pt idx="3">
                  <c:v>286309317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1F-4DB1-A8EF-468C868479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92816592"/>
        <c:axId val="2092817424"/>
      </c:barChart>
      <c:catAx>
        <c:axId val="209281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817424"/>
        <c:crosses val="autoZero"/>
        <c:auto val="1"/>
        <c:lblAlgn val="ctr"/>
        <c:lblOffset val="100"/>
        <c:noMultiLvlLbl val="0"/>
      </c:catAx>
      <c:valAx>
        <c:axId val="20928174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9281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77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4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9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8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9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99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7FF6B-D8DE-4E4E-91B2-CA1DFFBB69DD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2D709E-224F-433A-8593-FEC78B0550C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A2CA-270C-4128-8B13-9CBBE2CF4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3C4858"/>
                </a:solidFill>
                <a:effectLst/>
                <a:latin typeface="Nunito" pitchFamily="2" charset="0"/>
              </a:rPr>
              <a:t>XYZ Ads Airing Report Analysis</a:t>
            </a:r>
            <a:br>
              <a:rPr lang="en-US" b="1" i="0" dirty="0">
                <a:solidFill>
                  <a:srgbClr val="3C4858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1B32F-1B9F-4BEF-98B8-25511D990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3C4858"/>
                </a:solidFill>
                <a:effectLst/>
                <a:latin typeface="Nunito" pitchFamily="2" charset="0"/>
              </a:rPr>
              <a:t>Final Project-3</a:t>
            </a:r>
          </a:p>
          <a:p>
            <a:pPr algn="ctr"/>
            <a:endParaRPr lang="en-IN" b="1" dirty="0">
              <a:solidFill>
                <a:srgbClr val="3C4858"/>
              </a:solidFill>
              <a:latin typeface="Nunito" pitchFamily="2" charset="0"/>
            </a:endParaRPr>
          </a:p>
          <a:p>
            <a:pPr algn="ctr"/>
            <a:endParaRPr lang="en-IN" b="1" dirty="0">
              <a:solidFill>
                <a:srgbClr val="3C4858"/>
              </a:solidFill>
              <a:latin typeface="Nunito" pitchFamily="2" charset="0"/>
            </a:endParaRPr>
          </a:p>
          <a:p>
            <a:pPr algn="ctr"/>
            <a:endParaRPr lang="en-IN" b="1" dirty="0">
              <a:solidFill>
                <a:srgbClr val="3C4858"/>
              </a:solidFill>
              <a:latin typeface="Nunito" pitchFamily="2" charset="0"/>
            </a:endParaRPr>
          </a:p>
          <a:p>
            <a:pPr algn="ctr"/>
            <a:endParaRPr lang="en-IN" b="1" dirty="0">
              <a:solidFill>
                <a:srgbClr val="3C4858"/>
              </a:solidFill>
              <a:latin typeface="Nunito" pitchFamily="2" charset="0"/>
            </a:endParaRPr>
          </a:p>
          <a:p>
            <a:pPr algn="ctr"/>
            <a:endParaRPr lang="en-IN" b="1" dirty="0">
              <a:solidFill>
                <a:srgbClr val="3C4858"/>
              </a:solidFill>
              <a:latin typeface="Nunito" pitchFamily="2" charset="0"/>
            </a:endParaRPr>
          </a:p>
          <a:p>
            <a:pPr algn="ctr"/>
            <a:endParaRPr lang="en-IN" b="1" dirty="0">
              <a:solidFill>
                <a:srgbClr val="3C4858"/>
              </a:solidFill>
              <a:latin typeface="Nunito" pitchFamily="2" charset="0"/>
            </a:endParaRPr>
          </a:p>
          <a:p>
            <a:pPr algn="ctr"/>
            <a:endParaRPr lang="en-IN" b="1" dirty="0">
              <a:solidFill>
                <a:srgbClr val="3C4858"/>
              </a:solidFill>
              <a:latin typeface="Nunito" pitchFamily="2" charset="0"/>
            </a:endParaRPr>
          </a:p>
          <a:p>
            <a:pPr algn="ctr"/>
            <a:endParaRPr lang="en-IN" b="1" dirty="0">
              <a:solidFill>
                <a:srgbClr val="3C4858"/>
              </a:solidFill>
              <a:latin typeface="Nunito" pitchFamily="2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74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4F69A4-97DC-4E8B-88A8-FD44268E499F}"/>
              </a:ext>
            </a:extLst>
          </p:cNvPr>
          <p:cNvSpPr txBox="1"/>
          <p:nvPr/>
        </p:nvSpPr>
        <p:spPr>
          <a:xfrm>
            <a:off x="430306" y="192758"/>
            <a:ext cx="1151964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8492A6"/>
                </a:solidFill>
                <a:effectLst/>
                <a:latin typeface="Nunito" pitchFamily="2" charset="0"/>
              </a:rPr>
              <a:t>C, Conduct a competitive analysis for the brands and define advertisement strategy of different brands and how it differs across the brands. </a:t>
            </a: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ctr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b="1" dirty="0">
                <a:solidFill>
                  <a:srgbClr val="8492A6"/>
                </a:solidFill>
                <a:latin typeface="Nunito" pitchFamily="2" charset="0"/>
              </a:rPr>
              <a:t>INSIGHTS:</a:t>
            </a:r>
          </a:p>
          <a:p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All competitors spend more on cable vs broadcast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Maruti Suzuki does the maximum Ads compared to other Brands.</a:t>
            </a: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7C9548-5B94-4D20-8A61-921C1398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" y="1213021"/>
            <a:ext cx="10766612" cy="3143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795B2B-EE7F-442A-AF33-B1125951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06" y="1593098"/>
            <a:ext cx="4858870" cy="25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6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77E3B8-1E7A-4AAF-B057-04192C90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4" y="116541"/>
            <a:ext cx="11394412" cy="3998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18F251-BA2F-4250-B27C-98CC7C5B457C}"/>
              </a:ext>
            </a:extLst>
          </p:cNvPr>
          <p:cNvSpPr txBox="1"/>
          <p:nvPr/>
        </p:nvSpPr>
        <p:spPr>
          <a:xfrm>
            <a:off x="699248" y="4630288"/>
            <a:ext cx="11492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492A6"/>
                </a:solidFill>
                <a:latin typeface="Nunito" pitchFamily="2" charset="0"/>
              </a:rPr>
              <a:t>INSIGHTS:</a:t>
            </a:r>
          </a:p>
          <a:p>
            <a:r>
              <a:rPr lang="en-US" b="1" dirty="0">
                <a:solidFill>
                  <a:srgbClr val="8492A6"/>
                </a:solidFill>
                <a:latin typeface="Nunito" pitchFamily="2" charset="0"/>
              </a:rPr>
              <a:t>we can see that brands like Maruti Suzuki, Mahindra and Mahindra, Hyundai Motors India spend maximum amount on the “Prime Time”</a:t>
            </a:r>
            <a:endParaRPr lang="en-IN" b="1" dirty="0">
              <a:solidFill>
                <a:srgbClr val="8492A6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9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0F44C-3E36-4362-B3B1-1273FBAB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15" y="251012"/>
            <a:ext cx="1360349" cy="5401235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AA1F7A-EB04-4EED-9EF2-5C14F02C4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560903"/>
              </p:ext>
            </p:extLst>
          </p:nvPr>
        </p:nvGraphicFramePr>
        <p:xfrm>
          <a:off x="1787339" y="1359049"/>
          <a:ext cx="9944100" cy="2956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35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671B7C-67EA-427E-8E11-B6E366F31360}"/>
              </a:ext>
            </a:extLst>
          </p:cNvPr>
          <p:cNvSpPr txBox="1"/>
          <p:nvPr/>
        </p:nvSpPr>
        <p:spPr>
          <a:xfrm>
            <a:off x="653492" y="937736"/>
            <a:ext cx="11260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8492A6"/>
                </a:solidFill>
                <a:effectLst/>
                <a:latin typeface="Nunito" pitchFamily="2" charset="0"/>
              </a:rPr>
              <a:t>D, Mahindra and Mahindra wants to run a digital ad campaign to complement its existing TV ads in Q1 of 2022. Based on the data from 2021, suggest a media plan to the CMO of Mahindra and Mahindra. Which audience should they target?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65328-CB81-419F-81C8-DA854D68D194}"/>
              </a:ext>
            </a:extLst>
          </p:cNvPr>
          <p:cNvSpPr txBox="1"/>
          <p:nvPr/>
        </p:nvSpPr>
        <p:spPr>
          <a:xfrm>
            <a:off x="653492" y="2140821"/>
            <a:ext cx="110714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BC6EFBD-5B28-4E36-B750-018F633B28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58366"/>
              </p:ext>
            </p:extLst>
          </p:nvPr>
        </p:nvGraphicFramePr>
        <p:xfrm>
          <a:off x="112059" y="2054285"/>
          <a:ext cx="11967882" cy="2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2EE46D1-6BA9-43DA-8471-EB4414DFA83A}"/>
              </a:ext>
            </a:extLst>
          </p:cNvPr>
          <p:cNvSpPr txBox="1"/>
          <p:nvPr/>
        </p:nvSpPr>
        <p:spPr>
          <a:xfrm>
            <a:off x="294903" y="4606115"/>
            <a:ext cx="12524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b="1" dirty="0">
                <a:solidFill>
                  <a:srgbClr val="8492A6"/>
                </a:solidFill>
                <a:latin typeface="Nunito" pitchFamily="2" charset="0"/>
              </a:rPr>
              <a:t>INSIGHTS:</a:t>
            </a:r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“Day Time” &amp; “Prime Time” are the time when the Ads should be aired as they have the maximum ads published or maximum ads price which means maximum audience. </a:t>
            </a:r>
          </a:p>
        </p:txBody>
      </p:sp>
    </p:spTree>
    <p:extLst>
      <p:ext uri="{BB962C8B-B14F-4D97-AF65-F5344CB8AC3E}">
        <p14:creationId xmlns:p14="http://schemas.microsoft.com/office/powerpoint/2010/main" val="26299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6A426-7385-472C-8446-45F8398D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28" y="388422"/>
            <a:ext cx="8779001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A0A39-64CF-4ECB-8915-6A9B291A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88" y="1360347"/>
            <a:ext cx="8065590" cy="41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0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EE283-492C-437B-9586-1F38E8A0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96" y="1017061"/>
            <a:ext cx="8855207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7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BD1150-2A1D-48F8-9BCA-199146E03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889667"/>
              </p:ext>
            </p:extLst>
          </p:nvPr>
        </p:nvGraphicFramePr>
        <p:xfrm>
          <a:off x="170329" y="1042307"/>
          <a:ext cx="11044518" cy="4773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075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69BE55-E00B-46F5-8103-2AC939076093}"/>
              </a:ext>
            </a:extLst>
          </p:cNvPr>
          <p:cNvSpPr txBox="1"/>
          <p:nvPr/>
        </p:nvSpPr>
        <p:spPr>
          <a:xfrm>
            <a:off x="448234" y="1171325"/>
            <a:ext cx="118244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492A6"/>
                </a:solidFill>
                <a:latin typeface="Nunito" pitchFamily="2" charset="0"/>
              </a:rPr>
              <a:t>INSIGHTS:</a:t>
            </a: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They should target audience who are interested in Mahindra Thar, as that is the Car which has maximum Ads aired over Cable.</a:t>
            </a:r>
          </a:p>
          <a:p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“Day Time” &amp; “Prime Time” are the time when the Ads should be aired as they have the maximum ads published or maximum ads price which means maximum audience. </a:t>
            </a:r>
          </a:p>
          <a:p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Ads were running mostly on Cable network type and from Q2 to Q4, there was decrease in the ads duration in all the channels. </a:t>
            </a:r>
          </a:p>
          <a:p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Hence, we can say that for Digital Ad we can use the same strategy as people/audience would be during these times.</a:t>
            </a:r>
          </a:p>
          <a:p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Also, publishing Ads during weekend would be a good strategy as major amount of </a:t>
            </a:r>
          </a:p>
          <a:p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the audience is free during weekends</a:t>
            </a:r>
            <a:endParaRPr lang="en-IN" dirty="0">
              <a:solidFill>
                <a:srgbClr val="8492A6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E4AAEF-A20F-4ADD-9AA4-BC1ACD548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4084F6B-840E-45D1-8464-E635FCB46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57076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P</a:t>
            </a:r>
            <a:r>
              <a:rPr lang="en-IN" cap="none" dirty="0"/>
              <a:t>roject</a:t>
            </a:r>
            <a:r>
              <a:rPr lang="en-IN" dirty="0"/>
              <a:t> d</a:t>
            </a:r>
            <a:r>
              <a:rPr lang="en-IN" cap="none" dirty="0"/>
              <a:t>one</a:t>
            </a:r>
            <a:r>
              <a:rPr lang="en-IN" dirty="0"/>
              <a:t> b</a:t>
            </a:r>
            <a:r>
              <a:rPr lang="en-IN" cap="none" dirty="0"/>
              <a:t>y</a:t>
            </a:r>
            <a:endParaRPr lang="en-IN" dirty="0"/>
          </a:p>
          <a:p>
            <a:pPr algn="ctr"/>
            <a:r>
              <a:rPr lang="en-IN" dirty="0"/>
              <a:t>                                                                                                                                                 k</a:t>
            </a:r>
            <a:r>
              <a:rPr lang="en-IN" cap="none" dirty="0"/>
              <a:t>aviya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33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4AE469-409D-4C55-8E7F-EC7505B0339B}"/>
              </a:ext>
            </a:extLst>
          </p:cNvPr>
          <p:cNvSpPr txBox="1"/>
          <p:nvPr/>
        </p:nvSpPr>
        <p:spPr>
          <a:xfrm>
            <a:off x="228601" y="119031"/>
            <a:ext cx="11622739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3C4858"/>
                </a:solidFill>
                <a:effectLst/>
                <a:latin typeface="Nunito" pitchFamily="2" charset="0"/>
              </a:rPr>
              <a:t>PROJECT DESCRIPTION</a:t>
            </a:r>
          </a:p>
          <a:p>
            <a:pPr algn="just"/>
            <a:r>
              <a:rPr lang="en-US" sz="1600" b="0" i="0" dirty="0">
                <a:solidFill>
                  <a:srgbClr val="8492A6"/>
                </a:solidFill>
                <a:effectLst/>
                <a:latin typeface="Nunito" pitchFamily="2" charset="0"/>
              </a:rPr>
              <a:t>TV Airing Brands, their product, their category. Dataset includes the network through which Ads are airing,  types of network like Cable/ Broadcast and the show name also on which Ads got aired. You can also see the data of Dayparts, Time zone and the time &amp; date at which Ads got aired. IT also includes other data like Pod Position (the lesser the valuable), duration for which Ads aired on screen, Equivalent sales &amp;, total amount spent on the Ads aired.</a:t>
            </a:r>
          </a:p>
          <a:p>
            <a:endParaRPr lang="en-US" sz="1600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r>
              <a:rPr lang="en-US" b="1" dirty="0">
                <a:solidFill>
                  <a:srgbClr val="3C4858"/>
                </a:solidFill>
                <a:latin typeface="Nunito" pitchFamily="2" charset="0"/>
              </a:rPr>
              <a:t>APPROACH</a:t>
            </a:r>
            <a:endParaRPr lang="en-US" b="1" dirty="0"/>
          </a:p>
          <a:p>
            <a:pPr algn="just"/>
            <a:r>
              <a:rPr lang="en-US" sz="1600" dirty="0">
                <a:solidFill>
                  <a:srgbClr val="8492A6"/>
                </a:solidFill>
                <a:latin typeface="Nunito" pitchFamily="2" charset="0"/>
              </a:rPr>
              <a:t>I have analyzed the database carefully. Observed all the tables, columns, rows. Afterwards check all the content carefully. Then one by one I have executed queries according to the questions asked. In this project I have learned a lot of new things like how to manipulate data, analyze the data and many more.</a:t>
            </a:r>
          </a:p>
          <a:p>
            <a:pPr algn="just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b="1" dirty="0">
                <a:solidFill>
                  <a:srgbClr val="3C4858"/>
                </a:solidFill>
                <a:latin typeface="Nunito" pitchFamily="2" charset="0"/>
              </a:rPr>
              <a:t>TECH-STACK USED </a:t>
            </a:r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just"/>
            <a:r>
              <a:rPr lang="en-US" sz="1600" dirty="0">
                <a:solidFill>
                  <a:srgbClr val="8492A6"/>
                </a:solidFill>
                <a:latin typeface="Nunito" pitchFamily="2" charset="0"/>
              </a:rPr>
              <a:t>Microsoft PowerPoint allows you to create various types of documentation and prepare reports. Microsoft Excel enables users to format, organize, analyze data, and calculate data in a spread sheet, and users can make information easier to view as data is added or changed. </a:t>
            </a:r>
          </a:p>
          <a:p>
            <a:pPr algn="just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b="1" dirty="0">
                <a:solidFill>
                  <a:srgbClr val="3C4858"/>
                </a:solidFill>
                <a:latin typeface="Nunito" pitchFamily="2" charset="0"/>
              </a:rPr>
              <a:t>INSIGHTS</a:t>
            </a:r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just"/>
            <a:r>
              <a:rPr lang="en-US" sz="1600" dirty="0">
                <a:solidFill>
                  <a:srgbClr val="8492A6"/>
                </a:solidFill>
                <a:latin typeface="Nunito" pitchFamily="2" charset="0"/>
              </a:rPr>
              <a:t>I have gained knowledge of various Google sheet functions which helped me to solve the questions asked in this project. The following are the functions I used:  AVERAGEIFS, IF Function and OR Function. I used a pivot table to create charts. </a:t>
            </a:r>
          </a:p>
          <a:p>
            <a:pPr algn="just"/>
            <a:endParaRPr lang="en-US" sz="1600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b="1" dirty="0">
                <a:solidFill>
                  <a:srgbClr val="3C4858"/>
                </a:solidFill>
                <a:latin typeface="Nunito" pitchFamily="2" charset="0"/>
              </a:rPr>
              <a:t>RESULT</a:t>
            </a:r>
          </a:p>
          <a:p>
            <a:r>
              <a:rPr lang="en-US" sz="1600" dirty="0">
                <a:solidFill>
                  <a:srgbClr val="8492A6"/>
                </a:solidFill>
                <a:latin typeface="Nunito" pitchFamily="2" charset="0"/>
              </a:rPr>
              <a:t>By completing the project, I feel more confident in Microsoft Excel knowledge, as this helped me to gain more knowledge about the report to perform better.</a:t>
            </a:r>
          </a:p>
          <a:p>
            <a:pPr algn="just"/>
            <a:endParaRPr lang="en-IN" sz="1600" dirty="0">
              <a:solidFill>
                <a:srgbClr val="8492A6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7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B8AF70-AD2A-4141-BDB4-786C9CCC7224}"/>
              </a:ext>
            </a:extLst>
          </p:cNvPr>
          <p:cNvSpPr txBox="1"/>
          <p:nvPr/>
        </p:nvSpPr>
        <p:spPr>
          <a:xfrm>
            <a:off x="502025" y="470316"/>
            <a:ext cx="11528612" cy="1067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8492A6"/>
                </a:solidFill>
                <a:effectLst/>
                <a:latin typeface="Nunito" pitchFamily="2" charset="0"/>
              </a:rPr>
              <a:t>A, What is Pod Position? Does the Pod position number affect the amount spent on Ads for a specific period of time by a company? (Explain in Details with examples from the dataset provided)</a:t>
            </a:r>
          </a:p>
          <a:p>
            <a:pPr algn="l"/>
            <a:endParaRPr lang="en-US" b="1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just"/>
            <a:endParaRPr lang="en-US" sz="2000" b="1" dirty="0">
              <a:solidFill>
                <a:srgbClr val="8492A6"/>
              </a:solidFill>
              <a:latin typeface="Nunito" pitchFamily="2" charset="0"/>
            </a:endParaRPr>
          </a:p>
          <a:p>
            <a:pPr algn="just"/>
            <a:r>
              <a:rPr lang="en-US" sz="2000" b="1" dirty="0">
                <a:solidFill>
                  <a:srgbClr val="8492A6"/>
                </a:solidFill>
                <a:latin typeface="Nunito" pitchFamily="2" charset="0"/>
              </a:rPr>
              <a:t>POD POSITION </a:t>
            </a:r>
          </a:p>
          <a:p>
            <a:pPr algn="just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just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just"/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 An Ad Pod is a sequence of ads played back to back during a break and pod position denotes the sequence number at which the respective ad will be played.</a:t>
            </a:r>
          </a:p>
          <a:p>
            <a:pPr algn="just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just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just"/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In the next slide, we can see a Chart for Pod Position and Average Amount Spend for the Ad by different companies.</a:t>
            </a:r>
          </a:p>
          <a:p>
            <a:pPr algn="just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just"/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We can summarize that for every brand the Amount Spend decreases gradually with respect to the Pod Position(from 1 - 31) except for Pod position 26 which has a higher spend then all the pods.</a:t>
            </a:r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>
              <a:buFont typeface="+mj-lt"/>
              <a:buAutoNum type="alphaLcPeriod"/>
            </a:pPr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>
              <a:buFont typeface="+mj-lt"/>
              <a:buAutoNum type="alphaLcPeriod"/>
            </a:pPr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>
              <a:buFont typeface="+mj-lt"/>
              <a:buAutoNum type="alphaLcPeriod"/>
            </a:pPr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>
              <a:buFont typeface="+mj-lt"/>
              <a:buAutoNum type="alphaLcPeriod"/>
            </a:pPr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>
              <a:buFont typeface="+mj-lt"/>
              <a:buAutoNum type="alphaLcPeriod"/>
            </a:pPr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>
              <a:buFont typeface="+mj-lt"/>
              <a:buAutoNum type="alphaLcPeriod"/>
            </a:pPr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>
              <a:buFont typeface="+mj-lt"/>
              <a:buAutoNum type="alphaLcPeriod"/>
            </a:pPr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>
              <a:buFont typeface="+mj-lt"/>
              <a:buAutoNum type="alphaLcPeriod"/>
            </a:pPr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>
              <a:buFont typeface="+mj-lt"/>
              <a:buAutoNum type="alphaLcPeriod"/>
            </a:pPr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For each car manufacturer, as the pod position increases, prices increase earlier and then start declining</a:t>
            </a: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8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4009BB-AC2F-4C81-988A-3C1DE8BEC6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176584"/>
              </p:ext>
            </p:extLst>
          </p:nvPr>
        </p:nvGraphicFramePr>
        <p:xfrm>
          <a:off x="811303" y="242048"/>
          <a:ext cx="11107271" cy="5199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AFDB4D-9D99-4983-9804-023017155365}"/>
              </a:ext>
            </a:extLst>
          </p:cNvPr>
          <p:cNvSpPr txBox="1"/>
          <p:nvPr/>
        </p:nvSpPr>
        <p:spPr>
          <a:xfrm>
            <a:off x="448235" y="5580167"/>
            <a:ext cx="11470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492A6"/>
                </a:solidFill>
                <a:latin typeface="Nunito" pitchFamily="2" charset="0"/>
              </a:rPr>
              <a:t>INSIGHTS:</a:t>
            </a:r>
          </a:p>
          <a:p>
            <a:r>
              <a:rPr lang="en-US" sz="1600" b="1" dirty="0">
                <a:solidFill>
                  <a:srgbClr val="8492A6"/>
                </a:solidFill>
                <a:latin typeface="Nunito" pitchFamily="2" charset="0"/>
              </a:rPr>
              <a:t>                 </a:t>
            </a:r>
            <a:r>
              <a:rPr lang="en-US" sz="1600" dirty="0">
                <a:solidFill>
                  <a:srgbClr val="8492A6"/>
                </a:solidFill>
                <a:latin typeface="Nunito" pitchFamily="2" charset="0"/>
              </a:rPr>
              <a:t>For each car manufacturer, as the pod position increases, prices increase earlier and then start declining </a:t>
            </a:r>
            <a:endParaRPr lang="en-IN" sz="1600" dirty="0">
              <a:solidFill>
                <a:srgbClr val="8492A6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4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F1EBB-DF93-45CA-A5F0-5E919CA9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47"/>
            <a:ext cx="6096000" cy="34155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2F9B75-A13C-43A1-A8E1-A13AA87F7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611906" cy="34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ADCB88-9B12-4835-8553-4B4CD9868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106" y="3523129"/>
            <a:ext cx="7467600" cy="3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2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865891-842E-417D-ABA5-81068126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74659" cy="3272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B59F38-4145-4414-A235-58CB5618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2" y="1"/>
            <a:ext cx="5997388" cy="3272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DE4146-BF3E-4731-89C9-616FAF4C0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612" y="3827930"/>
            <a:ext cx="7467600" cy="30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4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77BDA6-1E9F-4C0E-9CA6-779096C45801}"/>
              </a:ext>
            </a:extLst>
          </p:cNvPr>
          <p:cNvSpPr txBox="1"/>
          <p:nvPr/>
        </p:nvSpPr>
        <p:spPr>
          <a:xfrm>
            <a:off x="519953" y="506069"/>
            <a:ext cx="1115209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8492A6"/>
                </a:solidFill>
                <a:effectLst/>
                <a:latin typeface="Nunito" pitchFamily="2" charset="0"/>
              </a:rPr>
              <a:t>B, What is the share of various brands in TV airings and how has it changed from Q1 to Q4 in 2021?</a:t>
            </a: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1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r>
              <a:rPr lang="en-US" b="1" dirty="0">
                <a:solidFill>
                  <a:srgbClr val="8492A6"/>
                </a:solidFill>
                <a:latin typeface="Nunito" pitchFamily="2" charset="0"/>
              </a:rPr>
              <a:t>INSIGHTS:</a:t>
            </a: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We can see the Maruti Suzuki Brand Hits highest and most valuable position in almost every quarter. 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The above graph depicts a decreasing-increasing trend between the 4 quarters. </a:t>
            </a: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dirty="0">
              <a:solidFill>
                <a:srgbClr val="8492A6"/>
              </a:solidFill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  <a:p>
            <a:pPr algn="l"/>
            <a:endParaRPr lang="en-US" b="0" i="0" dirty="0">
              <a:solidFill>
                <a:srgbClr val="8492A6"/>
              </a:solidFill>
              <a:effectLst/>
              <a:latin typeface="Nunito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8C6F97-88AE-48E3-930E-616F1F4F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33" y="1192307"/>
            <a:ext cx="8588484" cy="34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7980B0-5454-44FF-AD06-4DE70ECF262C}"/>
              </a:ext>
            </a:extLst>
          </p:cNvPr>
          <p:cNvSpPr txBox="1"/>
          <p:nvPr/>
        </p:nvSpPr>
        <p:spPr>
          <a:xfrm>
            <a:off x="3184711" y="1192307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QUATERLY DISTRIBUTION OF ADS AS PER TOTAL SPEND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72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67FA9-F8DF-4426-9120-021A6CE319E8}"/>
              </a:ext>
            </a:extLst>
          </p:cNvPr>
          <p:cNvSpPr txBox="1"/>
          <p:nvPr/>
        </p:nvSpPr>
        <p:spPr>
          <a:xfrm>
            <a:off x="618565" y="1251500"/>
            <a:ext cx="1095487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endParaRPr lang="en-US" b="1" dirty="0">
              <a:solidFill>
                <a:srgbClr val="8492A6"/>
              </a:solidFill>
              <a:latin typeface="Nunito" pitchFamily="2" charset="0"/>
            </a:endParaRPr>
          </a:p>
          <a:p>
            <a:r>
              <a:rPr lang="en-US" b="1" dirty="0">
                <a:solidFill>
                  <a:srgbClr val="8492A6"/>
                </a:solidFill>
                <a:latin typeface="Nunito" pitchFamily="2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In case of duration also Maruti Suzuki hits the highest position in every quarter.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Mahindra and Mahindra acquire the second highest position in every quarter.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237D9-23EB-4971-8AD8-C9330BAD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69" y="1048872"/>
            <a:ext cx="9199661" cy="375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18DD2-0F81-4D5C-A6B4-5F8D13FF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" y="2718038"/>
            <a:ext cx="9716342" cy="2004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B940A-4F77-48F7-A3B5-BF3D2D09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2860"/>
            <a:ext cx="12095512" cy="274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4092A-9F78-42F0-8EE7-42A457CC5223}"/>
              </a:ext>
            </a:extLst>
          </p:cNvPr>
          <p:cNvSpPr txBox="1"/>
          <p:nvPr/>
        </p:nvSpPr>
        <p:spPr>
          <a:xfrm>
            <a:off x="376519" y="4889732"/>
            <a:ext cx="115465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INSIGHTS:</a:t>
            </a:r>
          </a:p>
          <a:p>
            <a:pPr algn="just"/>
            <a:r>
              <a:rPr lang="en-US" dirty="0">
                <a:solidFill>
                  <a:srgbClr val="8492A6"/>
                </a:solidFill>
                <a:latin typeface="Nunito" pitchFamily="2" charset="0"/>
              </a:rPr>
              <a:t>we can see that the Amount of Spend &amp; Number of Ads increases quarterly for Tata Motors and both Amount Spend &amp; Ad Count drastically increases in Quarter 4 for Toyota. For rest of the brands, Ad Expense &amp; Count both decreases gradually</a:t>
            </a:r>
            <a:endParaRPr lang="en-IN" dirty="0">
              <a:solidFill>
                <a:srgbClr val="8492A6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80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842</TotalTime>
  <Words>904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Nunito</vt:lpstr>
      <vt:lpstr>Gallery</vt:lpstr>
      <vt:lpstr>XYZ Ads Airing Report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Manimannan B</dc:creator>
  <cp:lastModifiedBy>Manimannan B</cp:lastModifiedBy>
  <cp:revision>55</cp:revision>
  <dcterms:created xsi:type="dcterms:W3CDTF">2022-12-20T18:52:57Z</dcterms:created>
  <dcterms:modified xsi:type="dcterms:W3CDTF">2022-12-23T21:18:15Z</dcterms:modified>
</cp:coreProperties>
</file>