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6" r:id="rId7"/>
    <p:sldId id="262" r:id="rId8"/>
    <p:sldId id="267" r:id="rId9"/>
    <p:sldId id="268" r:id="rId10"/>
    <p:sldId id="261" r:id="rId11"/>
    <p:sldId id="263" r:id="rId12"/>
    <p:sldId id="269" r:id="rId13"/>
    <p:sldId id="264"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69D180-59C0-424E-B55C-C952858406FB}">
          <p14:sldIdLst>
            <p14:sldId id="256"/>
            <p14:sldId id="257"/>
            <p14:sldId id="258"/>
            <p14:sldId id="259"/>
            <p14:sldId id="260"/>
            <p14:sldId id="266"/>
            <p14:sldId id="262"/>
            <p14:sldId id="267"/>
            <p14:sldId id="268"/>
            <p14:sldId id="261"/>
            <p14:sldId id="263"/>
            <p14:sldId id="269"/>
            <p14:sldId id="264"/>
            <p14:sldId id="265"/>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41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4C6025D-057A-48E3-909A-0122963D7CAF}" type="datetimeFigureOut">
              <a:rPr lang="en-IN" smtClean="0"/>
              <a:t>21-12-2022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134195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138302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88671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329990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85816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796931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2670876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296430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50189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6025D-057A-48E3-909A-0122963D7CA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381444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C6025D-057A-48E3-909A-0122963D7CAF}"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243560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C6025D-057A-48E3-909A-0122963D7CAF}" type="datetimeFigureOut">
              <a:rPr lang="en-IN" smtClean="0"/>
              <a:t>21-12-2022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51587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C6025D-057A-48E3-909A-0122963D7CAF}" type="datetimeFigureOut">
              <a:rPr lang="en-IN" smtClean="0"/>
              <a:t>21-12-2022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279552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6025D-057A-48E3-909A-0122963D7CAF}" type="datetimeFigureOut">
              <a:rPr lang="en-IN" smtClean="0"/>
              <a:t>21-12-2022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202161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6025D-057A-48E3-909A-0122963D7CAF}"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9196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6025D-057A-48E3-909A-0122963D7CAF}"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3F2CD-71FB-4F73-AD8B-FC692BC77C5F}" type="slidenum">
              <a:rPr lang="en-IN" smtClean="0"/>
              <a:t>‹#›</a:t>
            </a:fld>
            <a:endParaRPr lang="en-IN"/>
          </a:p>
        </p:txBody>
      </p:sp>
    </p:spTree>
    <p:extLst>
      <p:ext uri="{BB962C8B-B14F-4D97-AF65-F5344CB8AC3E}">
        <p14:creationId xmlns:p14="http://schemas.microsoft.com/office/powerpoint/2010/main" val="419565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4C6025D-057A-48E3-909A-0122963D7CAF}" type="datetimeFigureOut">
              <a:rPr lang="en-IN" smtClean="0"/>
              <a:t>21-12-2022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CC3F2CD-71FB-4F73-AD8B-FC692BC77C5F}" type="slidenum">
              <a:rPr lang="en-IN" smtClean="0"/>
              <a:t>‹#›</a:t>
            </a:fld>
            <a:endParaRPr lang="en-IN"/>
          </a:p>
        </p:txBody>
      </p:sp>
    </p:spTree>
    <p:extLst>
      <p:ext uri="{BB962C8B-B14F-4D97-AF65-F5344CB8AC3E}">
        <p14:creationId xmlns:p14="http://schemas.microsoft.com/office/powerpoint/2010/main" val="307618372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1DBA-6882-4D3D-9015-4CF68E6AC284}"/>
              </a:ext>
            </a:extLst>
          </p:cNvPr>
          <p:cNvSpPr>
            <a:spLocks noGrp="1"/>
          </p:cNvSpPr>
          <p:nvPr>
            <p:ph type="ctrTitle"/>
          </p:nvPr>
        </p:nvSpPr>
        <p:spPr>
          <a:xfrm>
            <a:off x="684211" y="685800"/>
            <a:ext cx="11194023" cy="1026460"/>
          </a:xfrm>
        </p:spPr>
        <p:txBody>
          <a:bodyPr/>
          <a:lstStyle/>
          <a:p>
            <a:pPr algn="ctr"/>
            <a:r>
              <a:rPr lang="en-IN" dirty="0"/>
              <a:t>Bank Loan Case Study</a:t>
            </a:r>
          </a:p>
        </p:txBody>
      </p:sp>
      <p:sp>
        <p:nvSpPr>
          <p:cNvPr id="3" name="Subtitle 2">
            <a:extLst>
              <a:ext uri="{FF2B5EF4-FFF2-40B4-BE49-F238E27FC236}">
                <a16:creationId xmlns:a16="http://schemas.microsoft.com/office/drawing/2014/main" id="{F7A2C2D4-64A7-4F1F-A609-941859A68A27}"/>
              </a:ext>
            </a:extLst>
          </p:cNvPr>
          <p:cNvSpPr>
            <a:spLocks noGrp="1"/>
          </p:cNvSpPr>
          <p:nvPr>
            <p:ph type="subTitle" idx="1"/>
          </p:nvPr>
        </p:nvSpPr>
        <p:spPr>
          <a:xfrm>
            <a:off x="684211" y="2321859"/>
            <a:ext cx="11086447" cy="3433482"/>
          </a:xfrm>
        </p:spPr>
        <p:txBody>
          <a:bodyPr>
            <a:normAutofit/>
          </a:bodyPr>
          <a:lstStyle/>
          <a:p>
            <a:pPr algn="ctr"/>
            <a:endParaRPr lang="en-IN" b="1" i="0" dirty="0">
              <a:solidFill>
                <a:srgbClr val="3C4858"/>
              </a:solidFill>
              <a:effectLst/>
              <a:latin typeface="Nunito" pitchFamily="2" charset="0"/>
            </a:endParaRPr>
          </a:p>
          <a:p>
            <a:pPr algn="ctr"/>
            <a:r>
              <a:rPr lang="en-IN" i="0" dirty="0">
                <a:solidFill>
                  <a:srgbClr val="3C4858"/>
                </a:solidFill>
                <a:effectLst/>
                <a:latin typeface="Nunito" pitchFamily="2" charset="0"/>
              </a:rPr>
              <a:t>Final Project-2</a:t>
            </a:r>
          </a:p>
          <a:p>
            <a:pPr algn="ctr"/>
            <a:r>
              <a:rPr lang="en-US" sz="2800" b="1" dirty="0"/>
              <a:t>                                                                      </a:t>
            </a:r>
          </a:p>
          <a:p>
            <a:pPr algn="ctr"/>
            <a:endParaRPr lang="en-US" sz="2800" b="1" dirty="0"/>
          </a:p>
          <a:p>
            <a:pPr algn="ctr"/>
            <a:r>
              <a:rPr lang="en-US" sz="2800" b="1" dirty="0"/>
              <a:t>                                                                   </a:t>
            </a:r>
            <a:r>
              <a:rPr lang="en-US" dirty="0">
                <a:solidFill>
                  <a:srgbClr val="3C4858"/>
                </a:solidFill>
                <a:latin typeface="Nunito" pitchFamily="2" charset="0"/>
              </a:rPr>
              <a:t>   Project Done By </a:t>
            </a:r>
            <a:r>
              <a:rPr lang="en-US" dirty="0"/>
              <a:t>                                                                                                                                                  											             Kaviya</a:t>
            </a:r>
            <a:endParaRPr lang="en-IN" dirty="0"/>
          </a:p>
          <a:p>
            <a:pPr algn="ctr"/>
            <a:endParaRPr lang="en-IN" dirty="0">
              <a:solidFill>
                <a:srgbClr val="3C4858"/>
              </a:solidFill>
              <a:latin typeface="Nunito" pitchFamily="2" charset="0"/>
            </a:endParaRPr>
          </a:p>
          <a:p>
            <a:pPr algn="ctr"/>
            <a:endParaRPr lang="en-IN" dirty="0">
              <a:solidFill>
                <a:srgbClr val="3C4858"/>
              </a:solidFill>
              <a:latin typeface="Nunito" pitchFamily="2" charset="0"/>
            </a:endParaRPr>
          </a:p>
          <a:p>
            <a:pPr algn="ctr"/>
            <a:endParaRPr lang="en-IN" dirty="0">
              <a:solidFill>
                <a:srgbClr val="3C4858"/>
              </a:solidFill>
              <a:latin typeface="Nunito" pitchFamily="2" charset="0"/>
            </a:endParaRPr>
          </a:p>
          <a:p>
            <a:pPr algn="ctr"/>
            <a:endParaRPr lang="en-IN" dirty="0">
              <a:solidFill>
                <a:srgbClr val="3C4858"/>
              </a:solidFill>
              <a:latin typeface="Nunito" pitchFamily="2" charset="0"/>
            </a:endParaRPr>
          </a:p>
          <a:p>
            <a:pPr algn="ctr"/>
            <a:endParaRPr lang="en-IN" dirty="0">
              <a:solidFill>
                <a:srgbClr val="3C4858"/>
              </a:solidFill>
              <a:latin typeface="Nunito" pitchFamily="2" charset="0"/>
            </a:endParaRPr>
          </a:p>
          <a:p>
            <a:pPr algn="ctr"/>
            <a:endParaRPr lang="en-IN" dirty="0"/>
          </a:p>
        </p:txBody>
      </p:sp>
    </p:spTree>
    <p:extLst>
      <p:ext uri="{BB962C8B-B14F-4D97-AF65-F5344CB8AC3E}">
        <p14:creationId xmlns:p14="http://schemas.microsoft.com/office/powerpoint/2010/main" val="263355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5F2183-9E22-4AA6-83C4-734520A9CA97}"/>
              </a:ext>
            </a:extLst>
          </p:cNvPr>
          <p:cNvSpPr txBox="1"/>
          <p:nvPr/>
        </p:nvSpPr>
        <p:spPr>
          <a:xfrm>
            <a:off x="309282" y="196840"/>
            <a:ext cx="11573436" cy="707886"/>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t>Find the top 10 correlation for the Client with payment difficulties and all other cases (Target variable). </a:t>
            </a:r>
          </a:p>
        </p:txBody>
      </p:sp>
      <p:sp>
        <p:nvSpPr>
          <p:cNvPr id="7" name="Title 6">
            <a:extLst>
              <a:ext uri="{FF2B5EF4-FFF2-40B4-BE49-F238E27FC236}">
                <a16:creationId xmlns:a16="http://schemas.microsoft.com/office/drawing/2014/main" id="{59B111E3-3EFD-4BDF-BE25-C9850E558350}"/>
              </a:ext>
            </a:extLst>
          </p:cNvPr>
          <p:cNvSpPr>
            <a:spLocks noGrp="1"/>
          </p:cNvSpPr>
          <p:nvPr>
            <p:ph type="title"/>
          </p:nvPr>
        </p:nvSpPr>
        <p:spPr>
          <a:xfrm>
            <a:off x="684212" y="4948518"/>
            <a:ext cx="9723812" cy="1045881"/>
          </a:xfrm>
        </p:spPr>
        <p:txBody>
          <a:bodyPr>
            <a:normAutofit/>
          </a:bodyPr>
          <a:lstStyle/>
          <a:p>
            <a:pPr algn="ctr"/>
            <a:r>
              <a:rPr lang="en-IN" dirty="0"/>
              <a:t>Top 10 correlation for the Repayers</a:t>
            </a:r>
          </a:p>
        </p:txBody>
      </p:sp>
      <p:pic>
        <p:nvPicPr>
          <p:cNvPr id="10" name="Content Placeholder 9">
            <a:extLst>
              <a:ext uri="{FF2B5EF4-FFF2-40B4-BE49-F238E27FC236}">
                <a16:creationId xmlns:a16="http://schemas.microsoft.com/office/drawing/2014/main" id="{008ADCBA-E422-49D1-A587-AA42050A2B95}"/>
              </a:ext>
            </a:extLst>
          </p:cNvPr>
          <p:cNvPicPr>
            <a:picLocks noGrp="1" noChangeAspect="1"/>
          </p:cNvPicPr>
          <p:nvPr>
            <p:ph idx="1"/>
          </p:nvPr>
        </p:nvPicPr>
        <p:blipFill>
          <a:blip r:embed="rId2"/>
          <a:stretch>
            <a:fillRect/>
          </a:stretch>
        </p:blipFill>
        <p:spPr>
          <a:xfrm>
            <a:off x="2312894" y="1395598"/>
            <a:ext cx="6723530" cy="3276884"/>
          </a:xfrm>
        </p:spPr>
      </p:pic>
    </p:spTree>
    <p:extLst>
      <p:ext uri="{BB962C8B-B14F-4D97-AF65-F5344CB8AC3E}">
        <p14:creationId xmlns:p14="http://schemas.microsoft.com/office/powerpoint/2010/main" val="194655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7D2167-CF75-4913-A812-6C6774BE01D8}"/>
              </a:ext>
            </a:extLst>
          </p:cNvPr>
          <p:cNvPicPr>
            <a:picLocks noChangeAspect="1"/>
          </p:cNvPicPr>
          <p:nvPr/>
        </p:nvPicPr>
        <p:blipFill>
          <a:blip r:embed="rId2"/>
          <a:stretch>
            <a:fillRect/>
          </a:stretch>
        </p:blipFill>
        <p:spPr>
          <a:xfrm>
            <a:off x="567620" y="481120"/>
            <a:ext cx="6451746" cy="5895760"/>
          </a:xfrm>
          <a:prstGeom prst="rect">
            <a:avLst/>
          </a:prstGeom>
        </p:spPr>
      </p:pic>
      <p:sp>
        <p:nvSpPr>
          <p:cNvPr id="6" name="TextBox 5">
            <a:extLst>
              <a:ext uri="{FF2B5EF4-FFF2-40B4-BE49-F238E27FC236}">
                <a16:creationId xmlns:a16="http://schemas.microsoft.com/office/drawing/2014/main" id="{86F67C5E-02D4-4856-9084-8D0322C0185A}"/>
              </a:ext>
            </a:extLst>
          </p:cNvPr>
          <p:cNvSpPr txBox="1"/>
          <p:nvPr/>
        </p:nvSpPr>
        <p:spPr>
          <a:xfrm>
            <a:off x="7162800" y="719008"/>
            <a:ext cx="4688541" cy="2554545"/>
          </a:xfrm>
          <a:prstGeom prst="rect">
            <a:avLst/>
          </a:prstGeom>
          <a:noFill/>
        </p:spPr>
        <p:txBody>
          <a:bodyPr wrap="square">
            <a:spAutoFit/>
          </a:bodyPr>
          <a:lstStyle/>
          <a:p>
            <a:pPr algn="l"/>
            <a:r>
              <a:rPr lang="en-US" sz="1600" b="1" cap="all" dirty="0">
                <a:ln w="3175" cmpd="sng">
                  <a:noFill/>
                </a:ln>
                <a:latin typeface="+mj-lt"/>
                <a:ea typeface="+mj-ea"/>
                <a:cs typeface="+mj-cs"/>
              </a:rPr>
              <a:t>Insights: </a:t>
            </a:r>
            <a:r>
              <a:rPr lang="en-US" sz="1600" cap="all" dirty="0">
                <a:ln w="3175" cmpd="sng">
                  <a:noFill/>
                </a:ln>
                <a:latin typeface="+mj-lt"/>
                <a:ea typeface="+mj-ea"/>
                <a:cs typeface="+mj-cs"/>
              </a:rPr>
              <a:t>Correlating factors amongst repayers</a:t>
            </a:r>
          </a:p>
          <a:p>
            <a:pPr algn="l"/>
            <a:endParaRPr lang="en-US" sz="1600" cap="all" dirty="0">
              <a:ln w="3175" cmpd="sng">
                <a:noFill/>
              </a:ln>
              <a:latin typeface="+mj-lt"/>
              <a:ea typeface="+mj-ea"/>
              <a:cs typeface="+mj-cs"/>
            </a:endParaRPr>
          </a:p>
          <a:p>
            <a:pPr algn="l"/>
            <a:r>
              <a:rPr lang="en-US" sz="1400" cap="all" dirty="0">
                <a:ln w="3175" cmpd="sng">
                  <a:noFill/>
                </a:ln>
                <a:latin typeface="+mj-lt"/>
                <a:ea typeface="+mj-ea"/>
                <a:cs typeface="+mj-cs"/>
              </a:rPr>
              <a:t>1. Credit amount is highly correlated with:</a:t>
            </a:r>
          </a:p>
          <a:p>
            <a:pPr marL="342900" indent="-342900" algn="l">
              <a:buAutoNum type="arabicPeriod"/>
            </a:pPr>
            <a:endParaRPr lang="en-US" sz="1400" cap="all" dirty="0">
              <a:ln w="3175" cmpd="sng">
                <a:noFill/>
              </a:ln>
              <a:latin typeface="+mj-lt"/>
              <a:ea typeface="+mj-ea"/>
              <a:cs typeface="+mj-cs"/>
            </a:endParaRPr>
          </a:p>
          <a:p>
            <a:pPr algn="l">
              <a:buFont typeface="Arial" panose="020B0604020202020204" pitchFamily="34" charset="0"/>
              <a:buChar char="•"/>
            </a:pPr>
            <a:r>
              <a:rPr lang="en-US" sz="1400" cap="all" dirty="0">
                <a:ln w="3175" cmpd="sng">
                  <a:noFill/>
                </a:ln>
                <a:latin typeface="+mj-lt"/>
                <a:ea typeface="+mj-ea"/>
                <a:cs typeface="+mj-cs"/>
              </a:rPr>
              <a:t>Goods Price Amount</a:t>
            </a:r>
          </a:p>
          <a:p>
            <a:pPr algn="l">
              <a:buFont typeface="Arial" panose="020B0604020202020204" pitchFamily="34" charset="0"/>
              <a:buChar char="•"/>
            </a:pPr>
            <a:r>
              <a:rPr lang="en-US" sz="1400" cap="all" dirty="0">
                <a:ln w="3175" cmpd="sng">
                  <a:noFill/>
                </a:ln>
                <a:latin typeface="+mj-lt"/>
                <a:ea typeface="+mj-ea"/>
                <a:cs typeface="+mj-cs"/>
              </a:rPr>
              <a:t>Loan Annuity</a:t>
            </a:r>
          </a:p>
          <a:p>
            <a:pPr algn="l">
              <a:buFont typeface="Arial" panose="020B0604020202020204" pitchFamily="34" charset="0"/>
              <a:buChar char="•"/>
            </a:pPr>
            <a:r>
              <a:rPr lang="en-US" sz="1400" cap="all" dirty="0">
                <a:ln w="3175" cmpd="sng">
                  <a:noFill/>
                </a:ln>
                <a:latin typeface="+mj-lt"/>
                <a:ea typeface="+mj-ea"/>
                <a:cs typeface="+mj-cs"/>
              </a:rPr>
              <a:t>Total Income</a:t>
            </a:r>
          </a:p>
          <a:p>
            <a:pPr algn="l">
              <a:buFont typeface="Arial" panose="020B0604020202020204" pitchFamily="34" charset="0"/>
              <a:buChar char="•"/>
            </a:pPr>
            <a:endParaRPr lang="en-US" sz="1400" cap="all" dirty="0">
              <a:ln w="3175" cmpd="sng">
                <a:noFill/>
              </a:ln>
              <a:latin typeface="+mj-lt"/>
              <a:ea typeface="+mj-ea"/>
              <a:cs typeface="+mj-cs"/>
            </a:endParaRPr>
          </a:p>
          <a:p>
            <a:pPr algn="just"/>
            <a:r>
              <a:rPr lang="en-US" sz="1400" cap="all" dirty="0">
                <a:ln w="3175" cmpd="sng">
                  <a:noFill/>
                </a:ln>
                <a:latin typeface="+mj-lt"/>
                <a:ea typeface="+mj-ea"/>
                <a:cs typeface="+mj-cs"/>
              </a:rPr>
              <a:t>2. We can also see that repayers have high correlation in number of days employed.</a:t>
            </a:r>
          </a:p>
        </p:txBody>
      </p:sp>
    </p:spTree>
    <p:extLst>
      <p:ext uri="{BB962C8B-B14F-4D97-AF65-F5344CB8AC3E}">
        <p14:creationId xmlns:p14="http://schemas.microsoft.com/office/powerpoint/2010/main" val="253181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EB860A-4207-43B3-9572-443F1D676CCA}"/>
              </a:ext>
            </a:extLst>
          </p:cNvPr>
          <p:cNvPicPr>
            <a:picLocks noChangeAspect="1"/>
          </p:cNvPicPr>
          <p:nvPr/>
        </p:nvPicPr>
        <p:blipFill>
          <a:blip r:embed="rId2"/>
          <a:stretch>
            <a:fillRect/>
          </a:stretch>
        </p:blipFill>
        <p:spPr>
          <a:xfrm>
            <a:off x="2285999" y="708212"/>
            <a:ext cx="7862047" cy="3677692"/>
          </a:xfrm>
          <a:prstGeom prst="rect">
            <a:avLst/>
          </a:prstGeom>
        </p:spPr>
      </p:pic>
      <p:sp>
        <p:nvSpPr>
          <p:cNvPr id="7" name="TextBox 6">
            <a:extLst>
              <a:ext uri="{FF2B5EF4-FFF2-40B4-BE49-F238E27FC236}">
                <a16:creationId xmlns:a16="http://schemas.microsoft.com/office/drawing/2014/main" id="{7FC875DA-6C2F-4E8D-BB5C-FEA9B936E1B7}"/>
              </a:ext>
            </a:extLst>
          </p:cNvPr>
          <p:cNvSpPr txBox="1"/>
          <p:nvPr/>
        </p:nvSpPr>
        <p:spPr>
          <a:xfrm>
            <a:off x="654424" y="4791635"/>
            <a:ext cx="10972799" cy="646331"/>
          </a:xfrm>
          <a:prstGeom prst="rect">
            <a:avLst/>
          </a:prstGeom>
          <a:noFill/>
        </p:spPr>
        <p:txBody>
          <a:bodyPr wrap="square">
            <a:spAutoFit/>
          </a:bodyPr>
          <a:lstStyle/>
          <a:p>
            <a:pPr algn="ctr"/>
            <a:r>
              <a:rPr lang="en-US" sz="3600" dirty="0"/>
              <a:t>TOP 10 CORRELATION FOR THE DEFAULTER</a:t>
            </a:r>
            <a:endParaRPr lang="en-IN" sz="3600" dirty="0"/>
          </a:p>
        </p:txBody>
      </p:sp>
    </p:spTree>
    <p:extLst>
      <p:ext uri="{BB962C8B-B14F-4D97-AF65-F5344CB8AC3E}">
        <p14:creationId xmlns:p14="http://schemas.microsoft.com/office/powerpoint/2010/main" val="30408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1B6E9-90B5-40CB-900D-2E3A829D1ED9}"/>
              </a:ext>
            </a:extLst>
          </p:cNvPr>
          <p:cNvPicPr>
            <a:picLocks noChangeAspect="1"/>
          </p:cNvPicPr>
          <p:nvPr/>
        </p:nvPicPr>
        <p:blipFill>
          <a:blip r:embed="rId2"/>
          <a:stretch>
            <a:fillRect/>
          </a:stretch>
        </p:blipFill>
        <p:spPr>
          <a:xfrm>
            <a:off x="472752" y="746965"/>
            <a:ext cx="6492824" cy="5665694"/>
          </a:xfrm>
          <a:prstGeom prst="rect">
            <a:avLst/>
          </a:prstGeom>
        </p:spPr>
      </p:pic>
      <p:sp>
        <p:nvSpPr>
          <p:cNvPr id="5" name="TextBox 4">
            <a:extLst>
              <a:ext uri="{FF2B5EF4-FFF2-40B4-BE49-F238E27FC236}">
                <a16:creationId xmlns:a16="http://schemas.microsoft.com/office/drawing/2014/main" id="{80C98A23-1F44-4FFE-94D3-877CF2F3D6AD}"/>
              </a:ext>
            </a:extLst>
          </p:cNvPr>
          <p:cNvSpPr txBox="1"/>
          <p:nvPr/>
        </p:nvSpPr>
        <p:spPr>
          <a:xfrm>
            <a:off x="7144870" y="751059"/>
            <a:ext cx="4574377" cy="4893647"/>
          </a:xfrm>
          <a:prstGeom prst="rect">
            <a:avLst/>
          </a:prstGeom>
          <a:noFill/>
        </p:spPr>
        <p:txBody>
          <a:bodyPr wrap="square">
            <a:spAutoFit/>
          </a:bodyPr>
          <a:lstStyle/>
          <a:p>
            <a:pPr algn="l"/>
            <a:r>
              <a:rPr lang="en-US" sz="1600" b="1" dirty="0"/>
              <a:t>INSIGHTS: </a:t>
            </a:r>
            <a:r>
              <a:rPr lang="en-US" sz="1600" dirty="0"/>
              <a:t>CORRELATING FACTORS AMONGST DEFAULTS</a:t>
            </a:r>
          </a:p>
          <a:p>
            <a:pPr algn="l"/>
            <a:endParaRPr lang="en-US" sz="1400" dirty="0"/>
          </a:p>
          <a:p>
            <a:pPr algn="just">
              <a:buFont typeface="Arial" panose="020B0604020202020204" pitchFamily="34" charset="0"/>
              <a:buChar char="•"/>
            </a:pPr>
            <a:r>
              <a:rPr lang="en-US" sz="1400" dirty="0"/>
              <a:t>Credit amount is highly correlated with good price amount which is same as repayers.</a:t>
            </a:r>
          </a:p>
          <a:p>
            <a:pPr algn="l">
              <a:buFont typeface="Arial" panose="020B0604020202020204" pitchFamily="34" charset="0"/>
              <a:buChar char="•"/>
            </a:pPr>
            <a:endParaRPr lang="en-US" sz="1400" dirty="0"/>
          </a:p>
          <a:p>
            <a:pPr algn="just">
              <a:buFont typeface="Arial" panose="020B0604020202020204" pitchFamily="34" charset="0"/>
              <a:buChar char="•"/>
            </a:pPr>
            <a:r>
              <a:rPr lang="en-US" sz="1400" dirty="0"/>
              <a:t>Loan annuity correlation with credit amount has slightly reduced in defaulters(0.78) when compared to repayers(0.79)</a:t>
            </a:r>
          </a:p>
          <a:p>
            <a:pPr algn="l"/>
            <a:endParaRPr lang="en-US" sz="1400" dirty="0"/>
          </a:p>
          <a:p>
            <a:pPr algn="just">
              <a:buFont typeface="Arial" panose="020B0604020202020204" pitchFamily="34" charset="0"/>
              <a:buChar char="•"/>
            </a:pPr>
            <a:r>
              <a:rPr lang="en-US" sz="1400" dirty="0"/>
              <a:t>We can also see that repayers have high correlation in number of days employed(0.62) when compared to defaulters(0.59).</a:t>
            </a:r>
          </a:p>
          <a:p>
            <a:pPr algn="l">
              <a:buFont typeface="Arial" panose="020B0604020202020204" pitchFamily="34" charset="0"/>
              <a:buChar char="•"/>
            </a:pPr>
            <a:endParaRPr lang="en-US" sz="1400" dirty="0"/>
          </a:p>
          <a:p>
            <a:pPr algn="just">
              <a:buFont typeface="Arial" panose="020B0604020202020204" pitchFamily="34" charset="0"/>
              <a:buChar char="•"/>
            </a:pPr>
            <a:r>
              <a:rPr lang="en-US" sz="1400" dirty="0"/>
              <a:t>There is a severe drop in the correlation between total income of the client and the credit amount(0.28) amongst defaulters whereas it is 0.39 among repayers.</a:t>
            </a:r>
          </a:p>
          <a:p>
            <a:pPr algn="l"/>
            <a:endParaRPr lang="en-US" sz="1400" dirty="0"/>
          </a:p>
          <a:p>
            <a:pPr algn="just">
              <a:buFont typeface="Arial" panose="020B0604020202020204" pitchFamily="34" charset="0"/>
              <a:buChar char="•"/>
            </a:pPr>
            <a:r>
              <a:rPr lang="en-US" sz="1400" dirty="0"/>
              <a:t>There is a slight increase in defaulted to observed count in social circle among defaulters(0.26) when compared to repayers(0.24)</a:t>
            </a:r>
          </a:p>
        </p:txBody>
      </p:sp>
    </p:spTree>
    <p:extLst>
      <p:ext uri="{BB962C8B-B14F-4D97-AF65-F5344CB8AC3E}">
        <p14:creationId xmlns:p14="http://schemas.microsoft.com/office/powerpoint/2010/main" val="405230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29776-8614-4DF8-83B1-D53502C086E7}"/>
              </a:ext>
            </a:extLst>
          </p:cNvPr>
          <p:cNvSpPr txBox="1"/>
          <p:nvPr/>
        </p:nvSpPr>
        <p:spPr>
          <a:xfrm>
            <a:off x="815788" y="858885"/>
            <a:ext cx="10694894" cy="1938992"/>
          </a:xfrm>
          <a:prstGeom prst="rect">
            <a:avLst/>
          </a:prstGeom>
          <a:noFill/>
        </p:spPr>
        <p:txBody>
          <a:bodyPr wrap="square">
            <a:spAutoFit/>
          </a:bodyPr>
          <a:lstStyle/>
          <a:p>
            <a:pPr marL="342900" indent="-342900" algn="just">
              <a:buFont typeface="Wingdings" panose="05000000000000000000" pitchFamily="2" charset="2"/>
              <a:buChar char="v"/>
            </a:pPr>
            <a:r>
              <a:rPr lang="en-US" sz="2000" b="1" dirty="0"/>
              <a:t>Include visualizations and summarize the most important results in the presentation. You are free to choose the graphs which explain the numerical/categorical variables. Insights should explain why the variable is important for differentiating the clients with payment difficulties with all other cases.</a:t>
            </a:r>
          </a:p>
          <a:p>
            <a:pPr algn="just"/>
            <a:endParaRPr lang="en-US" sz="2000" b="1" dirty="0"/>
          </a:p>
        </p:txBody>
      </p:sp>
      <p:pic>
        <p:nvPicPr>
          <p:cNvPr id="5" name="Picture 4">
            <a:extLst>
              <a:ext uri="{FF2B5EF4-FFF2-40B4-BE49-F238E27FC236}">
                <a16:creationId xmlns:a16="http://schemas.microsoft.com/office/drawing/2014/main" id="{5F81C15C-5A3F-4A56-969D-F5568512A067}"/>
              </a:ext>
            </a:extLst>
          </p:cNvPr>
          <p:cNvPicPr>
            <a:picLocks noChangeAspect="1"/>
          </p:cNvPicPr>
          <p:nvPr/>
        </p:nvPicPr>
        <p:blipFill>
          <a:blip r:embed="rId2"/>
          <a:stretch>
            <a:fillRect/>
          </a:stretch>
        </p:blipFill>
        <p:spPr>
          <a:xfrm>
            <a:off x="2815540" y="2797877"/>
            <a:ext cx="6309907" cy="2270957"/>
          </a:xfrm>
          <a:prstGeom prst="rect">
            <a:avLst/>
          </a:prstGeom>
        </p:spPr>
      </p:pic>
    </p:spTree>
    <p:extLst>
      <p:ext uri="{BB962C8B-B14F-4D97-AF65-F5344CB8AC3E}">
        <p14:creationId xmlns:p14="http://schemas.microsoft.com/office/powerpoint/2010/main" val="65767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CE47-E904-438E-A22D-D6B454D0A37A}"/>
              </a:ext>
            </a:extLst>
          </p:cNvPr>
          <p:cNvSpPr>
            <a:spLocks noGrp="1"/>
          </p:cNvSpPr>
          <p:nvPr>
            <p:ph type="title"/>
          </p:nvPr>
        </p:nvSpPr>
        <p:spPr>
          <a:xfrm>
            <a:off x="1186236" y="2757143"/>
            <a:ext cx="8534400" cy="1507067"/>
          </a:xfrm>
        </p:spPr>
        <p:txBody>
          <a:bodyPr/>
          <a:lstStyle/>
          <a:p>
            <a:pPr algn="ctr"/>
            <a:r>
              <a:rPr lang="en-IN" b="1" dirty="0"/>
              <a:t>THANK YOU</a:t>
            </a:r>
          </a:p>
        </p:txBody>
      </p:sp>
    </p:spTree>
    <p:extLst>
      <p:ext uri="{BB962C8B-B14F-4D97-AF65-F5344CB8AC3E}">
        <p14:creationId xmlns:p14="http://schemas.microsoft.com/office/powerpoint/2010/main" val="311353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CBCF60-39A9-43AA-A07E-A142C8F60114}"/>
              </a:ext>
            </a:extLst>
          </p:cNvPr>
          <p:cNvSpPr txBox="1"/>
          <p:nvPr/>
        </p:nvSpPr>
        <p:spPr>
          <a:xfrm>
            <a:off x="315685" y="181957"/>
            <a:ext cx="11560629" cy="6771084"/>
          </a:xfrm>
          <a:prstGeom prst="rect">
            <a:avLst/>
          </a:prstGeom>
          <a:noFill/>
        </p:spPr>
        <p:txBody>
          <a:bodyPr wrap="square">
            <a:spAutoFit/>
          </a:bodyPr>
          <a:lstStyle/>
          <a:p>
            <a:pPr algn="just"/>
            <a:r>
              <a:rPr lang="en-US" sz="1600" b="1" dirty="0"/>
              <a:t>PROJECT DESCRIPTION</a:t>
            </a:r>
          </a:p>
          <a:p>
            <a:pPr algn="just"/>
            <a:endParaRPr lang="en-US" b="1" dirty="0"/>
          </a:p>
          <a:p>
            <a:pPr algn="just"/>
            <a:r>
              <a:rPr lang="en-US" sz="1400" dirty="0"/>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the risk of losing money while lending to customers.</a:t>
            </a:r>
          </a:p>
          <a:p>
            <a:pPr algn="just"/>
            <a:r>
              <a:rPr lang="en-US" dirty="0"/>
              <a:t> </a:t>
            </a:r>
          </a:p>
          <a:p>
            <a:pPr algn="just"/>
            <a:r>
              <a:rPr lang="en-US" sz="1600" b="1" dirty="0"/>
              <a:t>APPROACH</a:t>
            </a:r>
          </a:p>
          <a:p>
            <a:pPr algn="just"/>
            <a:endParaRPr lang="en-US" b="1" dirty="0"/>
          </a:p>
          <a:p>
            <a:pPr algn="just"/>
            <a:r>
              <a:rPr lang="en-US" sz="1400" dirty="0"/>
              <a:t>The loan providing companies find it hard to give loans to the people due to their insufficient or non-existent credit history. Because of that, some consumers use it as their advantage by becoming a defaulter. As work for a consumer finance company which specializes in lending various types of loans to urban customers. I have to use EDA to analyze the patterns present in the data. This will ensure that the applicants capable of repaying the loan are not rejected. </a:t>
            </a:r>
          </a:p>
          <a:p>
            <a:pPr algn="just"/>
            <a:endParaRPr lang="en-US" dirty="0"/>
          </a:p>
          <a:p>
            <a:pPr algn="just"/>
            <a:r>
              <a:rPr lang="en-US" sz="1600" b="1" dirty="0"/>
              <a:t>TECH-STACK USED </a:t>
            </a:r>
          </a:p>
          <a:p>
            <a:pPr algn="just"/>
            <a:endParaRPr lang="en-US" b="1" dirty="0"/>
          </a:p>
          <a:p>
            <a:pPr algn="just"/>
            <a:r>
              <a:rPr lang="en-US" sz="1400" dirty="0"/>
              <a:t>Microsoft power point allows you to create various types of documentation and prepare reports. Google colab for python and Microsoft Excel enables users to format, organize, data analysis, and calculate data in a spread sheet, and users can make information easier to view as data is added or changed. </a:t>
            </a:r>
          </a:p>
          <a:p>
            <a:pPr algn="just"/>
            <a:endParaRPr lang="en-US" dirty="0"/>
          </a:p>
          <a:p>
            <a:pPr algn="just"/>
            <a:r>
              <a:rPr lang="en-US" sz="1600" b="1" dirty="0"/>
              <a:t>INSIGHTS</a:t>
            </a:r>
          </a:p>
          <a:p>
            <a:pPr algn="just"/>
            <a:endParaRPr lang="en-US" b="1" dirty="0"/>
          </a:p>
          <a:p>
            <a:pPr algn="just"/>
            <a:r>
              <a:rPr lang="en-US" sz="1400" dirty="0"/>
              <a:t>The knowledge that I gained from this project identify patterns , Identification of such , driving factors risk analytics and applicants using EDA. </a:t>
            </a:r>
          </a:p>
          <a:p>
            <a:pPr algn="just"/>
            <a:endParaRPr lang="en-US" b="1" dirty="0"/>
          </a:p>
          <a:p>
            <a:pPr algn="just"/>
            <a:r>
              <a:rPr lang="en-US" sz="1600" b="1" dirty="0"/>
              <a:t>RESULT</a:t>
            </a:r>
          </a:p>
          <a:p>
            <a:pPr algn="just"/>
            <a:endParaRPr lang="en-US" b="1" dirty="0"/>
          </a:p>
          <a:p>
            <a:pPr algn="just"/>
            <a:r>
              <a:rPr lang="en-US" sz="1400" dirty="0"/>
              <a:t>I have achieved how to analyze the project , as this helped me to gain more knowledge about EDA to perform better.</a:t>
            </a:r>
          </a:p>
        </p:txBody>
      </p:sp>
    </p:spTree>
    <p:extLst>
      <p:ext uri="{BB962C8B-B14F-4D97-AF65-F5344CB8AC3E}">
        <p14:creationId xmlns:p14="http://schemas.microsoft.com/office/powerpoint/2010/main" val="291413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91A20A-42F7-4AE2-9F27-85C82EEF4BFB}"/>
              </a:ext>
            </a:extLst>
          </p:cNvPr>
          <p:cNvSpPr txBox="1"/>
          <p:nvPr/>
        </p:nvSpPr>
        <p:spPr>
          <a:xfrm>
            <a:off x="161365" y="304800"/>
            <a:ext cx="11775140" cy="6586418"/>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t>Present the overall approach of the analysis. Mention the problem statement and the analysis approach briefly</a:t>
            </a:r>
          </a:p>
          <a:p>
            <a:pPr algn="l"/>
            <a:endParaRPr lang="en-US" dirty="0"/>
          </a:p>
          <a:p>
            <a:pPr algn="l"/>
            <a:r>
              <a:rPr lang="en-US" sz="1600" b="1" dirty="0"/>
              <a:t>PROBLEM STATEMENT</a:t>
            </a:r>
          </a:p>
          <a:p>
            <a:pPr algn="just"/>
            <a:endParaRPr lang="en-US" dirty="0"/>
          </a:p>
          <a:p>
            <a:pPr algn="just"/>
            <a:r>
              <a:rPr lang="en-US" sz="1600" dirty="0"/>
              <a:t> Two types of risks are associated with the bank’s decision:</a:t>
            </a:r>
          </a:p>
          <a:p>
            <a:pPr algn="just"/>
            <a:endParaRPr lang="en-US" sz="1600" u="sng" dirty="0"/>
          </a:p>
          <a:p>
            <a:pPr marL="285750" indent="-285750" algn="just">
              <a:buFont typeface="Wingdings" panose="05000000000000000000" pitchFamily="2" charset="2"/>
              <a:buChar char="§"/>
            </a:pPr>
            <a:r>
              <a:rPr lang="en-US" sz="1600" dirty="0"/>
              <a:t>If the applicant is likely to repay the loan, then not approving the loan results in a loss of business to the company.</a:t>
            </a:r>
          </a:p>
          <a:p>
            <a:pPr marL="285750" indent="-285750" algn="just">
              <a:buFont typeface="Wingdings" panose="05000000000000000000" pitchFamily="2" charset="2"/>
              <a:buChar char="§"/>
            </a:pPr>
            <a:r>
              <a:rPr lang="en-US" sz="1600" dirty="0"/>
              <a:t>If the applicant is not likely to repay the loan, i.e. he/she is likely to default, then approving the loan may lead to a financial loss for the company.</a:t>
            </a:r>
          </a:p>
          <a:p>
            <a:pPr algn="just"/>
            <a:endParaRPr lang="en-US" dirty="0"/>
          </a:p>
          <a:p>
            <a:pPr algn="l"/>
            <a:r>
              <a:rPr lang="en-US" sz="1600" b="1" dirty="0"/>
              <a:t>APPROACH</a:t>
            </a:r>
          </a:p>
          <a:p>
            <a:pPr algn="l"/>
            <a:endParaRPr lang="en-US" b="1" dirty="0"/>
          </a:p>
          <a:p>
            <a:pPr algn="l"/>
            <a:endParaRPr lang="en-US" b="1" dirty="0"/>
          </a:p>
          <a:p>
            <a:pPr algn="l"/>
            <a:endParaRPr lang="en-US" b="1" dirty="0"/>
          </a:p>
          <a:p>
            <a:pPr algn="l"/>
            <a:endParaRPr lang="en-US" b="1" dirty="0"/>
          </a:p>
          <a:p>
            <a:pPr algn="l"/>
            <a:endParaRPr lang="en-US" b="1"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graphicFrame>
        <p:nvGraphicFramePr>
          <p:cNvPr id="9" name="Table 9">
            <a:extLst>
              <a:ext uri="{FF2B5EF4-FFF2-40B4-BE49-F238E27FC236}">
                <a16:creationId xmlns:a16="http://schemas.microsoft.com/office/drawing/2014/main" id="{6461027F-B692-4377-8DF2-01E94F32AFA2}"/>
              </a:ext>
            </a:extLst>
          </p:cNvPr>
          <p:cNvGraphicFramePr>
            <a:graphicFrameLocks noGrp="1"/>
          </p:cNvGraphicFramePr>
          <p:nvPr>
            <p:extLst>
              <p:ext uri="{D42A27DB-BD31-4B8C-83A1-F6EECF244321}">
                <p14:modId xmlns:p14="http://schemas.microsoft.com/office/powerpoint/2010/main" val="1385427655"/>
              </p:ext>
            </p:extLst>
          </p:nvPr>
        </p:nvGraphicFramePr>
        <p:xfrm>
          <a:off x="255496" y="3675528"/>
          <a:ext cx="11604810" cy="2645648"/>
        </p:xfrm>
        <a:graphic>
          <a:graphicData uri="http://schemas.openxmlformats.org/drawingml/2006/table">
            <a:tbl>
              <a:tblPr firstRow="1" bandRow="1">
                <a:tableStyleId>{3B4B98B0-60AC-42C2-AFA5-B58CD77FA1E5}</a:tableStyleId>
              </a:tblPr>
              <a:tblGrid>
                <a:gridCol w="2336080">
                  <a:extLst>
                    <a:ext uri="{9D8B030D-6E8A-4147-A177-3AD203B41FA5}">
                      <a16:colId xmlns:a16="http://schemas.microsoft.com/office/drawing/2014/main" val="2727466125"/>
                    </a:ext>
                  </a:extLst>
                </a:gridCol>
                <a:gridCol w="2946183">
                  <a:extLst>
                    <a:ext uri="{9D8B030D-6E8A-4147-A177-3AD203B41FA5}">
                      <a16:colId xmlns:a16="http://schemas.microsoft.com/office/drawing/2014/main" val="3859171144"/>
                    </a:ext>
                  </a:extLst>
                </a:gridCol>
                <a:gridCol w="3114713">
                  <a:extLst>
                    <a:ext uri="{9D8B030D-6E8A-4147-A177-3AD203B41FA5}">
                      <a16:colId xmlns:a16="http://schemas.microsoft.com/office/drawing/2014/main" val="2493405353"/>
                    </a:ext>
                  </a:extLst>
                </a:gridCol>
                <a:gridCol w="3207834">
                  <a:extLst>
                    <a:ext uri="{9D8B030D-6E8A-4147-A177-3AD203B41FA5}">
                      <a16:colId xmlns:a16="http://schemas.microsoft.com/office/drawing/2014/main" val="3748306523"/>
                    </a:ext>
                  </a:extLst>
                </a:gridCol>
              </a:tblGrid>
              <a:tr h="681319">
                <a:tc>
                  <a:txBody>
                    <a:bodyPr/>
                    <a:lstStyle/>
                    <a:p>
                      <a:pPr algn="ctr"/>
                      <a:r>
                        <a:rPr lang="en-IN" sz="1400" kern="1200" dirty="0">
                          <a:solidFill>
                            <a:schemeClr val="tx1"/>
                          </a:solidFill>
                          <a:latin typeface="+mn-lt"/>
                          <a:ea typeface="+mn-ea"/>
                          <a:cs typeface="+mn-cs"/>
                        </a:rPr>
                        <a:t>DATA UNDERSTANDING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IN" sz="1400" kern="1200" dirty="0">
                          <a:solidFill>
                            <a:schemeClr val="tx1"/>
                          </a:solidFill>
                          <a:latin typeface="+mn-lt"/>
                          <a:ea typeface="+mn-ea"/>
                          <a:cs typeface="+mn-cs"/>
                        </a:rPr>
                        <a:t>DATA CLEANING AND MANIPULATION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IN" sz="1400" kern="1200" dirty="0">
                          <a:solidFill>
                            <a:schemeClr val="tx1"/>
                          </a:solidFill>
                          <a:latin typeface="+mn-lt"/>
                          <a:ea typeface="+mn-ea"/>
                          <a:cs typeface="+mn-cs"/>
                        </a:rPr>
                        <a:t>OUTLIER CHECK AND DATA IMBALANCE CHECK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IN" sz="1400" kern="1200" dirty="0">
                          <a:solidFill>
                            <a:schemeClr val="tx1"/>
                          </a:solidFill>
                          <a:latin typeface="+mn-lt"/>
                          <a:ea typeface="+mn-ea"/>
                          <a:cs typeface="+mn-cs"/>
                        </a:rPr>
                        <a:t>DATA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9481165"/>
                  </a:ext>
                </a:extLst>
              </a:tr>
              <a:tr h="1964329">
                <a:tc>
                  <a:txBody>
                    <a:bodyPr/>
                    <a:lstStyle/>
                    <a:p>
                      <a:pPr marL="171450" indent="-171450" algn="l">
                        <a:buSzPct val="100000"/>
                        <a:buFont typeface="Arial" panose="020B0604020202020204" pitchFamily="34" charset="0"/>
                        <a:buChar char="•"/>
                      </a:pPr>
                      <a:r>
                        <a:rPr lang="en-IN" sz="1400" kern="1200" dirty="0">
                          <a:solidFill>
                            <a:schemeClr val="tx1"/>
                          </a:solidFill>
                          <a:latin typeface="+mn-lt"/>
                          <a:ea typeface="+mn-ea"/>
                          <a:cs typeface="+mn-cs"/>
                        </a:rPr>
                        <a:t>Importing  correct libraries</a:t>
                      </a:r>
                    </a:p>
                    <a:p>
                      <a:pPr marL="171450" indent="-171450" algn="l">
                        <a:buSzPct val="100000"/>
                        <a:buFont typeface="Arial" panose="020B0604020202020204" pitchFamily="34" charset="0"/>
                        <a:buChar char="•"/>
                      </a:pPr>
                      <a:r>
                        <a:rPr lang="en-US" sz="1400" kern="1200" dirty="0">
                          <a:solidFill>
                            <a:schemeClr val="tx1"/>
                          </a:solidFill>
                          <a:latin typeface="+mn-lt"/>
                          <a:ea typeface="+mn-ea"/>
                          <a:cs typeface="+mn-cs"/>
                        </a:rPr>
                        <a:t>Checking each, column, Index, header, footer etc.  bias </a:t>
                      </a:r>
                      <a:endParaRPr lang="en-IN" sz="1400" kern="1200" dirty="0">
                        <a:solidFill>
                          <a:schemeClr val="tx1"/>
                        </a:solidFill>
                        <a:latin typeface="+mn-lt"/>
                        <a:ea typeface="+mn-ea"/>
                        <a:cs typeface="+mn-cs"/>
                      </a:endParaRPr>
                    </a:p>
                    <a:p>
                      <a:pPr marL="171450" indent="-171450" algn="l">
                        <a:buSzPct val="100000"/>
                        <a:buFont typeface="Arial" panose="020B0604020202020204" pitchFamily="34" charset="0"/>
                        <a:buChar char="•"/>
                      </a:pPr>
                      <a:r>
                        <a:rPr lang="en-IN" sz="1400" kern="1200" dirty="0">
                          <a:solidFill>
                            <a:schemeClr val="tx1"/>
                          </a:solidFill>
                          <a:latin typeface="+mn-lt"/>
                          <a:ea typeface="+mn-ea"/>
                          <a:cs typeface="+mn-cs"/>
                        </a:rPr>
                        <a:t>Identifying data  quality issues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SzPct val="100000"/>
                        <a:buFont typeface="Arial" panose="020B0604020202020204" pitchFamily="34" charset="0"/>
                        <a:buChar char="•"/>
                      </a:pPr>
                      <a:r>
                        <a:rPr lang="en-US" sz="1400" kern="1200" dirty="0">
                          <a:solidFill>
                            <a:schemeClr val="tx1"/>
                          </a:solidFill>
                          <a:latin typeface="+mn-lt"/>
                          <a:ea typeface="+mn-ea"/>
                          <a:cs typeface="+mn-cs"/>
                        </a:rPr>
                        <a:t>Missing value imputation analysis</a:t>
                      </a:r>
                    </a:p>
                    <a:p>
                      <a:pPr marL="171450" indent="-171450" algn="l">
                        <a:buSzPct val="100000"/>
                        <a:buFont typeface="Arial" panose="020B0604020202020204" pitchFamily="34" charset="0"/>
                        <a:buChar char="•"/>
                      </a:pPr>
                      <a:r>
                        <a:rPr lang="en-US" sz="1400" kern="1200" dirty="0">
                          <a:solidFill>
                            <a:schemeClr val="tx1"/>
                          </a:solidFill>
                          <a:latin typeface="+mn-lt"/>
                          <a:ea typeface="+mn-ea"/>
                          <a:cs typeface="+mn-cs"/>
                        </a:rPr>
                        <a:t>Checking the structure and the metadata</a:t>
                      </a:r>
                    </a:p>
                    <a:p>
                      <a:pPr marL="171450" indent="-171450" algn="just">
                        <a:buSzPct val="100000"/>
                        <a:buFont typeface="Arial" panose="020B0604020202020204" pitchFamily="34" charset="0"/>
                        <a:buChar char="•"/>
                      </a:pPr>
                      <a:r>
                        <a:rPr lang="en-US" sz="1400" kern="1200" dirty="0">
                          <a:solidFill>
                            <a:schemeClr val="tx1"/>
                          </a:solidFill>
                          <a:latin typeface="+mn-lt"/>
                          <a:ea typeface="+mn-ea"/>
                          <a:cs typeface="+mn-cs"/>
                        </a:rPr>
                        <a:t>Changing datatypes to date, time, string, int, boot, etc. for ease of analysis</a:t>
                      </a:r>
                      <a:endParaRPr lang="en-IN"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buSzPct val="100000"/>
                        <a:buFont typeface="Arial" panose="020B0604020202020204" pitchFamily="34" charset="0"/>
                        <a:buChar char="•"/>
                      </a:pPr>
                      <a:r>
                        <a:rPr lang="en-IN" sz="1400" kern="1200" dirty="0">
                          <a:solidFill>
                            <a:schemeClr val="tx1"/>
                          </a:solidFill>
                          <a:latin typeface="+mn-lt"/>
                          <a:ea typeface="+mn-ea"/>
                          <a:cs typeface="+mn-cs"/>
                        </a:rPr>
                        <a:t>Checking the data for outliers that </a:t>
                      </a:r>
                      <a:r>
                        <a:rPr lang="en-US" sz="1400" kern="1200" dirty="0">
                          <a:solidFill>
                            <a:schemeClr val="tx1"/>
                          </a:solidFill>
                          <a:latin typeface="+mn-lt"/>
                          <a:ea typeface="+mn-ea"/>
                          <a:cs typeface="+mn-cs"/>
                        </a:rPr>
                        <a:t>would cause the analysis to be biased</a:t>
                      </a:r>
                    </a:p>
                    <a:p>
                      <a:pPr marL="171450" indent="-171450" algn="l">
                        <a:buSzPct val="100000"/>
                        <a:buFont typeface="Arial" panose="020B0604020202020204" pitchFamily="34" charset="0"/>
                        <a:buChar char="•"/>
                      </a:pPr>
                      <a:r>
                        <a:rPr lang="en-US" sz="1400" kern="1200" dirty="0">
                          <a:solidFill>
                            <a:schemeClr val="tx1"/>
                          </a:solidFill>
                          <a:latin typeface="+mn-lt"/>
                          <a:ea typeface="+mn-ea"/>
                          <a:cs typeface="+mn-cs"/>
                        </a:rPr>
                        <a:t>Checking for imbalances,  ratio, percentage of imbalance</a:t>
                      </a:r>
                      <a:endParaRPr lang="en-IN"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SzPct val="100000"/>
                        <a:buFont typeface="Arial" panose="020B0604020202020204" pitchFamily="34" charset="0"/>
                        <a:buChar char="•"/>
                      </a:pPr>
                      <a:r>
                        <a:rPr lang="en-IN" sz="1400" kern="1200" dirty="0">
                          <a:solidFill>
                            <a:schemeClr val="tx1"/>
                          </a:solidFill>
                          <a:latin typeface="+mn-lt"/>
                          <a:ea typeface="+mn-ea"/>
                          <a:cs typeface="+mn-cs"/>
                        </a:rPr>
                        <a:t> Business  requirement oriented analysis</a:t>
                      </a:r>
                    </a:p>
                    <a:p>
                      <a:pPr marL="171450" indent="-171450" algn="l">
                        <a:buSzPct val="100000"/>
                        <a:buFont typeface="Arial" panose="020B0604020202020204" pitchFamily="34" charset="0"/>
                        <a:buChar char="•"/>
                      </a:pPr>
                      <a:r>
                        <a:rPr lang="en-IN" sz="1400" kern="1200" dirty="0">
                          <a:solidFill>
                            <a:schemeClr val="tx1"/>
                          </a:solidFill>
                          <a:latin typeface="+mn-lt"/>
                          <a:ea typeface="+mn-ea"/>
                          <a:cs typeface="+mn-cs"/>
                        </a:rPr>
                        <a:t>Correlation between columns</a:t>
                      </a:r>
                    </a:p>
                    <a:p>
                      <a:pPr marL="171450" indent="-171450" algn="l">
                        <a:buSzPct val="100000"/>
                        <a:buFont typeface="Arial" panose="020B0604020202020204" pitchFamily="34" charset="0"/>
                        <a:buChar char="•"/>
                      </a:pPr>
                      <a:r>
                        <a:rPr lang="en-IN" sz="1400" kern="1200" dirty="0">
                          <a:solidFill>
                            <a:schemeClr val="tx1"/>
                          </a:solidFill>
                          <a:latin typeface="+mn-lt"/>
                          <a:ea typeface="+mn-ea"/>
                          <a:cs typeface="+mn-cs"/>
                        </a:rPr>
                        <a:t>Univariate analysis</a:t>
                      </a:r>
                    </a:p>
                    <a:p>
                      <a:pPr marL="171450" indent="-171450" algn="l">
                        <a:buSzPct val="100000"/>
                        <a:buFont typeface="Arial" panose="020B0604020202020204" pitchFamily="34" charset="0"/>
                        <a:buChar char="•"/>
                      </a:pPr>
                      <a:r>
                        <a:rPr lang="en-IN" sz="1400" kern="1200" dirty="0">
                          <a:solidFill>
                            <a:schemeClr val="tx1"/>
                          </a:solidFill>
                          <a:latin typeface="+mn-lt"/>
                          <a:ea typeface="+mn-ea"/>
                          <a:cs typeface="+mn-cs"/>
                        </a:rPr>
                        <a:t>Bivariate analysis </a:t>
                      </a:r>
                    </a:p>
                    <a:p>
                      <a:pPr marL="171450" indent="-171450" algn="l">
                        <a:buSzPct val="100000"/>
                        <a:buFont typeface="Arial" panose="020B0604020202020204" pitchFamily="34" charset="0"/>
                        <a:buChar char="•"/>
                      </a:pPr>
                      <a:r>
                        <a:rPr lang="en-US" sz="1400" kern="1200" dirty="0">
                          <a:solidFill>
                            <a:schemeClr val="tx1"/>
                          </a:solidFill>
                          <a:latin typeface="+mn-lt"/>
                          <a:ea typeface="+mn-ea"/>
                          <a:cs typeface="+mn-cs"/>
                        </a:rPr>
                        <a:t>Creating plots to  understand the data better and find insight</a:t>
                      </a:r>
                      <a:endParaRPr lang="en-IN"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9071034"/>
                  </a:ext>
                </a:extLst>
              </a:tr>
            </a:tbl>
          </a:graphicData>
        </a:graphic>
      </p:graphicFrame>
    </p:spTree>
    <p:extLst>
      <p:ext uri="{BB962C8B-B14F-4D97-AF65-F5344CB8AC3E}">
        <p14:creationId xmlns:p14="http://schemas.microsoft.com/office/powerpoint/2010/main" val="56284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201D3F-569C-4D87-BEA1-EB17060F391C}"/>
              </a:ext>
            </a:extLst>
          </p:cNvPr>
          <p:cNvSpPr txBox="1"/>
          <p:nvPr/>
        </p:nvSpPr>
        <p:spPr>
          <a:xfrm>
            <a:off x="367553" y="98229"/>
            <a:ext cx="11528612" cy="6863417"/>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t> Identify the missing data and use appropriate method to deal with it.</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	</a:t>
            </a:r>
            <a:r>
              <a:rPr lang="en-US" sz="1600" dirty="0"/>
              <a:t>As per Industrial Standard, max threshold limit of missing values can be between 40% to 50 %. Hence, we will remove the 4 columns with over 50% missing values</a:t>
            </a:r>
          </a:p>
          <a:p>
            <a:pPr algn="just"/>
            <a:endParaRPr lang="en-US" dirty="0"/>
          </a:p>
          <a:p>
            <a:pPr algn="just"/>
            <a:endParaRPr lang="en-US" dirty="0"/>
          </a:p>
          <a:p>
            <a:pPr algn="just"/>
            <a:endParaRPr lang="en-US" dirty="0"/>
          </a:p>
          <a:p>
            <a:pPr algn="just"/>
            <a:endParaRPr lang="en-US" sz="2000" b="1" dirty="0"/>
          </a:p>
          <a:p>
            <a:pPr algn="just"/>
            <a:endParaRPr lang="en-US" sz="2000" b="1" dirty="0"/>
          </a:p>
          <a:p>
            <a:pPr algn="just"/>
            <a:r>
              <a:rPr lang="en-US" sz="2000" b="1" dirty="0"/>
              <a:t> </a:t>
            </a:r>
          </a:p>
        </p:txBody>
      </p:sp>
      <p:pic>
        <p:nvPicPr>
          <p:cNvPr id="2" name="Picture 1">
            <a:extLst>
              <a:ext uri="{FF2B5EF4-FFF2-40B4-BE49-F238E27FC236}">
                <a16:creationId xmlns:a16="http://schemas.microsoft.com/office/drawing/2014/main" id="{5DF6868C-367F-4A80-8F4E-F0742E94C9BF}"/>
              </a:ext>
            </a:extLst>
          </p:cNvPr>
          <p:cNvPicPr>
            <a:picLocks noChangeAspect="1"/>
          </p:cNvPicPr>
          <p:nvPr/>
        </p:nvPicPr>
        <p:blipFill>
          <a:blip r:embed="rId2"/>
          <a:stretch>
            <a:fillRect/>
          </a:stretch>
        </p:blipFill>
        <p:spPr>
          <a:xfrm>
            <a:off x="1216489" y="956756"/>
            <a:ext cx="8772904" cy="3133616"/>
          </a:xfrm>
          <a:prstGeom prst="rect">
            <a:avLst/>
          </a:prstGeom>
        </p:spPr>
      </p:pic>
    </p:spTree>
    <p:extLst>
      <p:ext uri="{BB962C8B-B14F-4D97-AF65-F5344CB8AC3E}">
        <p14:creationId xmlns:p14="http://schemas.microsoft.com/office/powerpoint/2010/main" val="331757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587A-70CE-4204-AAFF-C451B0896E48}"/>
              </a:ext>
            </a:extLst>
          </p:cNvPr>
          <p:cNvSpPr txBox="1"/>
          <p:nvPr/>
        </p:nvSpPr>
        <p:spPr>
          <a:xfrm>
            <a:off x="258574" y="0"/>
            <a:ext cx="11745167" cy="6801862"/>
          </a:xfrm>
          <a:prstGeom prst="rect">
            <a:avLst/>
          </a:prstGeom>
          <a:noFill/>
        </p:spPr>
        <p:txBody>
          <a:bodyPr wrap="square">
            <a:spAutoFit/>
          </a:bodyPr>
          <a:lstStyle/>
          <a:p>
            <a:pPr marL="342900" indent="-342900">
              <a:buFont typeface="Wingdings" panose="05000000000000000000" pitchFamily="2" charset="2"/>
              <a:buChar char="v"/>
            </a:pPr>
            <a:r>
              <a:rPr lang="en-US" sz="2000" b="1" dirty="0"/>
              <a:t>Identify if there are outliers in the dataset. Also, mention why do you think it is an outlier.  Again, remember that for this exercise, it is not necessary to remove any data points.</a:t>
            </a:r>
          </a:p>
          <a:p>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endParaRPr lang="en-US" sz="2000" dirty="0"/>
          </a:p>
          <a:p>
            <a:pPr algn="just"/>
            <a:endParaRPr lang="en-US" sz="1600" dirty="0"/>
          </a:p>
          <a:p>
            <a:pPr algn="just"/>
            <a:endParaRPr lang="en-US" sz="1600" dirty="0"/>
          </a:p>
          <a:p>
            <a:pPr algn="just"/>
            <a:endParaRPr lang="en-US" sz="1600" dirty="0"/>
          </a:p>
          <a:p>
            <a:pPr algn="l"/>
            <a:endParaRPr lang="en-US" sz="1400" b="1" dirty="0"/>
          </a:p>
          <a:p>
            <a:pPr algn="l"/>
            <a:endParaRPr lang="en-US" sz="1400" b="1" dirty="0"/>
          </a:p>
          <a:p>
            <a:pPr algn="l"/>
            <a:r>
              <a:rPr lang="en-US" sz="1400" b="1" dirty="0"/>
              <a:t>INSIGHTS</a:t>
            </a:r>
          </a:p>
          <a:p>
            <a:pPr algn="l"/>
            <a:endParaRPr lang="en-US" sz="1400" b="1" dirty="0"/>
          </a:p>
          <a:p>
            <a:pPr algn="l"/>
            <a:r>
              <a:rPr lang="en-US" sz="1400" dirty="0"/>
              <a:t>	It can be seen that in current application data</a:t>
            </a:r>
          </a:p>
          <a:p>
            <a:pPr algn="l"/>
            <a:endParaRPr lang="en-US" sz="1400" dirty="0"/>
          </a:p>
          <a:p>
            <a:pPr algn="l">
              <a:buFont typeface="Arial" panose="020B0604020202020204" pitchFamily="34" charset="0"/>
              <a:buChar char="•"/>
            </a:pPr>
            <a:r>
              <a:rPr lang="en-US" sz="1400" dirty="0"/>
              <a:t>AMT_ANNUITY, AMT_CREDIT, AMT_GOODS_PRICE,CNT_CHILDREN have some number of outliers.</a:t>
            </a:r>
          </a:p>
          <a:p>
            <a:pPr algn="l">
              <a:buFont typeface="Arial" panose="020B0604020202020204" pitchFamily="34" charset="0"/>
              <a:buChar char="•"/>
            </a:pPr>
            <a:r>
              <a:rPr lang="en-US" sz="1400" dirty="0"/>
              <a:t>AMT_INCOME_TOTAL has huge number of outliers which indicate that few of the loan applicants have high income when compared to the others.</a:t>
            </a:r>
          </a:p>
          <a:p>
            <a:pPr algn="l">
              <a:buFont typeface="Arial" panose="020B0604020202020204" pitchFamily="34" charset="0"/>
              <a:buChar char="•"/>
            </a:pPr>
            <a:r>
              <a:rPr lang="en-US" sz="1400" dirty="0"/>
              <a:t>DAYS_BIRTH has no outliers which means the data available is reliable.</a:t>
            </a:r>
          </a:p>
          <a:p>
            <a:pPr algn="l">
              <a:buFont typeface="Arial" panose="020B0604020202020204" pitchFamily="34" charset="0"/>
              <a:buChar char="•"/>
            </a:pPr>
            <a:r>
              <a:rPr lang="en-US" sz="1400" dirty="0"/>
              <a:t>DAYS_EMPLOYED has outlier values around 350000(days) which is around 958 years which is impossible and hence this has to be incorrect entry.</a:t>
            </a:r>
          </a:p>
        </p:txBody>
      </p:sp>
      <p:pic>
        <p:nvPicPr>
          <p:cNvPr id="9" name="Picture 8">
            <a:extLst>
              <a:ext uri="{FF2B5EF4-FFF2-40B4-BE49-F238E27FC236}">
                <a16:creationId xmlns:a16="http://schemas.microsoft.com/office/drawing/2014/main" id="{63104741-81A8-4412-988D-0986973BDEF3}"/>
              </a:ext>
            </a:extLst>
          </p:cNvPr>
          <p:cNvPicPr>
            <a:picLocks noChangeAspect="1"/>
          </p:cNvPicPr>
          <p:nvPr/>
        </p:nvPicPr>
        <p:blipFill>
          <a:blip r:embed="rId2"/>
          <a:stretch>
            <a:fillRect/>
          </a:stretch>
        </p:blipFill>
        <p:spPr>
          <a:xfrm>
            <a:off x="6096000" y="896473"/>
            <a:ext cx="5837426" cy="3343833"/>
          </a:xfrm>
          <a:prstGeom prst="rect">
            <a:avLst/>
          </a:prstGeom>
        </p:spPr>
      </p:pic>
      <p:pic>
        <p:nvPicPr>
          <p:cNvPr id="11" name="Picture 10">
            <a:extLst>
              <a:ext uri="{FF2B5EF4-FFF2-40B4-BE49-F238E27FC236}">
                <a16:creationId xmlns:a16="http://schemas.microsoft.com/office/drawing/2014/main" id="{AF7FAE62-86AA-423B-8B0D-46A448CD57E8}"/>
              </a:ext>
            </a:extLst>
          </p:cNvPr>
          <p:cNvPicPr>
            <a:picLocks noChangeAspect="1"/>
          </p:cNvPicPr>
          <p:nvPr/>
        </p:nvPicPr>
        <p:blipFill>
          <a:blip r:embed="rId3"/>
          <a:stretch>
            <a:fillRect/>
          </a:stretch>
        </p:blipFill>
        <p:spPr>
          <a:xfrm>
            <a:off x="395746" y="896472"/>
            <a:ext cx="5700254" cy="3343834"/>
          </a:xfrm>
          <a:prstGeom prst="rect">
            <a:avLst/>
          </a:prstGeom>
        </p:spPr>
      </p:pic>
    </p:spTree>
    <p:extLst>
      <p:ext uri="{BB962C8B-B14F-4D97-AF65-F5344CB8AC3E}">
        <p14:creationId xmlns:p14="http://schemas.microsoft.com/office/powerpoint/2010/main" val="292364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FA569-7CA3-4C2F-BAEF-9700616E9FB2}"/>
              </a:ext>
            </a:extLst>
          </p:cNvPr>
          <p:cNvSpPr txBox="1"/>
          <p:nvPr/>
        </p:nvSpPr>
        <p:spPr>
          <a:xfrm>
            <a:off x="681318" y="242047"/>
            <a:ext cx="10829364" cy="6186309"/>
          </a:xfrm>
          <a:prstGeom prst="rect">
            <a:avLst/>
          </a:prstGeom>
          <a:noFill/>
        </p:spPr>
        <p:txBody>
          <a:bodyPr wrap="square">
            <a:spAutoFit/>
          </a:bodyPr>
          <a:lstStyle/>
          <a:p>
            <a:pPr marL="342900" indent="-342900">
              <a:buFont typeface="Wingdings" panose="05000000000000000000" pitchFamily="2" charset="2"/>
              <a:buChar char="v"/>
            </a:pPr>
            <a:r>
              <a:rPr lang="en-US" sz="1800" b="1" dirty="0"/>
              <a:t>Identify if there is data imbalance in the data. Find the ratio of data imbalance.</a:t>
            </a:r>
          </a:p>
          <a:p>
            <a:pPr marL="342900" indent="-342900">
              <a:buFont typeface="Wingdings" panose="05000000000000000000" pitchFamily="2" charset="2"/>
              <a:buChar char="v"/>
            </a:pPr>
            <a:endParaRPr lang="en-US" b="1" dirty="0"/>
          </a:p>
          <a:p>
            <a:pPr marL="342900" indent="-342900">
              <a:buFont typeface="Wingdings" panose="05000000000000000000" pitchFamily="2" charset="2"/>
              <a:buChar char="v"/>
            </a:pPr>
            <a:endParaRPr lang="en-US" sz="1800" b="1" dirty="0"/>
          </a:p>
          <a:p>
            <a:pPr marL="342900" indent="-342900">
              <a:buFont typeface="Wingdings" panose="05000000000000000000" pitchFamily="2" charset="2"/>
              <a:buChar char="v"/>
            </a:pPr>
            <a:endParaRPr lang="en-US" b="1" dirty="0"/>
          </a:p>
          <a:p>
            <a:pPr marL="342900" indent="-342900">
              <a:buFont typeface="Wingdings" panose="05000000000000000000" pitchFamily="2" charset="2"/>
              <a:buChar char="v"/>
            </a:pPr>
            <a:endParaRPr lang="en-US" sz="1800" b="1" dirty="0"/>
          </a:p>
          <a:p>
            <a:pPr marL="342900" indent="-342900">
              <a:buFont typeface="Wingdings" panose="05000000000000000000" pitchFamily="2" charset="2"/>
              <a:buChar char="v"/>
            </a:pPr>
            <a:endParaRPr lang="en-US" b="1" dirty="0"/>
          </a:p>
          <a:p>
            <a:pPr marL="342900" indent="-342900">
              <a:buFont typeface="Wingdings" panose="05000000000000000000" pitchFamily="2" charset="2"/>
              <a:buChar char="v"/>
            </a:pPr>
            <a:endParaRPr lang="en-US" sz="1800" b="1" dirty="0"/>
          </a:p>
          <a:p>
            <a:pPr marL="342900" indent="-342900">
              <a:buFont typeface="Wingdings" panose="05000000000000000000" pitchFamily="2" charset="2"/>
              <a:buChar char="v"/>
            </a:pPr>
            <a:endParaRPr lang="en-US" b="1" dirty="0"/>
          </a:p>
          <a:p>
            <a:pPr marL="342900" indent="-342900">
              <a:buFont typeface="Wingdings" panose="05000000000000000000" pitchFamily="2" charset="2"/>
              <a:buChar char="v"/>
            </a:pPr>
            <a:endParaRPr lang="en-US" sz="1800" b="1" dirty="0"/>
          </a:p>
          <a:p>
            <a:pPr marL="342900" indent="-342900">
              <a:buFont typeface="Wingdings" panose="05000000000000000000" pitchFamily="2" charset="2"/>
              <a:buChar char="v"/>
            </a:pPr>
            <a:endParaRPr lang="en-US" b="1" dirty="0"/>
          </a:p>
          <a:p>
            <a:pPr marL="342900" indent="-342900">
              <a:buFont typeface="Wingdings" panose="05000000000000000000" pitchFamily="2" charset="2"/>
              <a:buChar char="v"/>
            </a:pPr>
            <a:endParaRPr lang="en-US" sz="1800" b="1" dirty="0"/>
          </a:p>
          <a:p>
            <a:pPr marL="342900" indent="-342900">
              <a:buFont typeface="Wingdings" panose="05000000000000000000" pitchFamily="2" charset="2"/>
              <a:buChar char="v"/>
            </a:pPr>
            <a:endParaRPr lang="en-US" b="1" dirty="0"/>
          </a:p>
          <a:p>
            <a:pPr marL="342900" indent="-342900">
              <a:buFont typeface="Wingdings" panose="05000000000000000000" pitchFamily="2" charset="2"/>
              <a:buChar char="v"/>
            </a:pPr>
            <a:endParaRPr lang="en-US" sz="1800" b="1" dirty="0"/>
          </a:p>
          <a:p>
            <a:pPr marL="342900" indent="-342900">
              <a:buFont typeface="Wingdings" panose="05000000000000000000" pitchFamily="2" charset="2"/>
              <a:buChar char="v"/>
            </a:pPr>
            <a:endParaRPr lang="en-US" b="1" dirty="0"/>
          </a:p>
          <a:p>
            <a:pPr marL="342900" indent="-342900">
              <a:buFont typeface="Wingdings" panose="05000000000000000000" pitchFamily="2" charset="2"/>
              <a:buChar char="v"/>
            </a:pPr>
            <a:endParaRPr lang="en-US" sz="1800" b="1" dirty="0"/>
          </a:p>
          <a:p>
            <a:pPr marL="342900" indent="-342900">
              <a:buFont typeface="Wingdings" panose="05000000000000000000" pitchFamily="2" charset="2"/>
              <a:buChar char="v"/>
            </a:pPr>
            <a:endParaRPr lang="en-US" b="1" dirty="0"/>
          </a:p>
          <a:p>
            <a:pPr marL="342900" indent="-342900">
              <a:buFont typeface="Wingdings" panose="05000000000000000000" pitchFamily="2" charset="2"/>
              <a:buChar char="v"/>
            </a:pPr>
            <a:endParaRPr lang="en-US" sz="1800" b="1" dirty="0"/>
          </a:p>
          <a:p>
            <a:endParaRPr lang="en-US" b="1" dirty="0"/>
          </a:p>
          <a:p>
            <a:r>
              <a:rPr lang="en-US" sz="1600" dirty="0"/>
              <a:t>Defaulter percentage is 7.76%  </a:t>
            </a:r>
          </a:p>
          <a:p>
            <a:r>
              <a:rPr lang="en-US" sz="1600" dirty="0"/>
              <a:t>Repayer percentage is 92.24%</a:t>
            </a:r>
          </a:p>
          <a:p>
            <a:r>
              <a:rPr lang="en-US" sz="1600" dirty="0"/>
              <a:t>Imbalance Ratio with respect to Repayer and Defaulter is given:11.89/1(Approx.)</a:t>
            </a:r>
          </a:p>
          <a:p>
            <a:endParaRPr lang="en-US" sz="1800" dirty="0"/>
          </a:p>
        </p:txBody>
      </p:sp>
      <p:pic>
        <p:nvPicPr>
          <p:cNvPr id="6" name="Picture 5">
            <a:extLst>
              <a:ext uri="{FF2B5EF4-FFF2-40B4-BE49-F238E27FC236}">
                <a16:creationId xmlns:a16="http://schemas.microsoft.com/office/drawing/2014/main" id="{FA0F9172-98A7-41C2-9DF5-E8830997264A}"/>
              </a:ext>
            </a:extLst>
          </p:cNvPr>
          <p:cNvPicPr>
            <a:picLocks noChangeAspect="1"/>
          </p:cNvPicPr>
          <p:nvPr/>
        </p:nvPicPr>
        <p:blipFill>
          <a:blip r:embed="rId2"/>
          <a:stretch>
            <a:fillRect/>
          </a:stretch>
        </p:blipFill>
        <p:spPr>
          <a:xfrm>
            <a:off x="1186150" y="1088166"/>
            <a:ext cx="8961897" cy="3444538"/>
          </a:xfrm>
          <a:prstGeom prst="rect">
            <a:avLst/>
          </a:prstGeom>
        </p:spPr>
      </p:pic>
    </p:spTree>
    <p:extLst>
      <p:ext uri="{BB962C8B-B14F-4D97-AF65-F5344CB8AC3E}">
        <p14:creationId xmlns:p14="http://schemas.microsoft.com/office/powerpoint/2010/main" val="210413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066BF-6F55-4B75-B927-AE74E808D80C}"/>
              </a:ext>
            </a:extLst>
          </p:cNvPr>
          <p:cNvSpPr txBox="1"/>
          <p:nvPr/>
        </p:nvSpPr>
        <p:spPr>
          <a:xfrm>
            <a:off x="421340" y="0"/>
            <a:ext cx="11492753" cy="6678751"/>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t>Explain the results of univariate, segmented univariate, bivariate analysis, etc. in business terms.</a:t>
            </a:r>
          </a:p>
          <a:p>
            <a:pPr algn="just"/>
            <a:r>
              <a:rPr lang="en-US" sz="1600" dirty="0"/>
              <a:t>Univariate analysis is the simplest kind of data analysis in the field of statistics. This could be either descriptive or inferential in nature as is the case in any data analysis in statistics. The key thing about the univariate analysis to remember is that there is only one data involved here, since there are more variables involved in this dataset. So we will conduct bivariate analysis on the following dataset.</a:t>
            </a:r>
          </a:p>
          <a:p>
            <a:pPr algn="just"/>
            <a:endParaRPr lang="en-US" sz="1600" dirty="0"/>
          </a:p>
          <a:p>
            <a:pPr algn="just"/>
            <a:r>
              <a:rPr lang="en-US" sz="1600" dirty="0"/>
              <a:t>Bivariate analysis is stated to be an analysis of any concurrent relation between two variables or attributes. This study explores the relationship of two variables as well as the depth of this relationship to figure out if there are any discrepancies between two variables and any causes of this difference. We have conducted correlation analysis on the basis of our dataset. </a:t>
            </a:r>
            <a:endParaRPr lang="en-US" sz="1600" b="1" dirty="0"/>
          </a:p>
          <a:p>
            <a:pPr algn="just"/>
            <a:endParaRPr lang="en-US" sz="1200" b="1" dirty="0"/>
          </a:p>
          <a:p>
            <a:pPr algn="just"/>
            <a:endParaRPr lang="en-US" sz="1200" b="1" dirty="0"/>
          </a:p>
          <a:p>
            <a:pPr algn="just"/>
            <a:endParaRPr lang="en-US" sz="1200" b="1" dirty="0"/>
          </a:p>
          <a:p>
            <a:pPr algn="just"/>
            <a:endParaRPr lang="en-US" sz="2000" b="1" dirty="0"/>
          </a:p>
          <a:p>
            <a:pPr algn="just"/>
            <a:endParaRPr lang="en-US" sz="2000" b="1" dirty="0"/>
          </a:p>
          <a:p>
            <a:pPr algn="just"/>
            <a:endParaRPr lang="en-US" sz="2000" b="1" dirty="0"/>
          </a:p>
          <a:p>
            <a:pPr algn="just"/>
            <a:endParaRPr lang="en-US" sz="1600" dirty="0"/>
          </a:p>
          <a:p>
            <a:pPr algn="just"/>
            <a:endParaRPr lang="en-US" sz="2000" b="1" dirty="0"/>
          </a:p>
          <a:p>
            <a:pPr algn="just"/>
            <a:r>
              <a:rPr lang="en-US" sz="1600" dirty="0"/>
              <a:t>INSIGHTS</a:t>
            </a:r>
          </a:p>
          <a:p>
            <a:pPr algn="just"/>
            <a:endParaRPr lang="en-US" sz="1600" dirty="0"/>
          </a:p>
          <a:p>
            <a:pPr algn="l">
              <a:buFont typeface="Arial" panose="020B0604020202020204" pitchFamily="34" charset="0"/>
              <a:buChar char="•"/>
            </a:pPr>
            <a:r>
              <a:rPr lang="en-US" sz="1600" dirty="0"/>
              <a:t> Most no of loans are given for goods price below 10 lakhs</a:t>
            </a:r>
          </a:p>
          <a:p>
            <a:pPr algn="l">
              <a:buFont typeface="Arial" panose="020B0604020202020204" pitchFamily="34" charset="0"/>
              <a:buChar char="•"/>
            </a:pPr>
            <a:r>
              <a:rPr lang="en-US" sz="1600" dirty="0"/>
              <a:t> Most people pay annuity below 50K for the credit loan</a:t>
            </a:r>
          </a:p>
          <a:p>
            <a:pPr algn="l">
              <a:buFont typeface="Arial" panose="020B0604020202020204" pitchFamily="34" charset="0"/>
              <a:buChar char="•"/>
            </a:pPr>
            <a:r>
              <a:rPr lang="en-US" sz="1600" dirty="0"/>
              <a:t> Credit amount of the loan is mostly less then 10 lakhs</a:t>
            </a:r>
          </a:p>
          <a:p>
            <a:pPr algn="l">
              <a:buFont typeface="Arial" panose="020B0604020202020204" pitchFamily="34" charset="0"/>
              <a:buChar char="•"/>
            </a:pPr>
            <a:r>
              <a:rPr lang="en-US" sz="1600" dirty="0"/>
              <a:t> The repayers and defaulters distribution overlap in all the plots and hence we cannot use any of these variables in isolation to make a decision</a:t>
            </a:r>
          </a:p>
        </p:txBody>
      </p:sp>
      <p:pic>
        <p:nvPicPr>
          <p:cNvPr id="4" name="Picture 3">
            <a:extLst>
              <a:ext uri="{FF2B5EF4-FFF2-40B4-BE49-F238E27FC236}">
                <a16:creationId xmlns:a16="http://schemas.microsoft.com/office/drawing/2014/main" id="{8F3389CE-B047-4A80-A81C-D31A1B6C54EF}"/>
              </a:ext>
            </a:extLst>
          </p:cNvPr>
          <p:cNvPicPr>
            <a:picLocks noChangeAspect="1"/>
          </p:cNvPicPr>
          <p:nvPr/>
        </p:nvPicPr>
        <p:blipFill>
          <a:blip r:embed="rId2"/>
          <a:stretch>
            <a:fillRect/>
          </a:stretch>
        </p:blipFill>
        <p:spPr>
          <a:xfrm>
            <a:off x="3451082" y="2662518"/>
            <a:ext cx="8050636" cy="2590800"/>
          </a:xfrm>
          <a:prstGeom prst="rect">
            <a:avLst/>
          </a:prstGeom>
        </p:spPr>
      </p:pic>
    </p:spTree>
    <p:extLst>
      <p:ext uri="{BB962C8B-B14F-4D97-AF65-F5344CB8AC3E}">
        <p14:creationId xmlns:p14="http://schemas.microsoft.com/office/powerpoint/2010/main" val="59111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666579-47D4-4C3F-815C-5204C74A4785}"/>
              </a:ext>
            </a:extLst>
          </p:cNvPr>
          <p:cNvPicPr>
            <a:picLocks noChangeAspect="1"/>
          </p:cNvPicPr>
          <p:nvPr/>
        </p:nvPicPr>
        <p:blipFill>
          <a:blip r:embed="rId2"/>
          <a:stretch>
            <a:fillRect/>
          </a:stretch>
        </p:blipFill>
        <p:spPr>
          <a:xfrm>
            <a:off x="681318" y="522725"/>
            <a:ext cx="4715435" cy="2552169"/>
          </a:xfrm>
          <a:prstGeom prst="rect">
            <a:avLst/>
          </a:prstGeom>
        </p:spPr>
      </p:pic>
      <p:pic>
        <p:nvPicPr>
          <p:cNvPr id="7" name="Picture 6">
            <a:extLst>
              <a:ext uri="{FF2B5EF4-FFF2-40B4-BE49-F238E27FC236}">
                <a16:creationId xmlns:a16="http://schemas.microsoft.com/office/drawing/2014/main" id="{B1772538-A4A5-4016-91DD-154BFDED35FE}"/>
              </a:ext>
            </a:extLst>
          </p:cNvPr>
          <p:cNvPicPr>
            <a:picLocks noChangeAspect="1"/>
          </p:cNvPicPr>
          <p:nvPr/>
        </p:nvPicPr>
        <p:blipFill>
          <a:blip r:embed="rId3"/>
          <a:stretch>
            <a:fillRect/>
          </a:stretch>
        </p:blipFill>
        <p:spPr>
          <a:xfrm>
            <a:off x="5746376" y="522726"/>
            <a:ext cx="5647766" cy="2552168"/>
          </a:xfrm>
          <a:prstGeom prst="rect">
            <a:avLst/>
          </a:prstGeom>
        </p:spPr>
      </p:pic>
      <p:sp>
        <p:nvSpPr>
          <p:cNvPr id="12" name="TextBox 11">
            <a:extLst>
              <a:ext uri="{FF2B5EF4-FFF2-40B4-BE49-F238E27FC236}">
                <a16:creationId xmlns:a16="http://schemas.microsoft.com/office/drawing/2014/main" id="{B09210D0-010B-479E-8F77-0D2C806F615D}"/>
              </a:ext>
            </a:extLst>
          </p:cNvPr>
          <p:cNvSpPr txBox="1"/>
          <p:nvPr/>
        </p:nvSpPr>
        <p:spPr>
          <a:xfrm>
            <a:off x="5746376" y="3238998"/>
            <a:ext cx="5647766" cy="2308324"/>
          </a:xfrm>
          <a:prstGeom prst="rect">
            <a:avLst/>
          </a:prstGeom>
          <a:noFill/>
        </p:spPr>
        <p:txBody>
          <a:bodyPr wrap="square">
            <a:spAutoFit/>
          </a:bodyPr>
          <a:lstStyle/>
          <a:p>
            <a:pPr algn="l"/>
            <a:r>
              <a:rPr lang="en-US" sz="1600" dirty="0"/>
              <a:t>INSIGHTS: Education Type</a:t>
            </a:r>
          </a:p>
          <a:p>
            <a:pPr algn="l"/>
            <a:endParaRPr lang="en-US" sz="1600" dirty="0"/>
          </a:p>
          <a:p>
            <a:pPr algn="just">
              <a:buFont typeface="Arial" panose="020B0604020202020204" pitchFamily="34" charset="0"/>
              <a:buChar char="•"/>
            </a:pPr>
            <a:r>
              <a:rPr lang="en-US" sz="1600" dirty="0"/>
              <a:t> Majority of clients have Secondary/secondary special education, followed by clients with Higher education.</a:t>
            </a:r>
          </a:p>
          <a:p>
            <a:pPr algn="l">
              <a:buFont typeface="Arial" panose="020B0604020202020204" pitchFamily="34" charset="0"/>
              <a:buChar char="•"/>
            </a:pPr>
            <a:r>
              <a:rPr lang="en-US" sz="1600" dirty="0"/>
              <a:t> Very few clients have an academic degree</a:t>
            </a:r>
          </a:p>
          <a:p>
            <a:pPr algn="just">
              <a:buFont typeface="Arial" panose="020B0604020202020204" pitchFamily="34" charset="0"/>
              <a:buChar char="•"/>
            </a:pPr>
            <a:r>
              <a:rPr lang="en-US" sz="1600" dirty="0"/>
              <a:t> Lower secondary category have highest rate of defaulting around 11%.</a:t>
            </a:r>
          </a:p>
          <a:p>
            <a:pPr algn="l">
              <a:buFont typeface="Arial" panose="020B0604020202020204" pitchFamily="34" charset="0"/>
              <a:buChar char="•"/>
            </a:pPr>
            <a:r>
              <a:rPr lang="en-US" sz="1600" dirty="0"/>
              <a:t> People with Academic degree are least likely to default.</a:t>
            </a:r>
          </a:p>
        </p:txBody>
      </p:sp>
      <p:sp>
        <p:nvSpPr>
          <p:cNvPr id="14" name="TextBox 13">
            <a:extLst>
              <a:ext uri="{FF2B5EF4-FFF2-40B4-BE49-F238E27FC236}">
                <a16:creationId xmlns:a16="http://schemas.microsoft.com/office/drawing/2014/main" id="{F7DE51E8-044D-4828-8325-882A1CEC62D8}"/>
              </a:ext>
            </a:extLst>
          </p:cNvPr>
          <p:cNvSpPr txBox="1"/>
          <p:nvPr/>
        </p:nvSpPr>
        <p:spPr>
          <a:xfrm>
            <a:off x="515470" y="3238998"/>
            <a:ext cx="4881283" cy="3046988"/>
          </a:xfrm>
          <a:prstGeom prst="rect">
            <a:avLst/>
          </a:prstGeom>
          <a:noFill/>
        </p:spPr>
        <p:txBody>
          <a:bodyPr wrap="square">
            <a:spAutoFit/>
          </a:bodyPr>
          <a:lstStyle/>
          <a:p>
            <a:pPr algn="l"/>
            <a:r>
              <a:rPr lang="en-US" sz="1600" dirty="0"/>
              <a:t>INSIGHTS: Income Type</a:t>
            </a:r>
          </a:p>
          <a:p>
            <a:pPr algn="l"/>
            <a:endParaRPr lang="en-US" sz="1600" dirty="0"/>
          </a:p>
          <a:p>
            <a:pPr algn="just">
              <a:buFont typeface="Arial" panose="020B0604020202020204" pitchFamily="34" charset="0"/>
              <a:buChar char="•"/>
            </a:pPr>
            <a:r>
              <a:rPr lang="en-US" sz="1600" dirty="0"/>
              <a:t> Most of applicants for loans income type is Working, followed by Commercial associate, Pensioner and State servant.</a:t>
            </a:r>
          </a:p>
          <a:p>
            <a:pPr algn="just">
              <a:buFont typeface="Arial" panose="020B0604020202020204" pitchFamily="34" charset="0"/>
              <a:buChar char="•"/>
            </a:pPr>
            <a:r>
              <a:rPr lang="en-US" sz="1600" dirty="0"/>
              <a:t> The applicants who are on Maternity leave have defaulting percentage of 40% which is the highest, followed by Unemployed (37%). The rest under average around 10% defaulter.</a:t>
            </a:r>
          </a:p>
          <a:p>
            <a:pPr algn="just">
              <a:buFont typeface="Arial" panose="020B0604020202020204" pitchFamily="34" charset="0"/>
              <a:buChar char="•"/>
            </a:pPr>
            <a:r>
              <a:rPr lang="en-US" sz="1600" dirty="0"/>
              <a:t> Student and Businessmen though less in numbers, do not have default record. Safest two categories for providing loan.</a:t>
            </a:r>
          </a:p>
        </p:txBody>
      </p:sp>
    </p:spTree>
    <p:extLst>
      <p:ext uri="{BB962C8B-B14F-4D97-AF65-F5344CB8AC3E}">
        <p14:creationId xmlns:p14="http://schemas.microsoft.com/office/powerpoint/2010/main" val="249081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71E98-64FD-4514-BDD3-94A59D533009}"/>
              </a:ext>
            </a:extLst>
          </p:cNvPr>
          <p:cNvPicPr>
            <a:picLocks noChangeAspect="1"/>
          </p:cNvPicPr>
          <p:nvPr/>
        </p:nvPicPr>
        <p:blipFill>
          <a:blip r:embed="rId2"/>
          <a:stretch>
            <a:fillRect/>
          </a:stretch>
        </p:blipFill>
        <p:spPr>
          <a:xfrm>
            <a:off x="582706" y="425234"/>
            <a:ext cx="5407134" cy="3246401"/>
          </a:xfrm>
          <a:prstGeom prst="rect">
            <a:avLst/>
          </a:prstGeom>
        </p:spPr>
      </p:pic>
      <p:pic>
        <p:nvPicPr>
          <p:cNvPr id="5" name="Picture 4">
            <a:extLst>
              <a:ext uri="{FF2B5EF4-FFF2-40B4-BE49-F238E27FC236}">
                <a16:creationId xmlns:a16="http://schemas.microsoft.com/office/drawing/2014/main" id="{41C982AB-5CBF-43C3-BC64-7E8E80F2CDC6}"/>
              </a:ext>
            </a:extLst>
          </p:cNvPr>
          <p:cNvPicPr>
            <a:picLocks noChangeAspect="1"/>
          </p:cNvPicPr>
          <p:nvPr/>
        </p:nvPicPr>
        <p:blipFill>
          <a:blip r:embed="rId3"/>
          <a:stretch>
            <a:fillRect/>
          </a:stretch>
        </p:blipFill>
        <p:spPr>
          <a:xfrm>
            <a:off x="6341821" y="425234"/>
            <a:ext cx="5631250" cy="3246400"/>
          </a:xfrm>
          <a:prstGeom prst="rect">
            <a:avLst/>
          </a:prstGeom>
        </p:spPr>
      </p:pic>
      <p:sp>
        <p:nvSpPr>
          <p:cNvPr id="7" name="TextBox 6">
            <a:extLst>
              <a:ext uri="{FF2B5EF4-FFF2-40B4-BE49-F238E27FC236}">
                <a16:creationId xmlns:a16="http://schemas.microsoft.com/office/drawing/2014/main" id="{ED361930-128F-43CC-B8FB-ECF5D8ED97FB}"/>
              </a:ext>
            </a:extLst>
          </p:cNvPr>
          <p:cNvSpPr txBox="1"/>
          <p:nvPr/>
        </p:nvSpPr>
        <p:spPr>
          <a:xfrm>
            <a:off x="6341821" y="3942273"/>
            <a:ext cx="5631250" cy="2585323"/>
          </a:xfrm>
          <a:prstGeom prst="rect">
            <a:avLst/>
          </a:prstGeom>
          <a:noFill/>
        </p:spPr>
        <p:txBody>
          <a:bodyPr wrap="square">
            <a:spAutoFit/>
          </a:bodyPr>
          <a:lstStyle/>
          <a:p>
            <a:pPr algn="just"/>
            <a:r>
              <a:rPr lang="en-US" sz="1600" dirty="0"/>
              <a:t>INSIGHTS: Employment in Years</a:t>
            </a:r>
          </a:p>
          <a:p>
            <a:pPr indent="-285750" algn="just">
              <a:buFont typeface="Arial" panose="020B0604020202020204" pitchFamily="34" charset="0"/>
              <a:buChar char="•"/>
            </a:pPr>
            <a:endParaRPr lang="en-US" sz="1600" dirty="0"/>
          </a:p>
          <a:p>
            <a:pPr indent="-285750" algn="just">
              <a:buFont typeface="Arial" panose="020B0604020202020204" pitchFamily="34" charset="0"/>
              <a:buChar char="•"/>
            </a:pPr>
            <a:r>
              <a:rPr lang="en-US" sz="1600" dirty="0"/>
              <a:t>Majority of the applicants having working experience between 0-5 years are defaulters. The defaulting rating of this group is also the highest which is around 10%</a:t>
            </a:r>
          </a:p>
          <a:p>
            <a:pPr indent="-285750" algn="just">
              <a:buFont typeface="Arial" panose="020B0604020202020204" pitchFamily="34" charset="0"/>
              <a:buChar char="•"/>
            </a:pPr>
            <a:r>
              <a:rPr lang="en-US" sz="1600" dirty="0"/>
              <a:t>With increase of employment year, defaulting rate is gradually decreasing.</a:t>
            </a:r>
          </a:p>
          <a:p>
            <a:pPr indent="-285750" algn="just">
              <a:buFont typeface="Arial" panose="020B0604020202020204" pitchFamily="34" charset="0"/>
              <a:buChar char="•"/>
            </a:pPr>
            <a:r>
              <a:rPr lang="en-US" sz="1600" dirty="0"/>
              <a:t>with people having 30+ year experience have less than 1% default rate</a:t>
            </a:r>
          </a:p>
        </p:txBody>
      </p:sp>
      <p:sp>
        <p:nvSpPr>
          <p:cNvPr id="9" name="TextBox 8">
            <a:extLst>
              <a:ext uri="{FF2B5EF4-FFF2-40B4-BE49-F238E27FC236}">
                <a16:creationId xmlns:a16="http://schemas.microsoft.com/office/drawing/2014/main" id="{83F46038-E8E0-4D7A-9577-D0D455215FEA}"/>
              </a:ext>
            </a:extLst>
          </p:cNvPr>
          <p:cNvSpPr txBox="1"/>
          <p:nvPr/>
        </p:nvSpPr>
        <p:spPr>
          <a:xfrm>
            <a:off x="582706" y="3942273"/>
            <a:ext cx="5407134" cy="1600438"/>
          </a:xfrm>
          <a:prstGeom prst="rect">
            <a:avLst/>
          </a:prstGeom>
          <a:noFill/>
        </p:spPr>
        <p:txBody>
          <a:bodyPr wrap="square">
            <a:spAutoFit/>
          </a:bodyPr>
          <a:lstStyle/>
          <a:p>
            <a:pPr algn="l"/>
            <a:r>
              <a:rPr lang="en-US" sz="1600" dirty="0"/>
              <a:t>INSIGHTS: Loan Amount</a:t>
            </a:r>
          </a:p>
          <a:p>
            <a:pPr algn="l"/>
            <a:endParaRPr lang="en-US" sz="1600" dirty="0"/>
          </a:p>
          <a:p>
            <a:pPr indent="-285750" algn="just">
              <a:buFont typeface="Arial" panose="020B0604020202020204" pitchFamily="34" charset="0"/>
              <a:buChar char="•"/>
            </a:pPr>
            <a:r>
              <a:rPr lang="en-US" sz="1600" dirty="0"/>
              <a:t>There are high number of applicants have loan in range of 2-3 Lakhs followed by 10 Lakh above range</a:t>
            </a:r>
          </a:p>
          <a:p>
            <a:pPr indent="-285750" algn="just">
              <a:buFont typeface="Arial" panose="020B0604020202020204" pitchFamily="34" charset="0"/>
              <a:buChar char="•"/>
            </a:pPr>
            <a:r>
              <a:rPr lang="en-US" sz="1600" dirty="0"/>
              <a:t>People who get loan for 3-6 Lakhs have most number of defaulters than other loan range.</a:t>
            </a:r>
          </a:p>
        </p:txBody>
      </p:sp>
    </p:spTree>
    <p:extLst>
      <p:ext uri="{BB962C8B-B14F-4D97-AF65-F5344CB8AC3E}">
        <p14:creationId xmlns:p14="http://schemas.microsoft.com/office/powerpoint/2010/main" val="264436114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772</TotalTime>
  <Words>1418</Words>
  <Application>Microsoft Office PowerPoint</Application>
  <PresentationFormat>Widescreen</PresentationFormat>
  <Paragraphs>196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Nunito</vt:lpstr>
      <vt:lpstr>Wingdings</vt:lpstr>
      <vt:lpstr>Wingdings 3</vt:lpstr>
      <vt:lpstr>Slice</vt:lpstr>
      <vt:lpstr>Bank Loan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correlation for the Repayers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Manimannan B</dc:creator>
  <cp:lastModifiedBy>Manimannan B</cp:lastModifiedBy>
  <cp:revision>95</cp:revision>
  <dcterms:created xsi:type="dcterms:W3CDTF">2022-12-17T14:08:36Z</dcterms:created>
  <dcterms:modified xsi:type="dcterms:W3CDTF">2022-12-20T18:40:14Z</dcterms:modified>
</cp:coreProperties>
</file>