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2" r:id="rId7"/>
    <p:sldId id="263" r:id="rId8"/>
    <p:sldId id="264" r:id="rId9"/>
    <p:sldId id="265"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2" d="100"/>
          <a:sy n="72" d="100"/>
        </p:scale>
        <p:origin x="-523" y="-101"/>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8" y="2520672"/>
            <a:ext cx="12616987"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Chatbot Development with IBM Cloud Watson Assistant</a:t>
            </a:r>
            <a:endParaRPr lang="en-US" sz="5249" dirty="0"/>
          </a:p>
        </p:txBody>
      </p:sp>
      <p:sp>
        <p:nvSpPr>
          <p:cNvPr id="5" name="Text 3"/>
          <p:cNvSpPr/>
          <p:nvPr/>
        </p:nvSpPr>
        <p:spPr>
          <a:xfrm>
            <a:off x="833199" y="5353526"/>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757714"/>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Abstract</a:t>
            </a:r>
            <a:endParaRPr lang="en-US" sz="4374" dirty="0"/>
          </a:p>
        </p:txBody>
      </p:sp>
      <p:sp>
        <p:nvSpPr>
          <p:cNvPr id="6" name="Text 3"/>
          <p:cNvSpPr/>
          <p:nvPr/>
        </p:nvSpPr>
        <p:spPr>
          <a:xfrm>
            <a:off x="833199" y="1785342"/>
            <a:ext cx="7477601" cy="568642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This project focuses on the design, development, and deployment of a conversational chatbot using IBM Cloud Watson Assistant. Chatbots have become integral in enhancing customer engagement, automating routine tasks, and providing efficient support in various industries. IBM Cloud Watson Assistant offers a powerful platform for creating AI-driven chatbots with natural language processing capabilities.The project begins with an in-depth analysis of the business requirements and user needs, followed by the selection of appropriate use cases for the chatbot. We explore the various features and capabilities of IBM Watson Assistant, including intent recognition, entity extraction, and dialog flow design. Natural language understanding (NLU) models are trained to ensure the chatbot can comprehend and respond to user queries effectively.The development process involves creating and refining dialog flows, integrating external systems and data sources, and testing the chatbot's functionality and performance. We leverage IBM Cloud's scalability and reliability to deploy the chatbot in a production environment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0835">
            <a:solidFill>
              <a:srgbClr val="E5E0DF"/>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54844" y="952143"/>
            <a:ext cx="3493056" cy="545663"/>
          </a:xfrm>
          <a:prstGeom prst="rect">
            <a:avLst/>
          </a:prstGeom>
          <a:noFill/>
          <a:ln/>
        </p:spPr>
        <p:txBody>
          <a:bodyPr wrap="none" rtlCol="0" anchor="t"/>
          <a:lstStyle/>
          <a:p>
            <a:pPr marL="0" indent="0">
              <a:lnSpc>
                <a:spcPts val="4298"/>
              </a:lnSpc>
              <a:buNone/>
            </a:pPr>
            <a:r>
              <a:rPr lang="en-US" sz="3200" b="1" kern="0" spc="-103" dirty="0">
                <a:solidFill>
                  <a:srgbClr val="000000"/>
                </a:solidFill>
                <a:latin typeface="Times New Roman" pitchFamily="18" charset="0"/>
                <a:ea typeface="Inter" pitchFamily="34" charset="-122"/>
                <a:cs typeface="Times New Roman" pitchFamily="18" charset="0"/>
              </a:rPr>
              <a:t>Description</a:t>
            </a:r>
            <a:endParaRPr lang="en-US" sz="3200" dirty="0">
              <a:latin typeface="Times New Roman" pitchFamily="18" charset="0"/>
              <a:cs typeface="Times New Roman" pitchFamily="18" charset="0"/>
            </a:endParaRPr>
          </a:p>
        </p:txBody>
      </p:sp>
      <p:sp>
        <p:nvSpPr>
          <p:cNvPr id="6" name="Text 3"/>
          <p:cNvSpPr/>
          <p:nvPr/>
        </p:nvSpPr>
        <p:spPr>
          <a:xfrm>
            <a:off x="934283" y="1759744"/>
            <a:ext cx="7554873" cy="628650"/>
          </a:xfrm>
          <a:prstGeom prst="rect">
            <a:avLst/>
          </a:prstGeom>
          <a:noFill/>
          <a:ln/>
        </p:spPr>
        <p:txBody>
          <a:bodyPr wrap="square" rtlCol="0" anchor="t"/>
          <a:lstStyle/>
          <a:p>
            <a:pPr marL="342900" indent="-342900" algn="l">
              <a:lnSpc>
                <a:spcPts val="2475"/>
              </a:lnSpc>
              <a:buSzPct val="100000"/>
              <a:buFont typeface="+mj-lt"/>
              <a:buAutoNum type="arabicPeriod"/>
            </a:pPr>
            <a:r>
              <a:rPr lang="en-US" sz="1600" i="1" kern="0" spc="-28" dirty="0">
                <a:solidFill>
                  <a:srgbClr val="272525"/>
                </a:solidFill>
                <a:latin typeface="Times New Roman" pitchFamily="18" charset="0"/>
                <a:ea typeface="Inter" pitchFamily="34" charset="-122"/>
                <a:cs typeface="Times New Roman" pitchFamily="18" charset="0"/>
              </a:rPr>
              <a:t>Create Your Assistant:</a:t>
            </a:r>
            <a:r>
              <a:rPr lang="en-US" sz="1600" kern="0" spc="-28" dirty="0">
                <a:solidFill>
                  <a:srgbClr val="272525"/>
                </a:solidFill>
                <a:latin typeface="Times New Roman" pitchFamily="18" charset="0"/>
                <a:ea typeface="Inter" pitchFamily="34" charset="-122"/>
                <a:cs typeface="Times New Roman" pitchFamily="18" charset="0"/>
              </a:rPr>
              <a:t> You start by creating a new chatbot "assistant" within the IBM Watson Assistant platform.</a:t>
            </a:r>
            <a:endParaRPr lang="en-US" sz="1600" dirty="0">
              <a:latin typeface="Times New Roman" pitchFamily="18" charset="0"/>
              <a:cs typeface="Times New Roman" pitchFamily="18" charset="0"/>
            </a:endParaRPr>
          </a:p>
        </p:txBody>
      </p:sp>
      <p:sp>
        <p:nvSpPr>
          <p:cNvPr id="7" name="Text 4"/>
          <p:cNvSpPr/>
          <p:nvPr/>
        </p:nvSpPr>
        <p:spPr>
          <a:xfrm>
            <a:off x="934283" y="2458164"/>
            <a:ext cx="7554873" cy="628650"/>
          </a:xfrm>
          <a:prstGeom prst="rect">
            <a:avLst/>
          </a:prstGeom>
          <a:noFill/>
          <a:ln/>
        </p:spPr>
        <p:txBody>
          <a:bodyPr wrap="square" rtlCol="0" anchor="t"/>
          <a:lstStyle/>
          <a:p>
            <a:pPr marL="342900" indent="-342900" algn="l">
              <a:lnSpc>
                <a:spcPts val="2475"/>
              </a:lnSpc>
              <a:buSzPct val="100000"/>
              <a:buFont typeface="+mj-lt"/>
              <a:buAutoNum type="arabicPeriod" startAt="2"/>
            </a:pPr>
            <a:r>
              <a:rPr lang="en-US" sz="1600" i="1" kern="0" spc="-28" dirty="0">
                <a:solidFill>
                  <a:srgbClr val="272525"/>
                </a:solidFill>
                <a:latin typeface="Times New Roman" pitchFamily="18" charset="0"/>
                <a:ea typeface="Inter" pitchFamily="34" charset="-122"/>
                <a:cs typeface="Times New Roman" pitchFamily="18" charset="0"/>
              </a:rPr>
              <a:t>Define Intents:</a:t>
            </a:r>
            <a:r>
              <a:rPr lang="en-US" sz="1600" kern="0" spc="-28" dirty="0">
                <a:solidFill>
                  <a:srgbClr val="272525"/>
                </a:solidFill>
                <a:latin typeface="Times New Roman" pitchFamily="18" charset="0"/>
                <a:ea typeface="Inter" pitchFamily="34" charset="-122"/>
                <a:cs typeface="Times New Roman" pitchFamily="18" charset="0"/>
              </a:rPr>
              <a:t> You specify the different things users might want to talk to your chatbot about, known as "intents." For example, "book a hotel room" or "get weather updates."</a:t>
            </a:r>
            <a:endParaRPr lang="en-US" sz="1600" dirty="0">
              <a:latin typeface="Times New Roman" pitchFamily="18" charset="0"/>
              <a:cs typeface="Times New Roman" pitchFamily="18" charset="0"/>
            </a:endParaRPr>
          </a:p>
        </p:txBody>
      </p:sp>
      <p:sp>
        <p:nvSpPr>
          <p:cNvPr id="8" name="Text 5"/>
          <p:cNvSpPr/>
          <p:nvPr/>
        </p:nvSpPr>
        <p:spPr>
          <a:xfrm>
            <a:off x="934283" y="3156585"/>
            <a:ext cx="7554873" cy="942975"/>
          </a:xfrm>
          <a:prstGeom prst="rect">
            <a:avLst/>
          </a:prstGeom>
          <a:noFill/>
          <a:ln/>
        </p:spPr>
        <p:txBody>
          <a:bodyPr wrap="square" rtlCol="0" anchor="t"/>
          <a:lstStyle/>
          <a:p>
            <a:pPr marL="342900" indent="-342900" algn="l">
              <a:lnSpc>
                <a:spcPts val="2475"/>
              </a:lnSpc>
              <a:buSzPct val="100000"/>
              <a:buFont typeface="+mj-lt"/>
              <a:buAutoNum type="arabicPeriod" startAt="3"/>
            </a:pPr>
            <a:r>
              <a:rPr lang="en-US" sz="1600" i="1" kern="0" spc="-28" dirty="0">
                <a:solidFill>
                  <a:srgbClr val="272525"/>
                </a:solidFill>
                <a:latin typeface="Times New Roman" pitchFamily="18" charset="0"/>
                <a:ea typeface="Inter" pitchFamily="34" charset="-122"/>
                <a:cs typeface="Times New Roman" pitchFamily="18" charset="0"/>
              </a:rPr>
              <a:t>Create Dialog Flow:</a:t>
            </a:r>
            <a:r>
              <a:rPr lang="en-US" sz="1600" kern="0" spc="-28" dirty="0">
                <a:solidFill>
                  <a:srgbClr val="272525"/>
                </a:solidFill>
                <a:latin typeface="Times New Roman" pitchFamily="18" charset="0"/>
                <a:ea typeface="Inter" pitchFamily="34" charset="-122"/>
                <a:cs typeface="Times New Roman" pitchFamily="18" charset="0"/>
              </a:rPr>
              <a:t> You design the conversation flow by defining "dialog nodes." These nodes are like decision points where you specify what the chatbot should do or say in response to user input.</a:t>
            </a:r>
            <a:endParaRPr lang="en-US" sz="1600" dirty="0">
              <a:latin typeface="Times New Roman" pitchFamily="18" charset="0"/>
              <a:cs typeface="Times New Roman" pitchFamily="18" charset="0"/>
            </a:endParaRPr>
          </a:p>
        </p:txBody>
      </p:sp>
      <p:sp>
        <p:nvSpPr>
          <p:cNvPr id="9" name="Text 6"/>
          <p:cNvSpPr/>
          <p:nvPr/>
        </p:nvSpPr>
        <p:spPr>
          <a:xfrm>
            <a:off x="934283" y="4169331"/>
            <a:ext cx="7554873" cy="628650"/>
          </a:xfrm>
          <a:prstGeom prst="rect">
            <a:avLst/>
          </a:prstGeom>
          <a:noFill/>
          <a:ln/>
        </p:spPr>
        <p:txBody>
          <a:bodyPr wrap="square" rtlCol="0" anchor="t"/>
          <a:lstStyle/>
          <a:p>
            <a:pPr marL="342900" indent="-342900" algn="l">
              <a:lnSpc>
                <a:spcPts val="2475"/>
              </a:lnSpc>
              <a:buSzPct val="100000"/>
              <a:buFont typeface="+mj-lt"/>
              <a:buAutoNum type="arabicPeriod" startAt="4"/>
            </a:pPr>
            <a:r>
              <a:rPr lang="en-US" sz="1600" i="1" kern="0" spc="-28" dirty="0">
                <a:solidFill>
                  <a:srgbClr val="272525"/>
                </a:solidFill>
                <a:latin typeface="Times New Roman" pitchFamily="18" charset="0"/>
                <a:ea typeface="Inter" pitchFamily="34" charset="-122"/>
                <a:cs typeface="Times New Roman" pitchFamily="18" charset="0"/>
              </a:rPr>
              <a:t>Train Your Assistant:</a:t>
            </a:r>
            <a:r>
              <a:rPr lang="en-US" sz="1600" kern="0" spc="-28" dirty="0">
                <a:solidFill>
                  <a:srgbClr val="272525"/>
                </a:solidFill>
                <a:latin typeface="Times New Roman" pitchFamily="18" charset="0"/>
                <a:ea typeface="Inter" pitchFamily="34" charset="-122"/>
                <a:cs typeface="Times New Roman" pitchFamily="18" charset="0"/>
              </a:rPr>
              <a:t> You provide examples of user queries for each intent to train your chatbot. This helps it understand user input better.</a:t>
            </a:r>
            <a:endParaRPr lang="en-US" sz="1600" dirty="0">
              <a:latin typeface="Times New Roman" pitchFamily="18" charset="0"/>
              <a:cs typeface="Times New Roman" pitchFamily="18" charset="0"/>
            </a:endParaRPr>
          </a:p>
        </p:txBody>
      </p:sp>
      <p:sp>
        <p:nvSpPr>
          <p:cNvPr id="10" name="Text 7"/>
          <p:cNvSpPr/>
          <p:nvPr/>
        </p:nvSpPr>
        <p:spPr>
          <a:xfrm>
            <a:off x="934283" y="4867751"/>
            <a:ext cx="7554873" cy="628650"/>
          </a:xfrm>
          <a:prstGeom prst="rect">
            <a:avLst/>
          </a:prstGeom>
          <a:noFill/>
          <a:ln/>
        </p:spPr>
        <p:txBody>
          <a:bodyPr wrap="square" rtlCol="0" anchor="t"/>
          <a:lstStyle/>
          <a:p>
            <a:pPr marL="342900" indent="-342900" algn="l">
              <a:lnSpc>
                <a:spcPts val="2475"/>
              </a:lnSpc>
              <a:buSzPct val="100000"/>
              <a:buFont typeface="+mj-lt"/>
              <a:buAutoNum type="arabicPeriod" startAt="5"/>
            </a:pPr>
            <a:r>
              <a:rPr lang="en-US" sz="1600" i="1" kern="0" spc="-28" dirty="0">
                <a:solidFill>
                  <a:srgbClr val="272525"/>
                </a:solidFill>
                <a:latin typeface="Times New Roman" pitchFamily="18" charset="0"/>
                <a:ea typeface="Inter" pitchFamily="34" charset="-122"/>
                <a:cs typeface="Times New Roman" pitchFamily="18" charset="0"/>
              </a:rPr>
              <a:t>Integrate with Apps:</a:t>
            </a:r>
            <a:r>
              <a:rPr lang="en-US" sz="1600" kern="0" spc="-28" dirty="0">
                <a:solidFill>
                  <a:srgbClr val="272525"/>
                </a:solidFill>
                <a:latin typeface="Times New Roman" pitchFamily="18" charset="0"/>
                <a:ea typeface="Inter" pitchFamily="34" charset="-122"/>
                <a:cs typeface="Times New Roman" pitchFamily="18" charset="0"/>
              </a:rPr>
              <a:t> You can integrate your chatbot with various platforms and applications, such as websites, messaging apps, or phone systems.</a:t>
            </a:r>
            <a:endParaRPr lang="en-US" sz="1600" dirty="0">
              <a:latin typeface="Times New Roman" pitchFamily="18" charset="0"/>
              <a:cs typeface="Times New Roman" pitchFamily="18" charset="0"/>
            </a:endParaRPr>
          </a:p>
        </p:txBody>
      </p:sp>
      <p:sp>
        <p:nvSpPr>
          <p:cNvPr id="11" name="Text 8"/>
          <p:cNvSpPr/>
          <p:nvPr/>
        </p:nvSpPr>
        <p:spPr>
          <a:xfrm>
            <a:off x="934283" y="5566172"/>
            <a:ext cx="7554873" cy="628650"/>
          </a:xfrm>
          <a:prstGeom prst="rect">
            <a:avLst/>
          </a:prstGeom>
          <a:noFill/>
          <a:ln/>
        </p:spPr>
        <p:txBody>
          <a:bodyPr wrap="square" rtlCol="0" anchor="t"/>
          <a:lstStyle/>
          <a:p>
            <a:pPr marL="342900" indent="-342900" algn="l">
              <a:lnSpc>
                <a:spcPts val="2475"/>
              </a:lnSpc>
              <a:buSzPct val="100000"/>
              <a:buFont typeface="+mj-lt"/>
              <a:buAutoNum type="arabicPeriod" startAt="6"/>
            </a:pPr>
            <a:r>
              <a:rPr lang="en-US" sz="1600" i="1" kern="0" spc="-28" dirty="0">
                <a:solidFill>
                  <a:srgbClr val="272525"/>
                </a:solidFill>
                <a:latin typeface="Times New Roman" pitchFamily="18" charset="0"/>
                <a:ea typeface="Inter" pitchFamily="34" charset="-122"/>
                <a:cs typeface="Times New Roman" pitchFamily="18" charset="0"/>
              </a:rPr>
              <a:t>Test and Refine:</a:t>
            </a:r>
            <a:r>
              <a:rPr lang="en-US" sz="1600" kern="0" spc="-28" dirty="0">
                <a:solidFill>
                  <a:srgbClr val="272525"/>
                </a:solidFill>
                <a:latin typeface="Times New Roman" pitchFamily="18" charset="0"/>
                <a:ea typeface="Inter" pitchFamily="34" charset="-122"/>
                <a:cs typeface="Times New Roman" pitchFamily="18" charset="0"/>
              </a:rPr>
              <a:t> You test your chatbot to see how it responds to user queries and refine its responses and dialog flow as needed.</a:t>
            </a:r>
            <a:endParaRPr lang="en-US" sz="1600" dirty="0">
              <a:latin typeface="Times New Roman" pitchFamily="18" charset="0"/>
              <a:cs typeface="Times New Roman" pitchFamily="18" charset="0"/>
            </a:endParaRPr>
          </a:p>
        </p:txBody>
      </p:sp>
      <p:sp>
        <p:nvSpPr>
          <p:cNvPr id="12" name="Text 9"/>
          <p:cNvSpPr/>
          <p:nvPr/>
        </p:nvSpPr>
        <p:spPr>
          <a:xfrm>
            <a:off x="934283" y="6264593"/>
            <a:ext cx="7554873" cy="314325"/>
          </a:xfrm>
          <a:prstGeom prst="rect">
            <a:avLst/>
          </a:prstGeom>
          <a:noFill/>
          <a:ln/>
        </p:spPr>
        <p:txBody>
          <a:bodyPr wrap="none" rtlCol="0" anchor="t"/>
          <a:lstStyle/>
          <a:p>
            <a:pPr marL="342900" indent="-342900" algn="l">
              <a:lnSpc>
                <a:spcPts val="2475"/>
              </a:lnSpc>
              <a:buSzPct val="100000"/>
              <a:buFont typeface="+mj-lt"/>
              <a:buAutoNum type="arabicPeriod" startAt="7"/>
            </a:pPr>
            <a:r>
              <a:rPr lang="en-US" sz="1600" i="1" kern="0" spc="-28" dirty="0">
                <a:solidFill>
                  <a:srgbClr val="272525"/>
                </a:solidFill>
                <a:latin typeface="Times New Roman" pitchFamily="18" charset="0"/>
                <a:ea typeface="Inter" pitchFamily="34" charset="-122"/>
                <a:cs typeface="Times New Roman" pitchFamily="18" charset="0"/>
              </a:rPr>
              <a:t>Deploy:</a:t>
            </a:r>
            <a:r>
              <a:rPr lang="en-US" sz="1600" kern="0" spc="-28" dirty="0">
                <a:solidFill>
                  <a:srgbClr val="272525"/>
                </a:solidFill>
                <a:latin typeface="Times New Roman" pitchFamily="18" charset="0"/>
                <a:ea typeface="Inter" pitchFamily="34" charset="-122"/>
                <a:cs typeface="Times New Roman" pitchFamily="18" charset="0"/>
              </a:rPr>
              <a:t> Once you're satisfied, you deploy your chatbot so users can interact with it.</a:t>
            </a:r>
            <a:endParaRPr lang="en-US" sz="1600" dirty="0">
              <a:latin typeface="Times New Roman" pitchFamily="18" charset="0"/>
              <a:cs typeface="Times New Roman" pitchFamily="18" charset="0"/>
            </a:endParaRPr>
          </a:p>
        </p:txBody>
      </p:sp>
      <p:sp>
        <p:nvSpPr>
          <p:cNvPr id="13" name="Text 10"/>
          <p:cNvSpPr/>
          <p:nvPr/>
        </p:nvSpPr>
        <p:spPr>
          <a:xfrm>
            <a:off x="934283" y="6648688"/>
            <a:ext cx="7554873" cy="628650"/>
          </a:xfrm>
          <a:prstGeom prst="rect">
            <a:avLst/>
          </a:prstGeom>
          <a:noFill/>
          <a:ln/>
        </p:spPr>
        <p:txBody>
          <a:bodyPr wrap="square" rtlCol="0" anchor="t"/>
          <a:lstStyle/>
          <a:p>
            <a:pPr marL="342900" indent="-342900" algn="l">
              <a:lnSpc>
                <a:spcPts val="2475"/>
              </a:lnSpc>
              <a:buSzPct val="100000"/>
              <a:buFont typeface="+mj-lt"/>
              <a:buAutoNum type="arabicPeriod" startAt="8"/>
            </a:pPr>
            <a:r>
              <a:rPr lang="en-US" sz="1600" i="1" kern="0" spc="-28" dirty="0">
                <a:solidFill>
                  <a:srgbClr val="272525"/>
                </a:solidFill>
                <a:latin typeface="Times New Roman" pitchFamily="18" charset="0"/>
                <a:ea typeface="Inter" pitchFamily="34" charset="-122"/>
                <a:cs typeface="Times New Roman" pitchFamily="18" charset="0"/>
              </a:rPr>
              <a:t>Analyze and Improve:</a:t>
            </a:r>
            <a:r>
              <a:rPr lang="en-US" sz="1600" kern="0" spc="-28" dirty="0">
                <a:solidFill>
                  <a:srgbClr val="272525"/>
                </a:solidFill>
                <a:latin typeface="Times New Roman" pitchFamily="18" charset="0"/>
                <a:ea typeface="Inter" pitchFamily="34" charset="-122"/>
                <a:cs typeface="Times New Roman" pitchFamily="18" charset="0"/>
              </a:rPr>
              <a:t> You use analytics to gather insights into user interactions and continuously improve your chatbot's performance.</a:t>
            </a:r>
            <a:endParaRPr lang="en-US"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1782128"/>
            <a:ext cx="475214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Problem Definition</a:t>
            </a:r>
            <a:endParaRPr lang="en-US" sz="4374" dirty="0"/>
          </a:p>
        </p:txBody>
      </p:sp>
      <p:sp>
        <p:nvSpPr>
          <p:cNvPr id="5" name="Shape 3"/>
          <p:cNvSpPr/>
          <p:nvPr/>
        </p:nvSpPr>
        <p:spPr>
          <a:xfrm>
            <a:off x="833199" y="2983349"/>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1001554" y="3025021"/>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1555313" y="3059668"/>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The Challenge</a:t>
            </a:r>
            <a:endParaRPr lang="en-US" sz="2187" dirty="0"/>
          </a:p>
        </p:txBody>
      </p:sp>
      <p:sp>
        <p:nvSpPr>
          <p:cNvPr id="8" name="Text 6"/>
          <p:cNvSpPr/>
          <p:nvPr/>
        </p:nvSpPr>
        <p:spPr>
          <a:xfrm>
            <a:off x="1555313" y="3629025"/>
            <a:ext cx="675548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Create a reliable chatbot that assists users on messaging platforms, providing helpful information and a friendly conversational experience.</a:t>
            </a:r>
            <a:endParaRPr lang="en-US" sz="1750" dirty="0"/>
          </a:p>
        </p:txBody>
      </p:sp>
      <p:sp>
        <p:nvSpPr>
          <p:cNvPr id="9" name="Shape 7"/>
          <p:cNvSpPr/>
          <p:nvPr/>
        </p:nvSpPr>
        <p:spPr>
          <a:xfrm>
            <a:off x="833199" y="5090993"/>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982504" y="5132665"/>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1555313" y="5167313"/>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The Outcome</a:t>
            </a:r>
            <a:endParaRPr lang="en-US" sz="2187" dirty="0"/>
          </a:p>
        </p:txBody>
      </p:sp>
      <p:sp>
        <p:nvSpPr>
          <p:cNvPr id="12" name="Text 10"/>
          <p:cNvSpPr/>
          <p:nvPr/>
        </p:nvSpPr>
        <p:spPr>
          <a:xfrm>
            <a:off x="1555313" y="5736669"/>
            <a:ext cx="6755487"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All components of the chatbot, including responses and integration, should deliver a seamless user experience that meets project goals.</a:t>
            </a:r>
            <a:endParaRPr lang="en-US" sz="1750" dirty="0"/>
          </a:p>
        </p:txBody>
      </p:sp>
      <p:pic>
        <p:nvPicPr>
          <p:cNvPr id="13"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2219"/>
          </a:xfrm>
          <a:prstGeom prst="rect">
            <a:avLst/>
          </a:prstGeom>
          <a:solidFill>
            <a:srgbClr val="FFFFFF"/>
          </a:solidFill>
          <a:ln w="13097">
            <a:solidFill>
              <a:srgbClr val="E5E0DF"/>
            </a:solidFill>
            <a:prstDash val="solid"/>
          </a:ln>
        </p:spPr>
      </p:sp>
      <p:pic>
        <p:nvPicPr>
          <p:cNvPr id="4" name="Image 0" descr="preencoded.png"/>
          <p:cNvPicPr>
            <a:picLocks noChangeAspect="1"/>
          </p:cNvPicPr>
          <p:nvPr/>
        </p:nvPicPr>
        <p:blipFill>
          <a:blip r:embed="rId3"/>
          <a:stretch>
            <a:fillRect/>
          </a:stretch>
        </p:blipFill>
        <p:spPr>
          <a:xfrm>
            <a:off x="9144000" y="0"/>
            <a:ext cx="5486400" cy="8232219"/>
          </a:xfrm>
          <a:prstGeom prst="rect">
            <a:avLst/>
          </a:prstGeom>
        </p:spPr>
      </p:pic>
      <p:sp>
        <p:nvSpPr>
          <p:cNvPr id="5" name="Text 2"/>
          <p:cNvSpPr/>
          <p:nvPr/>
        </p:nvSpPr>
        <p:spPr>
          <a:xfrm>
            <a:off x="792123" y="580906"/>
            <a:ext cx="6166604" cy="660202"/>
          </a:xfrm>
          <a:prstGeom prst="rect">
            <a:avLst/>
          </a:prstGeom>
          <a:noFill/>
          <a:ln/>
        </p:spPr>
        <p:txBody>
          <a:bodyPr wrap="none" rtlCol="0" anchor="t"/>
          <a:lstStyle/>
          <a:p>
            <a:pPr marL="0" indent="0">
              <a:lnSpc>
                <a:spcPts val="5198"/>
              </a:lnSpc>
              <a:buNone/>
            </a:pPr>
            <a:r>
              <a:rPr lang="en-US" sz="4158" b="1" kern="0" spc="-125" dirty="0">
                <a:solidFill>
                  <a:srgbClr val="000000"/>
                </a:solidFill>
                <a:latin typeface="Inter" pitchFamily="34" charset="0"/>
                <a:ea typeface="Inter" pitchFamily="34" charset="-122"/>
                <a:cs typeface="Inter" pitchFamily="34" charset="-120"/>
              </a:rPr>
              <a:t>Software/Hardware Used</a:t>
            </a:r>
            <a:endParaRPr lang="en-US" sz="4158" dirty="0"/>
          </a:p>
        </p:txBody>
      </p:sp>
      <p:sp>
        <p:nvSpPr>
          <p:cNvPr id="6" name="Text 3"/>
          <p:cNvSpPr/>
          <p:nvPr/>
        </p:nvSpPr>
        <p:spPr>
          <a:xfrm>
            <a:off x="792123" y="1557933"/>
            <a:ext cx="7559754" cy="337899"/>
          </a:xfrm>
          <a:prstGeom prst="rect">
            <a:avLst/>
          </a:prstGeom>
          <a:noFill/>
          <a:ln/>
        </p:spPr>
        <p:txBody>
          <a:bodyPr wrap="none" rtlCol="0" anchor="t"/>
          <a:lstStyle/>
          <a:p>
            <a:pPr marL="0" indent="0">
              <a:lnSpc>
                <a:spcPts val="2661"/>
              </a:lnSpc>
              <a:buNone/>
            </a:pPr>
            <a:r>
              <a:rPr lang="en-US" sz="1663" b="1" kern="0" spc="-33" dirty="0">
                <a:solidFill>
                  <a:srgbClr val="272525"/>
                </a:solidFill>
                <a:latin typeface="Inter" pitchFamily="34" charset="0"/>
                <a:ea typeface="Inter" pitchFamily="34" charset="-122"/>
                <a:cs typeface="Inter" pitchFamily="34" charset="-120"/>
              </a:rPr>
              <a:t>IBM Cloud Watson Assistant</a:t>
            </a:r>
            <a:endParaRPr lang="en-US" sz="1663" dirty="0"/>
          </a:p>
        </p:txBody>
      </p:sp>
      <p:sp>
        <p:nvSpPr>
          <p:cNvPr id="7" name="Text 4"/>
          <p:cNvSpPr/>
          <p:nvPr/>
        </p:nvSpPr>
        <p:spPr>
          <a:xfrm>
            <a:off x="792123" y="2133481"/>
            <a:ext cx="7559754" cy="675799"/>
          </a:xfrm>
          <a:prstGeom prst="rect">
            <a:avLst/>
          </a:prstGeom>
          <a:noFill/>
          <a:ln/>
        </p:spPr>
        <p:txBody>
          <a:bodyPr wrap="square" rtlCol="0" anchor="t"/>
          <a:lstStyle/>
          <a:p>
            <a:pPr marL="0" indent="0">
              <a:lnSpc>
                <a:spcPts val="2661"/>
              </a:lnSpc>
              <a:buNone/>
            </a:pPr>
            <a:r>
              <a:rPr lang="en-US" sz="1663" kern="0" spc="-33" dirty="0">
                <a:solidFill>
                  <a:srgbClr val="272525"/>
                </a:solidFill>
                <a:latin typeface="Inter" pitchFamily="34" charset="0"/>
                <a:ea typeface="Inter" pitchFamily="34" charset="-122"/>
                <a:cs typeface="Inter" pitchFamily="34" charset="-120"/>
              </a:rPr>
              <a:t>A powerful and flexible chatbot development platform that uses AI to communicate with users and provide accurate responses.</a:t>
            </a:r>
            <a:endParaRPr lang="en-US" sz="1663" dirty="0"/>
          </a:p>
        </p:txBody>
      </p:sp>
      <p:sp>
        <p:nvSpPr>
          <p:cNvPr id="8" name="Text 5"/>
          <p:cNvSpPr/>
          <p:nvPr/>
        </p:nvSpPr>
        <p:spPr>
          <a:xfrm>
            <a:off x="792123" y="3046928"/>
            <a:ext cx="7559754" cy="337899"/>
          </a:xfrm>
          <a:prstGeom prst="rect">
            <a:avLst/>
          </a:prstGeom>
          <a:noFill/>
          <a:ln/>
        </p:spPr>
        <p:txBody>
          <a:bodyPr wrap="none" rtlCol="0" anchor="t"/>
          <a:lstStyle/>
          <a:p>
            <a:pPr marL="0" indent="0">
              <a:lnSpc>
                <a:spcPts val="2661"/>
              </a:lnSpc>
              <a:buNone/>
            </a:pPr>
            <a:r>
              <a:rPr lang="en-US" sz="1663" b="1" kern="0" spc="-33" dirty="0">
                <a:solidFill>
                  <a:srgbClr val="272525"/>
                </a:solidFill>
                <a:latin typeface="Inter" pitchFamily="34" charset="0"/>
                <a:ea typeface="Inter" pitchFamily="34" charset="-122"/>
                <a:cs typeface="Inter" pitchFamily="34" charset="-120"/>
              </a:rPr>
              <a:t>Programming Languages</a:t>
            </a:r>
            <a:endParaRPr lang="en-US" sz="1663" dirty="0"/>
          </a:p>
        </p:txBody>
      </p:sp>
      <p:sp>
        <p:nvSpPr>
          <p:cNvPr id="9" name="Text 6"/>
          <p:cNvSpPr/>
          <p:nvPr/>
        </p:nvSpPr>
        <p:spPr>
          <a:xfrm>
            <a:off x="792123" y="3622477"/>
            <a:ext cx="7559754" cy="337899"/>
          </a:xfrm>
          <a:prstGeom prst="rect">
            <a:avLst/>
          </a:prstGeom>
          <a:noFill/>
          <a:ln/>
        </p:spPr>
        <p:txBody>
          <a:bodyPr wrap="none" rtlCol="0" anchor="t"/>
          <a:lstStyle/>
          <a:p>
            <a:pPr marL="0" indent="0">
              <a:lnSpc>
                <a:spcPts val="2661"/>
              </a:lnSpc>
              <a:buNone/>
            </a:pPr>
            <a:r>
              <a:rPr lang="en-US" sz="1663" kern="0" spc="-33" dirty="0">
                <a:solidFill>
                  <a:srgbClr val="272525"/>
                </a:solidFill>
                <a:latin typeface="Inter" pitchFamily="34" charset="0"/>
                <a:ea typeface="Inter" pitchFamily="34" charset="-122"/>
                <a:cs typeface="Inter" pitchFamily="34" charset="-120"/>
              </a:rPr>
              <a:t>•Python: Backend development and integration</a:t>
            </a:r>
            <a:endParaRPr lang="en-US" sz="1663" dirty="0"/>
          </a:p>
        </p:txBody>
      </p:sp>
      <p:sp>
        <p:nvSpPr>
          <p:cNvPr id="10" name="Text 7"/>
          <p:cNvSpPr/>
          <p:nvPr/>
        </p:nvSpPr>
        <p:spPr>
          <a:xfrm>
            <a:off x="792123" y="4198025"/>
            <a:ext cx="7559754" cy="337899"/>
          </a:xfrm>
          <a:prstGeom prst="rect">
            <a:avLst/>
          </a:prstGeom>
          <a:noFill/>
          <a:ln/>
        </p:spPr>
        <p:txBody>
          <a:bodyPr wrap="none" rtlCol="0" anchor="t"/>
          <a:lstStyle/>
          <a:p>
            <a:pPr marL="0" indent="0">
              <a:lnSpc>
                <a:spcPts val="2661"/>
              </a:lnSpc>
              <a:buNone/>
            </a:pPr>
            <a:r>
              <a:rPr lang="en-US" sz="1663" kern="0" spc="-33" dirty="0">
                <a:solidFill>
                  <a:srgbClr val="272525"/>
                </a:solidFill>
                <a:latin typeface="Inter" pitchFamily="34" charset="0"/>
                <a:ea typeface="Inter" pitchFamily="34" charset="-122"/>
                <a:cs typeface="Inter" pitchFamily="34" charset="-120"/>
              </a:rPr>
              <a:t>•JavaScript: Frontend implementation and user interface enhancements</a:t>
            </a:r>
            <a:endParaRPr lang="en-US" sz="1663" dirty="0"/>
          </a:p>
        </p:txBody>
      </p:sp>
      <p:sp>
        <p:nvSpPr>
          <p:cNvPr id="11" name="Text 8"/>
          <p:cNvSpPr/>
          <p:nvPr/>
        </p:nvSpPr>
        <p:spPr>
          <a:xfrm>
            <a:off x="792123" y="4773573"/>
            <a:ext cx="7559754" cy="337899"/>
          </a:xfrm>
          <a:prstGeom prst="rect">
            <a:avLst/>
          </a:prstGeom>
          <a:noFill/>
          <a:ln/>
        </p:spPr>
        <p:txBody>
          <a:bodyPr wrap="none" rtlCol="0" anchor="t"/>
          <a:lstStyle/>
          <a:p>
            <a:pPr marL="0" indent="0">
              <a:lnSpc>
                <a:spcPts val="2661"/>
              </a:lnSpc>
              <a:buNone/>
            </a:pPr>
            <a:r>
              <a:rPr lang="en-US" sz="1663" kern="0" spc="-33" dirty="0">
                <a:solidFill>
                  <a:srgbClr val="272525"/>
                </a:solidFill>
                <a:latin typeface="Inter" pitchFamily="34" charset="0"/>
                <a:ea typeface="Inter" pitchFamily="34" charset="-122"/>
                <a:cs typeface="Inter" pitchFamily="34" charset="-120"/>
              </a:rPr>
              <a:t>•HTML/CSS: Crafting engaging and visually appealing chatbot interfaces</a:t>
            </a:r>
            <a:endParaRPr lang="en-US" sz="1663" dirty="0"/>
          </a:p>
        </p:txBody>
      </p:sp>
      <p:sp>
        <p:nvSpPr>
          <p:cNvPr id="12" name="Text 9"/>
          <p:cNvSpPr/>
          <p:nvPr/>
        </p:nvSpPr>
        <p:spPr>
          <a:xfrm>
            <a:off x="792123" y="5349121"/>
            <a:ext cx="7559754" cy="337899"/>
          </a:xfrm>
          <a:prstGeom prst="rect">
            <a:avLst/>
          </a:prstGeom>
          <a:noFill/>
          <a:ln/>
        </p:spPr>
        <p:txBody>
          <a:bodyPr wrap="none" rtlCol="0" anchor="t"/>
          <a:lstStyle/>
          <a:p>
            <a:pPr marL="0" indent="0">
              <a:lnSpc>
                <a:spcPts val="2661"/>
              </a:lnSpc>
              <a:buNone/>
            </a:pPr>
            <a:r>
              <a:rPr lang="en-US" sz="1663" b="1" kern="0" spc="-33" dirty="0">
                <a:solidFill>
                  <a:srgbClr val="272525"/>
                </a:solidFill>
                <a:latin typeface="Inter" pitchFamily="34" charset="0"/>
                <a:ea typeface="Inter" pitchFamily="34" charset="-122"/>
                <a:cs typeface="Inter" pitchFamily="34" charset="-120"/>
              </a:rPr>
              <a:t>Hardware Requirements</a:t>
            </a:r>
            <a:endParaRPr lang="en-US" sz="1663" dirty="0"/>
          </a:p>
        </p:txBody>
      </p:sp>
      <p:sp>
        <p:nvSpPr>
          <p:cNvPr id="13" name="Text 10"/>
          <p:cNvSpPr/>
          <p:nvPr/>
        </p:nvSpPr>
        <p:spPr>
          <a:xfrm>
            <a:off x="792123" y="5924669"/>
            <a:ext cx="7559754" cy="337899"/>
          </a:xfrm>
          <a:prstGeom prst="rect">
            <a:avLst/>
          </a:prstGeom>
          <a:noFill/>
          <a:ln/>
        </p:spPr>
        <p:txBody>
          <a:bodyPr wrap="none" rtlCol="0" anchor="t"/>
          <a:lstStyle/>
          <a:p>
            <a:pPr marL="0" indent="0">
              <a:lnSpc>
                <a:spcPts val="2661"/>
              </a:lnSpc>
              <a:buNone/>
            </a:pPr>
            <a:r>
              <a:rPr lang="en-US" sz="1663" kern="0" spc="-33" dirty="0">
                <a:solidFill>
                  <a:srgbClr val="272525"/>
                </a:solidFill>
                <a:latin typeface="Inter" pitchFamily="34" charset="0"/>
                <a:ea typeface="Inter" pitchFamily="34" charset="-122"/>
                <a:cs typeface="Inter" pitchFamily="34" charset="-120"/>
              </a:rPr>
              <a:t>•Standard computer/laptop</a:t>
            </a:r>
            <a:endParaRPr lang="en-US" sz="1663" dirty="0"/>
          </a:p>
        </p:txBody>
      </p:sp>
      <p:sp>
        <p:nvSpPr>
          <p:cNvPr id="14" name="Text 11"/>
          <p:cNvSpPr/>
          <p:nvPr/>
        </p:nvSpPr>
        <p:spPr>
          <a:xfrm>
            <a:off x="792123" y="6500217"/>
            <a:ext cx="7559754" cy="337899"/>
          </a:xfrm>
          <a:prstGeom prst="rect">
            <a:avLst/>
          </a:prstGeom>
          <a:noFill/>
          <a:ln/>
        </p:spPr>
        <p:txBody>
          <a:bodyPr wrap="none" rtlCol="0" anchor="t"/>
          <a:lstStyle/>
          <a:p>
            <a:pPr marL="0" indent="0">
              <a:lnSpc>
                <a:spcPts val="2661"/>
              </a:lnSpc>
              <a:buNone/>
            </a:pPr>
            <a:r>
              <a:rPr lang="en-US" sz="1663" kern="0" spc="-33" dirty="0">
                <a:solidFill>
                  <a:srgbClr val="272525"/>
                </a:solidFill>
                <a:latin typeface="Inter" pitchFamily="34" charset="0"/>
                <a:ea typeface="Inter" pitchFamily="34" charset="-122"/>
                <a:cs typeface="Inter" pitchFamily="34" charset="-120"/>
              </a:rPr>
              <a:t>•Internet connection</a:t>
            </a:r>
            <a:endParaRPr lang="en-US" sz="1663" dirty="0"/>
          </a:p>
        </p:txBody>
      </p:sp>
      <p:sp>
        <p:nvSpPr>
          <p:cNvPr id="15" name="Text 12"/>
          <p:cNvSpPr/>
          <p:nvPr/>
        </p:nvSpPr>
        <p:spPr>
          <a:xfrm>
            <a:off x="792123" y="7075765"/>
            <a:ext cx="7559754" cy="337899"/>
          </a:xfrm>
          <a:prstGeom prst="rect">
            <a:avLst/>
          </a:prstGeom>
          <a:noFill/>
          <a:ln/>
        </p:spPr>
        <p:txBody>
          <a:bodyPr wrap="none" rtlCol="0" anchor="t"/>
          <a:lstStyle/>
          <a:p>
            <a:pPr marL="0" indent="0">
              <a:lnSpc>
                <a:spcPts val="2661"/>
              </a:lnSpc>
              <a:buNone/>
            </a:pPr>
            <a:r>
              <a:rPr lang="en-US" sz="1663" kern="0" spc="-33" dirty="0">
                <a:solidFill>
                  <a:srgbClr val="272525"/>
                </a:solidFill>
                <a:latin typeface="Inter" pitchFamily="34" charset="0"/>
                <a:ea typeface="Inter" pitchFamily="34" charset="-122"/>
                <a:cs typeface="Inter" pitchFamily="34" charset="-120"/>
              </a:rPr>
              <a:t>•Webcam and microphone (if including audio/video interactions)</a:t>
            </a:r>
            <a:endParaRPr lang="en-US" sz="166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975479"/>
            <a:ext cx="71576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Components of the Chatbot</a:t>
            </a:r>
            <a:endParaRPr lang="en-US" sz="4374" dirty="0"/>
          </a:p>
        </p:txBody>
      </p:sp>
      <p:sp>
        <p:nvSpPr>
          <p:cNvPr id="5" name="Shape 3"/>
          <p:cNvSpPr/>
          <p:nvPr/>
        </p:nvSpPr>
        <p:spPr>
          <a:xfrm>
            <a:off x="2037993" y="2114193"/>
            <a:ext cx="5166122" cy="2107525"/>
          </a:xfrm>
          <a:prstGeom prst="roundRect">
            <a:avLst>
              <a:gd name="adj" fmla="val 4744"/>
            </a:avLst>
          </a:prstGeom>
          <a:solidFill>
            <a:srgbClr val="DADBF1"/>
          </a:solidFill>
          <a:ln w="13811">
            <a:solidFill>
              <a:srgbClr val="B5B7E3"/>
            </a:solidFill>
            <a:prstDash val="solid"/>
          </a:ln>
        </p:spPr>
      </p:sp>
      <p:sp>
        <p:nvSpPr>
          <p:cNvPr id="6" name="Text 4"/>
          <p:cNvSpPr/>
          <p:nvPr/>
        </p:nvSpPr>
        <p:spPr>
          <a:xfrm>
            <a:off x="2273975" y="2350175"/>
            <a:ext cx="4176593"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Designing the Chatbot's Persona</a:t>
            </a:r>
            <a:endParaRPr lang="en-US" sz="2187" dirty="0"/>
          </a:p>
        </p:txBody>
      </p:sp>
      <p:sp>
        <p:nvSpPr>
          <p:cNvPr id="7" name="Text 5"/>
          <p:cNvSpPr/>
          <p:nvPr/>
        </p:nvSpPr>
        <p:spPr>
          <a:xfrm>
            <a:off x="2273975" y="2919532"/>
            <a:ext cx="469415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chatbot's personality should be friendly, relatable, and align with the goals of the project.</a:t>
            </a:r>
            <a:endParaRPr lang="en-US" sz="1750" dirty="0"/>
          </a:p>
        </p:txBody>
      </p:sp>
      <p:sp>
        <p:nvSpPr>
          <p:cNvPr id="8" name="Shape 6"/>
          <p:cNvSpPr/>
          <p:nvPr/>
        </p:nvSpPr>
        <p:spPr>
          <a:xfrm>
            <a:off x="7426285" y="2114193"/>
            <a:ext cx="5166122" cy="2107525"/>
          </a:xfrm>
          <a:prstGeom prst="roundRect">
            <a:avLst>
              <a:gd name="adj" fmla="val 4744"/>
            </a:avLst>
          </a:prstGeom>
          <a:solidFill>
            <a:srgbClr val="DADBF1"/>
          </a:solidFill>
          <a:ln w="13811">
            <a:solidFill>
              <a:srgbClr val="B5B7E3"/>
            </a:solidFill>
            <a:prstDash val="solid"/>
          </a:ln>
        </p:spPr>
      </p:sp>
      <p:sp>
        <p:nvSpPr>
          <p:cNvPr id="9" name="Text 7"/>
          <p:cNvSpPr/>
          <p:nvPr/>
        </p:nvSpPr>
        <p:spPr>
          <a:xfrm>
            <a:off x="7662267" y="2350175"/>
            <a:ext cx="3017877"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Configuring Responses</a:t>
            </a:r>
            <a:endParaRPr lang="en-US" sz="2187" dirty="0"/>
          </a:p>
        </p:txBody>
      </p:sp>
      <p:sp>
        <p:nvSpPr>
          <p:cNvPr id="10" name="Text 8"/>
          <p:cNvSpPr/>
          <p:nvPr/>
        </p:nvSpPr>
        <p:spPr>
          <a:xfrm>
            <a:off x="7662267" y="2919532"/>
            <a:ext cx="469415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chatbot's responses should be informative, helpful, concise, and tailored to the user's needs.</a:t>
            </a:r>
            <a:endParaRPr lang="en-US" sz="1750" dirty="0"/>
          </a:p>
        </p:txBody>
      </p:sp>
      <p:sp>
        <p:nvSpPr>
          <p:cNvPr id="11" name="Shape 9"/>
          <p:cNvSpPr/>
          <p:nvPr/>
        </p:nvSpPr>
        <p:spPr>
          <a:xfrm>
            <a:off x="2037993" y="4443889"/>
            <a:ext cx="5166122" cy="2810113"/>
          </a:xfrm>
          <a:prstGeom prst="roundRect">
            <a:avLst>
              <a:gd name="adj" fmla="val 3558"/>
            </a:avLst>
          </a:prstGeom>
          <a:solidFill>
            <a:srgbClr val="DADBF1"/>
          </a:solidFill>
          <a:ln w="13811">
            <a:solidFill>
              <a:srgbClr val="B5B7E3"/>
            </a:solidFill>
            <a:prstDash val="solid"/>
          </a:ln>
        </p:spPr>
      </p:sp>
      <p:sp>
        <p:nvSpPr>
          <p:cNvPr id="12" name="Text 10"/>
          <p:cNvSpPr/>
          <p:nvPr/>
        </p:nvSpPr>
        <p:spPr>
          <a:xfrm>
            <a:off x="2273975" y="4679871"/>
            <a:ext cx="4694158"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Integrating with Messaging Platforms</a:t>
            </a:r>
            <a:endParaRPr lang="en-US" sz="2187" dirty="0"/>
          </a:p>
        </p:txBody>
      </p:sp>
      <p:sp>
        <p:nvSpPr>
          <p:cNvPr id="13" name="Text 11"/>
          <p:cNvSpPr/>
          <p:nvPr/>
        </p:nvSpPr>
        <p:spPr>
          <a:xfrm>
            <a:off x="2273975" y="5596414"/>
            <a:ext cx="4694158"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chatbot should smoothly interact with Facebook Messenger and Slack, using the responses configured to provide virtual assistance.</a:t>
            </a:r>
            <a:endParaRPr lang="en-US" sz="1750" dirty="0"/>
          </a:p>
        </p:txBody>
      </p:sp>
      <p:sp>
        <p:nvSpPr>
          <p:cNvPr id="14" name="Shape 12"/>
          <p:cNvSpPr/>
          <p:nvPr/>
        </p:nvSpPr>
        <p:spPr>
          <a:xfrm>
            <a:off x="7426285" y="4443889"/>
            <a:ext cx="5166122" cy="2810113"/>
          </a:xfrm>
          <a:prstGeom prst="roundRect">
            <a:avLst>
              <a:gd name="adj" fmla="val 3558"/>
            </a:avLst>
          </a:prstGeom>
          <a:solidFill>
            <a:srgbClr val="DADBF1"/>
          </a:solidFill>
          <a:ln w="13811">
            <a:solidFill>
              <a:srgbClr val="B5B7E3"/>
            </a:solidFill>
            <a:prstDash val="solid"/>
          </a:ln>
        </p:spPr>
      </p:sp>
      <p:sp>
        <p:nvSpPr>
          <p:cNvPr id="15" name="Text 13"/>
          <p:cNvSpPr/>
          <p:nvPr/>
        </p:nvSpPr>
        <p:spPr>
          <a:xfrm>
            <a:off x="7662267" y="4679871"/>
            <a:ext cx="4694158"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Ensuring a Seamless User Experience</a:t>
            </a:r>
            <a:endParaRPr lang="en-US" sz="2187" dirty="0"/>
          </a:p>
        </p:txBody>
      </p:sp>
      <p:sp>
        <p:nvSpPr>
          <p:cNvPr id="16" name="Text 14"/>
          <p:cNvSpPr/>
          <p:nvPr/>
        </p:nvSpPr>
        <p:spPr>
          <a:xfrm>
            <a:off x="7662267" y="5596414"/>
            <a:ext cx="469415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To ensure a seamless experience for the users, the chatbot should work in a way that's conversational, reliable, and minimizes friction.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1079540"/>
            <a:ext cx="7477601"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Benefits of using IBM Cloud Watson Assistant</a:t>
            </a:r>
            <a:endParaRPr lang="en-US" sz="4374" dirty="0"/>
          </a:p>
        </p:txBody>
      </p:sp>
      <p:sp>
        <p:nvSpPr>
          <p:cNvPr id="5" name="Shape 3"/>
          <p:cNvSpPr/>
          <p:nvPr/>
        </p:nvSpPr>
        <p:spPr>
          <a:xfrm>
            <a:off x="833199" y="2975134"/>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1001554" y="3016806"/>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1555313" y="3051453"/>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AI Capabilities</a:t>
            </a:r>
            <a:endParaRPr lang="en-US" sz="2187" dirty="0"/>
          </a:p>
        </p:txBody>
      </p:sp>
      <p:sp>
        <p:nvSpPr>
          <p:cNvPr id="8" name="Text 6"/>
          <p:cNvSpPr/>
          <p:nvPr/>
        </p:nvSpPr>
        <p:spPr>
          <a:xfrm>
            <a:off x="1555313" y="3620810"/>
            <a:ext cx="2905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IBM Cloud Watson Assistant has AI capabilities that enable it to understand users and generate appropriate responses.</a:t>
            </a:r>
            <a:endParaRPr lang="en-US" sz="1750" dirty="0"/>
          </a:p>
        </p:txBody>
      </p:sp>
      <p:sp>
        <p:nvSpPr>
          <p:cNvPr id="9" name="Shape 7"/>
          <p:cNvSpPr/>
          <p:nvPr/>
        </p:nvSpPr>
        <p:spPr>
          <a:xfrm>
            <a:off x="4683085" y="2975134"/>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4832390" y="3016806"/>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5405199" y="3051453"/>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Integration</a:t>
            </a:r>
            <a:endParaRPr lang="en-US" sz="2187" dirty="0"/>
          </a:p>
        </p:txBody>
      </p:sp>
      <p:sp>
        <p:nvSpPr>
          <p:cNvPr id="12" name="Text 10"/>
          <p:cNvSpPr/>
          <p:nvPr/>
        </p:nvSpPr>
        <p:spPr>
          <a:xfrm>
            <a:off x="5405199" y="3620810"/>
            <a:ext cx="2905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assistant integrates seamlessly with Facebook Messenger and Slack expand the reach of the chatbot.</a:t>
            </a:r>
            <a:endParaRPr lang="en-US" sz="1750" dirty="0"/>
          </a:p>
        </p:txBody>
      </p:sp>
      <p:sp>
        <p:nvSpPr>
          <p:cNvPr id="13" name="Shape 11"/>
          <p:cNvSpPr/>
          <p:nvPr/>
        </p:nvSpPr>
        <p:spPr>
          <a:xfrm>
            <a:off x="833199" y="5793581"/>
            <a:ext cx="499943" cy="499943"/>
          </a:xfrm>
          <a:prstGeom prst="roundRect">
            <a:avLst>
              <a:gd name="adj" fmla="val 20000"/>
            </a:avLst>
          </a:prstGeom>
          <a:solidFill>
            <a:srgbClr val="DADBF1"/>
          </a:solidFill>
          <a:ln w="13811">
            <a:solidFill>
              <a:srgbClr val="B5B7E3"/>
            </a:solidFill>
            <a:prstDash val="solid"/>
          </a:ln>
        </p:spPr>
      </p:sp>
      <p:sp>
        <p:nvSpPr>
          <p:cNvPr id="14" name="Text 12"/>
          <p:cNvSpPr/>
          <p:nvPr/>
        </p:nvSpPr>
        <p:spPr>
          <a:xfrm>
            <a:off x="978694" y="5835253"/>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1555313" y="5869900"/>
            <a:ext cx="244090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Easy Configuration</a:t>
            </a:r>
            <a:endParaRPr lang="en-US" sz="2187" dirty="0"/>
          </a:p>
        </p:txBody>
      </p:sp>
      <p:sp>
        <p:nvSpPr>
          <p:cNvPr id="16" name="Text 14"/>
          <p:cNvSpPr/>
          <p:nvPr/>
        </p:nvSpPr>
        <p:spPr>
          <a:xfrm>
            <a:off x="1555313" y="6439257"/>
            <a:ext cx="6755487"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chatbot's responses can be easily configured and customized based on user input.</a:t>
            </a:r>
            <a:endParaRPr lang="en-US" sz="1750" dirty="0"/>
          </a:p>
        </p:txBody>
      </p:sp>
      <p:pic>
        <p:nvPicPr>
          <p:cNvPr id="17"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656987"/>
            <a:ext cx="472023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Goal of the Project</a:t>
            </a:r>
            <a:endParaRPr lang="en-US" sz="4374" dirty="0"/>
          </a:p>
        </p:txBody>
      </p:sp>
      <p:sp>
        <p:nvSpPr>
          <p:cNvPr id="5" name="Shape 3"/>
          <p:cNvSpPr/>
          <p:nvPr/>
        </p:nvSpPr>
        <p:spPr>
          <a:xfrm>
            <a:off x="2349103" y="1795701"/>
            <a:ext cx="44410" cy="5776793"/>
          </a:xfrm>
          <a:prstGeom prst="rect">
            <a:avLst/>
          </a:prstGeom>
          <a:solidFill>
            <a:srgbClr val="B5B7E3"/>
          </a:solidFill>
          <a:ln/>
        </p:spPr>
      </p:sp>
      <p:sp>
        <p:nvSpPr>
          <p:cNvPr id="6" name="Shape 4"/>
          <p:cNvSpPr/>
          <p:nvPr/>
        </p:nvSpPr>
        <p:spPr>
          <a:xfrm>
            <a:off x="2621220" y="2197001"/>
            <a:ext cx="777597" cy="44410"/>
          </a:xfrm>
          <a:prstGeom prst="rect">
            <a:avLst/>
          </a:prstGeom>
          <a:solidFill>
            <a:srgbClr val="B5B7E3"/>
          </a:solidFill>
          <a:ln/>
        </p:spPr>
      </p:sp>
      <p:sp>
        <p:nvSpPr>
          <p:cNvPr id="7" name="Shape 5"/>
          <p:cNvSpPr/>
          <p:nvPr/>
        </p:nvSpPr>
        <p:spPr>
          <a:xfrm>
            <a:off x="2121277" y="1969294"/>
            <a:ext cx="499943" cy="499943"/>
          </a:xfrm>
          <a:prstGeom prst="roundRect">
            <a:avLst>
              <a:gd name="adj" fmla="val 20000"/>
            </a:avLst>
          </a:prstGeom>
          <a:solidFill>
            <a:srgbClr val="DADBF1"/>
          </a:solidFill>
          <a:ln w="13811">
            <a:solidFill>
              <a:srgbClr val="B5B7E3"/>
            </a:solidFill>
            <a:prstDash val="solid"/>
          </a:ln>
        </p:spPr>
      </p:sp>
      <p:sp>
        <p:nvSpPr>
          <p:cNvPr id="8" name="Text 6"/>
          <p:cNvSpPr/>
          <p:nvPr/>
        </p:nvSpPr>
        <p:spPr>
          <a:xfrm>
            <a:off x="2289631" y="2010966"/>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3593306" y="2017871"/>
            <a:ext cx="2607826"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Research &amp; Planning</a:t>
            </a:r>
            <a:endParaRPr lang="en-US" sz="2187" dirty="0"/>
          </a:p>
        </p:txBody>
      </p:sp>
      <p:sp>
        <p:nvSpPr>
          <p:cNvPr id="10" name="Text 8"/>
          <p:cNvSpPr/>
          <p:nvPr/>
        </p:nvSpPr>
        <p:spPr>
          <a:xfrm>
            <a:off x="3593306" y="2587228"/>
            <a:ext cx="8999101"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Research and planning are required to define the chatbot's persona and draft appropriate responses tailored to specific user demographics.</a:t>
            </a:r>
            <a:endParaRPr lang="en-US" sz="1750" dirty="0"/>
          </a:p>
        </p:txBody>
      </p:sp>
      <p:sp>
        <p:nvSpPr>
          <p:cNvPr id="11" name="Shape 9"/>
          <p:cNvSpPr/>
          <p:nvPr/>
        </p:nvSpPr>
        <p:spPr>
          <a:xfrm>
            <a:off x="2621220" y="4196655"/>
            <a:ext cx="777597" cy="44410"/>
          </a:xfrm>
          <a:prstGeom prst="rect">
            <a:avLst/>
          </a:prstGeom>
          <a:solidFill>
            <a:srgbClr val="B5B7E3"/>
          </a:solidFill>
          <a:ln/>
        </p:spPr>
      </p:sp>
      <p:sp>
        <p:nvSpPr>
          <p:cNvPr id="12" name="Shape 10"/>
          <p:cNvSpPr/>
          <p:nvPr/>
        </p:nvSpPr>
        <p:spPr>
          <a:xfrm>
            <a:off x="2121277" y="3968948"/>
            <a:ext cx="499943" cy="499943"/>
          </a:xfrm>
          <a:prstGeom prst="roundRect">
            <a:avLst>
              <a:gd name="adj" fmla="val 20000"/>
            </a:avLst>
          </a:prstGeom>
          <a:solidFill>
            <a:srgbClr val="DADBF1"/>
          </a:solidFill>
          <a:ln w="13811">
            <a:solidFill>
              <a:srgbClr val="B5B7E3"/>
            </a:solidFill>
            <a:prstDash val="solid"/>
          </a:ln>
        </p:spPr>
      </p:sp>
      <p:sp>
        <p:nvSpPr>
          <p:cNvPr id="13" name="Text 11"/>
          <p:cNvSpPr/>
          <p:nvPr/>
        </p:nvSpPr>
        <p:spPr>
          <a:xfrm>
            <a:off x="2270581" y="4010620"/>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593306" y="4017526"/>
            <a:ext cx="3040023"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Performance Evaluation</a:t>
            </a:r>
            <a:endParaRPr lang="en-US" sz="2187" dirty="0"/>
          </a:p>
        </p:txBody>
      </p:sp>
      <p:sp>
        <p:nvSpPr>
          <p:cNvPr id="15" name="Text 13"/>
          <p:cNvSpPr/>
          <p:nvPr/>
        </p:nvSpPr>
        <p:spPr>
          <a:xfrm>
            <a:off x="3593306" y="4586883"/>
            <a:ext cx="8999101"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Once configured, the chatbot's performance will be evaluated to ensure that the chatbot's responses are informative, helpful, and accurately reflect user needs.</a:t>
            </a:r>
            <a:endParaRPr lang="en-US" sz="1750" dirty="0"/>
          </a:p>
        </p:txBody>
      </p:sp>
      <p:sp>
        <p:nvSpPr>
          <p:cNvPr id="16" name="Shape 14"/>
          <p:cNvSpPr/>
          <p:nvPr/>
        </p:nvSpPr>
        <p:spPr>
          <a:xfrm>
            <a:off x="2621220" y="6196310"/>
            <a:ext cx="777597" cy="44410"/>
          </a:xfrm>
          <a:prstGeom prst="rect">
            <a:avLst/>
          </a:prstGeom>
          <a:solidFill>
            <a:srgbClr val="B5B7E3"/>
          </a:solidFill>
          <a:ln/>
        </p:spPr>
      </p:sp>
      <p:sp>
        <p:nvSpPr>
          <p:cNvPr id="17" name="Shape 15"/>
          <p:cNvSpPr/>
          <p:nvPr/>
        </p:nvSpPr>
        <p:spPr>
          <a:xfrm>
            <a:off x="2121277" y="5968603"/>
            <a:ext cx="499943" cy="499943"/>
          </a:xfrm>
          <a:prstGeom prst="roundRect">
            <a:avLst>
              <a:gd name="adj" fmla="val 20000"/>
            </a:avLst>
          </a:prstGeom>
          <a:solidFill>
            <a:srgbClr val="DADBF1"/>
          </a:solidFill>
          <a:ln w="13811">
            <a:solidFill>
              <a:srgbClr val="B5B7E3"/>
            </a:solidFill>
            <a:prstDash val="solid"/>
          </a:ln>
        </p:spPr>
      </p:sp>
      <p:sp>
        <p:nvSpPr>
          <p:cNvPr id="18" name="Text 16"/>
          <p:cNvSpPr/>
          <p:nvPr/>
        </p:nvSpPr>
        <p:spPr>
          <a:xfrm>
            <a:off x="2266771" y="6010275"/>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3593306" y="6017181"/>
            <a:ext cx="3601045"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Optimization &amp; Maintenance</a:t>
            </a:r>
            <a:endParaRPr lang="en-US" sz="2187" dirty="0"/>
          </a:p>
        </p:txBody>
      </p:sp>
      <p:sp>
        <p:nvSpPr>
          <p:cNvPr id="20" name="Text 18"/>
          <p:cNvSpPr/>
          <p:nvPr/>
        </p:nvSpPr>
        <p:spPr>
          <a:xfrm>
            <a:off x="3593306" y="6586538"/>
            <a:ext cx="8999101"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It is important to maintain and optimize the chatbot to remain relevant and helpful to users over time.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4456628"/>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5484257"/>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IBM Cloud Watson Assistant chatbot provides a reliable and helpful virtual guide experience while integrating seamlessly with Facebook Messenger and Slack. The chatbot aligns with your brand, speaks directly to customers and helps guide them to the information, products and services they need.</a:t>
            </a:r>
            <a:endParaRPr lang="en-US" sz="1750" dirty="0"/>
          </a:p>
        </p:txBody>
      </p:sp>
      <p:pic>
        <p:nvPicPr>
          <p:cNvPr id="6"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811</Words>
  <Application>Microsoft Office PowerPoint</Application>
  <PresentationFormat>Custom</PresentationFormat>
  <Paragraphs>70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Darshini K</cp:lastModifiedBy>
  <cp:revision>2</cp:revision>
  <dcterms:created xsi:type="dcterms:W3CDTF">2023-10-04T16:18:35Z</dcterms:created>
  <dcterms:modified xsi:type="dcterms:W3CDTF">2023-10-04T16:24:08Z</dcterms:modified>
</cp:coreProperties>
</file>