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charts/chart1.xml" ContentType="application/vnd.openxmlformats-officedocument.drawingml.chart+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127" d="100"/>
          <a:sy n="127"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v>Column Labels Active</c:v>
          </c:tx>
          <c:spPr>
            <a:solidFill>
              <a:srgbClr val="4F81BD"/>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243.0</c:v>
                </c:pt>
                <c:pt idx="1">
                  <c:v>249.0</c:v>
                </c:pt>
                <c:pt idx="2">
                  <c:v>245.0</c:v>
                </c:pt>
                <c:pt idx="3">
                  <c:v>239.0</c:v>
                </c:pt>
                <c:pt idx="4">
                  <c:v>246.0</c:v>
                </c:pt>
                <c:pt idx="5">
                  <c:v>246.0</c:v>
                </c:pt>
                <c:pt idx="6">
                  <c:v>250.0</c:v>
                </c:pt>
                <c:pt idx="7">
                  <c:v>246.0</c:v>
                </c:pt>
                <c:pt idx="8">
                  <c:v>242.0</c:v>
                </c:pt>
                <c:pt idx="9">
                  <c:v>252.0</c:v>
                </c:pt>
                <c:pt idx="10">
                  <c:v>2458.0</c:v>
                </c:pt>
              </c:numCache>
            </c:numRef>
          </c:val>
        </c:ser>
        <c:ser>
          <c:idx val="1"/>
          <c:order val="1"/>
          <c:tx>
            <c:v>Future Start</c:v>
          </c:tx>
          <c:spPr>
            <a:solidFill>
              <a:srgbClr val="C0504D"/>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6.0</c:v>
                </c:pt>
                <c:pt idx="1">
                  <c:v>12.0</c:v>
                </c:pt>
                <c:pt idx="2">
                  <c:v>5.0</c:v>
                </c:pt>
                <c:pt idx="3">
                  <c:v>4.0</c:v>
                </c:pt>
                <c:pt idx="4">
                  <c:v>6.0</c:v>
                </c:pt>
                <c:pt idx="5">
                  <c:v>9.0</c:v>
                </c:pt>
                <c:pt idx="6">
                  <c:v>7.0</c:v>
                </c:pt>
                <c:pt idx="7">
                  <c:v>11.0</c:v>
                </c:pt>
                <c:pt idx="8">
                  <c:v>3.0</c:v>
                </c:pt>
                <c:pt idx="9">
                  <c:v>6.0</c:v>
                </c:pt>
                <c:pt idx="10">
                  <c:v>69.0</c:v>
                </c:pt>
              </c:numCache>
            </c:numRef>
          </c:val>
        </c:ser>
        <c:ser>
          <c:idx val="2"/>
          <c:order val="2"/>
          <c:tx>
            <c:v>Leave of Absence</c:v>
          </c:tx>
          <c:spPr>
            <a:solidFill>
              <a:srgbClr val="9BBB59"/>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9.0</c:v>
                </c:pt>
                <c:pt idx="1">
                  <c:v>4.0</c:v>
                </c:pt>
                <c:pt idx="2">
                  <c:v>15.0</c:v>
                </c:pt>
                <c:pt idx="3">
                  <c:v>10.0</c:v>
                </c:pt>
                <c:pt idx="4">
                  <c:v>7.0</c:v>
                </c:pt>
                <c:pt idx="5">
                  <c:v>9.0</c:v>
                </c:pt>
                <c:pt idx="6">
                  <c:v>7.0</c:v>
                </c:pt>
                <c:pt idx="7">
                  <c:v>12.0</c:v>
                </c:pt>
                <c:pt idx="8">
                  <c:v>11.0</c:v>
                </c:pt>
                <c:pt idx="9">
                  <c:v>2.0</c:v>
                </c:pt>
                <c:pt idx="10">
                  <c:v>86.0</c:v>
                </c:pt>
              </c:numCache>
            </c:numRef>
          </c:val>
        </c:ser>
        <c:ser>
          <c:idx val="3"/>
          <c:order val="3"/>
          <c:tx>
            <c:v>Terminated for Cause</c:v>
          </c:tx>
          <c:spPr>
            <a:solidFill>
              <a:srgbClr val="8064A2"/>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13.0</c:v>
                </c:pt>
                <c:pt idx="1">
                  <c:v>6.0</c:v>
                </c:pt>
                <c:pt idx="2">
                  <c:v>4.0</c:v>
                </c:pt>
                <c:pt idx="3">
                  <c:v>11.0</c:v>
                </c:pt>
                <c:pt idx="4">
                  <c:v>7.0</c:v>
                </c:pt>
                <c:pt idx="5">
                  <c:v>9.0</c:v>
                </c:pt>
                <c:pt idx="6">
                  <c:v>6.0</c:v>
                </c:pt>
                <c:pt idx="7">
                  <c:v>2.0</c:v>
                </c:pt>
                <c:pt idx="8">
                  <c:v>4.0</c:v>
                </c:pt>
                <c:pt idx="9">
                  <c:v>4.0</c:v>
                </c:pt>
                <c:pt idx="10">
                  <c:v>66.0</c:v>
                </c:pt>
              </c:numCache>
            </c:numRef>
          </c:val>
        </c:ser>
        <c:ser>
          <c:idx val="4"/>
          <c:order val="4"/>
          <c:tx>
            <c:v>Voluntarily Terminated</c:v>
          </c:tx>
          <c:spPr>
            <a:solidFill>
              <a:srgbClr val="4BACC6"/>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32.0</c:v>
                </c:pt>
                <c:pt idx="1">
                  <c:v>29.0</c:v>
                </c:pt>
                <c:pt idx="2">
                  <c:v>33.0</c:v>
                </c:pt>
                <c:pt idx="3">
                  <c:v>32.0</c:v>
                </c:pt>
                <c:pt idx="4">
                  <c:v>38.0</c:v>
                </c:pt>
                <c:pt idx="5">
                  <c:v>28.0</c:v>
                </c:pt>
                <c:pt idx="6">
                  <c:v>29.0</c:v>
                </c:pt>
                <c:pt idx="7">
                  <c:v>33.0</c:v>
                </c:pt>
                <c:pt idx="8">
                  <c:v>37.0</c:v>
                </c:pt>
                <c:pt idx="9">
                  <c:v>30.0</c:v>
                </c:pt>
                <c:pt idx="10">
                  <c:v>321.0</c:v>
                </c:pt>
              </c:numCache>
            </c:numRef>
          </c:val>
        </c:ser>
        <c:gapWidth val="182"/>
        <c:axId val="0"/>
        <c:axId val="1"/>
      </c:barChart>
      <c:catAx>
        <c:axId val="0"/>
        <c:scaling>
          <c:orientation val="minMax"/>
        </c:scaling>
        <c:delete val="0"/>
        <c:axPos val="b"/>
        <c:numFmt formatCode="General" sourceLinked="0"/>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10/23/2024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85216751"/>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51"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5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99555039"/>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79"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8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14203100"/>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8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8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38754006"/>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91"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9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05368202"/>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8"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8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87218791"/>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12"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1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42102678"/>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22"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2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49996869"/>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32"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3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24611870"/>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44"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4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84312702"/>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53"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5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15398697"/>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5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5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44587426"/>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6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6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301678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2085534167"/>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2027744"/>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88330452"/>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4"/>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961338472"/>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5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4"/>
                </a:lnTo>
              </a:path>
            </a:pathLst>
          </a:custGeom>
          <a:noFill xmlns:a="http://schemas.openxmlformats.org/drawingml/2006/main"/>
          <a:ln xmlns:a="http://schemas.openxmlformats.org/drawingml/2006/main" w="9525" cmpd="sng" cap="flat">
            <a:solidFill>
              <a:srgbClr val="5FCAEE"/>
            </a:solidFill>
            <a:prstDash val="solid"/>
            <a:round/>
          </a:ln>
        </p:spPr>
      </p:sp>
      <p:sp>
        <p:nvSpPr>
          <p:cNvPr id="5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60"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6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6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63"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4"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5"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6"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118556989"/>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31798177"/>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29882861"/>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0318295"/>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11094167"/>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45214283"/>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41932712"/>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35157161"/>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04771218"/>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4"/>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5"/>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10/23/2024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795510831"/>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image" Target="../media/8.png"/><Relationship Id="rId3" Type="http://schemas.openxmlformats.org/officeDocument/2006/relationships/slideLayout" Target="../slideLayouts/slideLayout13.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10.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37" y="0"/>
                </a:moveTo>
                <a:lnTo>
                  <a:pt x="4658" y="0"/>
                </a:lnTo>
                <a:lnTo>
                  <a:pt x="0" y="10798"/>
                </a:lnTo>
                <a:lnTo>
                  <a:pt x="4658" y="21600"/>
                </a:lnTo>
                <a:lnTo>
                  <a:pt x="16937" y="21600"/>
                </a:lnTo>
                <a:lnTo>
                  <a:pt x="21600" y="10798"/>
                </a:lnTo>
                <a:lnTo>
                  <a:pt x="16937"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
        <p:nvSpPr>
          <p:cNvPr id="47" name="矩形"/>
          <p:cNvSpPr>
            <a:spLocks/>
          </p:cNvSpPr>
          <p:nvPr/>
        </p:nvSpPr>
        <p:spPr>
          <a:xfrm rot="0">
            <a:off x="4800599" y="3340836"/>
            <a:ext cx="4432697"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Arial Rounded MT Bold" pitchFamily="34" charset="0"/>
                <a:ea typeface="宋体" pitchFamily="0" charset="0"/>
                <a:cs typeface="Calibri" pitchFamily="0" charset="0"/>
              </a:rPr>
              <a:t>Kaviyalakshmi P </a:t>
            </a:r>
            <a:endParaRPr lang="zh-CN" altLang="en-US" sz="1800" b="1"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48" name="矩形"/>
          <p:cNvSpPr>
            <a:spLocks/>
          </p:cNvSpPr>
          <p:nvPr/>
        </p:nvSpPr>
        <p:spPr>
          <a:xfrm rot="0">
            <a:off x="4800600" y="3754142"/>
            <a:ext cx="335280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3122162</a:t>
            </a: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66</a:t>
            </a: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49" name="矩形"/>
          <p:cNvSpPr>
            <a:spLocks/>
          </p:cNvSpPr>
          <p:nvPr/>
        </p:nvSpPr>
        <p:spPr>
          <a:xfrm rot="0">
            <a:off x="4800600" y="4095515"/>
            <a:ext cx="281940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Commerce</a:t>
            </a: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50" name="矩形"/>
          <p:cNvSpPr>
            <a:spLocks/>
          </p:cNvSpPr>
          <p:nvPr/>
        </p:nvSpPr>
        <p:spPr>
          <a:xfrm rot="0">
            <a:off x="4812323" y="4493127"/>
            <a:ext cx="685800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Shri shankaralal sundarbai shasun Jain college for women </a:t>
            </a: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Tree>
    <p:extLst>
      <p:ext uri="{BB962C8B-B14F-4D97-AF65-F5344CB8AC3E}">
        <p14:creationId xmlns:p14="http://schemas.microsoft.com/office/powerpoint/2010/main" val="688112277"/>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0"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1"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2" name="矩形"/>
          <p:cNvSpPr>
            <a:spLocks/>
          </p:cNvSpPr>
          <p:nvPr/>
        </p:nvSpPr>
        <p:spPr>
          <a:xfrm rot="0">
            <a:off x="739774" y="291147"/>
            <a:ext cx="3303904"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3" name="矩形"/>
          <p:cNvSpPr>
            <a:spLocks/>
          </p:cNvSpPr>
          <p:nvPr/>
        </p:nvSpPr>
        <p:spPr>
          <a:xfrm rot="0">
            <a:off x="1219200" y="1371600"/>
            <a:ext cx="6019799" cy="3867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Titling MT" pitchFamily="18" charset="0"/>
                <a:ea typeface="宋体" pitchFamily="0" charset="0"/>
                <a:cs typeface="Calibri" pitchFamily="0" charset="0"/>
              </a:rPr>
              <a:t>Data collection :                                                                                        </a:t>
            </a:r>
            <a:endParaRPr lang="zh-CN" altLang="en-US" sz="2000" b="0" i="0" u="none" strike="noStrike" kern="1200" cap="none" spc="0" baseline="0">
              <a:solidFill>
                <a:schemeClr val="tx1"/>
              </a:solidFill>
              <a:latin typeface="Perpetua Titling MT" pitchFamily="18" charset="0"/>
              <a:ea typeface="宋体" pitchFamily="0" charset="0"/>
              <a:cs typeface="Calibri" pitchFamily="0" charset="0"/>
            </a:endParaRPr>
          </a:p>
        </p:txBody>
      </p:sp>
      <p:sp>
        <p:nvSpPr>
          <p:cNvPr id="174" name="矩形"/>
          <p:cNvSpPr>
            <a:spLocks/>
          </p:cNvSpPr>
          <p:nvPr/>
        </p:nvSpPr>
        <p:spPr>
          <a:xfrm rot="0">
            <a:off x="1751867" y="1771710"/>
            <a:ext cx="4429125" cy="12725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34" charset="0"/>
                <a:ea typeface="Calibri Light" pitchFamily="34" charset="0"/>
                <a:cs typeface="Calibri Light" pitchFamily="34" charset="0"/>
              </a:rPr>
              <a:t>1). Department                                                        2). Division                                                          3). Job Function                                                  4). Employee Classification</a:t>
            </a:r>
            <a:endParaRPr lang="zh-CN" altLang="en-US" sz="2000" b="0" i="0" u="none" strike="noStrike" kern="1200" cap="none" spc="0" baseline="0">
              <a:solidFill>
                <a:schemeClr val="tx1"/>
              </a:solidFill>
              <a:latin typeface="Calibri Light" pitchFamily="34" charset="0"/>
              <a:ea typeface="Calibri Light" pitchFamily="34" charset="0"/>
              <a:cs typeface="Calibri Light" pitchFamily="34" charset="0"/>
            </a:endParaRPr>
          </a:p>
        </p:txBody>
      </p:sp>
      <p:sp>
        <p:nvSpPr>
          <p:cNvPr id="175" name="矩形"/>
          <p:cNvSpPr>
            <a:spLocks/>
          </p:cNvSpPr>
          <p:nvPr/>
        </p:nvSpPr>
        <p:spPr>
          <a:xfrm rot="0">
            <a:off x="1219200" y="3197164"/>
            <a:ext cx="2590799" cy="3867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Perpetua" pitchFamily="18" charset="0"/>
                <a:ea typeface="宋体" pitchFamily="0" charset="0"/>
                <a:cs typeface="Calibri" pitchFamily="0" charset="0"/>
              </a:rPr>
              <a:t> </a:t>
            </a:r>
            <a:r>
              <a:rPr lang="en-US" altLang="zh-CN" sz="2000" b="0" i="0" u="none" strike="noStrike" kern="1200" cap="none" spc="0" baseline="0">
                <a:solidFill>
                  <a:schemeClr val="tx1"/>
                </a:solidFill>
                <a:latin typeface="Perpetua Titling MT" pitchFamily="18" charset="0"/>
                <a:ea typeface="宋体" pitchFamily="0" charset="0"/>
                <a:cs typeface="Calibri" pitchFamily="0" charset="0"/>
              </a:rPr>
              <a:t>DATA CLEANING : </a:t>
            </a:r>
            <a:r>
              <a:rPr lang="en-US" altLang="zh-CN" sz="1800" b="0" i="0" u="none" strike="noStrike" kern="1200" cap="none" spc="0" baseline="0">
                <a:solidFill>
                  <a:schemeClr val="tx1"/>
                </a:solidFill>
                <a:latin typeface="Perpetua" pitchFamily="18" charset="0"/>
                <a:ea typeface="宋体" pitchFamily="0" charset="0"/>
                <a:cs typeface="Calibri" pitchFamily="0" charset="0"/>
              </a:rPr>
              <a:t> </a:t>
            </a:r>
            <a:endParaRPr lang="zh-CN" altLang="en-US" sz="1800" b="0" i="0" u="none" strike="noStrike" kern="1200" cap="none" spc="0" baseline="0">
              <a:solidFill>
                <a:schemeClr val="tx1"/>
              </a:solidFill>
              <a:latin typeface="Perpetua" pitchFamily="18" charset="0"/>
              <a:ea typeface="宋体" pitchFamily="0" charset="0"/>
              <a:cs typeface="Calibri" pitchFamily="0" charset="0"/>
            </a:endParaRPr>
          </a:p>
        </p:txBody>
      </p:sp>
      <p:sp>
        <p:nvSpPr>
          <p:cNvPr id="176" name="矩形"/>
          <p:cNvSpPr>
            <a:spLocks/>
          </p:cNvSpPr>
          <p:nvPr/>
        </p:nvSpPr>
        <p:spPr>
          <a:xfrm rot="0">
            <a:off x="1751867" y="3699289"/>
            <a:ext cx="2438400" cy="6819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34" charset="0"/>
                <a:ea typeface="Calibri Light" pitchFamily="34" charset="0"/>
                <a:cs typeface="Calibri Light" pitchFamily="34" charset="0"/>
              </a:rPr>
              <a:t>1). Start date                     2). End date</a:t>
            </a:r>
            <a:endParaRPr lang="zh-CN" altLang="en-US" sz="2000" b="0" i="0" u="none" strike="noStrike" kern="1200" cap="none" spc="0" baseline="0">
              <a:solidFill>
                <a:schemeClr val="tx1"/>
              </a:solidFill>
              <a:latin typeface="Calibri Light" pitchFamily="34" charset="0"/>
              <a:ea typeface="Calibri Light" pitchFamily="34" charset="0"/>
              <a:cs typeface="Calibri Light" pitchFamily="34" charset="0"/>
            </a:endParaRPr>
          </a:p>
        </p:txBody>
      </p:sp>
      <p:sp>
        <p:nvSpPr>
          <p:cNvPr id="177" name="矩形"/>
          <p:cNvSpPr>
            <a:spLocks/>
          </p:cNvSpPr>
          <p:nvPr/>
        </p:nvSpPr>
        <p:spPr>
          <a:xfrm rot="0">
            <a:off x="1222131" y="4509190"/>
            <a:ext cx="3505199" cy="3867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Titling MT" pitchFamily="18" charset="0"/>
                <a:ea typeface="宋体" pitchFamily="0" charset="0"/>
                <a:cs typeface="Calibri" pitchFamily="0" charset="0"/>
              </a:rPr>
              <a:t>PERFORMANCE LEVEL : </a:t>
            </a:r>
            <a:endParaRPr lang="zh-CN" altLang="en-US" sz="2000" b="0" i="0" u="none" strike="noStrike" kern="1200" cap="none" spc="0" baseline="0">
              <a:solidFill>
                <a:schemeClr val="tx1"/>
              </a:solidFill>
              <a:latin typeface="Perpetua Titling MT" pitchFamily="18" charset="0"/>
              <a:ea typeface="宋体" pitchFamily="0" charset="0"/>
              <a:cs typeface="Calibri" pitchFamily="0" charset="0"/>
            </a:endParaRPr>
          </a:p>
        </p:txBody>
      </p:sp>
      <p:sp>
        <p:nvSpPr>
          <p:cNvPr id="178" name="矩形"/>
          <p:cNvSpPr>
            <a:spLocks/>
          </p:cNvSpPr>
          <p:nvPr/>
        </p:nvSpPr>
        <p:spPr>
          <a:xfrm rot="0">
            <a:off x="1751867" y="4999902"/>
            <a:ext cx="2669931" cy="12725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34" charset="0"/>
                <a:ea typeface="Calibri Light" pitchFamily="34" charset="0"/>
                <a:cs typeface="Calibri Light" pitchFamily="34" charset="0"/>
              </a:rPr>
              <a:t>1). Very high                        2). High                                   3). Medium                           4). Low </a:t>
            </a:r>
            <a:endParaRPr lang="zh-CN" altLang="en-US" sz="2000" b="0" i="0" u="none" strike="noStrike" kern="1200" cap="none" spc="0" baseline="0">
              <a:solidFill>
                <a:schemeClr val="tx1"/>
              </a:solidFill>
              <a:latin typeface="Calibri Light" pitchFamily="34" charset="0"/>
              <a:ea typeface="Calibri Light" pitchFamily="34" charset="0"/>
              <a:cs typeface="Calibri Light" pitchFamily="34" charset="0"/>
            </a:endParaRPr>
          </a:p>
        </p:txBody>
      </p:sp>
    </p:spTree>
    <p:extLst>
      <p:ext uri="{BB962C8B-B14F-4D97-AF65-F5344CB8AC3E}">
        <p14:creationId xmlns:p14="http://schemas.microsoft.com/office/powerpoint/2010/main" val="1363257065"/>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8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83"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84" name="文本框"/>
          <p:cNvSpPr>
            <a:spLocks noGrp="1"/>
          </p:cNvSpPr>
          <p:nvPr>
            <p:ph type="title"/>
          </p:nvPr>
        </p:nvSpPr>
        <p:spPr>
          <a:xfrm rot="0">
            <a:off x="755332" y="385444"/>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5"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86" name="图表"/>
          <p:cNvGraphicFramePr/>
          <p:nvPr/>
        </p:nvGraphicFramePr>
        <p:xfrm>
          <a:off x="838200" y="1295399"/>
          <a:ext cx="6553200" cy="3962400"/>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601463740"/>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9"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90" name="矩形"/>
          <p:cNvSpPr>
            <a:spLocks/>
          </p:cNvSpPr>
          <p:nvPr/>
        </p:nvSpPr>
        <p:spPr>
          <a:xfrm rot="0">
            <a:off x="1066800" y="1600200"/>
            <a:ext cx="7467600" cy="2663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Aptos Narrow" pitchFamily="34" charset="0"/>
                <a:ea typeface="宋体" pitchFamily="0" charset="0"/>
                <a:cs typeface="Calibri" pitchFamily="0" charset="0"/>
              </a:rPr>
              <a:t>In summary, a comprehensive conclusion for a data analysis in a research study involves a strategic synthesis of key finding of the performance level of an each employee specifically and their implications,  contribution to the organisation as a brief </a:t>
            </a: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19251010"/>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7"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7" name="组合"/>
          <p:cNvGrpSpPr>
            <a:grpSpLocks/>
          </p:cNvGrpSpPr>
          <p:nvPr/>
        </p:nvGrpSpPr>
        <p:grpSpPr>
          <a:xfrm>
            <a:off x="7448612" y="0"/>
            <a:ext cx="4743793" cy="6858466"/>
            <a:chOff x="7448612" y="0"/>
            <a:chExt cx="4743793" cy="6858466"/>
          </a:xfrm>
        </p:grpSpPr>
        <p:sp>
          <p:nvSpPr>
            <p:cNvPr id="68"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4"/>
                  </a:lnTo>
                </a:path>
              </a:pathLst>
            </a:custGeom>
            <a:noFill/>
            <a:ln w="9525" cmpd="sng" cap="flat">
              <a:solidFill>
                <a:srgbClr val="5FCAEE"/>
              </a:solidFill>
              <a:prstDash val="solid"/>
              <a:round/>
            </a:ln>
          </p:spPr>
        </p:sp>
        <p:sp>
          <p:nvSpPr>
            <p:cNvPr id="69"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70"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71"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mpd="sng" cap="flat">
              <a:noFill/>
              <a:prstDash val="solid"/>
              <a:miter/>
            </a:ln>
          </p:spPr>
        </p:sp>
        <p:sp>
          <p:nvSpPr>
            <p:cNvPr id="72"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3"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74"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5"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76"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8"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8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8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82"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5" name="组合"/>
          <p:cNvGrpSpPr>
            <a:grpSpLocks/>
          </p:cNvGrpSpPr>
          <p:nvPr/>
        </p:nvGrpSpPr>
        <p:grpSpPr>
          <a:xfrm>
            <a:off x="466725" y="6410325"/>
            <a:ext cx="3705224" cy="295275"/>
            <a:chOff x="466725" y="6410325"/>
            <a:chExt cx="3705224" cy="295275"/>
          </a:xfrm>
        </p:grpSpPr>
        <p:pic>
          <p:nvPicPr>
            <p:cNvPr id="83"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4"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7"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462390257"/>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90"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5"/>
                </a:lnTo>
                <a:lnTo>
                  <a:pt x="21599" y="21595"/>
                </a:lnTo>
                <a:lnTo>
                  <a:pt x="21599" y="0"/>
                </a:lnTo>
                <a:close/>
              </a:path>
            </a:pathLst>
          </a:custGeom>
          <a:solidFill>
            <a:srgbClr val="F1F1F1"/>
          </a:solidFill>
          <a:ln cmpd="sng" cap="flat">
            <a:noFill/>
            <a:prstDash val="solid"/>
            <a:miter/>
          </a:ln>
        </p:spPr>
      </p:sp>
      <p:grpSp>
        <p:nvGrpSpPr>
          <p:cNvPr id="100" name="组合"/>
          <p:cNvGrpSpPr>
            <a:grpSpLocks/>
          </p:cNvGrpSpPr>
          <p:nvPr/>
        </p:nvGrpSpPr>
        <p:grpSpPr>
          <a:xfrm>
            <a:off x="7448612" y="0"/>
            <a:ext cx="4743793" cy="6858466"/>
            <a:chOff x="7448612" y="0"/>
            <a:chExt cx="4743793" cy="6858466"/>
          </a:xfrm>
        </p:grpSpPr>
        <p:sp>
          <p:nvSpPr>
            <p:cNvPr id="91"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4"/>
                  </a:lnTo>
                </a:path>
              </a:pathLst>
            </a:custGeom>
            <a:noFill/>
            <a:ln w="9525" cmpd="sng" cap="flat">
              <a:solidFill>
                <a:srgbClr val="5FCAEE"/>
              </a:solidFill>
              <a:prstDash val="solid"/>
              <a:round/>
            </a:ln>
          </p:spPr>
        </p:sp>
        <p:sp>
          <p:nvSpPr>
            <p:cNvPr id="92"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93"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4"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mpd="sng" cap="flat">
              <a:noFill/>
              <a:prstDash val="solid"/>
              <a:miter/>
            </a:ln>
          </p:spPr>
        </p:sp>
        <p:sp>
          <p:nvSpPr>
            <p:cNvPr id="95"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6"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97"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8"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99"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10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02"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03"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59" y="3161"/>
                </a:lnTo>
                <a:lnTo>
                  <a:pt x="1473" y="5347"/>
                </a:lnTo>
                <a:lnTo>
                  <a:pt x="383" y="7928"/>
                </a:lnTo>
                <a:lnTo>
                  <a:pt x="0" y="10800"/>
                </a:lnTo>
                <a:lnTo>
                  <a:pt x="383" y="13671"/>
                </a:lnTo>
                <a:lnTo>
                  <a:pt x="1473" y="16250"/>
                </a:lnTo>
                <a:lnTo>
                  <a:pt x="3159" y="18436"/>
                </a:lnTo>
                <a:lnTo>
                  <a:pt x="5349" y="20124"/>
                </a:lnTo>
                <a:lnTo>
                  <a:pt x="7928" y="21214"/>
                </a:lnTo>
                <a:lnTo>
                  <a:pt x="10800" y="21600"/>
                </a:lnTo>
                <a:lnTo>
                  <a:pt x="13668"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8" y="385"/>
                </a:lnTo>
                <a:lnTo>
                  <a:pt x="10800" y="0"/>
                </a:lnTo>
                <a:close/>
              </a:path>
            </a:pathLst>
          </a:custGeom>
          <a:solidFill>
            <a:srgbClr val="EBEBEB"/>
          </a:solidFill>
          <a:ln cmpd="sng" cap="flat">
            <a:noFill/>
            <a:prstDash val="solid"/>
            <a:miter/>
          </a:ln>
        </p:spPr>
      </p:sp>
      <p:sp>
        <p:nvSpPr>
          <p:cNvPr id="104"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5"/>
                </a:lnTo>
                <a:lnTo>
                  <a:pt x="6245" y="1003"/>
                </a:lnTo>
                <a:lnTo>
                  <a:pt x="4915" y="1739"/>
                </a:lnTo>
                <a:lnTo>
                  <a:pt x="3710" y="2648"/>
                </a:lnTo>
                <a:lnTo>
                  <a:pt x="2649" y="3713"/>
                </a:lnTo>
                <a:lnTo>
                  <a:pt x="1740" y="4915"/>
                </a:lnTo>
                <a:lnTo>
                  <a:pt x="1002" y="6246"/>
                </a:lnTo>
                <a:lnTo>
                  <a:pt x="456" y="7680"/>
                </a:lnTo>
                <a:lnTo>
                  <a:pt x="115" y="9201"/>
                </a:lnTo>
                <a:lnTo>
                  <a:pt x="0" y="10800"/>
                </a:lnTo>
                <a:lnTo>
                  <a:pt x="115" y="12395"/>
                </a:lnTo>
                <a:lnTo>
                  <a:pt x="456" y="13916"/>
                </a:lnTo>
                <a:lnTo>
                  <a:pt x="1002" y="15352"/>
                </a:lnTo>
                <a:lnTo>
                  <a:pt x="1740" y="16679"/>
                </a:lnTo>
                <a:lnTo>
                  <a:pt x="2649" y="17883"/>
                </a:lnTo>
                <a:lnTo>
                  <a:pt x="3710" y="18950"/>
                </a:lnTo>
                <a:lnTo>
                  <a:pt x="4915" y="19857"/>
                </a:lnTo>
                <a:lnTo>
                  <a:pt x="6245" y="20596"/>
                </a:lnTo>
                <a:lnTo>
                  <a:pt x="7681" y="21142"/>
                </a:lnTo>
                <a:lnTo>
                  <a:pt x="9203" y="21481"/>
                </a:lnTo>
                <a:lnTo>
                  <a:pt x="10800" y="21600"/>
                </a:lnTo>
                <a:lnTo>
                  <a:pt x="12391" y="21481"/>
                </a:lnTo>
                <a:lnTo>
                  <a:pt x="13916" y="21142"/>
                </a:lnTo>
                <a:lnTo>
                  <a:pt x="15349" y="20596"/>
                </a:lnTo>
                <a:lnTo>
                  <a:pt x="16680" y="19857"/>
                </a:lnTo>
                <a:lnTo>
                  <a:pt x="17884" y="18950"/>
                </a:lnTo>
                <a:lnTo>
                  <a:pt x="18950" y="17883"/>
                </a:lnTo>
                <a:lnTo>
                  <a:pt x="19858" y="16679"/>
                </a:lnTo>
                <a:lnTo>
                  <a:pt x="20592" y="15352"/>
                </a:lnTo>
                <a:lnTo>
                  <a:pt x="21138" y="13916"/>
                </a:lnTo>
                <a:lnTo>
                  <a:pt x="21482" y="12395"/>
                </a:lnTo>
                <a:lnTo>
                  <a:pt x="21600" y="10800"/>
                </a:lnTo>
                <a:lnTo>
                  <a:pt x="21482" y="9201"/>
                </a:lnTo>
                <a:lnTo>
                  <a:pt x="21138" y="7680"/>
                </a:lnTo>
                <a:lnTo>
                  <a:pt x="20592" y="6246"/>
                </a:lnTo>
                <a:lnTo>
                  <a:pt x="19858" y="4915"/>
                </a:lnTo>
                <a:lnTo>
                  <a:pt x="18950" y="3713"/>
                </a:lnTo>
                <a:lnTo>
                  <a:pt x="17884" y="2648"/>
                </a:lnTo>
                <a:lnTo>
                  <a:pt x="16680" y="1739"/>
                </a:lnTo>
                <a:lnTo>
                  <a:pt x="15349" y="1003"/>
                </a:lnTo>
                <a:lnTo>
                  <a:pt x="13916" y="455"/>
                </a:lnTo>
                <a:lnTo>
                  <a:pt x="12391" y="117"/>
                </a:lnTo>
                <a:lnTo>
                  <a:pt x="10800" y="0"/>
                </a:lnTo>
                <a:close/>
              </a:path>
            </a:pathLst>
          </a:custGeom>
          <a:solidFill>
            <a:srgbClr val="2D83C3"/>
          </a:solidFill>
          <a:ln cmpd="sng" cap="flat">
            <a:noFill/>
            <a:prstDash val="solid"/>
            <a:miter/>
          </a:ln>
        </p:spPr>
      </p:sp>
      <p:pic>
        <p:nvPicPr>
          <p:cNvPr id="105"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8" name="组合"/>
          <p:cNvGrpSpPr>
            <a:grpSpLocks/>
          </p:cNvGrpSpPr>
          <p:nvPr/>
        </p:nvGrpSpPr>
        <p:grpSpPr>
          <a:xfrm>
            <a:off x="47625" y="3819523"/>
            <a:ext cx="4124324" cy="3009896"/>
            <a:chOff x="47625" y="3819523"/>
            <a:chExt cx="4124324" cy="3009896"/>
          </a:xfrm>
        </p:grpSpPr>
        <p:pic>
          <p:nvPicPr>
            <p:cNvPr id="106"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7"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9"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10"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1"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328472069"/>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7" name="组合"/>
          <p:cNvGrpSpPr>
            <a:grpSpLocks/>
          </p:cNvGrpSpPr>
          <p:nvPr/>
        </p:nvGrpSpPr>
        <p:grpSpPr>
          <a:xfrm>
            <a:off x="7991475" y="2933700"/>
            <a:ext cx="2762249" cy="3257550"/>
            <a:chOff x="7991475" y="2933700"/>
            <a:chExt cx="2762249" cy="3257550"/>
          </a:xfrm>
        </p:grpSpPr>
        <p:sp>
          <p:nvSpPr>
            <p:cNvPr id="11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6"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8"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9"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0"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1" name="矩形"/>
          <p:cNvSpPr>
            <a:spLocks/>
          </p:cNvSpPr>
          <p:nvPr/>
        </p:nvSpPr>
        <p:spPr>
          <a:xfrm rot="0">
            <a:off x="834071" y="1456285"/>
            <a:ext cx="7172325" cy="49777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Bell MT" pitchFamily="18" charset="0"/>
                <a:ea typeface="宋体" pitchFamily="0" charset="0"/>
                <a:cs typeface="Calibri" pitchFamily="0"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zh-CN" altLang="en-US" sz="3600" b="0" i="0" u="none" strike="noStrike" kern="1200" cap="none" spc="0" baseline="0">
              <a:solidFill>
                <a:schemeClr val="tx1"/>
              </a:solidFill>
              <a:latin typeface="Bell MT" pitchFamily="18" charset="0"/>
              <a:ea typeface="宋体" pitchFamily="0" charset="0"/>
              <a:cs typeface="Calibri" pitchFamily="0" charset="0"/>
            </a:endParaRPr>
          </a:p>
        </p:txBody>
      </p:sp>
    </p:spTree>
    <p:extLst>
      <p:ext uri="{BB962C8B-B14F-4D97-AF65-F5344CB8AC3E}">
        <p14:creationId xmlns:p14="http://schemas.microsoft.com/office/powerpoint/2010/main" val="126988985"/>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7" name="组合"/>
          <p:cNvGrpSpPr>
            <a:grpSpLocks/>
          </p:cNvGrpSpPr>
          <p:nvPr/>
        </p:nvGrpSpPr>
        <p:grpSpPr>
          <a:xfrm>
            <a:off x="8658225" y="2647950"/>
            <a:ext cx="3533775" cy="3810000"/>
            <a:chOff x="8658225" y="2647950"/>
            <a:chExt cx="3533775" cy="3810000"/>
          </a:xfrm>
        </p:grpSpPr>
        <p:sp>
          <p:nvSpPr>
            <p:cNvPr id="12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6"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8"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9"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30"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1" name="矩形"/>
          <p:cNvSpPr>
            <a:spLocks/>
          </p:cNvSpPr>
          <p:nvPr/>
        </p:nvSpPr>
        <p:spPr>
          <a:xfrm rot="0">
            <a:off x="866775" y="1975544"/>
            <a:ext cx="8486775" cy="352043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Bell MT" pitchFamily="18" charset="0"/>
                <a:ea typeface="宋体" pitchFamily="0" charset="0"/>
                <a:cs typeface="Calibri" pitchFamily="0" charset="0"/>
              </a:rPr>
              <a:t>It is a summary of employee dataset analysis the performance of various employees by consulting the various factors like employee type current emploi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zh-CN" altLang="en-US" sz="2800" b="0" i="0" u="none" strike="noStrike" kern="1200" cap="none" spc="0" baseline="0">
              <a:solidFill>
                <a:schemeClr val="tx1"/>
              </a:solidFill>
              <a:latin typeface="Bell MT" pitchFamily="18" charset="0"/>
              <a:ea typeface="宋体" pitchFamily="0" charset="0"/>
              <a:cs typeface="Calibri" pitchFamily="0" charset="0"/>
            </a:endParaRPr>
          </a:p>
        </p:txBody>
      </p:sp>
    </p:spTree>
    <p:extLst>
      <p:ext uri="{BB962C8B-B14F-4D97-AF65-F5344CB8AC3E}">
        <p14:creationId xmlns:p14="http://schemas.microsoft.com/office/powerpoint/2010/main" val="1226759715"/>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6"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7"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9" name="矩形"/>
          <p:cNvSpPr>
            <a:spLocks noChangeAspect="1"/>
          </p:cNvSpPr>
          <p:nvPr/>
        </p:nvSpPr>
        <p:spPr>
          <a:xfrm rot="0">
            <a:off x="5943599" y="3276600"/>
            <a:ext cx="304800" cy="304800"/>
          </a:xfrm>
          <a:prstGeom prst="rect"/>
          <a:noFill/>
          <a:ln w="12700" cmpd="sng" cap="flat">
            <a:noFill/>
            <a:prstDash val="solid"/>
            <a:miter/>
          </a:ln>
        </p:spPr>
      </p:sp>
      <p:pic>
        <p:nvPicPr>
          <p:cNvPr id="140" name="图片"/>
          <p:cNvPicPr>
            <a:picLocks noChangeAspect="1"/>
          </p:cNvPicPr>
          <p:nvPr/>
        </p:nvPicPr>
        <p:blipFill>
          <a:blip r:embed="rId2" cstate="print"/>
          <a:stretch>
            <a:fillRect/>
          </a:stretch>
        </p:blipFill>
        <p:spPr>
          <a:xfrm rot="0">
            <a:off x="-532185" y="764129"/>
            <a:ext cx="8162925" cy="4079088"/>
          </a:xfrm>
          <a:prstGeom prst="rect"/>
          <a:noFill/>
          <a:ln w="12700" cmpd="sng" cap="flat">
            <a:noFill/>
            <a:prstDash val="solid"/>
            <a:miter/>
          </a:ln>
        </p:spPr>
      </p:pic>
      <p:sp>
        <p:nvSpPr>
          <p:cNvPr id="141" name="矩形"/>
          <p:cNvSpPr>
            <a:spLocks/>
          </p:cNvSpPr>
          <p:nvPr/>
        </p:nvSpPr>
        <p:spPr>
          <a:xfrm rot="0">
            <a:off x="4943466" y="3788761"/>
            <a:ext cx="1152530" cy="367664"/>
          </a:xfrm>
          <a:prstGeom prst="rect"/>
          <a:gradFill rotWithShape="0">
            <a:gsLst>
              <a:gs pos="0">
                <a:srgbClr val="BCBCBC">
                  <a:alpha val="100000"/>
                </a:srgbClr>
              </a:gs>
              <a:gs pos="35000">
                <a:srgbClr val="D0D0D0">
                  <a:alpha val="100000"/>
                </a:srgbClr>
              </a:gs>
              <a:gs pos="100000">
                <a:srgbClr val="EDEDED">
                  <a:alpha val="100000"/>
                </a:srgbClr>
              </a:gs>
            </a:gsLst>
            <a:lin ang="16200000" scaled="1"/>
          </a:gradFill>
          <a:ln w="9525" cmpd="sng" cap="flat">
            <a:solidFill>
              <a:srgbClr val="000000"/>
            </a:solidFill>
            <a:prstDash val="solid"/>
            <a:miter/>
          </a:ln>
          <a:effectLst>
            <a:outerShdw sx="100000" sy="100000" algn="t" rotWithShape="0" blurRad="40005" dist="20320" dir="5400000">
              <a:srgbClr val="000000">
                <a:alpha val="23529"/>
              </a:srgbClr>
            </a:outerShdw>
          </a:effectLst>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rgbClr val="000000"/>
                </a:solidFill>
                <a:latin typeface="Arial Rounded MT Bold" pitchFamily="34" charset="0"/>
                <a:ea typeface="宋体" pitchFamily="0" charset="0"/>
                <a:cs typeface="Calibri" pitchFamily="0" charset="0"/>
              </a:rPr>
              <a:t>Employer</a:t>
            </a:r>
            <a:endParaRPr lang="zh-CN" altLang="en-US" sz="1800" b="0" i="0" u="none" strike="noStrike" kern="1200" cap="none" spc="0" baseline="0">
              <a:solidFill>
                <a:srgbClr val="000000"/>
              </a:solidFill>
              <a:latin typeface="Arial Rounded MT Bold" pitchFamily="34" charset="0"/>
              <a:ea typeface="宋体" pitchFamily="0" charset="0"/>
              <a:cs typeface="Calibri" pitchFamily="0" charset="0"/>
            </a:endParaRPr>
          </a:p>
        </p:txBody>
      </p:sp>
      <p:sp>
        <p:nvSpPr>
          <p:cNvPr id="142" name="矩形"/>
          <p:cNvSpPr>
            <a:spLocks/>
          </p:cNvSpPr>
          <p:nvPr/>
        </p:nvSpPr>
        <p:spPr>
          <a:xfrm rot="0">
            <a:off x="3289829" y="3785835"/>
            <a:ext cx="1227518" cy="339088"/>
          </a:xfrm>
          <a:prstGeom prst="rect"/>
          <a:gradFill rotWithShape="0">
            <a:gsLst>
              <a:gs pos="0">
                <a:srgbClr val="BCBCBC">
                  <a:alpha val="100000"/>
                </a:srgbClr>
              </a:gs>
              <a:gs pos="35000">
                <a:srgbClr val="D0D0D0">
                  <a:alpha val="100000"/>
                </a:srgbClr>
              </a:gs>
              <a:gs pos="100000">
                <a:srgbClr val="EDEDED">
                  <a:alpha val="100000"/>
                </a:srgbClr>
              </a:gs>
            </a:gsLst>
            <a:lin ang="16200000" scaled="1"/>
          </a:gradFill>
          <a:ln w="9525" cmpd="sng" cap="flat">
            <a:solidFill>
              <a:srgbClr val="000000"/>
            </a:solidFill>
            <a:prstDash val="solid"/>
            <a:miter/>
          </a:ln>
          <a:effectLst>
            <a:outerShdw sx="100000" sy="100000" algn="t" rotWithShape="0" blurRad="40005" dist="20320" dir="5400000">
              <a:srgbClr val="000000">
                <a:alpha val="23529"/>
              </a:srgbClr>
            </a:outerShdw>
          </a:effectLst>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600" b="0" i="0" u="none" strike="noStrike" kern="1200" cap="none" spc="0" baseline="0">
                <a:solidFill>
                  <a:srgbClr val="000000"/>
                </a:solidFill>
                <a:latin typeface="Arial Rounded MT Bold" pitchFamily="34" charset="0"/>
                <a:ea typeface="宋体" pitchFamily="0" charset="0"/>
                <a:cs typeface="Calibri" pitchFamily="0" charset="0"/>
              </a:rPr>
              <a:t>Employee</a:t>
            </a:r>
            <a:endParaRPr lang="zh-CN" altLang="en-US" sz="1600" b="0" i="0" u="none" strike="noStrike" kern="1200" cap="none" spc="0" baseline="0">
              <a:solidFill>
                <a:srgbClr val="000000"/>
              </a:solidFill>
              <a:latin typeface="Arial Rounded MT Bold" pitchFamily="34" charset="0"/>
              <a:ea typeface="宋体" pitchFamily="0" charset="0"/>
              <a:cs typeface="Calibri" pitchFamily="0" charset="0"/>
            </a:endParaRPr>
          </a:p>
        </p:txBody>
      </p:sp>
      <p:sp>
        <p:nvSpPr>
          <p:cNvPr id="143" name="矩形"/>
          <p:cNvSpPr>
            <a:spLocks/>
          </p:cNvSpPr>
          <p:nvPr/>
        </p:nvSpPr>
        <p:spPr>
          <a:xfrm rot="0">
            <a:off x="6381767" y="3785835"/>
            <a:ext cx="1300159" cy="339088"/>
          </a:xfrm>
          <a:prstGeom prst="rect"/>
          <a:gradFill rotWithShape="0">
            <a:gsLst>
              <a:gs pos="0">
                <a:srgbClr val="BCBCBC">
                  <a:alpha val="100000"/>
                </a:srgbClr>
              </a:gs>
              <a:gs pos="35000">
                <a:srgbClr val="D0D0D0">
                  <a:alpha val="100000"/>
                </a:srgbClr>
              </a:gs>
              <a:gs pos="100000">
                <a:srgbClr val="EDEDED">
                  <a:alpha val="100000"/>
                </a:srgbClr>
              </a:gs>
            </a:gsLst>
            <a:lin ang="16200000" scaled="1"/>
          </a:gradFill>
          <a:ln w="9525" cmpd="sng" cap="flat">
            <a:solidFill>
              <a:srgbClr val="000000"/>
            </a:solidFill>
            <a:prstDash val="solid"/>
            <a:miter/>
          </a:ln>
          <a:effectLst>
            <a:outerShdw sx="100000" sy="100000" algn="t" rotWithShape="0" blurRad="40005" dist="20320" dir="5400000">
              <a:srgbClr val="000000">
                <a:alpha val="23529"/>
              </a:srgbClr>
            </a:outerShdw>
          </a:effectLst>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600" b="1" i="0" u="none" strike="noStrike" kern="1200" cap="none" spc="0" baseline="0">
                <a:solidFill>
                  <a:srgbClr val="000000"/>
                </a:solidFill>
                <a:latin typeface="Arial Rounded MT Bold" pitchFamily="34" charset="0"/>
                <a:ea typeface="宋体" pitchFamily="0" charset="0"/>
                <a:cs typeface="Calibri" pitchFamily="0" charset="0"/>
              </a:rPr>
              <a:t>organisation</a:t>
            </a:r>
            <a:endParaRPr lang="zh-CN" altLang="en-US" sz="1600" b="1" i="0" u="none" strike="noStrike" kern="1200" cap="none" spc="0" baseline="0">
              <a:solidFill>
                <a:srgbClr val="000000"/>
              </a:solidFill>
              <a:latin typeface="Arial Rounded MT Bold" pitchFamily="34" charset="0"/>
              <a:ea typeface="宋体" pitchFamily="0" charset="0"/>
              <a:cs typeface="Calibri" pitchFamily="0" charset="0"/>
            </a:endParaRPr>
          </a:p>
        </p:txBody>
      </p:sp>
    </p:spTree>
    <p:extLst>
      <p:ext uri="{BB962C8B-B14F-4D97-AF65-F5344CB8AC3E}">
        <p14:creationId xmlns:p14="http://schemas.microsoft.com/office/powerpoint/2010/main" val="1622251753"/>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6" name="图片"/>
          <p:cNvPicPr>
            <a:picLocks/>
          </p:cNvPicPr>
          <p:nvPr/>
        </p:nvPicPr>
        <p:blipFill>
          <a:blip r:embed="rId1" cstate="print"/>
          <a:stretch>
            <a:fillRect/>
          </a:stretch>
        </p:blipFill>
        <p:spPr>
          <a:xfrm rot="0">
            <a:off x="762000" y="1981200"/>
            <a:ext cx="2695574" cy="3248025"/>
          </a:xfrm>
          <a:prstGeom prst="rect"/>
          <a:noFill/>
          <a:ln w="12700" cmpd="sng" cap="flat">
            <a:noFill/>
            <a:prstDash val="solid"/>
            <a:miter/>
          </a:ln>
        </p:spPr>
      </p:pic>
      <p:sp>
        <p:nvSpPr>
          <p:cNvPr id="14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9"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50"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51"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52" name="矩形"/>
          <p:cNvSpPr>
            <a:spLocks/>
          </p:cNvSpPr>
          <p:nvPr/>
        </p:nvSpPr>
        <p:spPr>
          <a:xfrm rot="0">
            <a:off x="3733800" y="2151727"/>
            <a:ext cx="6705599" cy="2520313"/>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Conditional Formatting – Missing          Filter – Remove                                       Formulae – Performance                            Pivot – Summary                                         Gragh – Data Visualization</a:t>
            </a:r>
            <a:endParaRPr lang="zh-CN" altLang="en-US" sz="3200" b="0" i="0" u="none" strike="noStrike" kern="1200" cap="none" spc="0" baseline="0">
              <a:solidFill>
                <a:schemeClr val="tx1"/>
              </a:solidFill>
              <a:latin typeface="Cambria Math" pitchFamily="18" charset="0"/>
              <a:ea typeface="Cambria Math" pitchFamily="18" charset="0"/>
              <a:cs typeface="Calibri" pitchFamily="0" charset="0"/>
            </a:endParaRPr>
          </a:p>
        </p:txBody>
      </p:sp>
    </p:spTree>
    <p:extLst>
      <p:ext uri="{BB962C8B-B14F-4D97-AF65-F5344CB8AC3E}">
        <p14:creationId xmlns:p14="http://schemas.microsoft.com/office/powerpoint/2010/main" val="1412549055"/>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5"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6" name="矩形"/>
          <p:cNvSpPr>
            <a:spLocks/>
          </p:cNvSpPr>
          <p:nvPr/>
        </p:nvSpPr>
        <p:spPr>
          <a:xfrm rot="0">
            <a:off x="755332" y="1828800"/>
            <a:ext cx="10843846" cy="30060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Employee dataset – Kaggle 26 Features                                     Employee ID - </a:t>
            </a:r>
            <a:r>
              <a:rPr lang="en-US" altLang="zh-CN" sz="2400" b="0" i="0" u="none" strike="noStrike" kern="1200" cap="none" spc="0" baseline="0">
                <a:solidFill>
                  <a:schemeClr val="tx1"/>
                </a:solidFill>
                <a:latin typeface="Cambria Math" pitchFamily="18" charset="0"/>
                <a:ea typeface="Cambria Math" pitchFamily="18" charset="0"/>
                <a:cs typeface="Calibri" pitchFamily="0" charset="0"/>
              </a:rPr>
              <a:t>DE5B5E0E981696191474813EBC226A7F</a:t>
            </a: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                     Name – Text                                                                                           Performance Level – Very High , High , Medium , Low         Gender – Male , Female                                                             Employee Ratings </a:t>
            </a:r>
            <a:endParaRPr lang="zh-CN" altLang="en-US" sz="3200" b="0" i="0" u="none" strike="noStrike" kern="1200" cap="none" spc="0" baseline="0">
              <a:solidFill>
                <a:schemeClr val="tx1"/>
              </a:solidFill>
              <a:latin typeface="Cambria Math" pitchFamily="18" charset="0"/>
              <a:ea typeface="Cambria Math" pitchFamily="18" charset="0"/>
              <a:cs typeface="Calibri" pitchFamily="0" charset="0"/>
            </a:endParaRPr>
          </a:p>
        </p:txBody>
      </p:sp>
    </p:spTree>
    <p:extLst>
      <p:ext uri="{BB962C8B-B14F-4D97-AF65-F5344CB8AC3E}">
        <p14:creationId xmlns:p14="http://schemas.microsoft.com/office/powerpoint/2010/main" val="1504527309"/>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9"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2"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63"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4"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5" name="矩形"/>
          <p:cNvSpPr>
            <a:spLocks/>
          </p:cNvSpPr>
          <p:nvPr/>
        </p:nvSpPr>
        <p:spPr>
          <a:xfrm rot="0">
            <a:off x="2743200" y="2354703"/>
            <a:ext cx="8534019" cy="9486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66" name="矩形"/>
          <p:cNvSpPr>
            <a:spLocks/>
          </p:cNvSpPr>
          <p:nvPr/>
        </p:nvSpPr>
        <p:spPr>
          <a:xfrm rot="0">
            <a:off x="990600" y="1717928"/>
            <a:ext cx="9525000" cy="15487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Eras Medium ITC" pitchFamily="34" charset="0"/>
                <a:ea typeface="宋体" pitchFamily="0" charset="0"/>
                <a:cs typeface="Calibri" pitchFamily="0" charset="0"/>
              </a:rPr>
              <a:t>Performance level                                                         IFS(Z8-5,"VERY HIGH" 28 -4,"HIGH",28&gt;-3,"MED", TRUE, "LOW")</a:t>
            </a:r>
            <a:endParaRPr lang="zh-CN" altLang="en-US" sz="3200" b="0" i="0" u="none" strike="noStrike" kern="1200" cap="none" spc="0" baseline="0">
              <a:solidFill>
                <a:schemeClr val="tx1"/>
              </a:solidFill>
              <a:latin typeface="Eras Medium ITC" pitchFamily="34" charset="0"/>
              <a:ea typeface="宋体" pitchFamily="0" charset="0"/>
              <a:cs typeface="Calibri" pitchFamily="0" charset="0"/>
            </a:endParaRPr>
          </a:p>
        </p:txBody>
      </p:sp>
    </p:spTree>
    <p:extLst>
      <p:ext uri="{BB962C8B-B14F-4D97-AF65-F5344CB8AC3E}">
        <p14:creationId xmlns:p14="http://schemas.microsoft.com/office/powerpoint/2010/main" val="459355283"/>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305</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15</cp:revision>
  <dcterms:created xsi:type="dcterms:W3CDTF">2024-03-29T15:07:22Z</dcterms:created>
  <dcterms:modified xsi:type="dcterms:W3CDTF">2024-10-23T06:09:33Z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