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4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063347"/>
            <a:ext cx="7477601" cy="1388745"/>
          </a:xfrm>
          <a:prstGeom prst="rect">
            <a:avLst/>
          </a:prstGeom>
          <a:noFill/>
        </p:spPr>
        <p:txBody>
          <a:bodyPr wrap="square" rtlCol="0" anchor="t"/>
          <a:lstStyle/>
          <a:p>
            <a:pPr marL="0" indent="0">
              <a:lnSpc>
                <a:spcPts val="5470"/>
              </a:lnSpc>
              <a:buNone/>
            </a:pPr>
            <a:r>
              <a:rPr lang="en-US" sz="4375" dirty="0"/>
              <a:t>ANNI TERESA COLLEGE OF ENGINEERING</a:t>
            </a:r>
          </a:p>
        </p:txBody>
      </p:sp>
      <p:sp>
        <p:nvSpPr>
          <p:cNvPr id="6" name="Text 2"/>
          <p:cNvSpPr/>
          <p:nvPr/>
        </p:nvSpPr>
        <p:spPr>
          <a:xfrm>
            <a:off x="6319599" y="2785348"/>
            <a:ext cx="3474720" cy="416481"/>
          </a:xfrm>
          <a:prstGeom prst="rect">
            <a:avLst/>
          </a:prstGeom>
          <a:noFill/>
        </p:spPr>
        <p:txBody>
          <a:bodyPr wrap="none" rtlCol="0" anchor="t"/>
          <a:lstStyle/>
          <a:p>
            <a:pPr marL="0" indent="0">
              <a:lnSpc>
                <a:spcPts val="3280"/>
              </a:lnSpc>
              <a:buNone/>
            </a:pPr>
            <a:r>
              <a:rPr lang="en-US" sz="2625" u="sng" dirty="0">
                <a:solidFill>
                  <a:srgbClr val="AFCBF8"/>
                </a:solidFill>
                <a:latin typeface="Montserrat" pitchFamily="34" charset="0"/>
                <a:ea typeface="Montserrat" pitchFamily="34" charset="-122"/>
                <a:cs typeface="Montserrat" pitchFamily="34" charset="-120"/>
              </a:rPr>
              <a:t>NAAN MUDHALVAN </a:t>
            </a:r>
            <a:endParaRPr lang="en-US" sz="2625" dirty="0"/>
          </a:p>
        </p:txBody>
      </p:sp>
      <p:pic>
        <p:nvPicPr>
          <p:cNvPr id="7" name="Image 2" descr="preencoded.png"/>
          <p:cNvPicPr>
            <a:picLocks noChangeAspect="1"/>
          </p:cNvPicPr>
          <p:nvPr/>
        </p:nvPicPr>
        <p:blipFill>
          <a:blip r:embed="rId5"/>
          <a:stretch>
            <a:fillRect/>
          </a:stretch>
        </p:blipFill>
        <p:spPr>
          <a:xfrm>
            <a:off x="6319599" y="3535085"/>
            <a:ext cx="7477601" cy="1815108"/>
          </a:xfrm>
          <a:prstGeom prst="rect">
            <a:avLst/>
          </a:prstGeom>
        </p:spPr>
      </p:pic>
      <p:sp>
        <p:nvSpPr>
          <p:cNvPr id="8" name="Text 3"/>
          <p:cNvSpPr/>
          <p:nvPr/>
        </p:nvSpPr>
        <p:spPr>
          <a:xfrm>
            <a:off x="6319599" y="5600105"/>
            <a:ext cx="7477601" cy="355402"/>
          </a:xfrm>
          <a:prstGeom prst="rect">
            <a:avLst/>
          </a:prstGeom>
          <a:noFill/>
        </p:spPr>
        <p:txBody>
          <a:bodyPr wrap="none" rtlCol="0" anchor="t"/>
          <a:lstStyle/>
          <a:p>
            <a:pPr marL="0" indent="0" algn="ctr">
              <a:lnSpc>
                <a:spcPts val="2800"/>
              </a:lnSpc>
              <a:buNone/>
            </a:pPr>
            <a:r>
              <a:rPr lang="en-US" sz="1750" b="1" dirty="0">
                <a:solidFill>
                  <a:srgbClr val="5E98F1"/>
                </a:solidFill>
                <a:latin typeface="Heebo" pitchFamily="34" charset="0"/>
                <a:ea typeface="Heebo" pitchFamily="34" charset="-122"/>
                <a:cs typeface="Heebo" pitchFamily="34" charset="-120"/>
              </a:rPr>
              <a:t>T.J.SUBASH</a:t>
            </a:r>
            <a:endParaRPr lang="en-US" sz="1750" dirty="0"/>
          </a:p>
        </p:txBody>
      </p:sp>
      <p:sp>
        <p:nvSpPr>
          <p:cNvPr id="9" name="Text 4"/>
          <p:cNvSpPr/>
          <p:nvPr/>
        </p:nvSpPr>
        <p:spPr>
          <a:xfrm>
            <a:off x="6319599" y="6205418"/>
            <a:ext cx="7477601" cy="355402"/>
          </a:xfrm>
          <a:prstGeom prst="rect">
            <a:avLst/>
          </a:prstGeom>
          <a:noFill/>
        </p:spPr>
        <p:txBody>
          <a:bodyPr wrap="none" rtlCol="0" anchor="t"/>
          <a:lstStyle/>
          <a:p>
            <a:pPr marL="0" indent="0" algn="ctr">
              <a:lnSpc>
                <a:spcPts val="2800"/>
              </a:lnSpc>
              <a:buNone/>
            </a:pPr>
            <a:r>
              <a:rPr lang="en-US" sz="1750" b="1" dirty="0">
                <a:solidFill>
                  <a:srgbClr val="5E98F1"/>
                </a:solidFill>
                <a:latin typeface="Heebo" pitchFamily="34" charset="0"/>
                <a:ea typeface="Heebo" pitchFamily="34" charset="-122"/>
                <a:cs typeface="Heebo" pitchFamily="34" charset="-120"/>
              </a:rPr>
              <a:t>AU420621104043</a:t>
            </a:r>
            <a:endParaRPr lang="en-US" sz="1750" dirty="0"/>
          </a:p>
        </p:txBody>
      </p:sp>
      <p:sp>
        <p:nvSpPr>
          <p:cNvPr id="10" name="Text 5"/>
          <p:cNvSpPr/>
          <p:nvPr/>
        </p:nvSpPr>
        <p:spPr>
          <a:xfrm>
            <a:off x="6319599" y="6810732"/>
            <a:ext cx="7477601" cy="355402"/>
          </a:xfrm>
          <a:prstGeom prst="rect">
            <a:avLst/>
          </a:prstGeom>
          <a:noFill/>
        </p:spPr>
        <p:txBody>
          <a:bodyPr wrap="none" rtlCol="0" anchor="t"/>
          <a:lstStyle/>
          <a:p>
            <a:pPr marL="0" indent="0" algn="ctr">
              <a:lnSpc>
                <a:spcPts val="2800"/>
              </a:lnSpc>
              <a:buNone/>
            </a:pPr>
            <a:r>
              <a:rPr lang="en-US" sz="1750" b="1" dirty="0">
                <a:solidFill>
                  <a:srgbClr val="5E98F1"/>
                </a:solidFill>
                <a:latin typeface="Heebo" pitchFamily="34" charset="0"/>
                <a:ea typeface="Heebo" pitchFamily="34" charset="-122"/>
                <a:cs typeface="Heebo" pitchFamily="34" charset="-120"/>
              </a:rPr>
              <a:t>Team - 05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2834640"/>
            <a:ext cx="4443889" cy="694373"/>
          </a:xfrm>
          <a:prstGeom prst="rect">
            <a:avLst/>
          </a:prstGeom>
          <a:noFill/>
        </p:spPr>
        <p:txBody>
          <a:bodyPr wrap="none" rtlCol="0" anchor="t"/>
          <a:lstStyle/>
          <a:p>
            <a:pPr marL="0" indent="0">
              <a:lnSpc>
                <a:spcPts val="5470"/>
              </a:lnSpc>
              <a:buNone/>
            </a:pPr>
            <a:r>
              <a:rPr lang="en-US" sz="4375" dirty="0">
                <a:solidFill>
                  <a:srgbClr val="F2F0F4"/>
                </a:solidFill>
                <a:latin typeface="Montserrat" pitchFamily="34" charset="0"/>
                <a:ea typeface="Montserrat" pitchFamily="34" charset="-122"/>
                <a:cs typeface="Montserrat" pitchFamily="34" charset="-120"/>
              </a:rPr>
              <a:t>Conclusion</a:t>
            </a:r>
            <a:endParaRPr lang="en-US" sz="4375" dirty="0"/>
          </a:p>
        </p:txBody>
      </p:sp>
      <p:sp>
        <p:nvSpPr>
          <p:cNvPr id="5" name="Text 2"/>
          <p:cNvSpPr/>
          <p:nvPr/>
        </p:nvSpPr>
        <p:spPr>
          <a:xfrm>
            <a:off x="2037993" y="3973354"/>
            <a:ext cx="10554414" cy="1421606"/>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NLP has the potential to play a critical role in detecting and combating fake news. As the tactics of misinformation continue to evolve, continued research and development in NLP will be necessary. Collaboration between NLP experts, journalists, and fact-checking organizations can help improve the accuracy and reliability of news sources.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D0A2C">
              <a:alpha val="80000"/>
            </a:srgbClr>
          </a:solidFill>
        </p:spPr>
      </p:sp>
      <p:sp>
        <p:nvSpPr>
          <p:cNvPr id="6" name="Text 2"/>
          <p:cNvSpPr/>
          <p:nvPr/>
        </p:nvSpPr>
        <p:spPr>
          <a:xfrm>
            <a:off x="2037993" y="2581870"/>
            <a:ext cx="10554414" cy="1666399"/>
          </a:xfrm>
          <a:prstGeom prst="rect">
            <a:avLst/>
          </a:prstGeom>
          <a:noFill/>
        </p:spPr>
        <p:txBody>
          <a:bodyPr wrap="square" rtlCol="0" anchor="t"/>
          <a:lstStyle/>
          <a:p>
            <a:pPr marL="0" indent="0">
              <a:lnSpc>
                <a:spcPts val="6560"/>
              </a:lnSpc>
              <a:buNone/>
            </a:pPr>
            <a:r>
              <a:rPr lang="en-US" sz="5250" dirty="0">
                <a:solidFill>
                  <a:srgbClr val="F2F0F4"/>
                </a:solidFill>
                <a:latin typeface="Montserrat" pitchFamily="34" charset="0"/>
                <a:ea typeface="Montserrat" pitchFamily="34" charset="-122"/>
                <a:cs typeface="Montserrat" pitchFamily="34" charset="-120"/>
              </a:rPr>
              <a:t>Fake News Detection Using NLP</a:t>
            </a:r>
            <a:endParaRPr lang="en-US" sz="5250" dirty="0"/>
          </a:p>
        </p:txBody>
      </p:sp>
      <p:sp>
        <p:nvSpPr>
          <p:cNvPr id="7" name="Text 3"/>
          <p:cNvSpPr/>
          <p:nvPr/>
        </p:nvSpPr>
        <p:spPr>
          <a:xfrm>
            <a:off x="2037993" y="4581525"/>
            <a:ext cx="10554414" cy="1066205"/>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In this article, we will explore the potential of Natural Language Processing (NLP) in detecting fake news. We will cover the various methods, benefits, and challenges in using NLP for fake news detection, as well as examples of NLP-based fake news detection systems.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833199" y="2542937"/>
            <a:ext cx="7477601" cy="1388745"/>
          </a:xfrm>
          <a:prstGeom prst="rect">
            <a:avLst/>
          </a:prstGeom>
          <a:noFill/>
        </p:spPr>
        <p:txBody>
          <a:bodyPr wrap="square" rtlCol="0" anchor="t"/>
          <a:lstStyle/>
          <a:p>
            <a:pPr marL="0" indent="0">
              <a:lnSpc>
                <a:spcPts val="5470"/>
              </a:lnSpc>
              <a:buNone/>
            </a:pPr>
            <a:r>
              <a:rPr lang="en-US" sz="4375" dirty="0">
                <a:solidFill>
                  <a:srgbClr val="F2F0F4"/>
                </a:solidFill>
                <a:latin typeface="Montserrat" pitchFamily="34" charset="0"/>
                <a:ea typeface="Montserrat" pitchFamily="34" charset="-122"/>
                <a:cs typeface="Montserrat" pitchFamily="34" charset="-120"/>
              </a:rPr>
              <a:t>The Definition of Fake News</a:t>
            </a:r>
            <a:endParaRPr lang="en-US" sz="4375" dirty="0"/>
          </a:p>
        </p:txBody>
      </p:sp>
      <p:sp>
        <p:nvSpPr>
          <p:cNvPr id="5" name="Text 2"/>
          <p:cNvSpPr/>
          <p:nvPr/>
        </p:nvSpPr>
        <p:spPr>
          <a:xfrm>
            <a:off x="833199" y="4264938"/>
            <a:ext cx="7477601" cy="1421606"/>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Fake news refers to false information that is spread through traditional or social media, often with the intention of deceiving people for political, financial, or ideological gain. This type of news can cause harm and undermine trust in the media and democratic institutions.</a:t>
            </a: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913090"/>
            <a:ext cx="10554414" cy="1388745"/>
          </a:xfrm>
          <a:prstGeom prst="rect">
            <a:avLst/>
          </a:prstGeom>
          <a:noFill/>
        </p:spPr>
        <p:txBody>
          <a:bodyPr wrap="square" rtlCol="0" anchor="t"/>
          <a:lstStyle/>
          <a:p>
            <a:pPr marL="0" indent="0">
              <a:lnSpc>
                <a:spcPts val="5470"/>
              </a:lnSpc>
              <a:buNone/>
            </a:pPr>
            <a:r>
              <a:rPr lang="en-US" sz="4375" dirty="0">
                <a:solidFill>
                  <a:srgbClr val="F2F0F4"/>
                </a:solidFill>
                <a:latin typeface="Montserrat" pitchFamily="34" charset="0"/>
                <a:ea typeface="Montserrat" pitchFamily="34" charset="-122"/>
                <a:cs typeface="Montserrat" pitchFamily="34" charset="-120"/>
              </a:rPr>
              <a:t>The </a:t>
            </a:r>
            <a:r>
              <a:rPr lang="en-US" sz="4375" dirty="0">
                <a:solidFill>
                  <a:srgbClr val="F2F0F4"/>
                </a:solidFill>
                <a:latin typeface="Microsoft YaHei UI" panose="020B0503020204020204" pitchFamily="34" charset="-122"/>
                <a:ea typeface="Microsoft YaHei UI" panose="020B0503020204020204" pitchFamily="34" charset="-122"/>
                <a:cs typeface="Montserrat" pitchFamily="34" charset="-120"/>
              </a:rPr>
              <a:t>Importance</a:t>
            </a:r>
            <a:r>
              <a:rPr lang="en-US" sz="4375" dirty="0">
                <a:solidFill>
                  <a:srgbClr val="F2F0F4"/>
                </a:solidFill>
                <a:latin typeface="Montserrat" pitchFamily="34" charset="0"/>
                <a:ea typeface="Montserrat" pitchFamily="34" charset="-122"/>
                <a:cs typeface="Montserrat" pitchFamily="34" charset="-120"/>
              </a:rPr>
              <a:t> of Detecting Fake News</a:t>
            </a:r>
            <a:endParaRPr lang="en-US" sz="4375" dirty="0"/>
          </a:p>
        </p:txBody>
      </p:sp>
      <p:sp>
        <p:nvSpPr>
          <p:cNvPr id="5" name="Text 2"/>
          <p:cNvSpPr/>
          <p:nvPr/>
        </p:nvSpPr>
        <p:spPr>
          <a:xfrm>
            <a:off x="2037993" y="2746177"/>
            <a:ext cx="10554414" cy="1066205"/>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With the rise of social media platforms, fake news has become widespread and has the potential to influence public opinion. It is crucial to detect and combat fake news to prevent the spread of false information and ensure the accuracy of news sources.</a:t>
            </a:r>
            <a:endParaRPr lang="en-US" sz="1750" dirty="0"/>
          </a:p>
        </p:txBody>
      </p:sp>
      <p:sp>
        <p:nvSpPr>
          <p:cNvPr id="6" name="Text 3"/>
          <p:cNvSpPr/>
          <p:nvPr/>
        </p:nvSpPr>
        <p:spPr>
          <a:xfrm>
            <a:off x="2037993" y="4284464"/>
            <a:ext cx="3156347" cy="832961"/>
          </a:xfrm>
          <a:prstGeom prst="rect">
            <a:avLst/>
          </a:prstGeom>
          <a:noFill/>
        </p:spPr>
        <p:txBody>
          <a:bodyPr wrap="square" rtlCol="0" anchor="t"/>
          <a:lstStyle/>
          <a:p>
            <a:pPr marL="0" indent="0">
              <a:lnSpc>
                <a:spcPts val="3280"/>
              </a:lnSpc>
              <a:buNone/>
            </a:pPr>
            <a:r>
              <a:rPr lang="en-US" sz="2625" dirty="0">
                <a:solidFill>
                  <a:srgbClr val="F2F0F4"/>
                </a:solidFill>
                <a:latin typeface="Montserrat" pitchFamily="34" charset="0"/>
                <a:ea typeface="Montserrat" pitchFamily="34" charset="-122"/>
                <a:cs typeface="Montserrat" pitchFamily="34" charset="-120"/>
              </a:rPr>
              <a:t>Preventing Misinformation</a:t>
            </a:r>
            <a:endParaRPr lang="en-US" sz="2625" dirty="0"/>
          </a:p>
        </p:txBody>
      </p:sp>
      <p:sp>
        <p:nvSpPr>
          <p:cNvPr id="7" name="Text 4"/>
          <p:cNvSpPr/>
          <p:nvPr/>
        </p:nvSpPr>
        <p:spPr>
          <a:xfrm>
            <a:off x="2037993" y="5339596"/>
            <a:ext cx="3156347" cy="1421606"/>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By detecting and removing fake news, people can stay informed and make informed decisions without being misled.</a:t>
            </a:r>
            <a:endParaRPr lang="en-US" sz="1750" dirty="0"/>
          </a:p>
        </p:txBody>
      </p:sp>
      <p:sp>
        <p:nvSpPr>
          <p:cNvPr id="8" name="Text 5"/>
          <p:cNvSpPr/>
          <p:nvPr/>
        </p:nvSpPr>
        <p:spPr>
          <a:xfrm>
            <a:off x="5743932" y="4284464"/>
            <a:ext cx="3156347" cy="832961"/>
          </a:xfrm>
          <a:prstGeom prst="rect">
            <a:avLst/>
          </a:prstGeom>
          <a:noFill/>
        </p:spPr>
        <p:txBody>
          <a:bodyPr wrap="square" rtlCol="0" anchor="t"/>
          <a:lstStyle/>
          <a:p>
            <a:pPr marL="0" indent="0">
              <a:lnSpc>
                <a:spcPts val="3280"/>
              </a:lnSpc>
              <a:buNone/>
            </a:pPr>
            <a:r>
              <a:rPr lang="en-US" sz="2625" dirty="0">
                <a:solidFill>
                  <a:srgbClr val="F2F0F4"/>
                </a:solidFill>
                <a:latin typeface="Montserrat" pitchFamily="34" charset="0"/>
                <a:ea typeface="Montserrat" pitchFamily="34" charset="-122"/>
                <a:cs typeface="Montserrat" pitchFamily="34" charset="-120"/>
              </a:rPr>
              <a:t>Protecting Democracy</a:t>
            </a:r>
            <a:endParaRPr lang="en-US" sz="2625" dirty="0"/>
          </a:p>
        </p:txBody>
      </p:sp>
      <p:sp>
        <p:nvSpPr>
          <p:cNvPr id="9" name="Text 6"/>
          <p:cNvSpPr/>
          <p:nvPr/>
        </p:nvSpPr>
        <p:spPr>
          <a:xfrm>
            <a:off x="5743932" y="5339596"/>
            <a:ext cx="3156347" cy="1421606"/>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The spread of fake news can also undermine democracy by creating confusion and mistrust in the electoral process.</a:t>
            </a:r>
            <a:endParaRPr lang="en-US" sz="1750" dirty="0"/>
          </a:p>
        </p:txBody>
      </p:sp>
      <p:sp>
        <p:nvSpPr>
          <p:cNvPr id="10" name="Text 7"/>
          <p:cNvSpPr/>
          <p:nvPr/>
        </p:nvSpPr>
        <p:spPr>
          <a:xfrm>
            <a:off x="9449872" y="4284464"/>
            <a:ext cx="3156347" cy="832961"/>
          </a:xfrm>
          <a:prstGeom prst="rect">
            <a:avLst/>
          </a:prstGeom>
          <a:noFill/>
        </p:spPr>
        <p:txBody>
          <a:bodyPr wrap="square" rtlCol="0" anchor="t"/>
          <a:lstStyle/>
          <a:p>
            <a:pPr marL="0" indent="0">
              <a:lnSpc>
                <a:spcPts val="3280"/>
              </a:lnSpc>
              <a:buNone/>
            </a:pPr>
            <a:r>
              <a:rPr lang="en-US" sz="2625" dirty="0">
                <a:solidFill>
                  <a:srgbClr val="F2F0F4"/>
                </a:solidFill>
                <a:latin typeface="Montserrat" pitchFamily="34" charset="0"/>
                <a:ea typeface="Montserrat" pitchFamily="34" charset="-122"/>
                <a:cs typeface="Montserrat" pitchFamily="34" charset="-120"/>
              </a:rPr>
              <a:t>Ensuring Accountability</a:t>
            </a:r>
            <a:endParaRPr lang="en-US" sz="2625" dirty="0"/>
          </a:p>
        </p:txBody>
      </p:sp>
      <p:sp>
        <p:nvSpPr>
          <p:cNvPr id="11" name="Text 8"/>
          <p:cNvSpPr/>
          <p:nvPr/>
        </p:nvSpPr>
        <p:spPr>
          <a:xfrm>
            <a:off x="9449872" y="5339596"/>
            <a:ext cx="3156347" cy="1777008"/>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By holding journalists and news outlets accountable for spreading fake news, the public can have more confidence in the media.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6319599" y="1287780"/>
            <a:ext cx="7477601" cy="2083118"/>
          </a:xfrm>
          <a:prstGeom prst="rect">
            <a:avLst/>
          </a:prstGeom>
          <a:noFill/>
        </p:spPr>
        <p:txBody>
          <a:bodyPr wrap="square" rtlCol="0" anchor="t"/>
          <a:lstStyle/>
          <a:p>
            <a:pPr marL="0" indent="0">
              <a:lnSpc>
                <a:spcPts val="5470"/>
              </a:lnSpc>
              <a:buNone/>
            </a:pPr>
            <a:r>
              <a:rPr lang="en-US" sz="4375" dirty="0">
                <a:solidFill>
                  <a:srgbClr val="F2F0F4"/>
                </a:solidFill>
                <a:latin typeface="Montserrat" pitchFamily="34" charset="0"/>
                <a:ea typeface="Montserrat" pitchFamily="34" charset="-122"/>
                <a:cs typeface="Montserrat" pitchFamily="34" charset="-120"/>
              </a:rPr>
              <a:t>NLP Overview and Its Application in Fake News Detection</a:t>
            </a:r>
            <a:endParaRPr lang="en-US" sz="4375" dirty="0"/>
          </a:p>
        </p:txBody>
      </p:sp>
      <p:sp>
        <p:nvSpPr>
          <p:cNvPr id="5" name="Text 2"/>
          <p:cNvSpPr/>
          <p:nvPr/>
        </p:nvSpPr>
        <p:spPr>
          <a:xfrm>
            <a:off x="6319599" y="3704153"/>
            <a:ext cx="7477601" cy="1066205"/>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NLP is a field of computer science that focuses on the interaction between computers and human languages. NLP can be applied to identify patterns and extract insights from text, which makes it useful in detecting fake news.</a:t>
            </a:r>
            <a:endParaRPr lang="en-US" sz="1750" dirty="0"/>
          </a:p>
        </p:txBody>
      </p:sp>
      <p:sp>
        <p:nvSpPr>
          <p:cNvPr id="6" name="Text 3"/>
          <p:cNvSpPr/>
          <p:nvPr/>
        </p:nvSpPr>
        <p:spPr>
          <a:xfrm>
            <a:off x="6652855" y="5270182"/>
            <a:ext cx="7144345" cy="1421606"/>
          </a:xfrm>
          <a:prstGeom prst="rect">
            <a:avLst/>
          </a:prstGeom>
          <a:noFill/>
        </p:spPr>
        <p:txBody>
          <a:bodyPr wrap="squar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"NLP enables computers to read and understand human language. It allows machines to learn and analyze text data, and make decisions based on that information." -Dan Roth, Professor of Computer Science at the University of Pennsylvania</a:t>
            </a:r>
            <a:endParaRPr lang="en-US" sz="1750" dirty="0"/>
          </a:p>
        </p:txBody>
      </p:sp>
      <p:sp>
        <p:nvSpPr>
          <p:cNvPr id="7" name="Shape 4"/>
          <p:cNvSpPr/>
          <p:nvPr/>
        </p:nvSpPr>
        <p:spPr>
          <a:xfrm>
            <a:off x="6319599" y="5020270"/>
            <a:ext cx="44410" cy="1921431"/>
          </a:xfrm>
          <a:prstGeom prst="rect">
            <a:avLst/>
          </a:prstGeom>
          <a:solidFill>
            <a:srgbClr val="581CA0"/>
          </a:solidFill>
        </p:spPr>
      </p:sp>
      <p:pic>
        <p:nvPicPr>
          <p:cNvPr id="8" name="Image 1" descr="preencoded.png"/>
          <p:cNvPicPr>
            <a:picLocks noChangeAspect="1"/>
          </p:cNvPicPr>
          <p:nvPr/>
        </p:nvPicPr>
        <p:blipFill>
          <a:blip r:embed="rId4"/>
          <a:stretch>
            <a:fillRect/>
          </a:stretch>
        </p:blipFill>
        <p:spPr>
          <a:xfrm>
            <a:off x="0" y="0"/>
            <a:ext cx="5486400"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7696"/>
          </a:xfrm>
          <a:prstGeom prst="rect">
            <a:avLst/>
          </a:prstGeom>
          <a:solidFill>
            <a:srgbClr val="0D0A2C">
              <a:alpha val="75000"/>
            </a:srgbClr>
          </a:solidFill>
          <a:ln w="12978">
            <a:solidFill>
              <a:srgbClr val="FFFFFF">
                <a:alpha val="16000"/>
              </a:srgbClr>
            </a:solidFill>
            <a:prstDash val="solid"/>
          </a:ln>
        </p:spPr>
      </p:sp>
      <p:sp>
        <p:nvSpPr>
          <p:cNvPr id="4" name="Text 1"/>
          <p:cNvSpPr/>
          <p:nvPr/>
        </p:nvSpPr>
        <p:spPr>
          <a:xfrm>
            <a:off x="2376368" y="571857"/>
            <a:ext cx="9877544" cy="1299448"/>
          </a:xfrm>
          <a:prstGeom prst="rect">
            <a:avLst/>
          </a:prstGeom>
          <a:noFill/>
        </p:spPr>
        <p:txBody>
          <a:bodyPr wrap="square" rtlCol="0" anchor="t"/>
          <a:lstStyle/>
          <a:p>
            <a:pPr marL="0" indent="0">
              <a:lnSpc>
                <a:spcPts val="5115"/>
              </a:lnSpc>
              <a:buNone/>
            </a:pPr>
            <a:r>
              <a:rPr lang="en-US" sz="4095" dirty="0">
                <a:solidFill>
                  <a:srgbClr val="F2F0F4"/>
                </a:solidFill>
                <a:latin typeface="Montserrat" pitchFamily="34" charset="0"/>
                <a:ea typeface="Montserrat" pitchFamily="34" charset="-122"/>
                <a:cs typeface="Montserrat" pitchFamily="34" charset="-120"/>
              </a:rPr>
              <a:t>Methods for Fake News Detection Using NLP</a:t>
            </a:r>
            <a:endParaRPr lang="en-US" sz="4095" dirty="0"/>
          </a:p>
        </p:txBody>
      </p:sp>
      <p:sp>
        <p:nvSpPr>
          <p:cNvPr id="5" name="Text 2"/>
          <p:cNvSpPr/>
          <p:nvPr/>
        </p:nvSpPr>
        <p:spPr>
          <a:xfrm>
            <a:off x="2376368" y="2287191"/>
            <a:ext cx="9877544" cy="332780"/>
          </a:xfrm>
          <a:prstGeom prst="rect">
            <a:avLst/>
          </a:prstGeom>
          <a:noFill/>
        </p:spPr>
        <p:txBody>
          <a:bodyPr wrap="non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NLP techniques can be used to identify fake news in different ways, including:</a:t>
            </a:r>
            <a:endParaRPr lang="en-US" sz="1635" dirty="0"/>
          </a:p>
        </p:txBody>
      </p:sp>
      <p:sp>
        <p:nvSpPr>
          <p:cNvPr id="6" name="Text 3"/>
          <p:cNvSpPr/>
          <p:nvPr/>
        </p:nvSpPr>
        <p:spPr>
          <a:xfrm>
            <a:off x="2708910" y="2853809"/>
            <a:ext cx="9545003" cy="332780"/>
          </a:xfrm>
          <a:prstGeom prst="rect">
            <a:avLst/>
          </a:prstGeom>
          <a:noFill/>
        </p:spPr>
        <p:txBody>
          <a:bodyPr wrap="none" rtlCol="0" anchor="t"/>
          <a:lstStyle/>
          <a:p>
            <a:pPr marL="342900" indent="-342900" algn="l">
              <a:lnSpc>
                <a:spcPts val="2620"/>
              </a:lnSpc>
              <a:buSzPct val="100000"/>
              <a:buChar char="•"/>
            </a:pPr>
            <a:r>
              <a:rPr lang="en-US" sz="1635" dirty="0">
                <a:solidFill>
                  <a:srgbClr val="DCD7E5"/>
                </a:solidFill>
                <a:latin typeface="Heebo" pitchFamily="34" charset="0"/>
                <a:ea typeface="Heebo" pitchFamily="34" charset="-122"/>
                <a:cs typeface="Heebo" pitchFamily="34" charset="-120"/>
              </a:rPr>
              <a:t>Sentiment analysis: Analyzing the tone and emotions in text to determine if it is positive or negative.</a:t>
            </a:r>
            <a:endParaRPr lang="en-US" sz="1635" dirty="0"/>
          </a:p>
        </p:txBody>
      </p:sp>
      <p:sp>
        <p:nvSpPr>
          <p:cNvPr id="7" name="Text 4"/>
          <p:cNvSpPr/>
          <p:nvPr/>
        </p:nvSpPr>
        <p:spPr>
          <a:xfrm>
            <a:off x="2708910" y="3269694"/>
            <a:ext cx="9545003" cy="332780"/>
          </a:xfrm>
          <a:prstGeom prst="rect">
            <a:avLst/>
          </a:prstGeom>
          <a:noFill/>
        </p:spPr>
        <p:txBody>
          <a:bodyPr wrap="none" rtlCol="0" anchor="t"/>
          <a:lstStyle/>
          <a:p>
            <a:pPr marL="342900" indent="-342900" algn="l">
              <a:lnSpc>
                <a:spcPts val="2620"/>
              </a:lnSpc>
              <a:buSzPct val="100000"/>
              <a:buChar char="•"/>
            </a:pPr>
            <a:r>
              <a:rPr lang="en-US" sz="1635" dirty="0">
                <a:solidFill>
                  <a:srgbClr val="DCD7E5"/>
                </a:solidFill>
                <a:latin typeface="Heebo" pitchFamily="34" charset="0"/>
                <a:ea typeface="Heebo" pitchFamily="34" charset="-122"/>
                <a:cs typeface="Heebo" pitchFamily="34" charset="-120"/>
              </a:rPr>
              <a:t>Stance detection: Identifying the political leaning of a news article.</a:t>
            </a:r>
            <a:endParaRPr lang="en-US" sz="1635" dirty="0"/>
          </a:p>
        </p:txBody>
      </p:sp>
      <p:sp>
        <p:nvSpPr>
          <p:cNvPr id="8" name="Text 5"/>
          <p:cNvSpPr/>
          <p:nvPr/>
        </p:nvSpPr>
        <p:spPr>
          <a:xfrm>
            <a:off x="2708910" y="3685580"/>
            <a:ext cx="9545003" cy="332780"/>
          </a:xfrm>
          <a:prstGeom prst="rect">
            <a:avLst/>
          </a:prstGeom>
          <a:noFill/>
        </p:spPr>
        <p:txBody>
          <a:bodyPr wrap="none" rtlCol="0" anchor="t"/>
          <a:lstStyle/>
          <a:p>
            <a:pPr marL="342900" indent="-342900" algn="l">
              <a:lnSpc>
                <a:spcPts val="2620"/>
              </a:lnSpc>
              <a:buSzPct val="100000"/>
              <a:buChar char="•"/>
            </a:pPr>
            <a:r>
              <a:rPr lang="en-US" sz="1635" dirty="0">
                <a:solidFill>
                  <a:srgbClr val="DCD7E5"/>
                </a:solidFill>
                <a:latin typeface="Heebo" pitchFamily="34" charset="0"/>
                <a:ea typeface="Heebo" pitchFamily="34" charset="-122"/>
                <a:cs typeface="Heebo" pitchFamily="34" charset="-120"/>
              </a:rPr>
              <a:t>Fact-checking and verification: Checking the accuracy of news claims using credible sources.</a:t>
            </a:r>
            <a:endParaRPr lang="en-US" sz="1635" dirty="0"/>
          </a:p>
        </p:txBody>
      </p:sp>
      <p:sp>
        <p:nvSpPr>
          <p:cNvPr id="9" name="Shape 6"/>
          <p:cNvSpPr/>
          <p:nvPr/>
        </p:nvSpPr>
        <p:spPr>
          <a:xfrm>
            <a:off x="2376368" y="4252198"/>
            <a:ext cx="9877544" cy="3413641"/>
          </a:xfrm>
          <a:prstGeom prst="roundRect">
            <a:avLst>
              <a:gd name="adj" fmla="val 2741"/>
            </a:avLst>
          </a:prstGeom>
          <a:noFill/>
          <a:ln w="12978">
            <a:solidFill>
              <a:srgbClr val="FFFFFF">
                <a:alpha val="24000"/>
              </a:srgbClr>
            </a:solidFill>
            <a:prstDash val="solid"/>
          </a:ln>
        </p:spPr>
      </p:sp>
      <p:sp>
        <p:nvSpPr>
          <p:cNvPr id="10" name="Shape 7"/>
          <p:cNvSpPr/>
          <p:nvPr/>
        </p:nvSpPr>
        <p:spPr>
          <a:xfrm>
            <a:off x="2389346" y="4265176"/>
            <a:ext cx="9851588" cy="597337"/>
          </a:xfrm>
          <a:prstGeom prst="rect">
            <a:avLst/>
          </a:prstGeom>
          <a:solidFill>
            <a:srgbClr val="FFFFFF">
              <a:alpha val="4000"/>
            </a:srgbClr>
          </a:solidFill>
        </p:spPr>
      </p:sp>
      <p:sp>
        <p:nvSpPr>
          <p:cNvPr id="11" name="Text 8"/>
          <p:cNvSpPr/>
          <p:nvPr/>
        </p:nvSpPr>
        <p:spPr>
          <a:xfrm>
            <a:off x="2597348" y="4397454"/>
            <a:ext cx="4506158" cy="332780"/>
          </a:xfrm>
          <a:prstGeom prst="rect">
            <a:avLst/>
          </a:prstGeom>
          <a:noFill/>
        </p:spPr>
        <p:txBody>
          <a:bodyPr wrap="non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Method</a:t>
            </a:r>
            <a:endParaRPr lang="en-US" sz="1635" dirty="0"/>
          </a:p>
        </p:txBody>
      </p:sp>
      <p:sp>
        <p:nvSpPr>
          <p:cNvPr id="12" name="Text 9"/>
          <p:cNvSpPr/>
          <p:nvPr/>
        </p:nvSpPr>
        <p:spPr>
          <a:xfrm>
            <a:off x="7526893" y="4397454"/>
            <a:ext cx="4506158" cy="332780"/>
          </a:xfrm>
          <a:prstGeom prst="rect">
            <a:avLst/>
          </a:prstGeom>
          <a:noFill/>
        </p:spPr>
        <p:txBody>
          <a:bodyPr wrap="non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Description</a:t>
            </a:r>
            <a:endParaRPr lang="en-US" sz="1635" dirty="0"/>
          </a:p>
        </p:txBody>
      </p:sp>
      <p:sp>
        <p:nvSpPr>
          <p:cNvPr id="13" name="Shape 10"/>
          <p:cNvSpPr/>
          <p:nvPr/>
        </p:nvSpPr>
        <p:spPr>
          <a:xfrm>
            <a:off x="2389346" y="4862512"/>
            <a:ext cx="9851588" cy="930116"/>
          </a:xfrm>
          <a:prstGeom prst="rect">
            <a:avLst/>
          </a:prstGeom>
          <a:solidFill>
            <a:srgbClr val="000000">
              <a:alpha val="4000"/>
            </a:srgbClr>
          </a:solidFill>
        </p:spPr>
      </p:sp>
      <p:sp>
        <p:nvSpPr>
          <p:cNvPr id="14" name="Text 11"/>
          <p:cNvSpPr/>
          <p:nvPr/>
        </p:nvSpPr>
        <p:spPr>
          <a:xfrm>
            <a:off x="2597348" y="4994791"/>
            <a:ext cx="4506158" cy="332780"/>
          </a:xfrm>
          <a:prstGeom prst="rect">
            <a:avLst/>
          </a:prstGeom>
          <a:noFill/>
        </p:spPr>
        <p:txBody>
          <a:bodyPr wrap="non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Sentiment Analysis</a:t>
            </a:r>
            <a:endParaRPr lang="en-US" sz="1635" dirty="0"/>
          </a:p>
        </p:txBody>
      </p:sp>
      <p:sp>
        <p:nvSpPr>
          <p:cNvPr id="15" name="Text 12"/>
          <p:cNvSpPr/>
          <p:nvPr/>
        </p:nvSpPr>
        <p:spPr>
          <a:xfrm>
            <a:off x="7526893" y="4994791"/>
            <a:ext cx="4506158" cy="665559"/>
          </a:xfrm>
          <a:prstGeom prst="rect">
            <a:avLst/>
          </a:prstGeom>
          <a:noFill/>
        </p:spPr>
        <p:txBody>
          <a:bodyPr wrap="squar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Identifies the opinion and emotions expressed in the text to determine if it is biased or misleading.</a:t>
            </a:r>
            <a:endParaRPr lang="en-US" sz="1635" dirty="0"/>
          </a:p>
        </p:txBody>
      </p:sp>
      <p:sp>
        <p:nvSpPr>
          <p:cNvPr id="16" name="Shape 13"/>
          <p:cNvSpPr/>
          <p:nvPr/>
        </p:nvSpPr>
        <p:spPr>
          <a:xfrm>
            <a:off x="2389346" y="5792629"/>
            <a:ext cx="9851588" cy="930116"/>
          </a:xfrm>
          <a:prstGeom prst="rect">
            <a:avLst/>
          </a:prstGeom>
          <a:solidFill>
            <a:srgbClr val="FFFFFF">
              <a:alpha val="4000"/>
            </a:srgbClr>
          </a:solidFill>
        </p:spPr>
      </p:sp>
      <p:sp>
        <p:nvSpPr>
          <p:cNvPr id="17" name="Text 14"/>
          <p:cNvSpPr/>
          <p:nvPr/>
        </p:nvSpPr>
        <p:spPr>
          <a:xfrm>
            <a:off x="2597348" y="5924907"/>
            <a:ext cx="4506158" cy="332780"/>
          </a:xfrm>
          <a:prstGeom prst="rect">
            <a:avLst/>
          </a:prstGeom>
          <a:noFill/>
        </p:spPr>
        <p:txBody>
          <a:bodyPr wrap="non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Stance Detection</a:t>
            </a:r>
            <a:endParaRPr lang="en-US" sz="1635" dirty="0"/>
          </a:p>
        </p:txBody>
      </p:sp>
      <p:sp>
        <p:nvSpPr>
          <p:cNvPr id="18" name="Text 15"/>
          <p:cNvSpPr/>
          <p:nvPr/>
        </p:nvSpPr>
        <p:spPr>
          <a:xfrm>
            <a:off x="7526893" y="5924907"/>
            <a:ext cx="4506158" cy="665559"/>
          </a:xfrm>
          <a:prstGeom prst="rect">
            <a:avLst/>
          </a:prstGeom>
          <a:noFill/>
        </p:spPr>
        <p:txBody>
          <a:bodyPr wrap="squar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Determines the political leaning of an article or opinion.</a:t>
            </a:r>
            <a:endParaRPr lang="en-US" sz="1635" dirty="0"/>
          </a:p>
        </p:txBody>
      </p:sp>
      <p:sp>
        <p:nvSpPr>
          <p:cNvPr id="19" name="Shape 16"/>
          <p:cNvSpPr/>
          <p:nvPr/>
        </p:nvSpPr>
        <p:spPr>
          <a:xfrm>
            <a:off x="2389346" y="6722745"/>
            <a:ext cx="9851588" cy="930116"/>
          </a:xfrm>
          <a:prstGeom prst="rect">
            <a:avLst/>
          </a:prstGeom>
          <a:solidFill>
            <a:srgbClr val="000000">
              <a:alpha val="4000"/>
            </a:srgbClr>
          </a:solidFill>
        </p:spPr>
      </p:sp>
      <p:sp>
        <p:nvSpPr>
          <p:cNvPr id="20" name="Text 17"/>
          <p:cNvSpPr/>
          <p:nvPr/>
        </p:nvSpPr>
        <p:spPr>
          <a:xfrm>
            <a:off x="2597348" y="6855023"/>
            <a:ext cx="4506158" cy="332780"/>
          </a:xfrm>
          <a:prstGeom prst="rect">
            <a:avLst/>
          </a:prstGeom>
          <a:noFill/>
        </p:spPr>
        <p:txBody>
          <a:bodyPr wrap="non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Fact-checking and Verification</a:t>
            </a:r>
            <a:endParaRPr lang="en-US" sz="1635" dirty="0"/>
          </a:p>
        </p:txBody>
      </p:sp>
      <p:sp>
        <p:nvSpPr>
          <p:cNvPr id="21" name="Text 18"/>
          <p:cNvSpPr/>
          <p:nvPr/>
        </p:nvSpPr>
        <p:spPr>
          <a:xfrm>
            <a:off x="7526893" y="6855023"/>
            <a:ext cx="4506158" cy="665559"/>
          </a:xfrm>
          <a:prstGeom prst="rect">
            <a:avLst/>
          </a:prstGeom>
          <a:noFill/>
        </p:spPr>
        <p:txBody>
          <a:bodyPr wrap="square" rtlCol="0" anchor="t"/>
          <a:lstStyle/>
          <a:p>
            <a:pPr marL="0" indent="0">
              <a:lnSpc>
                <a:spcPts val="2620"/>
              </a:lnSpc>
              <a:buNone/>
            </a:pPr>
            <a:r>
              <a:rPr lang="en-US" sz="1635" dirty="0">
                <a:solidFill>
                  <a:srgbClr val="DCD7E5"/>
                </a:solidFill>
                <a:latin typeface="Heebo" pitchFamily="34" charset="0"/>
                <a:ea typeface="Heebo" pitchFamily="34" charset="-122"/>
                <a:cs typeface="Heebo" pitchFamily="34" charset="-120"/>
              </a:rPr>
              <a:t>Checks the accuracy of claims made in news articles using credible sources.</a:t>
            </a:r>
            <a:endParaRPr lang="en-US" sz="163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740575"/>
            <a:ext cx="10554414" cy="1388745"/>
          </a:xfrm>
          <a:prstGeom prst="rect">
            <a:avLst/>
          </a:prstGeom>
          <a:noFill/>
        </p:spPr>
        <p:txBody>
          <a:bodyPr wrap="square" rtlCol="0" anchor="t"/>
          <a:lstStyle/>
          <a:p>
            <a:pPr marL="0" indent="0">
              <a:lnSpc>
                <a:spcPts val="5470"/>
              </a:lnSpc>
              <a:buNone/>
            </a:pPr>
            <a:r>
              <a:rPr lang="en-US" sz="4375" dirty="0">
                <a:solidFill>
                  <a:srgbClr val="F2F0F4"/>
                </a:solidFill>
                <a:latin typeface="Montserrat" pitchFamily="34" charset="0"/>
                <a:ea typeface="Montserrat" pitchFamily="34" charset="-122"/>
                <a:cs typeface="Montserrat" pitchFamily="34" charset="-120"/>
              </a:rPr>
              <a:t>Challenges in Detecting Fake News Using NLP</a:t>
            </a:r>
            <a:endParaRPr lang="en-US" sz="4375" dirty="0"/>
          </a:p>
        </p:txBody>
      </p:sp>
      <p:sp>
        <p:nvSpPr>
          <p:cNvPr id="5" name="Text 2"/>
          <p:cNvSpPr/>
          <p:nvPr/>
        </p:nvSpPr>
        <p:spPr>
          <a:xfrm>
            <a:off x="2037993" y="3573661"/>
            <a:ext cx="10554414" cy="355402"/>
          </a:xfrm>
          <a:prstGeom prst="rect">
            <a:avLst/>
          </a:prstGeom>
          <a:noFill/>
        </p:spPr>
        <p:txBody>
          <a:bodyPr wrap="non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Although NLP can be useful in identifying fake news, there are still challenges that need to be addressed:</a:t>
            </a:r>
            <a:endParaRPr lang="en-US" sz="1750" dirty="0"/>
          </a:p>
        </p:txBody>
      </p:sp>
      <p:sp>
        <p:nvSpPr>
          <p:cNvPr id="6" name="Text 3"/>
          <p:cNvSpPr/>
          <p:nvPr/>
        </p:nvSpPr>
        <p:spPr>
          <a:xfrm>
            <a:off x="2393394" y="4178975"/>
            <a:ext cx="10199013" cy="710803"/>
          </a:xfrm>
          <a:prstGeom prst="rect">
            <a:avLst/>
          </a:prstGeom>
          <a:noFill/>
        </p:spPr>
        <p:txBody>
          <a:bodyPr wrap="square" rtlCol="0" anchor="t"/>
          <a:lstStyle/>
          <a:p>
            <a:pPr marL="342900" indent="-342900" algn="l">
              <a:lnSpc>
                <a:spcPts val="2800"/>
              </a:lnSpc>
              <a:buSzPct val="100000"/>
              <a:buChar char="•"/>
            </a:pPr>
            <a:r>
              <a:rPr lang="en-US" sz="1750" dirty="0">
                <a:solidFill>
                  <a:srgbClr val="DCD7E5"/>
                </a:solidFill>
                <a:latin typeface="Heebo" pitchFamily="34" charset="0"/>
                <a:ea typeface="Heebo" pitchFamily="34" charset="-122"/>
                <a:cs typeface="Heebo" pitchFamily="34" charset="-120"/>
              </a:rPr>
              <a:t>Identifying false information: It can be challenging to differentiate fake news from legitimate news, especially when the information is presented in a believable way.</a:t>
            </a:r>
            <a:endParaRPr lang="en-US" sz="1750" dirty="0"/>
          </a:p>
        </p:txBody>
      </p:sp>
      <p:sp>
        <p:nvSpPr>
          <p:cNvPr id="7" name="Text 4"/>
          <p:cNvSpPr/>
          <p:nvPr/>
        </p:nvSpPr>
        <p:spPr>
          <a:xfrm>
            <a:off x="2393394" y="4978598"/>
            <a:ext cx="10199013" cy="710803"/>
          </a:xfrm>
          <a:prstGeom prst="rect">
            <a:avLst/>
          </a:prstGeom>
          <a:noFill/>
        </p:spPr>
        <p:txBody>
          <a:bodyPr wrap="square" rtlCol="0" anchor="t"/>
          <a:lstStyle/>
          <a:p>
            <a:pPr marL="342900" indent="-342900" algn="l">
              <a:lnSpc>
                <a:spcPts val="2800"/>
              </a:lnSpc>
              <a:buSzPct val="100000"/>
              <a:buChar char="•"/>
            </a:pPr>
            <a:r>
              <a:rPr lang="en-US" sz="1750" dirty="0">
                <a:solidFill>
                  <a:srgbClr val="DCD7E5"/>
                </a:solidFill>
                <a:latin typeface="Heebo" pitchFamily="34" charset="0"/>
                <a:ea typeface="Heebo" pitchFamily="34" charset="-122"/>
                <a:cs typeface="Heebo" pitchFamily="34" charset="-120"/>
              </a:rPr>
              <a:t>Handling biases and subjectivity: NLP models can be influenced by the personal biases and beliefs of their creators, which can impact the accuracy of the results.</a:t>
            </a:r>
            <a:endParaRPr lang="en-US" sz="1750" dirty="0"/>
          </a:p>
        </p:txBody>
      </p:sp>
      <p:sp>
        <p:nvSpPr>
          <p:cNvPr id="8" name="Text 5"/>
          <p:cNvSpPr/>
          <p:nvPr/>
        </p:nvSpPr>
        <p:spPr>
          <a:xfrm>
            <a:off x="2393394" y="5778222"/>
            <a:ext cx="10199013" cy="710803"/>
          </a:xfrm>
          <a:prstGeom prst="rect">
            <a:avLst/>
          </a:prstGeom>
          <a:noFill/>
        </p:spPr>
        <p:txBody>
          <a:bodyPr wrap="square" rtlCol="0" anchor="t"/>
          <a:lstStyle/>
          <a:p>
            <a:pPr marL="342900" indent="-342900" algn="l">
              <a:lnSpc>
                <a:spcPts val="2800"/>
              </a:lnSpc>
              <a:buSzPct val="100000"/>
              <a:buChar char="•"/>
            </a:pPr>
            <a:r>
              <a:rPr lang="en-US" sz="1750" dirty="0">
                <a:solidFill>
                  <a:srgbClr val="DCD7E5"/>
                </a:solidFill>
                <a:latin typeface="Heebo" pitchFamily="34" charset="0"/>
                <a:ea typeface="Heebo" pitchFamily="34" charset="-122"/>
                <a:cs typeface="Heebo" pitchFamily="34" charset="-120"/>
              </a:rPr>
              <a:t>Dealing with rapidly evolving tactics of misinformation: As new techniques for spreading fake news emerge, NLP models need to keep up with those changes to remain effective.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2263">
            <a:solidFill>
              <a:srgbClr val="FFFFFF">
                <a:alpha val="16000"/>
              </a:srgbClr>
            </a:solidFill>
            <a:prstDash val="solid"/>
          </a:ln>
        </p:spPr>
      </p:sp>
      <p:sp>
        <p:nvSpPr>
          <p:cNvPr id="4" name="Text 1"/>
          <p:cNvSpPr/>
          <p:nvPr/>
        </p:nvSpPr>
        <p:spPr>
          <a:xfrm>
            <a:off x="791647" y="543997"/>
            <a:ext cx="9389388" cy="1235393"/>
          </a:xfrm>
          <a:prstGeom prst="rect">
            <a:avLst/>
          </a:prstGeom>
          <a:noFill/>
        </p:spPr>
        <p:txBody>
          <a:bodyPr wrap="square" rtlCol="0" anchor="t"/>
          <a:lstStyle/>
          <a:p>
            <a:pPr marL="0" indent="0">
              <a:lnSpc>
                <a:spcPts val="4865"/>
              </a:lnSpc>
              <a:buNone/>
            </a:pPr>
            <a:r>
              <a:rPr lang="en-US" sz="3890" dirty="0">
                <a:solidFill>
                  <a:srgbClr val="F2F0F4"/>
                </a:solidFill>
                <a:latin typeface="Montserrat" pitchFamily="34" charset="0"/>
                <a:ea typeface="Montserrat" pitchFamily="34" charset="-122"/>
                <a:cs typeface="Montserrat" pitchFamily="34" charset="-120"/>
              </a:rPr>
              <a:t>Benefits of Using NLP for Fake News Detection</a:t>
            </a:r>
            <a:endParaRPr lang="en-US" sz="3890" dirty="0"/>
          </a:p>
        </p:txBody>
      </p:sp>
      <p:sp>
        <p:nvSpPr>
          <p:cNvPr id="5" name="Text 2"/>
          <p:cNvSpPr/>
          <p:nvPr/>
        </p:nvSpPr>
        <p:spPr>
          <a:xfrm>
            <a:off x="791647" y="2075855"/>
            <a:ext cx="9389388" cy="316230"/>
          </a:xfrm>
          <a:prstGeom prst="rect">
            <a:avLst/>
          </a:prstGeom>
          <a:noFill/>
        </p:spPr>
        <p:txBody>
          <a:bodyPr wrap="none" rtlCol="0" anchor="t"/>
          <a:lstStyle/>
          <a:p>
            <a:pPr marL="0" indent="0">
              <a:lnSpc>
                <a:spcPts val="2490"/>
              </a:lnSpc>
              <a:buNone/>
            </a:pPr>
            <a:r>
              <a:rPr lang="en-US" sz="1555" dirty="0">
                <a:solidFill>
                  <a:srgbClr val="DCD7E5"/>
                </a:solidFill>
                <a:latin typeface="Heebo" pitchFamily="34" charset="0"/>
                <a:ea typeface="Heebo" pitchFamily="34" charset="-122"/>
                <a:cs typeface="Heebo" pitchFamily="34" charset="-120"/>
              </a:rPr>
              <a:t>NLP-based fake news detection has several benefits over traditional methods:</a:t>
            </a:r>
            <a:endParaRPr lang="en-US" sz="1555" dirty="0"/>
          </a:p>
        </p:txBody>
      </p:sp>
      <p:sp>
        <p:nvSpPr>
          <p:cNvPr id="6" name="Shape 3"/>
          <p:cNvSpPr/>
          <p:nvPr/>
        </p:nvSpPr>
        <p:spPr>
          <a:xfrm>
            <a:off x="791647" y="2614374"/>
            <a:ext cx="9389388" cy="1558647"/>
          </a:xfrm>
          <a:prstGeom prst="roundRect">
            <a:avLst>
              <a:gd name="adj" fmla="val 5707"/>
            </a:avLst>
          </a:prstGeom>
          <a:solidFill>
            <a:srgbClr val="3C136D"/>
          </a:solidFill>
          <a:ln w="12263">
            <a:solidFill>
              <a:srgbClr val="481782"/>
            </a:solidFill>
            <a:prstDash val="solid"/>
          </a:ln>
        </p:spPr>
      </p:sp>
      <p:sp>
        <p:nvSpPr>
          <p:cNvPr id="7" name="Text 4"/>
          <p:cNvSpPr/>
          <p:nvPr/>
        </p:nvSpPr>
        <p:spPr>
          <a:xfrm>
            <a:off x="1001554" y="2824282"/>
            <a:ext cx="4381500" cy="308729"/>
          </a:xfrm>
          <a:prstGeom prst="rect">
            <a:avLst/>
          </a:prstGeom>
          <a:noFill/>
        </p:spPr>
        <p:txBody>
          <a:bodyPr wrap="none" rtlCol="0" anchor="t"/>
          <a:lstStyle/>
          <a:p>
            <a:pPr marL="0" indent="0">
              <a:lnSpc>
                <a:spcPts val="2430"/>
              </a:lnSpc>
              <a:buNone/>
            </a:pPr>
            <a:r>
              <a:rPr lang="en-US" sz="1945" dirty="0">
                <a:solidFill>
                  <a:srgbClr val="DCD7E5"/>
                </a:solidFill>
                <a:latin typeface="Montserrat" pitchFamily="34" charset="0"/>
                <a:ea typeface="Montserrat" pitchFamily="34" charset="-122"/>
                <a:cs typeface="Montserrat" pitchFamily="34" charset="-120"/>
              </a:rPr>
              <a:t>Faster and More Efficient Detection</a:t>
            </a:r>
            <a:endParaRPr lang="en-US" sz="1945" dirty="0"/>
          </a:p>
        </p:txBody>
      </p:sp>
      <p:sp>
        <p:nvSpPr>
          <p:cNvPr id="8" name="Text 5"/>
          <p:cNvSpPr/>
          <p:nvPr/>
        </p:nvSpPr>
        <p:spPr>
          <a:xfrm>
            <a:off x="1001554" y="3330654"/>
            <a:ext cx="8969573" cy="632460"/>
          </a:xfrm>
          <a:prstGeom prst="rect">
            <a:avLst/>
          </a:prstGeom>
          <a:noFill/>
        </p:spPr>
        <p:txBody>
          <a:bodyPr wrap="square" rtlCol="0" anchor="t"/>
          <a:lstStyle/>
          <a:p>
            <a:pPr marL="0" indent="0">
              <a:lnSpc>
                <a:spcPts val="2490"/>
              </a:lnSpc>
              <a:buNone/>
            </a:pPr>
            <a:r>
              <a:rPr lang="en-US" sz="1555" dirty="0">
                <a:solidFill>
                  <a:srgbClr val="DCD7E5"/>
                </a:solidFill>
                <a:latin typeface="Heebo" pitchFamily="34" charset="0"/>
                <a:ea typeface="Heebo" pitchFamily="34" charset="-122"/>
                <a:cs typeface="Heebo" pitchFamily="34" charset="-120"/>
              </a:rPr>
              <a:t>Machine learning algorithms can quickly analyze large amounts of data to identify patterns and detect fake news more efficiently.</a:t>
            </a:r>
            <a:endParaRPr lang="en-US" sz="1555" dirty="0"/>
          </a:p>
        </p:txBody>
      </p:sp>
      <p:sp>
        <p:nvSpPr>
          <p:cNvPr id="9" name="Shape 6"/>
          <p:cNvSpPr/>
          <p:nvPr/>
        </p:nvSpPr>
        <p:spPr>
          <a:xfrm>
            <a:off x="791647" y="4370665"/>
            <a:ext cx="9389388" cy="1558647"/>
          </a:xfrm>
          <a:prstGeom prst="roundRect">
            <a:avLst>
              <a:gd name="adj" fmla="val 5707"/>
            </a:avLst>
          </a:prstGeom>
          <a:solidFill>
            <a:srgbClr val="3C136D"/>
          </a:solidFill>
          <a:ln w="12263">
            <a:solidFill>
              <a:srgbClr val="481782"/>
            </a:solidFill>
            <a:prstDash val="solid"/>
          </a:ln>
        </p:spPr>
      </p:sp>
      <p:sp>
        <p:nvSpPr>
          <p:cNvPr id="10" name="Text 7"/>
          <p:cNvSpPr/>
          <p:nvPr/>
        </p:nvSpPr>
        <p:spPr>
          <a:xfrm>
            <a:off x="1001554" y="4580573"/>
            <a:ext cx="3337560" cy="308729"/>
          </a:xfrm>
          <a:prstGeom prst="rect">
            <a:avLst/>
          </a:prstGeom>
          <a:noFill/>
        </p:spPr>
        <p:txBody>
          <a:bodyPr wrap="none" rtlCol="0" anchor="t"/>
          <a:lstStyle/>
          <a:p>
            <a:pPr marL="0" indent="0">
              <a:lnSpc>
                <a:spcPts val="2430"/>
              </a:lnSpc>
              <a:buNone/>
            </a:pPr>
            <a:r>
              <a:rPr lang="en-US" sz="1945" dirty="0">
                <a:solidFill>
                  <a:srgbClr val="DCD7E5"/>
                </a:solidFill>
                <a:latin typeface="Montserrat" pitchFamily="34" charset="0"/>
                <a:ea typeface="Montserrat" pitchFamily="34" charset="-122"/>
                <a:cs typeface="Montserrat" pitchFamily="34" charset="-120"/>
              </a:rPr>
              <a:t>Scalability and Automation</a:t>
            </a:r>
            <a:endParaRPr lang="en-US" sz="1945" dirty="0"/>
          </a:p>
        </p:txBody>
      </p:sp>
      <p:sp>
        <p:nvSpPr>
          <p:cNvPr id="11" name="Text 8"/>
          <p:cNvSpPr/>
          <p:nvPr/>
        </p:nvSpPr>
        <p:spPr>
          <a:xfrm>
            <a:off x="1001554" y="5086945"/>
            <a:ext cx="8969573" cy="632460"/>
          </a:xfrm>
          <a:prstGeom prst="rect">
            <a:avLst/>
          </a:prstGeom>
          <a:noFill/>
        </p:spPr>
        <p:txBody>
          <a:bodyPr wrap="square" rtlCol="0" anchor="t"/>
          <a:lstStyle/>
          <a:p>
            <a:pPr marL="0" indent="0">
              <a:lnSpc>
                <a:spcPts val="2490"/>
              </a:lnSpc>
              <a:buNone/>
            </a:pPr>
            <a:r>
              <a:rPr lang="en-US" sz="1555" dirty="0">
                <a:solidFill>
                  <a:srgbClr val="DCD7E5"/>
                </a:solidFill>
                <a:latin typeface="Heebo" pitchFamily="34" charset="0"/>
                <a:ea typeface="Heebo" pitchFamily="34" charset="-122"/>
                <a:cs typeface="Heebo" pitchFamily="34" charset="-120"/>
              </a:rPr>
              <a:t>NLP-based systems can be easily scaled to handle large volumes of data and can be automated to work around the clock.</a:t>
            </a:r>
            <a:endParaRPr lang="en-US" sz="1555" dirty="0"/>
          </a:p>
        </p:txBody>
      </p:sp>
      <p:sp>
        <p:nvSpPr>
          <p:cNvPr id="12" name="Shape 9"/>
          <p:cNvSpPr/>
          <p:nvPr/>
        </p:nvSpPr>
        <p:spPr>
          <a:xfrm>
            <a:off x="791647" y="6126956"/>
            <a:ext cx="9389388" cy="1558647"/>
          </a:xfrm>
          <a:prstGeom prst="roundRect">
            <a:avLst>
              <a:gd name="adj" fmla="val 5707"/>
            </a:avLst>
          </a:prstGeom>
          <a:solidFill>
            <a:srgbClr val="3C136D"/>
          </a:solidFill>
          <a:ln w="12263">
            <a:solidFill>
              <a:srgbClr val="481782"/>
            </a:solidFill>
            <a:prstDash val="solid"/>
          </a:ln>
        </p:spPr>
      </p:sp>
      <p:sp>
        <p:nvSpPr>
          <p:cNvPr id="13" name="Text 10"/>
          <p:cNvSpPr/>
          <p:nvPr/>
        </p:nvSpPr>
        <p:spPr>
          <a:xfrm>
            <a:off x="1001554" y="6336863"/>
            <a:ext cx="6972300" cy="308729"/>
          </a:xfrm>
          <a:prstGeom prst="rect">
            <a:avLst/>
          </a:prstGeom>
          <a:noFill/>
        </p:spPr>
        <p:txBody>
          <a:bodyPr wrap="none" rtlCol="0" anchor="t"/>
          <a:lstStyle/>
          <a:p>
            <a:pPr marL="0" indent="0">
              <a:lnSpc>
                <a:spcPts val="2430"/>
              </a:lnSpc>
              <a:buNone/>
            </a:pPr>
            <a:r>
              <a:rPr lang="en-US" sz="1945" dirty="0">
                <a:solidFill>
                  <a:srgbClr val="DCD7E5"/>
                </a:solidFill>
                <a:latin typeface="Montserrat" pitchFamily="34" charset="0"/>
                <a:ea typeface="Montserrat" pitchFamily="34" charset="-122"/>
                <a:cs typeface="Montserrat" pitchFamily="34" charset="-120"/>
              </a:rPr>
              <a:t>Supporting Fact-checking Organizations and Journalists</a:t>
            </a:r>
            <a:endParaRPr lang="en-US" sz="1945" dirty="0"/>
          </a:p>
        </p:txBody>
      </p:sp>
      <p:sp>
        <p:nvSpPr>
          <p:cNvPr id="14" name="Text 11"/>
          <p:cNvSpPr/>
          <p:nvPr/>
        </p:nvSpPr>
        <p:spPr>
          <a:xfrm>
            <a:off x="1001554" y="6843236"/>
            <a:ext cx="8969573" cy="632460"/>
          </a:xfrm>
          <a:prstGeom prst="rect">
            <a:avLst/>
          </a:prstGeom>
          <a:noFill/>
        </p:spPr>
        <p:txBody>
          <a:bodyPr wrap="square" rtlCol="0" anchor="t"/>
          <a:lstStyle/>
          <a:p>
            <a:pPr marL="0" indent="0">
              <a:lnSpc>
                <a:spcPts val="2490"/>
              </a:lnSpc>
              <a:buNone/>
            </a:pPr>
            <a:r>
              <a:rPr lang="en-US" sz="1555" dirty="0">
                <a:solidFill>
                  <a:srgbClr val="DCD7E5"/>
                </a:solidFill>
                <a:latin typeface="Heebo" pitchFamily="34" charset="0"/>
                <a:ea typeface="Heebo" pitchFamily="34" charset="-122"/>
                <a:cs typeface="Heebo" pitchFamily="34" charset="-120"/>
              </a:rPr>
              <a:t>NLP-based systems can help journalists and fact-checking organizations identify fake news more effectively, improving the quality of their reporting.</a:t>
            </a:r>
            <a:endParaRPr lang="en-US" sz="1555" dirty="0"/>
          </a:p>
        </p:txBody>
      </p:sp>
      <p:pic>
        <p:nvPicPr>
          <p:cNvPr id="15" name="Image 1" descr="preencoded.png"/>
          <p:cNvPicPr>
            <a:picLocks noChangeAspect="1"/>
          </p:cNvPicPr>
          <p:nvPr/>
        </p:nvPicPr>
        <p:blipFill>
          <a:blip r:embed="rId4"/>
          <a:stretch>
            <a:fillRect/>
          </a:stretch>
        </p:blipFill>
        <p:spPr>
          <a:xfrm>
            <a:off x="10972800" y="0"/>
            <a:ext cx="3657600" cy="8229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w="13811">
            <a:solidFill>
              <a:srgbClr val="FFFFFF">
                <a:alpha val="16000"/>
              </a:srgbClr>
            </a:solidFill>
            <a:prstDash val="solid"/>
          </a:ln>
        </p:spPr>
      </p:sp>
      <p:sp>
        <p:nvSpPr>
          <p:cNvPr id="4" name="Text 1"/>
          <p:cNvSpPr/>
          <p:nvPr/>
        </p:nvSpPr>
        <p:spPr>
          <a:xfrm>
            <a:off x="2037993" y="1918216"/>
            <a:ext cx="10554414" cy="1388745"/>
          </a:xfrm>
          <a:prstGeom prst="rect">
            <a:avLst/>
          </a:prstGeom>
          <a:noFill/>
        </p:spPr>
        <p:txBody>
          <a:bodyPr wrap="square" rtlCol="0" anchor="t"/>
          <a:lstStyle/>
          <a:p>
            <a:pPr marL="0" indent="0">
              <a:lnSpc>
                <a:spcPts val="5470"/>
              </a:lnSpc>
              <a:buNone/>
            </a:pPr>
            <a:r>
              <a:rPr lang="en-US" sz="4375" dirty="0">
                <a:solidFill>
                  <a:srgbClr val="F2F0F4"/>
                </a:solidFill>
                <a:latin typeface="Montserrat" pitchFamily="34" charset="0"/>
                <a:ea typeface="Montserrat" pitchFamily="34" charset="-122"/>
                <a:cs typeface="Montserrat" pitchFamily="34" charset="-120"/>
              </a:rPr>
              <a:t>Examples of NLP-based Fake News Detection Systems</a:t>
            </a:r>
            <a:endParaRPr lang="en-US" sz="4375" dirty="0"/>
          </a:p>
        </p:txBody>
      </p:sp>
      <p:sp>
        <p:nvSpPr>
          <p:cNvPr id="5" name="Text 2"/>
          <p:cNvSpPr/>
          <p:nvPr/>
        </p:nvSpPr>
        <p:spPr>
          <a:xfrm>
            <a:off x="2037993" y="3751302"/>
            <a:ext cx="10554414" cy="355402"/>
          </a:xfrm>
          <a:prstGeom prst="rect">
            <a:avLst/>
          </a:prstGeom>
          <a:noFill/>
        </p:spPr>
        <p:txBody>
          <a:bodyPr wrap="none" rtlCol="0" anchor="t"/>
          <a:lstStyle/>
          <a:p>
            <a:pPr marL="0" indent="0">
              <a:lnSpc>
                <a:spcPts val="2800"/>
              </a:lnSpc>
              <a:buNone/>
            </a:pPr>
            <a:r>
              <a:rPr lang="en-US" sz="1750" dirty="0">
                <a:solidFill>
                  <a:srgbClr val="DCD7E5"/>
                </a:solidFill>
                <a:latin typeface="Heebo" pitchFamily="34" charset="0"/>
                <a:ea typeface="Heebo" pitchFamily="34" charset="-122"/>
                <a:cs typeface="Heebo" pitchFamily="34" charset="-120"/>
              </a:rPr>
              <a:t>Several organizations are using NLP to detect fake news:</a:t>
            </a:r>
            <a:endParaRPr lang="en-US" sz="1750" dirty="0"/>
          </a:p>
        </p:txBody>
      </p:sp>
      <p:sp>
        <p:nvSpPr>
          <p:cNvPr id="6" name="Text 3"/>
          <p:cNvSpPr/>
          <p:nvPr/>
        </p:nvSpPr>
        <p:spPr>
          <a:xfrm>
            <a:off x="2393394" y="4356616"/>
            <a:ext cx="10199013" cy="355402"/>
          </a:xfrm>
          <a:prstGeom prst="rect">
            <a:avLst/>
          </a:prstGeom>
          <a:noFill/>
        </p:spPr>
        <p:txBody>
          <a:bodyPr wrap="none" rtlCol="0" anchor="t"/>
          <a:lstStyle/>
          <a:p>
            <a:pPr marL="342900" indent="-342900" algn="l">
              <a:lnSpc>
                <a:spcPts val="2800"/>
              </a:lnSpc>
              <a:buSzPct val="100000"/>
              <a:buChar char="•"/>
            </a:pPr>
            <a:r>
              <a:rPr lang="en-US" sz="1750" dirty="0">
                <a:solidFill>
                  <a:srgbClr val="DCD7E5"/>
                </a:solidFill>
                <a:latin typeface="Heebo" pitchFamily="34" charset="0"/>
                <a:ea typeface="Heebo" pitchFamily="34" charset="-122"/>
                <a:cs typeface="Heebo" pitchFamily="34" charset="-120"/>
              </a:rPr>
              <a:t>Snopes: A fact-checking website that has used automated tools to help detect fake news.</a:t>
            </a:r>
            <a:endParaRPr lang="en-US" sz="1750" dirty="0"/>
          </a:p>
        </p:txBody>
      </p:sp>
      <p:sp>
        <p:nvSpPr>
          <p:cNvPr id="7" name="Text 4"/>
          <p:cNvSpPr/>
          <p:nvPr/>
        </p:nvSpPr>
        <p:spPr>
          <a:xfrm>
            <a:off x="2393394" y="4800838"/>
            <a:ext cx="10199013" cy="710803"/>
          </a:xfrm>
          <a:prstGeom prst="rect">
            <a:avLst/>
          </a:prstGeom>
          <a:noFill/>
        </p:spPr>
        <p:txBody>
          <a:bodyPr wrap="square" rtlCol="0" anchor="t"/>
          <a:lstStyle/>
          <a:p>
            <a:pPr marL="342900" indent="-342900" algn="l">
              <a:lnSpc>
                <a:spcPts val="2800"/>
              </a:lnSpc>
              <a:buSzPct val="100000"/>
              <a:buChar char="•"/>
            </a:pPr>
            <a:r>
              <a:rPr lang="en-US" sz="1750" dirty="0">
                <a:solidFill>
                  <a:srgbClr val="DCD7E5"/>
                </a:solidFill>
                <a:latin typeface="Heebo" pitchFamily="34" charset="0"/>
                <a:ea typeface="Heebo" pitchFamily="34" charset="-122"/>
                <a:cs typeface="Heebo" pitchFamily="34" charset="-120"/>
              </a:rPr>
              <a:t>Full Fact: An independent fact-checking charity that uses NLP to identify misleading claims made by politicians and the media.</a:t>
            </a:r>
            <a:endParaRPr lang="en-US" sz="1750" dirty="0"/>
          </a:p>
        </p:txBody>
      </p:sp>
      <p:sp>
        <p:nvSpPr>
          <p:cNvPr id="8" name="Text 5"/>
          <p:cNvSpPr/>
          <p:nvPr/>
        </p:nvSpPr>
        <p:spPr>
          <a:xfrm>
            <a:off x="2393394" y="5600462"/>
            <a:ext cx="10199013" cy="710803"/>
          </a:xfrm>
          <a:prstGeom prst="rect">
            <a:avLst/>
          </a:prstGeom>
          <a:noFill/>
        </p:spPr>
        <p:txBody>
          <a:bodyPr wrap="square" rtlCol="0" anchor="t"/>
          <a:lstStyle/>
          <a:p>
            <a:pPr marL="342900" indent="-342900" algn="l">
              <a:lnSpc>
                <a:spcPts val="2800"/>
              </a:lnSpc>
              <a:buSzPct val="100000"/>
              <a:buChar char="•"/>
            </a:pPr>
            <a:r>
              <a:rPr lang="en-US" sz="1750" dirty="0">
                <a:solidFill>
                  <a:srgbClr val="DCD7E5"/>
                </a:solidFill>
                <a:latin typeface="Heebo" pitchFamily="34" charset="0"/>
                <a:ea typeface="Heebo" pitchFamily="34" charset="-122"/>
                <a:cs typeface="Heebo" pitchFamily="34" charset="-120"/>
              </a:rPr>
              <a:t>Hoaxy: A tool that visualizes the spread of misinformation online, allowing users to see how fake news stories spread and who is sharing them.</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807</Words>
  <Application>Microsoft Office PowerPoint</Application>
  <PresentationFormat>Custom</PresentationFormat>
  <Paragraphs>63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Microsoft YaHei UI</vt:lpstr>
      <vt:lpstr>Arial</vt:lpstr>
      <vt:lpstr>Calibri</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subash T.J</cp:lastModifiedBy>
  <cp:revision>3</cp:revision>
  <dcterms:created xsi:type="dcterms:W3CDTF">2023-10-27T10:13:00Z</dcterms:created>
  <dcterms:modified xsi:type="dcterms:W3CDTF">2023-11-01T07:54:13Z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0A897271632442A6BCB481FE6F0988DD_13</vt:lpwstr>
  </property>
  <property fmtid="{D5CDD505-2E9C-101B-9397-08002B2CF9AE}" pid="3" name="KSOProductBuildVer">
    <vt:lpwstr>1033-12.2.0.13266</vt:lpwstr>
  </property>
</Properties>
</file>