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iM15/OEhRmF/sY+ZD6mPLYZRuW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404812" y="-10"/>
            <a:ext cx="9982200" cy="14886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1599792" y="2920413"/>
            <a:ext cx="8610600" cy="230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STUDENT NAME: S KAVIYA</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REGISTER NO: 122204447</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Naan Mudhalvan ID: 52A2FD7DB50C2EFAB3B40F6DD81675E6</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DEPARTMENT: B.Com (Corporate Secretaryship)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COLLEGE: Avichi College of Arts and Science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txBox="1"/>
          <p:nvPr/>
        </p:nvSpPr>
        <p:spPr>
          <a:xfrm>
            <a:off x="739775" y="1874399"/>
            <a:ext cx="69711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sz="25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1"/>
          <p:cNvSpPr txBox="1"/>
          <p:nvPr>
            <p:ph type="title"/>
          </p:nvPr>
        </p:nvSpPr>
        <p:spPr>
          <a:xfrm>
            <a:off x="755322" y="385448"/>
            <a:ext cx="3641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5" name="Google Shape;205;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6" name="Google Shape;206;p11"/>
          <p:cNvSpPr txBox="1"/>
          <p:nvPr/>
        </p:nvSpPr>
        <p:spPr>
          <a:xfrm>
            <a:off x="755325" y="1828650"/>
            <a:ext cx="72186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755407" y="570171"/>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12" name="Google Shape;212;p12"/>
          <p:cNvSpPr txBox="1"/>
          <p:nvPr/>
        </p:nvSpPr>
        <p:spPr>
          <a:xfrm>
            <a:off x="1403926" y="1893875"/>
            <a:ext cx="81009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711909"/>
            <a:ext cx="8593200" cy="14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9" name="Google Shape;129;p4"/>
          <p:cNvSpPr txBox="1"/>
          <p:nvPr/>
        </p:nvSpPr>
        <p:spPr>
          <a:xfrm>
            <a:off x="1410900" y="2125275"/>
            <a:ext cx="18000" cy="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0" name="Google Shape;130;p4"/>
          <p:cNvSpPr txBox="1"/>
          <p:nvPr/>
        </p:nvSpPr>
        <p:spPr>
          <a:xfrm>
            <a:off x="676275" y="1955800"/>
            <a:ext cx="9136200" cy="3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dk1"/>
                </a:solidFill>
              </a:rPr>
              <a:t>Our company has two years of sales data, including</a:t>
            </a:r>
            <a:endParaRPr sz="2600">
              <a:solidFill>
                <a:schemeClr val="dk1"/>
              </a:solidFill>
            </a:endParaRPr>
          </a:p>
          <a:p>
            <a:pPr indent="0" lvl="0" marL="0" rtl="0" algn="l">
              <a:spcBef>
                <a:spcPts val="0"/>
              </a:spcBef>
              <a:spcAft>
                <a:spcPts val="0"/>
              </a:spcAft>
              <a:buClr>
                <a:schemeClr val="dk1"/>
              </a:buClr>
              <a:buSzPts val="1100"/>
              <a:buFont typeface="Arial"/>
              <a:buNone/>
            </a:pPr>
            <a:r>
              <a:rPr lang="en-US" sz="2600">
                <a:solidFill>
                  <a:schemeClr val="dk1"/>
                </a:solidFill>
              </a:rPr>
              <a:t>figures, categories, and demographics. We need to</a:t>
            </a:r>
            <a:endParaRPr sz="2600">
              <a:solidFill>
                <a:schemeClr val="dk1"/>
              </a:solidFill>
            </a:endParaRPr>
          </a:p>
          <a:p>
            <a:pPr indent="0" lvl="0" marL="0" rtl="0" algn="l">
              <a:spcBef>
                <a:spcPts val="0"/>
              </a:spcBef>
              <a:spcAft>
                <a:spcPts val="0"/>
              </a:spcAft>
              <a:buClr>
                <a:schemeClr val="dk1"/>
              </a:buClr>
              <a:buSzPts val="1100"/>
              <a:buFont typeface="Arial"/>
              <a:buNone/>
            </a:pPr>
            <a:r>
              <a:rPr lang="en-US" sz="2600">
                <a:solidFill>
                  <a:schemeClr val="dk1"/>
                </a:solidFill>
              </a:rPr>
              <a:t>use Excel to analyze this data, identify trends, and</a:t>
            </a:r>
            <a:endParaRPr sz="2600">
              <a:solidFill>
                <a:schemeClr val="dk1"/>
              </a:solidFill>
            </a:endParaRPr>
          </a:p>
          <a:p>
            <a:pPr indent="0" lvl="0" marL="0" rtl="0" algn="l">
              <a:spcBef>
                <a:spcPts val="0"/>
              </a:spcBef>
              <a:spcAft>
                <a:spcPts val="0"/>
              </a:spcAft>
              <a:buClr>
                <a:schemeClr val="dk1"/>
              </a:buClr>
              <a:buSzPts val="1100"/>
              <a:buFont typeface="Arial"/>
              <a:buNone/>
            </a:pPr>
            <a:r>
              <a:rPr lang="en-US" sz="2600">
                <a:solidFill>
                  <a:schemeClr val="dk1"/>
                </a:solidFill>
              </a:rPr>
              <a:t>understand customer behavior. The goal is to</a:t>
            </a:r>
            <a:endParaRPr sz="2600">
              <a:solidFill>
                <a:schemeClr val="dk1"/>
              </a:solidFill>
            </a:endParaRPr>
          </a:p>
          <a:p>
            <a:pPr indent="0" lvl="0" marL="0" rtl="0" algn="l">
              <a:spcBef>
                <a:spcPts val="0"/>
              </a:spcBef>
              <a:spcAft>
                <a:spcPts val="0"/>
              </a:spcAft>
              <a:buClr>
                <a:schemeClr val="dk1"/>
              </a:buClr>
              <a:buSzPts val="1100"/>
              <a:buFont typeface="Arial"/>
              <a:buNone/>
            </a:pPr>
            <a:r>
              <a:rPr lang="en-US" sz="2600">
                <a:solidFill>
                  <a:schemeClr val="dk1"/>
                </a:solidFill>
              </a:rPr>
              <a:t>produce visualizations and insights that will inform</a:t>
            </a:r>
            <a:endParaRPr sz="2600">
              <a:solidFill>
                <a:schemeClr val="dk1"/>
              </a:solidFill>
            </a:endParaRPr>
          </a:p>
          <a:p>
            <a:pPr indent="0" lvl="0" marL="0" rtl="0" algn="l">
              <a:spcBef>
                <a:spcPts val="0"/>
              </a:spcBef>
              <a:spcAft>
                <a:spcPts val="0"/>
              </a:spcAft>
              <a:buClr>
                <a:schemeClr val="dk1"/>
              </a:buClr>
              <a:buSzPts val="1100"/>
              <a:buFont typeface="Arial"/>
              <a:buNone/>
            </a:pPr>
            <a:r>
              <a:rPr lang="en-US" sz="2600">
                <a:solidFill>
                  <a:schemeClr val="dk1"/>
                </a:solidFill>
              </a:rPr>
              <a:t>strategies for increasing revenue and improving</a:t>
            </a:r>
            <a:endParaRPr sz="2600">
              <a:solidFill>
                <a:schemeClr val="dk1"/>
              </a:solidFill>
            </a:endParaRPr>
          </a:p>
          <a:p>
            <a:pPr indent="0" lvl="0" marL="0" rtl="0" algn="l">
              <a:spcBef>
                <a:spcPts val="0"/>
              </a:spcBef>
              <a:spcAft>
                <a:spcPts val="0"/>
              </a:spcAft>
              <a:buClr>
                <a:schemeClr val="dk1"/>
              </a:buClr>
              <a:buSzPts val="1100"/>
              <a:buFont typeface="Arial"/>
              <a:buNone/>
            </a:pPr>
            <a:r>
              <a:rPr lang="en-US" sz="2600">
                <a:solidFill>
                  <a:schemeClr val="dk1"/>
                </a:solidFill>
              </a:rPr>
              <a:t>marketing efforts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3300">
              <a:latin typeface="Calibri"/>
              <a:ea typeface="Calibri"/>
              <a:cs typeface="Calibri"/>
              <a:sym typeface="Calibri"/>
            </a:endParaRPr>
          </a:p>
        </p:txBody>
      </p:sp>
      <p:sp>
        <p:nvSpPr>
          <p:cNvPr id="131" name="Google Shape;131;p4"/>
          <p:cNvSpPr/>
          <p:nvPr/>
        </p:nvSpPr>
        <p:spPr>
          <a:xfrm flipH="1">
            <a:off x="8257483" y="1420252"/>
            <a:ext cx="150876"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flipH="1" rot="-17905">
            <a:off x="7036178" y="785206"/>
            <a:ext cx="150878"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txBox="1"/>
          <p:nvPr>
            <p:ph type="title"/>
          </p:nvPr>
        </p:nvSpPr>
        <p:spPr>
          <a:xfrm>
            <a:off x="676275" y="472452"/>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5"/>
          <p:cNvSpPr txBox="1"/>
          <p:nvPr/>
        </p:nvSpPr>
        <p:spPr>
          <a:xfrm>
            <a:off x="676273" y="1797538"/>
            <a:ext cx="7924800" cy="4251000"/>
          </a:xfrm>
          <a:prstGeom prst="rect">
            <a:avLst/>
          </a:prstGeom>
          <a:noFill/>
          <a:ln>
            <a:noFill/>
          </a:ln>
        </p:spPr>
        <p:txBody>
          <a:bodyPr anchorCtr="0" anchor="t" bIns="45700" lIns="91425" spcFirstLastPara="1" rIns="91425" wrap="square" tIns="45700">
            <a:spAutoFit/>
          </a:bodyPr>
          <a:lstStyle/>
          <a:p>
            <a:pPr indent="0" lvl="0" marL="914400" rtl="0" algn="l">
              <a:lnSpc>
                <a:spcPct val="115000"/>
              </a:lnSpc>
              <a:spcBef>
                <a:spcPts val="1200"/>
              </a:spcBef>
              <a:spcAft>
                <a:spcPts val="1200"/>
              </a:spcAft>
              <a:buNone/>
            </a:pPr>
            <a:r>
              <a:rPr lang="en-US" sz="2350">
                <a:solidFill>
                  <a:schemeClr val="dk1"/>
                </a:solidFill>
                <a:latin typeface="Times New Roman"/>
                <a:ea typeface="Times New Roman"/>
                <a:cs typeface="Times New Roman"/>
                <a:sym typeface="Times New Roman"/>
              </a:rPr>
              <a:t> 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a:t>
            </a:r>
            <a:r>
              <a:rPr lang="en-US" sz="2650">
                <a:solidFill>
                  <a:schemeClr val="dk1"/>
                </a:solidFill>
                <a:latin typeface="Times New Roman"/>
                <a:ea typeface="Times New Roman"/>
                <a:cs typeface="Times New Roman"/>
                <a:sym typeface="Times New Roman"/>
              </a:rPr>
              <a:t>deliverable </a:t>
            </a:r>
            <a:r>
              <a:rPr lang="en-US" sz="2350">
                <a:solidFill>
                  <a:schemeClr val="dk1"/>
                </a:solidFill>
                <a:latin typeface="Times New Roman"/>
                <a:ea typeface="Times New Roman"/>
                <a:cs typeface="Times New Roman"/>
                <a:sym typeface="Times New Roman"/>
              </a:rPr>
              <a:t>will be a comprehensive report with visualizations and recommendations.</a:t>
            </a:r>
            <a:endParaRPr sz="235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nvSpPr>
        <p:spPr>
          <a:xfrm>
            <a:off x="699450" y="1990225"/>
            <a:ext cx="9667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sz="3000">
              <a:latin typeface="Times New Roman"/>
              <a:ea typeface="Times New Roman"/>
              <a:cs typeface="Times New Roman"/>
              <a:sym typeface="Times New Roman"/>
            </a:endParaRPr>
          </a:p>
        </p:txBody>
      </p:sp>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2819400" y="2019300"/>
            <a:ext cx="66372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Times New Roman"/>
                <a:ea typeface="Times New Roman"/>
                <a:cs typeface="Times New Roman"/>
                <a:sym typeface="Times New Roman"/>
              </a:rPr>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sz="1800">
              <a:latin typeface="Times New Roman"/>
              <a:ea typeface="Times New Roman"/>
              <a:cs typeface="Times New Roman"/>
              <a:sym typeface="Times New Roman"/>
            </a:endParaRPr>
          </a:p>
        </p:txBody>
      </p:sp>
      <p:pic>
        <p:nvPicPr>
          <p:cNvPr id="161" name="Google Shape;16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6" name="Google Shape;16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8"/>
          <p:cNvSpPr txBox="1"/>
          <p:nvPr/>
        </p:nvSpPr>
        <p:spPr>
          <a:xfrm>
            <a:off x="1421900" y="1717050"/>
            <a:ext cx="67596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3" name="Google Shape;183;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4" name="Google Shape;184;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9"/>
          <p:cNvSpPr txBox="1"/>
          <p:nvPr/>
        </p:nvSpPr>
        <p:spPr>
          <a:xfrm>
            <a:off x="2562150" y="2166100"/>
            <a:ext cx="8206200" cy="378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