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74"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vishnu\Documents\kaviya%20excel.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vishnu\Documents\kaviya%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[kaviya excel.xlsx]Sheet2!PivotTable1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EMPLOYEE PERFORMNANCE ANALYSIS</a:t>
            </a:r>
          </a:p>
        </c:rich>
      </c:tx>
      <c:layout>
        <c:manualLayout>
          <c:xMode val="edge"/>
          <c:yMode val="edge"/>
          <c:x val="0.290201501382853"/>
          <c:y val="0.130554191033708"/>
        </c:manualLayout>
      </c:layout>
      <c:overlay val="0"/>
      <c:spPr>
        <a:noFill/>
        <a:ln>
          <a:noFill/>
        </a:ln>
        <a:effectLst/>
      </c:spPr>
    </c:title>
    <c:autoTitleDeleted val="0"/>
    <c:plotArea>
      <c:layout>
        <c:manualLayout>
          <c:layoutTarget val="inner"/>
          <c:xMode val="edge"/>
          <c:yMode val="edge"/>
          <c:x val="0.0709337547741341"/>
          <c:y val="0.288867091711623"/>
          <c:w val="0.624048465692085"/>
          <c:h val="0.493722412947523"/>
        </c:manualLayout>
      </c:layout>
      <c:barChart>
        <c:barDir val="col"/>
        <c:grouping val="clustered"/>
        <c:varyColors val="0"/>
        <c:ser>
          <c:idx val="0"/>
          <c:order val="0"/>
          <c:tx>
            <c:strRef>
              <c:f>'[kaviya excel.xlsx]Sheet2'!$B$3:$B$4</c:f>
              <c:strCache>
                <c:ptCount val="1"/>
                <c:pt idx="0">
                  <c:v>high</c:v>
                </c:pt>
              </c:strCache>
            </c:strRef>
          </c:tx>
          <c:spPr>
            <a:solidFill>
              <a:schemeClr val="accent1"/>
            </a:solidFill>
            <a:ln>
              <a:noFill/>
            </a:ln>
            <a:effectLst/>
          </c:spPr>
          <c:invertIfNegative val="0"/>
          <c:dLbls>
            <c:delete val="1"/>
          </c:dLbls>
          <c:cat>
            <c:strRef>
              <c:f>'[kaviya excel.xlsx]Sheet2'!$A$5:$A$15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'[kaviya excel.xlsx]Sheet2'!$B$5:$B$15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'[kaviya excel.xlsx]Sheet2'!$C$3:$C$4</c:f>
              <c:strCache>
                <c:ptCount val="1"/>
                <c:pt idx="0">
                  <c:v>low</c:v>
                </c:pt>
              </c:strCache>
            </c:strRef>
          </c:tx>
          <c:spPr>
            <a:solidFill>
              <a:schemeClr val="accent2"/>
            </a:solidFill>
            <a:ln>
              <a:noFill/>
            </a:ln>
            <a:effectLst/>
          </c:spPr>
          <c:invertIfNegative val="0"/>
          <c:dLbls>
            <c:delete val="1"/>
          </c:dLbls>
          <c:cat>
            <c:strRef>
              <c:f>'[kaviya excel.xlsx]Sheet2'!$A$5:$A$15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'[kaviya excel.xlsx]Sheet2'!$C$5:$C$15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'[kaviya excel.xlsx]Sheet2'!$D$3:$D$4</c:f>
              <c:strCache>
                <c:ptCount val="1"/>
                <c:pt idx="0">
                  <c:v>medium</c:v>
                </c:pt>
              </c:strCache>
            </c:strRef>
          </c:tx>
          <c:spPr>
            <a:solidFill>
              <a:schemeClr val="accent3"/>
            </a:solidFill>
            <a:ln>
              <a:noFill/>
            </a:ln>
            <a:effectLst/>
          </c:spPr>
          <c:invertIfNegative val="0"/>
          <c:dLbls>
            <c:delete val="1"/>
          </c:dLbls>
          <c:cat>
            <c:strRef>
              <c:f>'[kaviya excel.xlsx]Sheet2'!$A$5:$A$15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'[kaviya excel.xlsx]Sheet2'!$D$5:$D$15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'[kaviya excel.xlsx]Sheet2'!$E$3:$E$4</c:f>
              <c:strCache>
                <c:ptCount val="1"/>
                <c:pt idx="0">
                  <c:v>veryhigh</c:v>
                </c:pt>
              </c:strCache>
            </c:strRef>
          </c:tx>
          <c:spPr>
            <a:solidFill>
              <a:schemeClr val="accent4"/>
            </a:solidFill>
            <a:ln>
              <a:noFill/>
            </a:ln>
            <a:effectLst/>
          </c:spPr>
          <c:invertIfNegative val="0"/>
          <c:dLbls>
            <c:delete val="1"/>
          </c:dLbls>
          <c:cat>
            <c:strRef>
              <c:f>'[kaviya excel.xlsx]Sheet2'!$A$5:$A$15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'[kaviya excel.xlsx]Sheet2'!$E$5:$E$15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46"/>
        <c:overlap val="-28"/>
        <c:axId val="543396006"/>
        <c:axId val="625047817"/>
      </c:barChart>
      <c:catAx>
        <c:axId val="54339600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25047817"/>
        <c:crosses val="autoZero"/>
        <c:auto val="1"/>
        <c:lblAlgn val="ctr"/>
        <c:lblOffset val="100"/>
        <c:noMultiLvlLbl val="0"/>
      </c:catAx>
      <c:valAx>
        <c:axId val="625047817"/>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43396006"/>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[kaviya excel.xlsx]Sheet2!PivotTable1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AVERAGE</a:t>
            </a:r>
          </a:p>
        </c:rich>
      </c:tx>
      <c:layout>
        <c:manualLayout>
          <c:xMode val="edge"/>
          <c:yMode val="edge"/>
          <c:x val="0.420460526315789"/>
          <c:y val="0.0947523273750518"/>
        </c:manualLayout>
      </c:layout>
      <c:overlay val="0"/>
      <c:spPr>
        <a:noFill/>
        <a:ln>
          <a:noFill/>
        </a:ln>
        <a:effectLst/>
      </c:sp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pie3DChart>
        <c:varyColors val="1"/>
        <c:ser>
          <c:idx val="0"/>
          <c:order val="0"/>
          <c:tx>
            <c:strRef>
              <c:f>'[kaviya excel.xlsx]Sheet2'!$B$3:$B$4</c:f>
              <c:strCache>
                <c:ptCount val="1"/>
                <c:pt idx="0">
                  <c:v>high</c:v>
                </c:pt>
              </c:strCache>
            </c:strRef>
          </c:tx>
          <c:spPr>
            <a:scene3d>
              <a:camera prst="orthographicFront"/>
              <a:lightRig rig="threePt" dir="t"/>
            </a:scene3d>
            <a:sp3d contourW="9525"/>
          </c:spPr>
          <c:explosion val="0"/>
          <c:dPt>
            <c:idx val="0"/>
            <c:bubble3D val="0"/>
            <c:spPr>
              <a:solidFill>
                <a:schemeClr val="accent1"/>
              </a:solidFill>
              <a:ln>
                <a:solidFill>
                  <a:schemeClr val="bg1"/>
                </a:solidFill>
              </a:ln>
              <a:effectLst/>
              <a:scene3d>
                <a:camera prst="orthographicFront"/>
                <a:lightRig rig="threePt" dir="t"/>
              </a:scene3d>
              <a:sp3d contourW="9525"/>
            </c:spPr>
          </c:dPt>
          <c:dPt>
            <c:idx val="1"/>
            <c:bubble3D val="0"/>
            <c:spPr>
              <a:solidFill>
                <a:schemeClr val="accent2"/>
              </a:solidFill>
              <a:ln>
                <a:solidFill>
                  <a:schemeClr val="bg1"/>
                </a:solidFill>
              </a:ln>
              <a:effectLst/>
              <a:scene3d>
                <a:camera prst="orthographicFront"/>
                <a:lightRig rig="threePt" dir="t"/>
              </a:scene3d>
              <a:sp3d contourW="9525"/>
            </c:spPr>
          </c:dPt>
          <c:dPt>
            <c:idx val="2"/>
            <c:bubble3D val="0"/>
            <c:spPr>
              <a:solidFill>
                <a:schemeClr val="accent3"/>
              </a:solidFill>
              <a:ln>
                <a:solidFill>
                  <a:schemeClr val="bg1"/>
                </a:solidFill>
              </a:ln>
              <a:effectLst/>
              <a:scene3d>
                <a:camera prst="orthographicFront"/>
                <a:lightRig rig="threePt" dir="t"/>
              </a:scene3d>
              <a:sp3d contourW="9525"/>
            </c:spPr>
          </c:dPt>
          <c:dPt>
            <c:idx val="3"/>
            <c:bubble3D val="0"/>
            <c:spPr>
              <a:solidFill>
                <a:schemeClr val="accent4"/>
              </a:solidFill>
              <a:ln>
                <a:solidFill>
                  <a:schemeClr val="bg1"/>
                </a:solidFill>
              </a:ln>
              <a:effectLst/>
              <a:scene3d>
                <a:camera prst="orthographicFront"/>
                <a:lightRig rig="threePt" dir="t"/>
              </a:scene3d>
              <a:sp3d contourW="9525"/>
            </c:spPr>
          </c:dPt>
          <c:dPt>
            <c:idx val="4"/>
            <c:bubble3D val="0"/>
            <c:spPr>
              <a:solidFill>
                <a:schemeClr val="accent5"/>
              </a:solidFill>
              <a:ln>
                <a:solidFill>
                  <a:schemeClr val="bg1"/>
                </a:solidFill>
              </a:ln>
              <a:effectLst/>
              <a:scene3d>
                <a:camera prst="orthographicFront"/>
                <a:lightRig rig="threePt" dir="t"/>
              </a:scene3d>
              <a:sp3d contourW="9525"/>
            </c:spPr>
          </c:dPt>
          <c:dPt>
            <c:idx val="5"/>
            <c:bubble3D val="0"/>
            <c:spPr>
              <a:solidFill>
                <a:schemeClr val="accent6"/>
              </a:solidFill>
              <a:ln>
                <a:solidFill>
                  <a:schemeClr val="bg1"/>
                </a:solidFill>
              </a:ln>
              <a:effectLst/>
              <a:scene3d>
                <a:camera prst="orthographicFront"/>
                <a:lightRig rig="threePt" dir="t"/>
              </a:scene3d>
              <a:sp3d contourW="9525"/>
            </c:spPr>
          </c:dPt>
          <c:dPt>
            <c:idx val="6"/>
            <c:bubble3D val="0"/>
            <c:spPr>
              <a:solidFill>
                <a:schemeClr val="accent1">
                  <a:lumMod val="60000"/>
                </a:schemeClr>
              </a:solidFill>
              <a:ln>
                <a:solidFill>
                  <a:schemeClr val="bg1"/>
                </a:solidFill>
              </a:ln>
              <a:effectLst/>
              <a:scene3d>
                <a:camera prst="orthographicFront"/>
                <a:lightRig rig="threePt" dir="t"/>
              </a:scene3d>
              <a:sp3d contourW="9525"/>
            </c:spPr>
          </c:dPt>
          <c:dPt>
            <c:idx val="7"/>
            <c:bubble3D val="0"/>
            <c:spPr>
              <a:solidFill>
                <a:schemeClr val="accent2">
                  <a:lumMod val="60000"/>
                </a:schemeClr>
              </a:solidFill>
              <a:ln>
                <a:solidFill>
                  <a:schemeClr val="bg1"/>
                </a:solidFill>
              </a:ln>
              <a:effectLst/>
              <a:scene3d>
                <a:camera prst="orthographicFront"/>
                <a:lightRig rig="threePt" dir="t"/>
              </a:scene3d>
              <a:sp3d contourW="9525"/>
            </c:spPr>
          </c:dPt>
          <c:dPt>
            <c:idx val="8"/>
            <c:bubble3D val="0"/>
            <c:spPr>
              <a:solidFill>
                <a:schemeClr val="accent3">
                  <a:lumMod val="60000"/>
                </a:schemeClr>
              </a:solidFill>
              <a:ln>
                <a:solidFill>
                  <a:schemeClr val="bg1"/>
                </a:solidFill>
              </a:ln>
              <a:effectLst/>
              <a:scene3d>
                <a:camera prst="orthographicFront"/>
                <a:lightRig rig="threePt" dir="t"/>
              </a:scene3d>
              <a:sp3d contourW="9525"/>
            </c:spPr>
          </c:dPt>
          <c:dPt>
            <c:idx val="9"/>
            <c:bubble3D val="0"/>
            <c:spPr>
              <a:solidFill>
                <a:schemeClr val="accent4">
                  <a:lumMod val="60000"/>
                </a:schemeClr>
              </a:solidFill>
              <a:ln>
                <a:solidFill>
                  <a:schemeClr val="bg1"/>
                </a:solidFill>
              </a:ln>
              <a:effectLst/>
              <a:scene3d>
                <a:camera prst="orthographicFront"/>
                <a:lightRig rig="threePt" dir="t"/>
              </a:scene3d>
              <a:sp3d contourW="9525"/>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'[kaviya excel.xlsx]Sheet2'!$A$5:$A$15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'[kaviya excel.xlsx]Sheet2'!$B$5:$B$15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'[kaviya excel.xlsx]Sheet2'!$C$3:$C$4</c:f>
              <c:strCache>
                <c:ptCount val="1"/>
                <c:pt idx="0">
                  <c:v>low</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'[kaviya excel.xlsx]Sheet2'!$A$5:$A$15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'[kaviya excel.xlsx]Sheet2'!$C$5:$C$15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'[kaviya excel.xlsx]Sheet2'!$D$3:$D$4</c:f>
              <c:strCache>
                <c:ptCount val="1"/>
                <c:pt idx="0">
                  <c:v>medium</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'[kaviya excel.xlsx]Sheet2'!$A$5:$A$15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'[kaviya excel.xlsx]Sheet2'!$D$5:$D$15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'[kaviya excel.xlsx]Sheet2'!$E$3:$E$4</c:f>
              <c:strCache>
                <c:ptCount val="1"/>
                <c:pt idx="0">
                  <c:v>veryhigh</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'[kaviya excel.xlsx]Sheet2'!$A$5:$A$15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'[kaviya excel.xlsx]Sheet2'!$E$5:$E$15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1"/>
          <c:showSerName val="0"/>
          <c:showPercent val="0"/>
          <c:showBubbleSize val="0"/>
        </c:dLbls>
      </c:pie3D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9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styleClr val="auto"/>
    </cs:lnRef>
    <cs:fillRef idx="1">
      <cs:styleClr val="auto"/>
    </cs:fillRef>
    <cs:effectRef idx="0"/>
    <cs:fontRef idx="minor">
      <a:schemeClr val="dk1"/>
    </cs:fontRef>
    <cs:spPr>
      <a:ln>
        <a:solidFill>
          <a:schemeClr val="bg1"/>
        </a:solidFill>
      </a:ln>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6" name="object 6"/>
          <p:cNvSpPr/>
          <p:nvPr/>
        </p:nvSpPr>
        <p:spPr>
          <a:xfrm>
            <a:off x="2057400" y="1981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t>STUDENT NAME: KAVIYA.A</a:t>
            </a:r>
            <a:endParaRPr lang="en-US" sz="2400" dirty="0"/>
          </a:p>
          <a:p>
            <a:r>
              <a:rPr lang="en-US" sz="2400" dirty="0"/>
              <a:t>REGISTER NO: 122203080 (UNM14512022H18)</a:t>
            </a:r>
            <a:endParaRPr lang="en-US" sz="2400" dirty="0"/>
          </a:p>
          <a:p>
            <a:r>
              <a:rPr lang="en-US" sz="2400" dirty="0"/>
              <a:t>DEPARTMENT: B.COM (CORPORATE SECRETARYSHIP) </a:t>
            </a:r>
            <a:endParaRPr lang="en-US" sz="2400" dirty="0"/>
          </a:p>
          <a:p>
            <a:r>
              <a:rPr lang="en-US" sz="2400" dirty="0"/>
              <a:t>COLLEGE: MAHALASHMI WOMEN’S COLLEGE OF ATRS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2" name="Text Box 1"/>
          <p:cNvSpPr txBox="1"/>
          <p:nvPr/>
        </p:nvSpPr>
        <p:spPr>
          <a:xfrm>
            <a:off x="509905" y="1195705"/>
            <a:ext cx="11071225" cy="5543550"/>
          </a:xfrm>
          <a:prstGeom prst="rect">
            <a:avLst/>
          </a:prstGeom>
          <a:noFill/>
        </p:spPr>
        <p:txBody>
          <a:bodyPr wrap="square" rtlCol="0" anchor="t">
            <a:noAutofit/>
          </a:bodyPr>
          <a:p>
            <a:r>
              <a:rPr lang="en-US" sz="2400" b="1">
                <a:latin typeface="Times New Roman" panose="02020603050405020304" pitchFamily="18" charset="0"/>
                <a:cs typeface="Times New Roman" panose="02020603050405020304" pitchFamily="18" charset="0"/>
                <a:sym typeface="+mn-ea"/>
              </a:rPr>
              <a:t>SUMMARY :</a:t>
            </a:r>
            <a:endParaRPr lang="en-US" sz="2400" b="1">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ü"/>
            </a:pPr>
            <a:r>
              <a:rPr lang="en-US" sz="2400">
                <a:latin typeface="Times New Roman" panose="02020603050405020304" pitchFamily="18" charset="0"/>
                <a:cs typeface="Times New Roman" panose="02020603050405020304" pitchFamily="18" charset="0"/>
                <a:sym typeface="+mn-ea"/>
              </a:rPr>
              <a:t> Pivot table is created to summaries the data.</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ü"/>
            </a:pPr>
            <a:r>
              <a:rPr lang="en-US" sz="2400">
                <a:latin typeface="Times New Roman" panose="02020603050405020304" pitchFamily="18" charset="0"/>
                <a:cs typeface="Times New Roman" panose="02020603050405020304" pitchFamily="18" charset="0"/>
                <a:sym typeface="+mn-ea"/>
              </a:rPr>
              <a:t> Row lables - It is considered as business unit.</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ü"/>
            </a:pPr>
            <a:r>
              <a:rPr lang="en-US" sz="2400">
                <a:latin typeface="Times New Roman" panose="02020603050405020304" pitchFamily="18" charset="0"/>
                <a:cs typeface="Times New Roman" panose="02020603050405020304" pitchFamily="18" charset="0"/>
                <a:sym typeface="+mn-ea"/>
              </a:rPr>
              <a:t> Column lables - Describe the performances level.</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ü"/>
            </a:pPr>
            <a:r>
              <a:rPr lang="en-US" sz="2400">
                <a:latin typeface="Times New Roman" panose="02020603050405020304" pitchFamily="18" charset="0"/>
                <a:cs typeface="Times New Roman" panose="02020603050405020304" pitchFamily="18" charset="0"/>
                <a:sym typeface="+mn-ea"/>
              </a:rPr>
              <a:t> Filter - By gender where i prefered the both male and female employees and title as been added in this data.</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ü"/>
            </a:pPr>
            <a:r>
              <a:rPr lang="en-US" sz="2400">
                <a:latin typeface="Times New Roman" panose="02020603050405020304" pitchFamily="18" charset="0"/>
                <a:cs typeface="Times New Roman" panose="02020603050405020304" pitchFamily="18" charset="0"/>
                <a:sym typeface="+mn-ea"/>
              </a:rPr>
              <a:t> Values - To make a count of first name for count of employeesin each field.</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sym typeface="+mn-ea"/>
              </a:rPr>
              <a:t>VISUALIZATION :</a:t>
            </a:r>
            <a:endParaRPr lang="en-US" sz="2400" b="1">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sym typeface="+mn-ea"/>
              </a:rPr>
              <a:t>     </a:t>
            </a:r>
            <a:endParaRPr lang="en-US" sz="2400" b="1">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ü"/>
            </a:pPr>
            <a:r>
              <a:rPr lang="en-US" sz="2400" b="1">
                <a:latin typeface="Times New Roman" panose="02020603050405020304" pitchFamily="18" charset="0"/>
                <a:cs typeface="Times New Roman" panose="02020603050405020304" pitchFamily="18" charset="0"/>
                <a:sym typeface="+mn-ea"/>
              </a:rPr>
              <a:t> </a:t>
            </a:r>
            <a:r>
              <a:rPr lang="en-US" sz="2400">
                <a:latin typeface="Times New Roman" panose="02020603050405020304" pitchFamily="18" charset="0"/>
                <a:cs typeface="Times New Roman" panose="02020603050405020304" pitchFamily="18" charset="0"/>
                <a:sym typeface="+mn-ea"/>
              </a:rPr>
              <a:t>Used the graph chart to analyze the employees in units in the department type category.</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ü"/>
            </a:pPr>
            <a:r>
              <a:rPr lang="en-US" sz="2400">
                <a:latin typeface="Times New Roman" panose="02020603050405020304" pitchFamily="18" charset="0"/>
                <a:cs typeface="Times New Roman" panose="02020603050405020304" pitchFamily="18" charset="0"/>
                <a:sym typeface="+mn-ea"/>
              </a:rPr>
              <a:t> Used the bar graph to analyze the employees overall percentage in the department type category.</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1983105" y="1842135"/>
          <a:ext cx="6525895" cy="386842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US"/>
              <a:t>RESULTS :</a:t>
            </a:r>
            <a:endParaRPr lang="en-US"/>
          </a:p>
        </p:txBody>
      </p:sp>
      <p:graphicFrame>
        <p:nvGraphicFramePr>
          <p:cNvPr id="3" name="Chart 2"/>
          <p:cNvGraphicFramePr/>
          <p:nvPr/>
        </p:nvGraphicFramePr>
        <p:xfrm>
          <a:off x="1816100" y="1549400"/>
          <a:ext cx="6692900" cy="41275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altLang="en-IN" dirty="0">
                <a:latin typeface="Times New Roman" panose="02020603050405020304" pitchFamily="18" charset="0"/>
                <a:cs typeface="Times New Roman" panose="02020603050405020304" pitchFamily="18" charset="0"/>
              </a:rPr>
              <a:t>CONCLUSION :</a:t>
            </a:r>
            <a:endParaRPr lang="en-US" alt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371600" y="1600200"/>
            <a:ext cx="8125460" cy="4763770"/>
          </a:xfrm>
          <a:prstGeom prst="rect">
            <a:avLst/>
          </a:prstGeom>
          <a:noFill/>
        </p:spPr>
        <p:txBody>
          <a:bodyPr wrap="square" rtlCol="0">
            <a:noAutofit/>
          </a:bodyPr>
          <a:p>
            <a:pPr marL="457200" indent="-457200">
              <a:buFont typeface="Wingdings" panose="05000000000000000000" charset="0"/>
              <a:buChar char="Ø"/>
            </a:pPr>
            <a:r>
              <a:rPr lang="en-US" sz="3200">
                <a:latin typeface="Times New Roman" panose="02020603050405020304" pitchFamily="18" charset="0"/>
                <a:cs typeface="Times New Roman" panose="02020603050405020304" pitchFamily="18" charset="0"/>
              </a:rPr>
              <a:t>Therefore the SVG business unit employees performs higher comparing to other units and whereas PL business unit performs lower comparing to other units.</a:t>
            </a:r>
            <a:endParaRPr lang="en-US" sz="32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endParaRPr lang="en-US" sz="32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US" sz="3200">
                <a:latin typeface="Times New Roman" panose="02020603050405020304" pitchFamily="18" charset="0"/>
                <a:cs typeface="Times New Roman" panose="02020603050405020304" pitchFamily="18" charset="0"/>
              </a:rPr>
              <a:t> Hence the SVG business unit employee works more efficiently and effectively comparing to other units according to the employees data given.  </a:t>
            </a:r>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219200" y="1828800"/>
            <a:ext cx="7907655" cy="3784600"/>
          </a:xfrm>
          <a:prstGeom prst="rect">
            <a:avLst/>
          </a:prstGeom>
          <a:noFill/>
        </p:spPr>
        <p:txBody>
          <a:bodyPr wrap="square" rtlCol="0" anchor="t">
            <a:spAutoFit/>
          </a:bodyPr>
          <a:p>
            <a:r>
              <a:rPr lang="en-US" sz="3000">
                <a:latin typeface="Times New Roman" panose="02020603050405020304" pitchFamily="18" charset="0"/>
                <a:cs typeface="Times New Roman" panose="02020603050405020304" pitchFamily="18" charset="0"/>
                <a:sym typeface="+mn-ea"/>
              </a:rPr>
              <a:t>Analyze employee performance using excel </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to identify top performers, area for improvement,</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and trends. Evaluate sales target, customer </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satisfaction rating, and productivity level to</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provide insight and recommendations for</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enhancing individual and company</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performance, utilizing data visualization </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and statistical analysis to inform HR Decision.</a:t>
            </a:r>
            <a:endParaRPr lang="en-US" sz="30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29945"/>
          </a:xfrm>
          <a:prstGeom prst="rect">
            <a:avLst/>
          </a:prstGeom>
          <a:noFill/>
        </p:spPr>
        <p:txBody>
          <a:bodyPr wrap="square" rtlCol="0">
            <a:spAutoFit/>
          </a:bodyPr>
          <a:lstStyle/>
          <a:p>
            <a:pPr indent="0" algn="l">
              <a:buFont typeface="Arial" panose="020B0604020202020204" pitchFamily="34" charset="0"/>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1295400" y="1828800"/>
            <a:ext cx="8312150" cy="4352290"/>
          </a:xfrm>
          <a:prstGeom prst="rect">
            <a:avLst/>
          </a:prstGeom>
          <a:noFill/>
        </p:spPr>
        <p:txBody>
          <a:bodyPr wrap="square" rtlCol="0" anchor="t">
            <a:noAutofit/>
          </a:bodyPr>
          <a:p>
            <a:r>
              <a:rPr lang="en-US" sz="3000">
                <a:latin typeface="Times New Roman" panose="02020603050405020304" pitchFamily="18" charset="0"/>
                <a:cs typeface="Times New Roman" panose="02020603050405020304" pitchFamily="18" charset="0"/>
                <a:sym typeface="+mn-ea"/>
              </a:rPr>
              <a:t>Develop an Excel based employee performance analysis tool to track and evaluate sales, customer satisfaction, and productivity metrics. Create interactive dashboards, reports, and visualization to identify top performers, areas for improvement, and trends. Provide actionable insights for HR and managers to enhance employee development, retention, and overall business performance.</a:t>
            </a:r>
            <a:endParaRPr lang="en-US" sz="3000">
              <a:latin typeface="Times New Roman" panose="02020603050405020304" pitchFamily="18" charset="0"/>
              <a:cs typeface="Times New Roman" panose="02020603050405020304" pitchFamily="18" charset="0"/>
            </a:endParaRPr>
          </a:p>
          <a:p>
            <a:endParaRPr lang="en-US" sz="30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3048000" y="2459990"/>
            <a:ext cx="6096000" cy="1938020"/>
          </a:xfrm>
          <a:prstGeom prst="rect">
            <a:avLst/>
          </a:prstGeom>
          <a:noFill/>
        </p:spPr>
        <p:txBody>
          <a:bodyPr wrap="square" rtlCol="0" anchor="t">
            <a:spAutoFit/>
          </a:bodyPr>
          <a:p>
            <a:pPr marL="457200" indent="-457200">
              <a:buFont typeface="Wingdings" panose="05000000000000000000" charset="0"/>
              <a:buChar char="v"/>
            </a:pPr>
            <a:r>
              <a:rPr lang="en-US" sz="3000">
                <a:latin typeface="Times New Roman" panose="02020603050405020304" pitchFamily="18" charset="0"/>
                <a:cs typeface="Times New Roman" panose="02020603050405020304" pitchFamily="18" charset="0"/>
                <a:sym typeface="+mn-ea"/>
              </a:rPr>
              <a:t> IT Companies.</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v"/>
            </a:pPr>
            <a:r>
              <a:rPr lang="en-US" sz="3000">
                <a:latin typeface="Times New Roman" panose="02020603050405020304" pitchFamily="18" charset="0"/>
                <a:cs typeface="Times New Roman" panose="02020603050405020304" pitchFamily="18" charset="0"/>
                <a:sym typeface="+mn-ea"/>
              </a:rPr>
              <a:t> Banks.</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v"/>
            </a:pPr>
            <a:r>
              <a:rPr lang="en-US" sz="3000">
                <a:latin typeface="Times New Roman" panose="02020603050405020304" pitchFamily="18" charset="0"/>
                <a:cs typeface="Times New Roman" panose="02020603050405020304" pitchFamily="18" charset="0"/>
                <a:sym typeface="+mn-ea"/>
              </a:rPr>
              <a:t> Industries.</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v"/>
            </a:pPr>
            <a:r>
              <a:rPr lang="en-US" sz="3000">
                <a:latin typeface="Times New Roman" panose="02020603050405020304" pitchFamily="18" charset="0"/>
                <a:cs typeface="Times New Roman" panose="02020603050405020304" pitchFamily="18" charset="0"/>
                <a:sym typeface="+mn-ea"/>
              </a:rPr>
              <a:t> Marketing field.</a:t>
            </a:r>
            <a:endParaRPr lang="en-US" sz="30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429000" y="1752600"/>
            <a:ext cx="6096000" cy="3322955"/>
          </a:xfrm>
          <a:prstGeom prst="rect">
            <a:avLst/>
          </a:prstGeom>
          <a:noFill/>
        </p:spPr>
        <p:txBody>
          <a:bodyPr wrap="square" rtlCol="0" anchor="t">
            <a:spAutoFit/>
          </a:bodyPr>
          <a:p>
            <a:pPr marL="457200" indent="-457200">
              <a:buFont typeface="Wingdings" panose="05000000000000000000" charset="0"/>
              <a:buChar char="ü"/>
            </a:pPr>
            <a:r>
              <a:rPr lang="en-US" sz="3000">
                <a:latin typeface="Times New Roman" panose="02020603050405020304" pitchFamily="18" charset="0"/>
                <a:cs typeface="Times New Roman" panose="02020603050405020304" pitchFamily="18" charset="0"/>
                <a:sym typeface="+mn-ea"/>
              </a:rPr>
              <a:t>Conditional formatting.</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ü"/>
            </a:pPr>
            <a:r>
              <a:rPr lang="en-US" sz="3000">
                <a:latin typeface="Times New Roman" panose="02020603050405020304" pitchFamily="18" charset="0"/>
                <a:cs typeface="Times New Roman" panose="02020603050405020304" pitchFamily="18" charset="0"/>
                <a:sym typeface="+mn-ea"/>
              </a:rPr>
              <a:t>Filtering.</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ü"/>
            </a:pPr>
            <a:r>
              <a:rPr lang="en-US" sz="3000">
                <a:latin typeface="Times New Roman" panose="02020603050405020304" pitchFamily="18" charset="0"/>
                <a:cs typeface="Times New Roman" panose="02020603050405020304" pitchFamily="18" charset="0"/>
                <a:sym typeface="+mn-ea"/>
              </a:rPr>
              <a:t>Formula used in identify performance level.</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ü"/>
            </a:pPr>
            <a:r>
              <a:rPr lang="en-US" sz="3000">
                <a:latin typeface="Times New Roman" panose="02020603050405020304" pitchFamily="18" charset="0"/>
                <a:cs typeface="Times New Roman" panose="02020603050405020304" pitchFamily="18" charset="0"/>
                <a:sym typeface="+mn-ea"/>
              </a:rPr>
              <a:t>Pivot table for summarizing.</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ü"/>
            </a:pPr>
            <a:r>
              <a:rPr lang="en-US" sz="3000">
                <a:latin typeface="Times New Roman" panose="02020603050405020304" pitchFamily="18" charset="0"/>
                <a:cs typeface="Times New Roman" panose="02020603050405020304" pitchFamily="18" charset="0"/>
                <a:sym typeface="+mn-ea"/>
              </a:rPr>
              <a:t>Bar graph.</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ü"/>
            </a:pPr>
            <a:r>
              <a:rPr lang="en-US" sz="3000">
                <a:latin typeface="Times New Roman" panose="02020603050405020304" pitchFamily="18" charset="0"/>
                <a:cs typeface="Times New Roman" panose="02020603050405020304" pitchFamily="18" charset="0"/>
                <a:sym typeface="+mn-ea"/>
              </a:rPr>
              <a:t>Pie chart.</a:t>
            </a:r>
            <a:endParaRPr lang="en-US" sz="30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1134110" y="1281430"/>
            <a:ext cx="9394190" cy="5374005"/>
          </a:xfrm>
          <a:prstGeom prst="rect">
            <a:avLst/>
          </a:prstGeom>
          <a:noFill/>
        </p:spPr>
        <p:txBody>
          <a:bodyPr wrap="square" rtlCol="0" anchor="t">
            <a:noAutofit/>
          </a:bodyPr>
          <a:p>
            <a:pPr marL="457200" indent="-457200">
              <a:buFont typeface="Wingdings" panose="05000000000000000000" charset="0"/>
              <a:buChar char="q"/>
            </a:pPr>
            <a:r>
              <a:rPr lang="en-US" sz="2800">
                <a:latin typeface="Times New Roman" panose="02020603050405020304" pitchFamily="18" charset="0"/>
                <a:cs typeface="Times New Roman" panose="02020603050405020304" pitchFamily="18" charset="0"/>
                <a:sym typeface="+mn-ea"/>
              </a:rPr>
              <a:t>Employee data downloaded from Edunet dashbaoard.</a:t>
            </a: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q"/>
            </a:pPr>
            <a:endParaRPr lang="en-US" sz="28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US" sz="2800" b="1">
                <a:latin typeface="Times New Roman" panose="02020603050405020304" pitchFamily="18" charset="0"/>
                <a:cs typeface="Times New Roman" panose="02020603050405020304" pitchFamily="18" charset="0"/>
                <a:sym typeface="+mn-ea"/>
              </a:rPr>
              <a:t>FEATURES :</a:t>
            </a:r>
            <a:endParaRPr lang="en-US" sz="2800" b="1">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q"/>
            </a:pP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q"/>
            </a:pPr>
            <a:r>
              <a:rPr lang="en-US" sz="2800">
                <a:latin typeface="Times New Roman" panose="02020603050405020304" pitchFamily="18" charset="0"/>
                <a:cs typeface="Times New Roman" panose="02020603050405020304" pitchFamily="18" charset="0"/>
                <a:sym typeface="+mn-ea"/>
              </a:rPr>
              <a:t> Totally 26 features were available in that 11 features were considered.</a:t>
            </a: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q"/>
            </a:pPr>
            <a:r>
              <a:rPr lang="en-US" sz="2800">
                <a:latin typeface="Times New Roman" panose="02020603050405020304" pitchFamily="18" charset="0"/>
                <a:cs typeface="Times New Roman" panose="02020603050405020304" pitchFamily="18" charset="0"/>
                <a:sym typeface="+mn-ea"/>
              </a:rPr>
              <a:t>First name. </a:t>
            </a: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q"/>
            </a:pPr>
            <a:r>
              <a:rPr lang="en-US" sz="2800">
                <a:latin typeface="Times New Roman" panose="02020603050405020304" pitchFamily="18" charset="0"/>
                <a:cs typeface="Times New Roman" panose="02020603050405020304" pitchFamily="18" charset="0"/>
                <a:sym typeface="+mn-ea"/>
              </a:rPr>
              <a:t>Business unit.</a:t>
            </a: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q"/>
            </a:pPr>
            <a:r>
              <a:rPr lang="en-US" sz="2800">
                <a:latin typeface="Times New Roman" panose="02020603050405020304" pitchFamily="18" charset="0"/>
                <a:cs typeface="Times New Roman" panose="02020603050405020304" pitchFamily="18" charset="0"/>
                <a:sym typeface="+mn-ea"/>
              </a:rPr>
              <a:t>Title.</a:t>
            </a: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q"/>
            </a:pPr>
            <a:r>
              <a:rPr lang="en-US" sz="2800">
                <a:latin typeface="Times New Roman" panose="02020603050405020304" pitchFamily="18" charset="0"/>
                <a:cs typeface="Times New Roman" panose="02020603050405020304" pitchFamily="18" charset="0"/>
                <a:sym typeface="+mn-ea"/>
              </a:rPr>
              <a:t>Gender - Female, Male.</a:t>
            </a: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q"/>
            </a:pPr>
            <a:r>
              <a:rPr lang="en-US" sz="2800">
                <a:latin typeface="Times New Roman" panose="02020603050405020304" pitchFamily="18" charset="0"/>
                <a:cs typeface="Times New Roman" panose="02020603050405020304" pitchFamily="18" charset="0"/>
                <a:sym typeface="+mn-ea"/>
              </a:rPr>
              <a:t>Performance score.</a:t>
            </a: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q"/>
            </a:pPr>
            <a:r>
              <a:rPr lang="en-US" sz="2800">
                <a:latin typeface="Times New Roman" panose="02020603050405020304" pitchFamily="18" charset="0"/>
                <a:cs typeface="Times New Roman" panose="02020603050405020304" pitchFamily="18" charset="0"/>
                <a:sym typeface="+mn-ea"/>
              </a:rPr>
              <a:t>Performance lev</a:t>
            </a:r>
            <a:r>
              <a:rPr lang="en-US" sz="3000">
                <a:latin typeface="Times New Roman" panose="02020603050405020304" pitchFamily="18" charset="0"/>
                <a:cs typeface="Times New Roman" panose="02020603050405020304" pitchFamily="18" charset="0"/>
                <a:sym typeface="+mn-ea"/>
              </a:rPr>
              <a:t>el. </a:t>
            </a:r>
            <a:endParaRPr lang="en-US" sz="30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533650" y="2514600"/>
            <a:ext cx="7617460" cy="1938020"/>
          </a:xfrm>
          <a:prstGeom prst="rect">
            <a:avLst/>
          </a:prstGeom>
          <a:noFill/>
        </p:spPr>
        <p:txBody>
          <a:bodyPr wrap="square" rtlCol="0" anchor="t">
            <a:spAutoFit/>
          </a:bodyPr>
          <a:p>
            <a:pPr marL="457200" indent="-457200">
              <a:buFont typeface="Wingdings" panose="05000000000000000000" charset="0"/>
              <a:buChar char="v"/>
            </a:pPr>
            <a:r>
              <a:rPr lang="en-US" sz="3000">
                <a:latin typeface="Times New Roman" panose="02020603050405020304" pitchFamily="18" charset="0"/>
                <a:cs typeface="Times New Roman" panose="02020603050405020304" pitchFamily="18" charset="0"/>
                <a:sym typeface="+mn-ea"/>
              </a:rPr>
              <a:t>Formula used for identify performance level</a:t>
            </a:r>
            <a:endParaRPr lang="en-US" sz="3000">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US" sz="30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US" sz="3000">
                <a:latin typeface="Times New Roman" panose="02020603050405020304" pitchFamily="18" charset="0"/>
                <a:cs typeface="Times New Roman" panose="02020603050405020304" pitchFamily="18" charset="0"/>
                <a:sym typeface="+mn-ea"/>
              </a:rPr>
              <a:t>=IFS(K8&gt;=5,”veryhigh”,K8&gt;=4,”high”,K8&gt;=3,”medium’’,TRUE,’’low’’)</a:t>
            </a:r>
            <a:endParaRPr lang="en-US" sz="30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2701</Words>
  <Application>WPS Presentation</Application>
  <PresentationFormat>Widescreen</PresentationFormat>
  <Paragraphs>130</Paragraphs>
  <Slides>13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Trebuchet MS</vt:lpstr>
      <vt:lpstr>Times New Roman</vt:lpstr>
      <vt:lpstr>Roboto</vt:lpstr>
      <vt:lpstr>Wingdings</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RESULTS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vishnu</cp:lastModifiedBy>
  <cp:revision>15</cp:revision>
  <dcterms:created xsi:type="dcterms:W3CDTF">2024-03-29T15:07:00Z</dcterms:created>
  <dcterms:modified xsi:type="dcterms:W3CDTF">2024-08-31T19:27:03Z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D0C2BF75B2764801B5013AB55C59BA23_13</vt:lpwstr>
  </property>
  <property fmtid="{D5CDD505-2E9C-101B-9397-08002B2CF9AE}" pid="5" name="KSOProductBuildVer">
    <vt:lpwstr>1033-12.2.0.17562</vt:lpwstr>
  </property>
</Properties>
</file>