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6" r:id="rId5"/>
    <p:sldId id="279" r:id="rId6"/>
    <p:sldId id="280" r:id="rId7"/>
    <p:sldId id="281" r:id="rId8"/>
    <p:sldId id="259" r:id="rId9"/>
    <p:sldId id="260" r:id="rId10"/>
    <p:sldId id="261" r:id="rId11"/>
    <p:sldId id="263" r:id="rId12"/>
    <p:sldId id="264" r:id="rId13"/>
    <p:sldId id="265" r:id="rId14"/>
    <p:sldId id="282" r:id="rId15"/>
    <p:sldId id="266" r:id="rId16"/>
    <p:sldId id="267" r:id="rId17"/>
    <p:sldId id="270" r:id="rId18"/>
    <p:sldId id="26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99DE4-ABB0-4575-B3D1-370A278DE3FB}" v="166" dt="2022-11-19T04:53:34.049"/>
    <p1510:client id="{05B0D2AF-904C-491E-B26C-AFD7629AA7CC}" v="333" dt="2022-11-19T06:50:28.161"/>
    <p1510:client id="{20DF9844-6E57-4A93-9A0E-88D5DA3625B5}" v="4" dt="2022-11-11T16:41:47.036"/>
    <p1510:client id="{3157F76C-3737-443A-A492-EB8F6E921D12}" v="753" dt="2022-11-19T06:09:23.121"/>
    <p1510:client id="{36925762-094D-4277-825D-32F9970FE21D}" v="28" dt="2022-11-13T16:39:33.579"/>
    <p1510:client id="{4AC36CD5-A016-496C-AF55-8C5F3F6E6A62}" v="114" dt="2022-11-13T10:52:13.963"/>
    <p1510:client id="{5008265D-D619-4BC0-BC6F-8726A6A14EEF}" v="49" dt="2022-11-11T16:32:02.522"/>
    <p1510:client id="{5362C36D-014F-4060-B20E-3FD1C4EC9DD5}" v="2473" dt="2022-11-19T06:45:08.189"/>
    <p1510:client id="{5AA0064C-D96E-42A1-BDAF-79BBE961BEF8}" v="831" dt="2022-11-11T17:38:55.006"/>
    <p1510:client id="{D0112573-6B04-45F9-9C38-35B5DD8A6622}" v="24" dt="2022-11-13T11:09:12.737"/>
    <p1510:client id="{DECCC39A-2041-48BB-9E7B-101B6AE16AAF}" v="222" dt="2022-11-11T18:28:33.983"/>
    <p1510:client id="{EBAACB3A-A31C-4BD9-931E-4CC30889C359}" v="39" dt="2022-11-13T15:22:47.123"/>
    <p1510:client id="{F4CE0342-86AB-4480-ABBD-D6A6B92FF757}" v="4" dt="2022-11-12T04:38:05.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8254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6178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8837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891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700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5579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84747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87513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8959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535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5/5/2024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550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5/5/2024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0269438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ociotechnic.com/papers/" TargetMode="External"/><Relationship Id="rId2" Type="http://schemas.openxmlformats.org/officeDocument/2006/relationships/hyperlink" Target="https://www.slideshare.net/ChrisMohritz/machine-learn" TargetMode="External"/><Relationship Id="rId1" Type="http://schemas.openxmlformats.org/officeDocument/2006/relationships/slideLayout" Target="../slideLayouts/slideLayout2.xml"/><Relationship Id="rId4" Type="http://schemas.openxmlformats.org/officeDocument/2006/relationships/hyperlink" Target="https://en.wikipedia.org/wiki/Self-driving_c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79303-4E56-C4AF-BAAD-88F0623C836B}"/>
              </a:ext>
            </a:extLst>
          </p:cNvPr>
          <p:cNvSpPr>
            <a:spLocks noGrp="1"/>
          </p:cNvSpPr>
          <p:nvPr>
            <p:ph type="ctrTitle"/>
          </p:nvPr>
        </p:nvSpPr>
        <p:spPr/>
        <p:txBody>
          <a:bodyPr/>
          <a:lstStyle/>
          <a:p>
            <a:r>
              <a:rPr lang="en-IN" dirty="0"/>
              <a:t>COMPLETE SELF DRIVING CAR</a:t>
            </a:r>
          </a:p>
        </p:txBody>
      </p:sp>
      <p:sp>
        <p:nvSpPr>
          <p:cNvPr id="10" name="TextBox 9">
            <a:extLst>
              <a:ext uri="{FF2B5EF4-FFF2-40B4-BE49-F238E27FC236}">
                <a16:creationId xmlns:a16="http://schemas.microsoft.com/office/drawing/2014/main" id="{C81BE84F-56E8-0E0E-AD56-6054730AF7C1}"/>
              </a:ext>
            </a:extLst>
          </p:cNvPr>
          <p:cNvSpPr txBox="1"/>
          <p:nvPr/>
        </p:nvSpPr>
        <p:spPr>
          <a:xfrm>
            <a:off x="128337" y="5657671"/>
            <a:ext cx="6079958" cy="1200329"/>
          </a:xfrm>
          <a:prstGeom prst="rect">
            <a:avLst/>
          </a:prstGeom>
          <a:noFill/>
        </p:spPr>
        <p:txBody>
          <a:bodyPr wrap="square" rtlCol="0">
            <a:spAutoFit/>
          </a:bodyPr>
          <a:lstStyle/>
          <a:p>
            <a:r>
              <a:rPr lang="en-IN" dirty="0"/>
              <a:t>Sneha Jana RA2111026010363</a:t>
            </a:r>
          </a:p>
          <a:p>
            <a:r>
              <a:rPr lang="en-IN" dirty="0"/>
              <a:t>Prithvi </a:t>
            </a:r>
            <a:r>
              <a:rPr lang="en-IN" dirty="0" err="1"/>
              <a:t>Pandaala</a:t>
            </a:r>
            <a:r>
              <a:rPr lang="en-IN" dirty="0"/>
              <a:t> RA2111026010364</a:t>
            </a:r>
          </a:p>
          <a:p>
            <a:r>
              <a:rPr lang="en-IN" dirty="0" err="1"/>
              <a:t>Kaviyashruthi</a:t>
            </a:r>
            <a:r>
              <a:rPr lang="en-IN" dirty="0"/>
              <a:t> </a:t>
            </a:r>
            <a:r>
              <a:rPr lang="en-IN" dirty="0" err="1"/>
              <a:t>Thamilselvi</a:t>
            </a:r>
            <a:r>
              <a:rPr lang="en-IN" dirty="0"/>
              <a:t> Senthilvel RA2111026010405</a:t>
            </a:r>
          </a:p>
          <a:p>
            <a:endParaRPr lang="en-IN"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F2EC-071D-279A-E9A3-2352A4C4B858}"/>
              </a:ext>
            </a:extLst>
          </p:cNvPr>
          <p:cNvSpPr>
            <a:spLocks noGrp="1"/>
          </p:cNvSpPr>
          <p:nvPr>
            <p:ph type="title"/>
          </p:nvPr>
        </p:nvSpPr>
        <p:spPr/>
        <p:txBody>
          <a:bodyPr/>
          <a:lstStyle/>
          <a:p>
            <a:r>
              <a:rPr lang="en-US">
                <a:cs typeface="Calibri Light"/>
              </a:rPr>
              <a:t>Objective</a:t>
            </a:r>
            <a:endParaRPr lang="en-US"/>
          </a:p>
        </p:txBody>
      </p:sp>
      <p:sp>
        <p:nvSpPr>
          <p:cNvPr id="3" name="Content Placeholder 2">
            <a:extLst>
              <a:ext uri="{FF2B5EF4-FFF2-40B4-BE49-F238E27FC236}">
                <a16:creationId xmlns:a16="http://schemas.microsoft.com/office/drawing/2014/main" id="{97B62C84-962A-9250-87ED-7BF85AB8A6F2}"/>
              </a:ext>
            </a:extLst>
          </p:cNvPr>
          <p:cNvSpPr>
            <a:spLocks noGrp="1"/>
          </p:cNvSpPr>
          <p:nvPr>
            <p:ph idx="1"/>
          </p:nvPr>
        </p:nvSpPr>
        <p:spPr>
          <a:xfrm>
            <a:off x="5118447" y="803186"/>
            <a:ext cx="6479795" cy="5248622"/>
          </a:xfrm>
        </p:spPr>
        <p:txBody>
          <a:bodyPr>
            <a:normAutofit/>
          </a:bodyPr>
          <a:lstStyle/>
          <a:p>
            <a:r>
              <a:rPr lang="en-US" sz="1700">
                <a:latin typeface="Times New Roman"/>
                <a:ea typeface="+mn-lt"/>
                <a:cs typeface="+mn-lt"/>
              </a:rPr>
              <a:t>The purpose of this project is to reduce number of road accidents. Self-driving cars, a future accomplishment of tech industry can also be referred as an autonomous driving vehicle.</a:t>
            </a:r>
          </a:p>
          <a:p>
            <a:r>
              <a:rPr lang="en-US" sz="1700">
                <a:latin typeface="Times New Roman"/>
                <a:ea typeface="+mn-lt"/>
                <a:cs typeface="+mn-lt"/>
              </a:rPr>
              <a:t>A car which is capable of understanding and processing the surrounding environment and capable of moving soundly with small or no human intervention.</a:t>
            </a:r>
          </a:p>
          <a:p>
            <a:r>
              <a:rPr lang="en-US" sz="1700">
                <a:latin typeface="Times New Roman"/>
                <a:ea typeface="+mn-lt"/>
                <a:cs typeface="+mn-lt"/>
              </a:rPr>
              <a:t>This information is used to check for navigation and differentiate between a stationary object and a moving object.</a:t>
            </a:r>
          </a:p>
          <a:p>
            <a:r>
              <a:rPr lang="en-US" sz="1700">
                <a:latin typeface="Times New Roman"/>
                <a:ea typeface="+mn-lt"/>
                <a:cs typeface="+mn-lt"/>
              </a:rPr>
              <a:t>The main purpose of self-driving cars is to remove the need of human intervention with automatic decision-making system fully capable of controlling the car.</a:t>
            </a:r>
          </a:p>
          <a:p>
            <a:r>
              <a:rPr lang="en-US" sz="1700">
                <a:latin typeface="Times New Roman"/>
                <a:ea typeface="+mn-lt"/>
                <a:cs typeface="+mn-lt"/>
              </a:rPr>
              <a:t>Many automobile companies like BMW, Bosch , Tesla, NVIDIA, Qualcomm started investing in Self-driving cars.</a:t>
            </a:r>
          </a:p>
        </p:txBody>
      </p:sp>
    </p:spTree>
    <p:extLst>
      <p:ext uri="{BB962C8B-B14F-4D97-AF65-F5344CB8AC3E}">
        <p14:creationId xmlns:p14="http://schemas.microsoft.com/office/powerpoint/2010/main" val="361383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1AB9-1970-DC4F-3BA2-294F0DB7EDE8}"/>
              </a:ext>
            </a:extLst>
          </p:cNvPr>
          <p:cNvSpPr>
            <a:spLocks noGrp="1"/>
          </p:cNvSpPr>
          <p:nvPr>
            <p:ph type="title"/>
          </p:nvPr>
        </p:nvSpPr>
        <p:spPr/>
        <p:txBody>
          <a:bodyPr/>
          <a:lstStyle/>
          <a:p>
            <a:r>
              <a:rPr lang="en-US">
                <a:latin typeface="Times New Roman"/>
                <a:ea typeface="+mj-lt"/>
                <a:cs typeface="+mj-lt"/>
              </a:rPr>
              <a:t>System Architecture</a:t>
            </a:r>
            <a:endParaRPr lang="en-US">
              <a:latin typeface="Times New Roman"/>
            </a:endParaRPr>
          </a:p>
        </p:txBody>
      </p:sp>
      <p:sp>
        <p:nvSpPr>
          <p:cNvPr id="3" name="Content Placeholder 2">
            <a:extLst>
              <a:ext uri="{FF2B5EF4-FFF2-40B4-BE49-F238E27FC236}">
                <a16:creationId xmlns:a16="http://schemas.microsoft.com/office/drawing/2014/main" id="{02DEA4D6-094B-3DAC-0BD5-476D11FB2554}"/>
              </a:ext>
            </a:extLst>
          </p:cNvPr>
          <p:cNvSpPr>
            <a:spLocks noGrp="1"/>
          </p:cNvSpPr>
          <p:nvPr>
            <p:ph idx="1"/>
          </p:nvPr>
        </p:nvSpPr>
        <p:spPr/>
        <p:txBody>
          <a:bodyPr>
            <a:normAutofit fontScale="92500" lnSpcReduction="10000"/>
          </a:bodyPr>
          <a:lstStyle/>
          <a:p>
            <a:r>
              <a:rPr lang="en-US">
                <a:latin typeface="Times New Roman"/>
                <a:ea typeface="+mn-lt"/>
                <a:cs typeface="+mn-lt"/>
              </a:rPr>
              <a:t>This section provides information on communicating with cars electronics and how using that information car .The Robot operating system(ROS) is used to develop the software.</a:t>
            </a:r>
            <a:endParaRPr lang="en-US">
              <a:latin typeface="Times New Roman"/>
              <a:cs typeface="Times New Roman"/>
            </a:endParaRPr>
          </a:p>
          <a:p>
            <a:r>
              <a:rPr lang="en-US">
                <a:latin typeface="Times New Roman"/>
                <a:ea typeface="+mn-lt"/>
                <a:cs typeface="+mn-lt"/>
              </a:rPr>
              <a:t>The sensor get the information about the environment and send it to the control module of the frame . The control act as brain of architecture and its responsible for generating the required command.</a:t>
            </a:r>
            <a:endParaRPr lang="en-US">
              <a:latin typeface="Times New Roman"/>
              <a:cs typeface="Times New Roman"/>
            </a:endParaRPr>
          </a:p>
          <a:p>
            <a:r>
              <a:rPr lang="en-US">
                <a:latin typeface="Times New Roman"/>
                <a:ea typeface="+mn-lt"/>
                <a:cs typeface="+mn-lt"/>
              </a:rPr>
              <a:t>The car is web based simulation tool running on python ,which communicates with the ROS core using API.</a:t>
            </a:r>
            <a:endParaRPr lang="en-US">
              <a:latin typeface="Times New Roman"/>
              <a:cs typeface="Times New Roman"/>
            </a:endParaRPr>
          </a:p>
          <a:p>
            <a:r>
              <a:rPr lang="en-US">
                <a:latin typeface="Times New Roman"/>
                <a:ea typeface="+mn-lt"/>
                <a:cs typeface="+mn-lt"/>
              </a:rPr>
              <a:t>Generic USB cameras has been used to collect images of surrounding at 60 fps, the lightweight and easy for integration.</a:t>
            </a:r>
            <a:endParaRPr lang="en-US">
              <a:latin typeface="Times New Roman"/>
              <a:cs typeface="Times New Roman"/>
            </a:endParaRPr>
          </a:p>
          <a:p>
            <a:r>
              <a:rPr lang="en-US">
                <a:latin typeface="Times New Roman"/>
                <a:ea typeface="+mn-lt"/>
                <a:cs typeface="+mn-lt"/>
              </a:rPr>
              <a:t>Navigation system is compact ,single enclosure  GNSS+INS receiver capable of delivering up to centimeter level accuracy.</a:t>
            </a:r>
            <a:endParaRPr lang="en-US">
              <a:latin typeface="Times New Roman"/>
              <a:cs typeface="Times New Roman"/>
            </a:endParaRPr>
          </a:p>
          <a:p>
            <a:r>
              <a:rPr lang="en-US">
                <a:latin typeface="Times New Roman"/>
                <a:ea typeface="+mn-lt"/>
                <a:cs typeface="+mn-lt"/>
              </a:rPr>
              <a:t>Drive kit sends control commands to vehicle ,read control message from the vehicle OBD-II CAN network and forward report.</a:t>
            </a:r>
            <a:endParaRPr lang="en-US">
              <a:latin typeface="Times New Roman"/>
            </a:endParaRPr>
          </a:p>
          <a:p>
            <a:endParaRPr lang="en-US"/>
          </a:p>
        </p:txBody>
      </p:sp>
    </p:spTree>
    <p:extLst>
      <p:ext uri="{BB962C8B-B14F-4D97-AF65-F5344CB8AC3E}">
        <p14:creationId xmlns:p14="http://schemas.microsoft.com/office/powerpoint/2010/main" val="341804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47BB-3E2D-3A97-E0CB-92656D6356E6}"/>
              </a:ext>
            </a:extLst>
          </p:cNvPr>
          <p:cNvSpPr>
            <a:spLocks noGrp="1"/>
          </p:cNvSpPr>
          <p:nvPr>
            <p:ph type="title"/>
          </p:nvPr>
        </p:nvSpPr>
        <p:spPr/>
        <p:txBody>
          <a:bodyPr/>
          <a:lstStyle/>
          <a:p>
            <a:r>
              <a:rPr lang="en-US">
                <a:ea typeface="+mj-lt"/>
                <a:cs typeface="+mj-lt"/>
              </a:rPr>
              <a:t>Methodologies</a:t>
            </a:r>
            <a:endParaRPr lang="en-US" err="1"/>
          </a:p>
        </p:txBody>
      </p:sp>
      <p:sp>
        <p:nvSpPr>
          <p:cNvPr id="3" name="Content Placeholder 2">
            <a:extLst>
              <a:ext uri="{FF2B5EF4-FFF2-40B4-BE49-F238E27FC236}">
                <a16:creationId xmlns:a16="http://schemas.microsoft.com/office/drawing/2014/main" id="{37F6B2C9-6402-4E4F-6285-68EED21B7970}"/>
              </a:ext>
            </a:extLst>
          </p:cNvPr>
          <p:cNvSpPr>
            <a:spLocks noGrp="1"/>
          </p:cNvSpPr>
          <p:nvPr>
            <p:ph idx="1"/>
          </p:nvPr>
        </p:nvSpPr>
        <p:spPr>
          <a:xfrm>
            <a:off x="5118447" y="595368"/>
            <a:ext cx="6638132" cy="5753323"/>
          </a:xfrm>
        </p:spPr>
        <p:txBody>
          <a:bodyPr>
            <a:normAutofit/>
          </a:bodyPr>
          <a:lstStyle/>
          <a:p>
            <a:r>
              <a:rPr lang="en-US" sz="1700">
                <a:latin typeface="Times New Roman"/>
                <a:ea typeface="+mn-lt"/>
                <a:cs typeface="+mn-lt"/>
              </a:rPr>
              <a:t>The methodology carried out in this model is self-driving car it needs to be able to identify its location. This can be easily solved via car’s own navigation system or a mobile device connected to the system of a car. </a:t>
            </a:r>
          </a:p>
          <a:p>
            <a:r>
              <a:rPr lang="en-US" sz="1700">
                <a:latin typeface="Times New Roman"/>
                <a:ea typeface="+mn-lt"/>
                <a:cs typeface="+mn-lt"/>
              </a:rPr>
              <a:t>GPS help the car to receive the longitude and latitude information of the car via satellite. Self-driving car rely on sensors, actuators, complex algorithms, machine learning systems, and powerful processors to execute software</a:t>
            </a:r>
          </a:p>
          <a:p>
            <a:r>
              <a:rPr lang="en-US" sz="1700">
                <a:latin typeface="Times New Roman"/>
                <a:ea typeface="+mn-lt"/>
                <a:cs typeface="+mn-lt"/>
              </a:rPr>
              <a:t>Autonomous cars create and maintain a map of their surroundings based on a variety of sensors situated in different parts of the vehicle.</a:t>
            </a:r>
          </a:p>
          <a:p>
            <a:r>
              <a:rPr lang="en-US" sz="1700">
                <a:latin typeface="Times New Roman"/>
                <a:ea typeface="+mn-lt"/>
                <a:cs typeface="+mn-lt"/>
              </a:rPr>
              <a:t>Radar sensors monitor the position of nearby vehicles. Video cameras detect traffic lights, read road signs, track other vehicles, and look for pedestrians. Lidar (light detection and ranging) sensors bounce pulses of light off the car’s surroundings to measure distances, detect road edges, and identify lane markings. Ultrasonic sensors in the wheels detect curbs and other vehicles when parking.</a:t>
            </a:r>
            <a:endParaRPr lang="en-US" sz="1700">
              <a:latin typeface="Times New Roman"/>
              <a:cs typeface="Times New Roman"/>
            </a:endParaRPr>
          </a:p>
        </p:txBody>
      </p:sp>
    </p:spTree>
    <p:extLst>
      <p:ext uri="{BB962C8B-B14F-4D97-AF65-F5344CB8AC3E}">
        <p14:creationId xmlns:p14="http://schemas.microsoft.com/office/powerpoint/2010/main" val="341679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CF2B-65B4-6A88-A3B4-CD1D611B7F34}"/>
              </a:ext>
            </a:extLst>
          </p:cNvPr>
          <p:cNvSpPr>
            <a:spLocks noGrp="1"/>
          </p:cNvSpPr>
          <p:nvPr>
            <p:ph type="title"/>
          </p:nvPr>
        </p:nvSpPr>
        <p:spPr/>
        <p:txBody>
          <a:bodyPr/>
          <a:lstStyle/>
          <a:p>
            <a:r>
              <a:rPr lang="en-US">
                <a:latin typeface="Times New Roman"/>
                <a:ea typeface="+mj-lt"/>
                <a:cs typeface="+mj-lt"/>
              </a:rPr>
              <a:t>Modules</a:t>
            </a:r>
            <a:endParaRPr lang="en-US">
              <a:latin typeface="Times New Roman"/>
            </a:endParaRPr>
          </a:p>
        </p:txBody>
      </p:sp>
      <p:sp>
        <p:nvSpPr>
          <p:cNvPr id="3" name="Content Placeholder 2">
            <a:extLst>
              <a:ext uri="{FF2B5EF4-FFF2-40B4-BE49-F238E27FC236}">
                <a16:creationId xmlns:a16="http://schemas.microsoft.com/office/drawing/2014/main" id="{1C86D45E-9709-051B-181D-D18BB86580EA}"/>
              </a:ext>
            </a:extLst>
          </p:cNvPr>
          <p:cNvSpPr>
            <a:spLocks noGrp="1"/>
          </p:cNvSpPr>
          <p:nvPr>
            <p:ph idx="1"/>
          </p:nvPr>
        </p:nvSpPr>
        <p:spPr/>
        <p:txBody>
          <a:bodyPr/>
          <a:lstStyle/>
          <a:p>
            <a:r>
              <a:rPr lang="en-US" sz="1700">
                <a:latin typeface="Times New Roman"/>
                <a:ea typeface="+mn-lt"/>
                <a:cs typeface="+mn-lt"/>
              </a:rPr>
              <a:t>The potential for connected vehicles during the interim , however ,is an exciting ,multi-faceted and high growth area in IoT’s development enabling enhanced road safety.</a:t>
            </a:r>
            <a:endParaRPr lang="en-US" sz="1700">
              <a:latin typeface="Times New Roman"/>
              <a:cs typeface="Times New Roman"/>
            </a:endParaRPr>
          </a:p>
          <a:p>
            <a:r>
              <a:rPr lang="en-US" sz="1700">
                <a:latin typeface="Times New Roman"/>
                <a:ea typeface="+mn-lt"/>
                <a:cs typeface="+mn-lt"/>
              </a:rPr>
              <a:t>Smart traffic management , advanced navigation assistance , passenger entertainment and much more , set out the promises vehicles , assesses the technical and commercial challenge they face and considers the road ahead.</a:t>
            </a:r>
            <a:endParaRPr lang="en-US" sz="1700">
              <a:latin typeface="Times New Roman"/>
              <a:cs typeface="Times New Roman"/>
            </a:endParaRPr>
          </a:p>
          <a:p>
            <a:r>
              <a:rPr lang="en-US" sz="1700">
                <a:latin typeface="Times New Roman"/>
                <a:ea typeface="+mn-lt"/>
                <a:cs typeface="+mn-lt"/>
              </a:rPr>
              <a:t>It is, of course, not a safe idea to do any of these things if you had to navigate your car through the busy morning commuter traffic. But if our cars could drive us autonomously, we could spend the freed-up time in more pleasant or productive ways. </a:t>
            </a:r>
            <a:endParaRPr lang="en-US" sz="1700">
              <a:latin typeface="Times New Roman"/>
              <a:cs typeface="Times New Roman"/>
            </a:endParaRPr>
          </a:p>
          <a:p>
            <a:endParaRPr lang="en-US" sz="1700"/>
          </a:p>
        </p:txBody>
      </p:sp>
    </p:spTree>
    <p:extLst>
      <p:ext uri="{BB962C8B-B14F-4D97-AF65-F5344CB8AC3E}">
        <p14:creationId xmlns:p14="http://schemas.microsoft.com/office/powerpoint/2010/main" val="220448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lf-Driving Cars PowerPoint Template and Google Slides Theme">
            <a:extLst>
              <a:ext uri="{FF2B5EF4-FFF2-40B4-BE49-F238E27FC236}">
                <a16:creationId xmlns:a16="http://schemas.microsoft.com/office/drawing/2014/main" id="{04C8A882-0DA3-3B1D-CE74-E406A3BEA2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5999" y="1429101"/>
            <a:ext cx="5805283" cy="43539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elf-Driving Cars PowerPoint Template and Google Slides Theme">
            <a:extLst>
              <a:ext uri="{FF2B5EF4-FFF2-40B4-BE49-F238E27FC236}">
                <a16:creationId xmlns:a16="http://schemas.microsoft.com/office/drawing/2014/main" id="{897E6E36-BF29-5825-3BBC-AAFDE4EB9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77" y="1459965"/>
            <a:ext cx="5764130" cy="432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2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E54E-3CD4-62DF-748B-67BAF6C27E83}"/>
              </a:ext>
            </a:extLst>
          </p:cNvPr>
          <p:cNvSpPr>
            <a:spLocks noGrp="1"/>
          </p:cNvSpPr>
          <p:nvPr>
            <p:ph type="title"/>
          </p:nvPr>
        </p:nvSpPr>
        <p:spPr/>
        <p:txBody>
          <a:bodyPr/>
          <a:lstStyle/>
          <a:p>
            <a:r>
              <a:rPr lang="en-US">
                <a:ea typeface="Calibri Light"/>
                <a:cs typeface="Calibri Light"/>
              </a:rPr>
              <a:t>Result</a:t>
            </a:r>
            <a:endParaRPr lang="en-US"/>
          </a:p>
        </p:txBody>
      </p:sp>
      <p:sp>
        <p:nvSpPr>
          <p:cNvPr id="3" name="Content Placeholder 2">
            <a:extLst>
              <a:ext uri="{FF2B5EF4-FFF2-40B4-BE49-F238E27FC236}">
                <a16:creationId xmlns:a16="http://schemas.microsoft.com/office/drawing/2014/main" id="{25A961F6-3B53-8559-479F-27E58BF75918}"/>
              </a:ext>
            </a:extLst>
          </p:cNvPr>
          <p:cNvSpPr>
            <a:spLocks noGrp="1"/>
          </p:cNvSpPr>
          <p:nvPr>
            <p:ph idx="1"/>
          </p:nvPr>
        </p:nvSpPr>
        <p:spPr/>
        <p:txBody>
          <a:bodyPr/>
          <a:lstStyle/>
          <a:p>
            <a:r>
              <a:rPr lang="en-US" sz="1700">
                <a:latin typeface="Times New Roman"/>
                <a:ea typeface="+mn-lt"/>
                <a:cs typeface="+mn-lt"/>
              </a:rPr>
              <a:t>Driverless cars are going to </a:t>
            </a:r>
            <a:r>
              <a:rPr lang="en-US" sz="1700" b="1">
                <a:latin typeface="Times New Roman"/>
                <a:ea typeface="+mn-lt"/>
                <a:cs typeface="+mn-lt"/>
              </a:rPr>
              <a:t>make mobility more accessible for those currently unable to drive</a:t>
            </a:r>
            <a:r>
              <a:rPr lang="en-US" sz="1700">
                <a:latin typeface="Times New Roman"/>
                <a:ea typeface="+mn-lt"/>
                <a:cs typeface="+mn-lt"/>
              </a:rPr>
              <a:t>. It would allow senior citizens, people with disabilities and potentially even children, greater access to independent commuting. Also, safer road travel, in general, would reduce the chances of injury due to accidents.</a:t>
            </a:r>
            <a:endParaRPr lang="en-US" sz="1700">
              <a:latin typeface="Times New Roman"/>
              <a:cs typeface="Times New Roman"/>
            </a:endParaRPr>
          </a:p>
        </p:txBody>
      </p:sp>
      <p:pic>
        <p:nvPicPr>
          <p:cNvPr id="1026" name="Picture 2" descr="Self Driving Vehicles PowerPoint Presentation and Slides | SlideTeam">
            <a:extLst>
              <a:ext uri="{FF2B5EF4-FFF2-40B4-BE49-F238E27FC236}">
                <a16:creationId xmlns:a16="http://schemas.microsoft.com/office/drawing/2014/main" id="{AB3CC825-B25C-91D7-B080-1D5656E63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045" y="4367214"/>
            <a:ext cx="4073013" cy="22910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8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6F1A-7305-CD5A-80B2-28B8CECAFE03}"/>
              </a:ext>
            </a:extLst>
          </p:cNvPr>
          <p:cNvSpPr>
            <a:spLocks noGrp="1"/>
          </p:cNvSpPr>
          <p:nvPr>
            <p:ph type="title"/>
          </p:nvPr>
        </p:nvSpPr>
        <p:spPr/>
        <p:txBody>
          <a:bodyPr/>
          <a:lstStyle/>
          <a:p>
            <a:r>
              <a:rPr lang="en-US">
                <a:ea typeface="Calibri Light"/>
                <a:cs typeface="Calibri Light"/>
              </a:rPr>
              <a:t>Graph</a:t>
            </a:r>
            <a:endParaRPr lang="en-US"/>
          </a:p>
        </p:txBody>
      </p:sp>
      <p:pic>
        <p:nvPicPr>
          <p:cNvPr id="13" name="Picture 13" descr="Chart, bar chart&#10;&#10;Description automatically generated">
            <a:extLst>
              <a:ext uri="{FF2B5EF4-FFF2-40B4-BE49-F238E27FC236}">
                <a16:creationId xmlns:a16="http://schemas.microsoft.com/office/drawing/2014/main" id="{8AFD4020-0BAE-04A7-88A4-945FE99D5C09}"/>
              </a:ext>
            </a:extLst>
          </p:cNvPr>
          <p:cNvPicPr>
            <a:picLocks noGrp="1" noChangeAspect="1"/>
          </p:cNvPicPr>
          <p:nvPr>
            <p:ph idx="1"/>
          </p:nvPr>
        </p:nvPicPr>
        <p:blipFill>
          <a:blip r:embed="rId2"/>
          <a:stretch>
            <a:fillRect/>
          </a:stretch>
        </p:blipFill>
        <p:spPr>
          <a:xfrm>
            <a:off x="4700577" y="476865"/>
            <a:ext cx="6601421" cy="5299039"/>
          </a:xfrm>
        </p:spPr>
      </p:pic>
    </p:spTree>
    <p:extLst>
      <p:ext uri="{BB962C8B-B14F-4D97-AF65-F5344CB8AC3E}">
        <p14:creationId xmlns:p14="http://schemas.microsoft.com/office/powerpoint/2010/main" val="2396228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91">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93">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Shape 95">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Shape 97">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9" name="Freeform: Shape 99">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0C30F1-3DD7-F377-2E36-B8BB7EC269D1}"/>
              </a:ext>
            </a:extLst>
          </p:cNvPr>
          <p:cNvSpPr>
            <a:spLocks noGrp="1"/>
          </p:cNvSpPr>
          <p:nvPr>
            <p:ph type="title"/>
          </p:nvPr>
        </p:nvSpPr>
        <p:spPr>
          <a:xfrm>
            <a:off x="7874928" y="1124998"/>
            <a:ext cx="3456122" cy="4589717"/>
          </a:xfrm>
        </p:spPr>
        <p:txBody>
          <a:bodyPr>
            <a:normAutofit/>
          </a:bodyPr>
          <a:lstStyle/>
          <a:p>
            <a:pPr algn="l"/>
            <a:r>
              <a:rPr lang="en-US" sz="4800" dirty="0">
                <a:cs typeface="Calibri Light"/>
              </a:rPr>
              <a:t>Conclusion</a:t>
            </a:r>
          </a:p>
        </p:txBody>
      </p:sp>
      <p:sp>
        <p:nvSpPr>
          <p:cNvPr id="39" name="Content Placeholder 2">
            <a:extLst>
              <a:ext uri="{FF2B5EF4-FFF2-40B4-BE49-F238E27FC236}">
                <a16:creationId xmlns:a16="http://schemas.microsoft.com/office/drawing/2014/main" id="{DA301B20-0095-0C03-4B73-A380B19EF056}"/>
              </a:ext>
            </a:extLst>
          </p:cNvPr>
          <p:cNvSpPr>
            <a:spLocks noGrp="1"/>
          </p:cNvSpPr>
          <p:nvPr>
            <p:ph idx="1"/>
          </p:nvPr>
        </p:nvSpPr>
        <p:spPr>
          <a:xfrm>
            <a:off x="529636" y="188925"/>
            <a:ext cx="6009842" cy="6257150"/>
          </a:xfrm>
        </p:spPr>
        <p:txBody>
          <a:bodyPr>
            <a:normAutofit/>
          </a:bodyPr>
          <a:lstStyle/>
          <a:p>
            <a:pPr marL="0" indent="0" algn="just">
              <a:lnSpc>
                <a:spcPct val="110000"/>
              </a:lnSpc>
              <a:buNone/>
            </a:pPr>
            <a:endParaRPr lang="en-US" sz="1200" dirty="0">
              <a:latin typeface="Times New Roman"/>
              <a:ea typeface="+mn-lt"/>
              <a:cs typeface="+mn-lt"/>
            </a:endParaRPr>
          </a:p>
          <a:p>
            <a:pPr marL="0" indent="0" algn="just">
              <a:lnSpc>
                <a:spcPct val="110000"/>
              </a:lnSpc>
              <a:buNone/>
            </a:pPr>
            <a:r>
              <a:rPr lang="en-US" sz="1700" dirty="0">
                <a:latin typeface="Times New Roman"/>
                <a:ea typeface="+mn-lt"/>
                <a:cs typeface="+mn-lt"/>
              </a:rPr>
              <a:t> We conclude that by using machine learning techniques validating</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the usage of self-driving cars using  machine learning with this we</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can filter the people as technology expands throughout the world,</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self-driving cars will become the future mode of transportation</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universally.AI technology is used to power driverless cars by</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predicting  the car’s surrounding environment for safe navigation.</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Technology has been on the rise in the recent past and promises </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to a better future transport sector. The major demerit of this is</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about the technology is the loss of  jobs and skills  among many</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drivers. However, the  technology is yet to be fully implemented</a:t>
            </a:r>
            <a:endParaRPr lang="en-US" sz="1700" dirty="0">
              <a:latin typeface="Times New Roman"/>
              <a:ea typeface="+mn-lt"/>
              <a:cs typeface="Times New Roman"/>
            </a:endParaRPr>
          </a:p>
          <a:p>
            <a:pPr marL="0" indent="0" algn="just">
              <a:lnSpc>
                <a:spcPct val="110000"/>
              </a:lnSpc>
              <a:buNone/>
            </a:pPr>
            <a:r>
              <a:rPr lang="en-US" sz="1700" dirty="0">
                <a:latin typeface="Times New Roman"/>
                <a:ea typeface="+mn-lt"/>
                <a:cs typeface="+mn-lt"/>
              </a:rPr>
              <a:t> to achieve fully autonomous cars, hence further research.</a:t>
            </a:r>
            <a:endParaRPr lang="en-US" sz="1700" dirty="0">
              <a:latin typeface="Times New Roman"/>
              <a:cs typeface="Times New Roman"/>
            </a:endParaRPr>
          </a:p>
          <a:p>
            <a:pPr marL="0" indent="0">
              <a:lnSpc>
                <a:spcPct val="110000"/>
              </a:lnSpc>
              <a:buNone/>
            </a:pPr>
            <a:endParaRPr lang="en-US" sz="1700" dirty="0">
              <a:latin typeface="Times New Roman"/>
              <a:cs typeface="Times New Roman"/>
            </a:endParaRPr>
          </a:p>
        </p:txBody>
      </p:sp>
      <p:pic>
        <p:nvPicPr>
          <p:cNvPr id="2050" name="Picture 2" descr="Self-Driving Cars PowerPoint Template and Google Slides Theme">
            <a:extLst>
              <a:ext uri="{FF2B5EF4-FFF2-40B4-BE49-F238E27FC236}">
                <a16:creationId xmlns:a16="http://schemas.microsoft.com/office/drawing/2014/main" id="{19CEC8CC-127E-D8DD-9680-6F88B85CE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746" y="3753414"/>
            <a:ext cx="3590215" cy="2692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48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49A-8B0B-FC57-9596-7514BB9AF74C}"/>
              </a:ext>
            </a:extLst>
          </p:cNvPr>
          <p:cNvSpPr>
            <a:spLocks noGrp="1"/>
          </p:cNvSpPr>
          <p:nvPr>
            <p:ph type="title"/>
          </p:nvPr>
        </p:nvSpPr>
        <p:spPr/>
        <p:txBody>
          <a:bodyPr>
            <a:normAutofit/>
          </a:bodyPr>
          <a:lstStyle/>
          <a:p>
            <a:r>
              <a:rPr lang="en-US" sz="1700" dirty="0">
                <a:cs typeface="Calibri Light"/>
              </a:rPr>
              <a:t>Future  Enhancement</a:t>
            </a:r>
          </a:p>
        </p:txBody>
      </p:sp>
      <p:sp>
        <p:nvSpPr>
          <p:cNvPr id="3" name="Content Placeholder 2">
            <a:extLst>
              <a:ext uri="{FF2B5EF4-FFF2-40B4-BE49-F238E27FC236}">
                <a16:creationId xmlns:a16="http://schemas.microsoft.com/office/drawing/2014/main" id="{AE3D795F-A78E-E8E7-05A6-ADE960D15146}"/>
              </a:ext>
            </a:extLst>
          </p:cNvPr>
          <p:cNvSpPr>
            <a:spLocks noGrp="1"/>
          </p:cNvSpPr>
          <p:nvPr>
            <p:ph idx="1"/>
          </p:nvPr>
        </p:nvSpPr>
        <p:spPr>
          <a:xfrm>
            <a:off x="5118447" y="928876"/>
            <a:ext cx="6281873" cy="5390024"/>
          </a:xfrm>
        </p:spPr>
        <p:txBody>
          <a:bodyPr vert="horz" lIns="91440" tIns="45720" rIns="91440" bIns="45720" rtlCol="0" anchor="ctr">
            <a:noAutofit/>
          </a:bodyPr>
          <a:lstStyle/>
          <a:p>
            <a:r>
              <a:rPr lang="en-US" sz="1200">
                <a:latin typeface="Times New Roman"/>
                <a:ea typeface="+mn-lt"/>
                <a:cs typeface="+mn-lt"/>
              </a:rPr>
              <a:t> </a:t>
            </a:r>
            <a:r>
              <a:rPr lang="en-US" sz="1700">
                <a:latin typeface="Times New Roman"/>
                <a:ea typeface="+mn-lt"/>
                <a:cs typeface="+mn-lt"/>
              </a:rPr>
              <a:t>Researchers anticipate that 50 percent of total cars sold in 2030 with be AI driverless, which are fully autonomous. However, research on various aspects of the car has to be considered to achieve this.</a:t>
            </a:r>
            <a:endParaRPr lang="en-US" sz="1700">
              <a:latin typeface="Times New Roman"/>
              <a:cs typeface="Times New Roman"/>
            </a:endParaRPr>
          </a:p>
          <a:p>
            <a:r>
              <a:rPr lang="en-US" sz="1700">
                <a:latin typeface="Times New Roman"/>
                <a:ea typeface="+mn-lt"/>
                <a:cs typeface="+mn-lt"/>
              </a:rPr>
              <a:t> With the data gathered through this work we can use this for creating a survey, by analyzing how much percentage of people are read for the  self-driving cars in future.</a:t>
            </a:r>
            <a:endParaRPr lang="en-US" sz="1700">
              <a:latin typeface="Times New Roman"/>
              <a:cs typeface="Times New Roman"/>
            </a:endParaRPr>
          </a:p>
          <a:p>
            <a:r>
              <a:rPr lang="en-US" sz="1700">
                <a:latin typeface="Times New Roman"/>
                <a:ea typeface="+mn-lt"/>
                <a:cs typeface="+mn-lt"/>
              </a:rPr>
              <a:t>When autonomous vehicles are incorporated into the system, they will run on a network that would enable communication between them and result in a well-coordinated transport system that avoids traffic jams.</a:t>
            </a:r>
          </a:p>
        </p:txBody>
      </p:sp>
    </p:spTree>
    <p:extLst>
      <p:ext uri="{BB962C8B-B14F-4D97-AF65-F5344CB8AC3E}">
        <p14:creationId xmlns:p14="http://schemas.microsoft.com/office/powerpoint/2010/main" val="258674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83">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85">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7"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4"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4" name="Rectangle 108">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533F4-4B54-322B-0177-0CEB3394B85E}"/>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References</a:t>
            </a:r>
            <a:endParaRPr lang="en-US" sz="4400">
              <a:solidFill>
                <a:schemeClr val="tx1"/>
              </a:solidFill>
            </a:endParaRPr>
          </a:p>
        </p:txBody>
      </p:sp>
      <p:cxnSp>
        <p:nvCxnSpPr>
          <p:cNvPr id="125" name="Straight Connector 110">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BF236829-DA29-8453-0B80-DACEE7E7C1D1}"/>
              </a:ext>
            </a:extLst>
          </p:cNvPr>
          <p:cNvSpPr>
            <a:spLocks noGrp="1"/>
          </p:cNvSpPr>
          <p:nvPr>
            <p:ph idx="1"/>
          </p:nvPr>
        </p:nvSpPr>
        <p:spPr>
          <a:xfrm>
            <a:off x="4983164" y="960120"/>
            <a:ext cx="5511800" cy="4171278"/>
          </a:xfrm>
        </p:spPr>
        <p:txBody>
          <a:bodyPr vert="horz" lIns="91440" tIns="45720" rIns="91440" bIns="45720" rtlCol="0" anchor="ctr">
            <a:noAutofit/>
          </a:bodyPr>
          <a:lstStyle/>
          <a:p>
            <a:pPr>
              <a:lnSpc>
                <a:spcPct val="110000"/>
              </a:lnSpc>
            </a:pPr>
            <a:r>
              <a:rPr lang="en-US" sz="1700">
                <a:latin typeface="Times New Roman"/>
                <a:ea typeface="+mn-lt"/>
                <a:cs typeface="+mn-lt"/>
              </a:rPr>
              <a:t>[1] Batista, K. B. (2018). Self-driven cars, history, and company-driven orthodontists? </a:t>
            </a:r>
            <a:endParaRPr lang="en-US" sz="1700">
              <a:latin typeface="Times New Roman"/>
              <a:cs typeface="Times"/>
            </a:endParaRPr>
          </a:p>
          <a:p>
            <a:pPr>
              <a:lnSpc>
                <a:spcPct val="110000"/>
              </a:lnSpc>
            </a:pPr>
            <a:r>
              <a:rPr lang="en-US" sz="1700">
                <a:latin typeface="Times New Roman"/>
                <a:ea typeface="+mn-lt"/>
                <a:cs typeface="+mn-lt"/>
              </a:rPr>
              <a:t>[2] Manoharan, S. (2019). An improved safety algorithm for artificial intelligence-enabled processors in self-driving cars.</a:t>
            </a:r>
            <a:endParaRPr lang="en-US" sz="1700">
              <a:latin typeface="Times New Roman"/>
              <a:cs typeface="Times"/>
            </a:endParaRPr>
          </a:p>
          <a:p>
            <a:pPr>
              <a:lnSpc>
                <a:spcPct val="110000"/>
              </a:lnSpc>
            </a:pPr>
            <a:r>
              <a:rPr lang="en-US" sz="1700">
                <a:latin typeface="Times New Roman"/>
                <a:ea typeface="+mn-lt"/>
                <a:cs typeface="+mn-lt"/>
              </a:rPr>
              <a:t>[3] Simons, R. A., &amp;amp; Malkin, A. A. (2020). The forward- </a:t>
            </a:r>
            <a:r>
              <a:rPr lang="en-US" sz="1700" err="1">
                <a:latin typeface="Times New Roman"/>
                <a:ea typeface="+mn-lt"/>
                <a:cs typeface="+mn-lt"/>
              </a:rPr>
              <a:t>lookings</a:t>
            </a:r>
            <a:r>
              <a:rPr lang="en-US" sz="1700">
                <a:latin typeface="Times New Roman"/>
                <a:ea typeface="+mn-lt"/>
                <a:cs typeface="+mn-lt"/>
              </a:rPr>
              <a:t> adoption timeline for driverless cars and corporate- owned fleets. Driverless Cars, Urban Parking.</a:t>
            </a:r>
            <a:endParaRPr lang="en-US" sz="1700">
              <a:latin typeface="Times New Roman"/>
              <a:cs typeface="Times"/>
            </a:endParaRPr>
          </a:p>
          <a:p>
            <a:pPr>
              <a:lnSpc>
                <a:spcPct val="110000"/>
              </a:lnSpc>
            </a:pPr>
            <a:r>
              <a:rPr lang="en-US" sz="1700">
                <a:latin typeface="Times New Roman"/>
                <a:ea typeface="+mn-lt"/>
                <a:cs typeface="+mn-lt"/>
              </a:rPr>
              <a:t>[4] </a:t>
            </a:r>
            <a:r>
              <a:rPr lang="en-US" sz="1700">
                <a:latin typeface="Times New Roman"/>
                <a:ea typeface="+mn-lt"/>
                <a:cs typeface="+mn-lt"/>
                <a:hlinkClick r:id="rId2">
                  <a:extLst>
                    <a:ext uri="{A12FA001-AC4F-418D-AE19-62706E023703}">
                      <ahyp:hlinkClr xmlns:ahyp="http://schemas.microsoft.com/office/drawing/2018/hyperlinkcolor" val="tx"/>
                    </a:ext>
                  </a:extLst>
                </a:hlinkClick>
              </a:rPr>
              <a:t>https://www.slideshare.net/ChrisMohritz/machine-learn</a:t>
            </a:r>
            <a:endParaRPr lang="en-US" sz="1700">
              <a:latin typeface="Times New Roman"/>
              <a:cs typeface="Times"/>
            </a:endParaRPr>
          </a:p>
          <a:p>
            <a:pPr>
              <a:lnSpc>
                <a:spcPct val="110000"/>
              </a:lnSpc>
            </a:pPr>
            <a:r>
              <a:rPr lang="en-US" sz="1700">
                <a:latin typeface="Times New Roman"/>
                <a:ea typeface="+mn-lt"/>
                <a:cs typeface="+mn-lt"/>
              </a:rPr>
              <a:t>[5]https://www.learnpick.in/prime/documents/ppts/details/1112</a:t>
            </a:r>
            <a:endParaRPr lang="en-US" sz="1700">
              <a:latin typeface="Times New Roman"/>
              <a:cs typeface="Times"/>
            </a:endParaRPr>
          </a:p>
          <a:p>
            <a:pPr>
              <a:lnSpc>
                <a:spcPct val="110000"/>
              </a:lnSpc>
            </a:pPr>
            <a:r>
              <a:rPr lang="en-US" sz="1700">
                <a:latin typeface="Times New Roman"/>
                <a:ea typeface="+mn-lt"/>
                <a:cs typeface="+mn-lt"/>
              </a:rPr>
              <a:t>/Vehicle-automation</a:t>
            </a:r>
            <a:endParaRPr lang="en-US" sz="1700">
              <a:latin typeface="Times New Roman"/>
              <a:cs typeface="Times"/>
            </a:endParaRPr>
          </a:p>
          <a:p>
            <a:pPr>
              <a:lnSpc>
                <a:spcPct val="110000"/>
              </a:lnSpc>
            </a:pPr>
            <a:r>
              <a:rPr lang="en-US" sz="1700">
                <a:latin typeface="Times New Roman"/>
                <a:ea typeface="+mn-lt"/>
                <a:cs typeface="+mn-lt"/>
              </a:rPr>
              <a:t>[6] </a:t>
            </a:r>
            <a:r>
              <a:rPr lang="en-US" sz="1700">
                <a:latin typeface="Times New Roman"/>
                <a:ea typeface="+mn-lt"/>
                <a:cs typeface="+mn-lt"/>
                <a:hlinkClick r:id="rId3">
                  <a:extLst>
                    <a:ext uri="{A12FA001-AC4F-418D-AE19-62706E023703}">
                      <ahyp:hlinkClr xmlns:ahyp="http://schemas.microsoft.com/office/drawing/2018/hyperlinkcolor" val="tx"/>
                    </a:ext>
                  </a:extLst>
                </a:hlinkClick>
              </a:rPr>
              <a:t>http://www.sociotechnic.com/papers/</a:t>
            </a:r>
            <a:endParaRPr lang="en-US" sz="1700">
              <a:latin typeface="Times New Roman"/>
              <a:cs typeface="Times"/>
            </a:endParaRPr>
          </a:p>
          <a:p>
            <a:pPr>
              <a:lnSpc>
                <a:spcPct val="110000"/>
              </a:lnSpc>
            </a:pPr>
            <a:r>
              <a:rPr lang="en-US" sz="1700">
                <a:latin typeface="Times New Roman"/>
                <a:ea typeface="+mn-lt"/>
                <a:cs typeface="+mn-lt"/>
              </a:rPr>
              <a:t>[7] </a:t>
            </a:r>
            <a:r>
              <a:rPr lang="en-US" sz="1700">
                <a:latin typeface="Times New Roman"/>
                <a:ea typeface="+mn-lt"/>
                <a:cs typeface="+mn-lt"/>
                <a:hlinkClick r:id="rId4">
                  <a:extLst>
                    <a:ext uri="{A12FA001-AC4F-418D-AE19-62706E023703}">
                      <ahyp:hlinkClr xmlns:ahyp="http://schemas.microsoft.com/office/drawing/2018/hyperlinkcolor" val="tx"/>
                    </a:ext>
                  </a:extLst>
                </a:hlinkClick>
              </a:rPr>
              <a:t>https://en.wikipedia.org/wiki/Self-driving_car</a:t>
            </a:r>
            <a:endParaRPr lang="en-US" sz="1700">
              <a:latin typeface="Times New Roman"/>
              <a:cs typeface="Times"/>
            </a:endParaRPr>
          </a:p>
          <a:p>
            <a:pPr marL="0" indent="0">
              <a:lnSpc>
                <a:spcPct val="110000"/>
              </a:lnSpc>
              <a:buNone/>
            </a:pPr>
            <a:endParaRPr lang="en-US" sz="1200">
              <a:latin typeface="Times New Roman"/>
              <a:cs typeface="Times"/>
            </a:endParaRPr>
          </a:p>
        </p:txBody>
      </p:sp>
    </p:spTree>
    <p:extLst>
      <p:ext uri="{BB962C8B-B14F-4D97-AF65-F5344CB8AC3E}">
        <p14:creationId xmlns:p14="http://schemas.microsoft.com/office/powerpoint/2010/main" val="421463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2920-AF7F-918E-6227-B8C73893CD2E}"/>
              </a:ext>
            </a:extLst>
          </p:cNvPr>
          <p:cNvSpPr>
            <a:spLocks noGrp="1"/>
          </p:cNvSpPr>
          <p:nvPr>
            <p:ph type="title"/>
          </p:nvPr>
        </p:nvSpPr>
        <p:spPr/>
        <p:txBody>
          <a:bodyPr>
            <a:normAutofit/>
          </a:bodyPr>
          <a:lstStyle/>
          <a:p>
            <a:r>
              <a:rPr lang="en-US" sz="4400">
                <a:latin typeface="Times New Roman"/>
                <a:cs typeface="Calibri Light"/>
              </a:rPr>
              <a:t>Abstract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22AD0DF-6046-895A-3580-25AB581F24BB}"/>
              </a:ext>
            </a:extLst>
          </p:cNvPr>
          <p:cNvSpPr>
            <a:spLocks noGrp="1"/>
          </p:cNvSpPr>
          <p:nvPr>
            <p:ph idx="1"/>
          </p:nvPr>
        </p:nvSpPr>
        <p:spPr>
          <a:xfrm>
            <a:off x="5148135" y="1060485"/>
            <a:ext cx="6281873" cy="5248622"/>
          </a:xfrm>
        </p:spPr>
        <p:txBody>
          <a:bodyPr/>
          <a:lstStyle/>
          <a:p>
            <a:r>
              <a:rPr lang="en-US" sz="1700">
                <a:latin typeface="Times New Roman"/>
                <a:ea typeface="+mn-lt"/>
                <a:cs typeface="+mn-lt"/>
              </a:rPr>
              <a:t>In this contemporary era people are continuously trying to save time in their life. People are spending lots of time driving and travelling.</a:t>
            </a:r>
          </a:p>
          <a:p>
            <a:r>
              <a:rPr lang="en-US" sz="1700">
                <a:latin typeface="Times New Roman"/>
                <a:ea typeface="+mn-lt"/>
                <a:cs typeface="+mn-lt"/>
              </a:rPr>
              <a:t>They can save their time by using public transport but not every country has good facilities. So, Self-Driving Cars are a boon for humans in terms of safety and time saving. </a:t>
            </a:r>
          </a:p>
          <a:p>
            <a:r>
              <a:rPr lang="en-US" sz="1700">
                <a:latin typeface="Times New Roman"/>
                <a:ea typeface="+mn-lt"/>
                <a:cs typeface="+mn-lt"/>
              </a:rPr>
              <a:t>People can do work in autonomous vehicles, or they can take a nap which helps to increase working efficiency.</a:t>
            </a:r>
          </a:p>
          <a:p>
            <a:r>
              <a:rPr lang="en-US" sz="1700">
                <a:latin typeface="Times New Roman"/>
                <a:ea typeface="+mn-lt"/>
                <a:cs typeface="+mn-lt"/>
              </a:rPr>
              <a:t>Computer vision and sensor fusion are parts and parcel of the auto driving. Based on the sensors and camera results the car will be moved .It provides the best environment to check all components of a self-driving car.</a:t>
            </a:r>
            <a:endParaRPr lang="en-US" sz="1700">
              <a:latin typeface="Times New Roman"/>
              <a:cs typeface="Times New Roman"/>
            </a:endParaRPr>
          </a:p>
          <a:p>
            <a:endParaRPr lang="en-US"/>
          </a:p>
          <a:p>
            <a:endParaRPr lang="en-US"/>
          </a:p>
        </p:txBody>
      </p:sp>
    </p:spTree>
    <p:extLst>
      <p:ext uri="{BB962C8B-B14F-4D97-AF65-F5344CB8AC3E}">
        <p14:creationId xmlns:p14="http://schemas.microsoft.com/office/powerpoint/2010/main" val="388702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F36-7D18-A1E6-76DA-EEACA5F475A2}"/>
              </a:ext>
            </a:extLst>
          </p:cNvPr>
          <p:cNvSpPr>
            <a:spLocks noGrp="1"/>
          </p:cNvSpPr>
          <p:nvPr>
            <p:ph type="title"/>
          </p:nvPr>
        </p:nvSpPr>
        <p:spPr/>
        <p:txBody>
          <a:bodyPr/>
          <a:lstStyle/>
          <a:p>
            <a:r>
              <a:rPr lang="en-US">
                <a:ea typeface="Calibri Light"/>
                <a:cs typeface="Calibri Light"/>
              </a:rPr>
              <a:t>Existing Study</a:t>
            </a:r>
            <a:endParaRPr lang="en-US"/>
          </a:p>
        </p:txBody>
      </p:sp>
      <p:sp>
        <p:nvSpPr>
          <p:cNvPr id="3" name="Content Placeholder 2">
            <a:extLst>
              <a:ext uri="{FF2B5EF4-FFF2-40B4-BE49-F238E27FC236}">
                <a16:creationId xmlns:a16="http://schemas.microsoft.com/office/drawing/2014/main" id="{84D6072D-4BF7-232C-98BB-7B9D167FAFA5}"/>
              </a:ext>
            </a:extLst>
          </p:cNvPr>
          <p:cNvSpPr>
            <a:spLocks noGrp="1"/>
          </p:cNvSpPr>
          <p:nvPr>
            <p:ph idx="1"/>
          </p:nvPr>
        </p:nvSpPr>
        <p:spPr>
          <a:xfrm>
            <a:off x="5118447" y="941731"/>
            <a:ext cx="6281873" cy="5548804"/>
          </a:xfrm>
        </p:spPr>
        <p:txBody>
          <a:bodyPr vert="horz" lIns="91440" tIns="45720" rIns="91440" bIns="45720" rtlCol="0" anchor="ctr">
            <a:noAutofit/>
          </a:bodyPr>
          <a:lstStyle/>
          <a:p>
            <a:endParaRPr lang="en-US">
              <a:ea typeface="+mn-lt"/>
              <a:cs typeface="+mn-lt"/>
            </a:endParaRPr>
          </a:p>
          <a:p>
            <a:r>
              <a:rPr lang="en-US" sz="1700">
                <a:latin typeface="Times New Roman"/>
                <a:ea typeface="+mn-lt"/>
                <a:cs typeface="+mn-lt"/>
              </a:rPr>
              <a:t>As of now  Volvo and Audi launched their model of cars with autopilot.  Waymo One a </a:t>
            </a:r>
            <a:endParaRPr lang="en-US" sz="1700">
              <a:latin typeface="Times New Roman"/>
              <a:cs typeface="Times"/>
            </a:endParaRPr>
          </a:p>
          <a:p>
            <a:r>
              <a:rPr lang="en-US" sz="1700">
                <a:latin typeface="Times New Roman"/>
                <a:ea typeface="+mn-lt"/>
                <a:cs typeface="+mn-lt"/>
              </a:rPr>
              <a:t>self-driving car was launched which was owned by Google once. It was launched as a limited taxi service in Arizona</a:t>
            </a:r>
            <a:endParaRPr lang="en-US" sz="1700">
              <a:latin typeface="Times New Roman"/>
              <a:cs typeface="Times"/>
            </a:endParaRPr>
          </a:p>
          <a:p>
            <a:r>
              <a:rPr lang="en-US" sz="1700">
                <a:latin typeface="Times New Roman"/>
                <a:ea typeface="+mn-lt"/>
                <a:cs typeface="+mn-lt"/>
              </a:rPr>
              <a:t>Most of the models are not fully autonomous since fully autonomous car are not made legal in </a:t>
            </a:r>
            <a:endParaRPr lang="en-US" sz="1700">
              <a:latin typeface="Times New Roman"/>
              <a:cs typeface="Times"/>
            </a:endParaRPr>
          </a:p>
          <a:p>
            <a:r>
              <a:rPr lang="en-US" sz="1700">
                <a:latin typeface="Times New Roman"/>
                <a:ea typeface="+mn-lt"/>
                <a:cs typeface="+mn-lt"/>
              </a:rPr>
              <a:t>US. So as of now, Tesla is yet to release their fully autonomous car which is expected in 2019 or in following years. </a:t>
            </a:r>
            <a:endParaRPr lang="en-US" sz="1700">
              <a:latin typeface="Times New Roman"/>
              <a:cs typeface="Times"/>
            </a:endParaRPr>
          </a:p>
          <a:p>
            <a:r>
              <a:rPr lang="en-US" sz="1700">
                <a:latin typeface="Times New Roman"/>
                <a:ea typeface="+mn-lt"/>
                <a:cs typeface="+mn-lt"/>
              </a:rPr>
              <a:t>But in India there is no development of autonomous car models. Still they have partial features of self-driving like </a:t>
            </a:r>
            <a:endParaRPr lang="en-US" sz="1700">
              <a:latin typeface="Times New Roman"/>
              <a:cs typeface="Times"/>
            </a:endParaRPr>
          </a:p>
          <a:p>
            <a:r>
              <a:rPr lang="en-US" sz="1700">
                <a:latin typeface="Times New Roman"/>
                <a:ea typeface="+mn-lt"/>
                <a:cs typeface="+mn-lt"/>
              </a:rPr>
              <a:t>starting from cruise control, self-parking, automatic emergency brakes, lane change assist</a:t>
            </a:r>
            <a:endParaRPr lang="en-US" sz="1700">
              <a:latin typeface="Times New Roman"/>
              <a:cs typeface="Times"/>
            </a:endParaRPr>
          </a:p>
          <a:p>
            <a:endParaRPr lang="en-US" sz="1700">
              <a:latin typeface="Times New Roman"/>
              <a:cs typeface="Times"/>
            </a:endParaRPr>
          </a:p>
          <a:p>
            <a:endParaRPr lang="en-US" sz="1700"/>
          </a:p>
        </p:txBody>
      </p:sp>
    </p:spTree>
    <p:extLst>
      <p:ext uri="{BB962C8B-B14F-4D97-AF65-F5344CB8AC3E}">
        <p14:creationId xmlns:p14="http://schemas.microsoft.com/office/powerpoint/2010/main" val="6463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E247FB0-F8E4-D06B-387C-C0E153588D9D}"/>
              </a:ext>
            </a:extLst>
          </p:cNvPr>
          <p:cNvGraphicFramePr>
            <a:graphicFrameLocks noGrp="1"/>
          </p:cNvGraphicFramePr>
          <p:nvPr>
            <p:extLst>
              <p:ext uri="{D42A27DB-BD31-4B8C-83A1-F6EECF244321}">
                <p14:modId xmlns:p14="http://schemas.microsoft.com/office/powerpoint/2010/main" val="1682143159"/>
              </p:ext>
            </p:extLst>
          </p:nvPr>
        </p:nvGraphicFramePr>
        <p:xfrm>
          <a:off x="217714" y="702623"/>
          <a:ext cx="11644039" cy="5974228"/>
        </p:xfrm>
        <a:graphic>
          <a:graphicData uri="http://schemas.openxmlformats.org/drawingml/2006/table">
            <a:tbl>
              <a:tblPr firstRow="1" bandRow="1">
                <a:tableStyleId>{5C22544A-7EE6-4342-B048-85BDC9FD1C3A}</a:tableStyleId>
              </a:tblPr>
              <a:tblGrid>
                <a:gridCol w="1037239">
                  <a:extLst>
                    <a:ext uri="{9D8B030D-6E8A-4147-A177-3AD203B41FA5}">
                      <a16:colId xmlns:a16="http://schemas.microsoft.com/office/drawing/2014/main" val="1271741726"/>
                    </a:ext>
                  </a:extLst>
                </a:gridCol>
                <a:gridCol w="2605354">
                  <a:extLst>
                    <a:ext uri="{9D8B030D-6E8A-4147-A177-3AD203B41FA5}">
                      <a16:colId xmlns:a16="http://schemas.microsoft.com/office/drawing/2014/main" val="740791864"/>
                    </a:ext>
                  </a:extLst>
                </a:gridCol>
                <a:gridCol w="1568036">
                  <a:extLst>
                    <a:ext uri="{9D8B030D-6E8A-4147-A177-3AD203B41FA5}">
                      <a16:colId xmlns:a16="http://schemas.microsoft.com/office/drawing/2014/main" val="4174229791"/>
                    </a:ext>
                  </a:extLst>
                </a:gridCol>
                <a:gridCol w="3546180">
                  <a:extLst>
                    <a:ext uri="{9D8B030D-6E8A-4147-A177-3AD203B41FA5}">
                      <a16:colId xmlns:a16="http://schemas.microsoft.com/office/drawing/2014/main" val="3507536876"/>
                    </a:ext>
                  </a:extLst>
                </a:gridCol>
                <a:gridCol w="2887230">
                  <a:extLst>
                    <a:ext uri="{9D8B030D-6E8A-4147-A177-3AD203B41FA5}">
                      <a16:colId xmlns:a16="http://schemas.microsoft.com/office/drawing/2014/main" val="1803207758"/>
                    </a:ext>
                  </a:extLst>
                </a:gridCol>
              </a:tblGrid>
              <a:tr h="437186">
                <a:tc>
                  <a:txBody>
                    <a:bodyPr/>
                    <a:lstStyle/>
                    <a:p>
                      <a:pPr lvl="0">
                        <a:buNone/>
                      </a:pPr>
                      <a:r>
                        <a:rPr lang="en-US" sz="1400" b="0" i="0" u="none" strike="noStrike" noProof="0" dirty="0">
                          <a:latin typeface="Times New Roman"/>
                        </a:rPr>
                        <a:t>S.N O </a:t>
                      </a:r>
                      <a:endParaRPr lang="en-US" sz="1400" dirty="0">
                        <a:latin typeface="Times New Roman"/>
                      </a:endParaRPr>
                    </a:p>
                  </a:txBody>
                  <a:tcPr/>
                </a:tc>
                <a:tc>
                  <a:txBody>
                    <a:bodyPr/>
                    <a:lstStyle/>
                    <a:p>
                      <a:pPr lvl="0">
                        <a:buNone/>
                      </a:pPr>
                      <a:r>
                        <a:rPr lang="en-US" sz="1400" b="0" i="0" u="none" strike="noStrike" noProof="0" dirty="0">
                          <a:latin typeface="Times New Roman"/>
                        </a:rPr>
                        <a:t>TITLE </a:t>
                      </a:r>
                      <a:endParaRPr lang="en-US" sz="1400" dirty="0">
                        <a:latin typeface="Times New Roman"/>
                      </a:endParaRPr>
                    </a:p>
                  </a:txBody>
                  <a:tcPr/>
                </a:tc>
                <a:tc>
                  <a:txBody>
                    <a:bodyPr/>
                    <a:lstStyle/>
                    <a:p>
                      <a:pPr lvl="0">
                        <a:buNone/>
                      </a:pPr>
                      <a:r>
                        <a:rPr lang="en-US" sz="1400" b="0" i="0" u="none" strike="noStrike" noProof="0" dirty="0">
                          <a:latin typeface="Times New Roman"/>
                        </a:rPr>
                        <a:t>AUTHOR </a:t>
                      </a:r>
                      <a:endParaRPr lang="en-US" sz="1400" dirty="0">
                        <a:latin typeface="Times New Roman"/>
                      </a:endParaRPr>
                    </a:p>
                  </a:txBody>
                  <a:tcPr/>
                </a:tc>
                <a:tc>
                  <a:txBody>
                    <a:bodyPr/>
                    <a:lstStyle/>
                    <a:p>
                      <a:pPr lvl="0">
                        <a:buNone/>
                      </a:pPr>
                      <a:r>
                        <a:rPr lang="en-US" sz="1400" b="0" i="0" u="none" strike="noStrike" noProof="0" dirty="0">
                          <a:latin typeface="Times New Roman"/>
                        </a:rPr>
                        <a:t>METHODOLOGY</a:t>
                      </a:r>
                      <a:endParaRPr lang="en-US" sz="1400" dirty="0">
                        <a:latin typeface="Times New Roman"/>
                      </a:endParaRPr>
                    </a:p>
                  </a:txBody>
                  <a:tcPr/>
                </a:tc>
                <a:tc>
                  <a:txBody>
                    <a:bodyPr/>
                    <a:lstStyle/>
                    <a:p>
                      <a:pPr lvl="0">
                        <a:buNone/>
                      </a:pPr>
                      <a:r>
                        <a:rPr lang="en-US" sz="1400" b="0" i="0" u="none" strike="noStrike" noProof="0" dirty="0">
                          <a:latin typeface="Times New Roman"/>
                        </a:rPr>
                        <a:t>TECHNICAL GAP</a:t>
                      </a:r>
                      <a:endParaRPr lang="en-US" sz="1400" dirty="0">
                        <a:latin typeface="Times New Roman"/>
                      </a:endParaRPr>
                    </a:p>
                  </a:txBody>
                  <a:tcPr/>
                </a:tc>
                <a:extLst>
                  <a:ext uri="{0D108BD9-81ED-4DB2-BD59-A6C34878D82A}">
                    <a16:rowId xmlns:a16="http://schemas.microsoft.com/office/drawing/2014/main" val="1228522524"/>
                  </a:ext>
                </a:extLst>
              </a:tr>
              <a:tr h="1571142">
                <a:tc>
                  <a:txBody>
                    <a:bodyPr/>
                    <a:lstStyle/>
                    <a:p>
                      <a:r>
                        <a:rPr lang="en-US" sz="1500" dirty="0">
                          <a:latin typeface="Times New Roman"/>
                        </a:rPr>
                        <a:t>1.</a:t>
                      </a:r>
                    </a:p>
                  </a:txBody>
                  <a:tcPr/>
                </a:tc>
                <a:tc>
                  <a:txBody>
                    <a:bodyPr/>
                    <a:lstStyle/>
                    <a:p>
                      <a:pPr lvl="0">
                        <a:buNone/>
                      </a:pPr>
                      <a:r>
                        <a:rPr lang="en-US" sz="1500" b="0" i="0" u="none" strike="noStrike" noProof="0" dirty="0" err="1">
                          <a:latin typeface="Times New Roman"/>
                        </a:rPr>
                        <a:t>Self  Driving</a:t>
                      </a:r>
                      <a:r>
                        <a:rPr lang="en-US" sz="1500" b="0" i="0" u="none" strike="noStrike" noProof="0" dirty="0">
                          <a:latin typeface="Times New Roman"/>
                        </a:rPr>
                        <a:t> Cars using AI (2016) </a:t>
                      </a:r>
                      <a:endParaRPr lang="en-US" sz="1500" dirty="0">
                        <a:latin typeface="Times New Roman"/>
                      </a:endParaRPr>
                    </a:p>
                  </a:txBody>
                  <a:tcPr/>
                </a:tc>
                <a:tc>
                  <a:txBody>
                    <a:bodyPr/>
                    <a:lstStyle/>
                    <a:p>
                      <a:pPr lvl="0">
                        <a:buNone/>
                      </a:pPr>
                      <a:r>
                        <a:rPr lang="en-US" sz="1500" b="0" i="0" u="none" strike="noStrike" noProof="0" dirty="0">
                          <a:latin typeface="Times New Roman"/>
                        </a:rPr>
                        <a:t>Pavan Agrawal</a:t>
                      </a:r>
                      <a:endParaRPr lang="en-US" sz="1500" dirty="0">
                        <a:latin typeface="Times New Roman"/>
                      </a:endParaRPr>
                    </a:p>
                  </a:txBody>
                  <a:tcPr/>
                </a:tc>
                <a:tc>
                  <a:txBody>
                    <a:bodyPr/>
                    <a:lstStyle/>
                    <a:p>
                      <a:pPr lvl="0">
                        <a:buNone/>
                      </a:pPr>
                      <a:r>
                        <a:rPr lang="en-US" sz="1500" b="0" i="0" u="none" strike="noStrike" noProof="0" dirty="0">
                          <a:latin typeface="Times New Roman"/>
                        </a:rPr>
                        <a:t>The race to deploy connected cars and autonomous vehicles has continued despite uncertainty surrounding the future regulatory landscape, but Washington appears to be catching up and close to setting the course for future development . </a:t>
                      </a:r>
                      <a:endParaRPr lang="en-US" sz="1500" dirty="0">
                        <a:latin typeface="Times New Roman"/>
                      </a:endParaRPr>
                    </a:p>
                  </a:txBody>
                  <a:tcPr/>
                </a:tc>
                <a:tc>
                  <a:txBody>
                    <a:bodyPr/>
                    <a:lstStyle/>
                    <a:p>
                      <a:pPr lvl="0">
                        <a:buNone/>
                      </a:pPr>
                      <a:r>
                        <a:rPr lang="en-US" sz="1500" b="0" i="0" u="none" strike="noStrike" noProof="0" dirty="0">
                          <a:latin typeface="Times New Roman"/>
                        </a:rPr>
                        <a:t>The federal preemption language will help push toward a regulatory regime that avoids a patchwork of state requirements, which could stifle the rollout of more advanced and adequately tested vehicles. </a:t>
                      </a:r>
                      <a:endParaRPr lang="en-US" sz="1500" dirty="0">
                        <a:latin typeface="Times New Roman"/>
                      </a:endParaRPr>
                    </a:p>
                  </a:txBody>
                  <a:tcPr/>
                </a:tc>
                <a:extLst>
                  <a:ext uri="{0D108BD9-81ED-4DB2-BD59-A6C34878D82A}">
                    <a16:rowId xmlns:a16="http://schemas.microsoft.com/office/drawing/2014/main" val="3289241786"/>
                  </a:ext>
                </a:extLst>
              </a:tr>
              <a:tr h="1817060">
                <a:tc>
                  <a:txBody>
                    <a:bodyPr/>
                    <a:lstStyle/>
                    <a:p>
                      <a:r>
                        <a:rPr lang="en-US" sz="1500" dirty="0">
                          <a:latin typeface="Times New Roman"/>
                        </a:rPr>
                        <a:t>2.</a:t>
                      </a:r>
                    </a:p>
                  </a:txBody>
                  <a:tcPr/>
                </a:tc>
                <a:tc>
                  <a:txBody>
                    <a:bodyPr/>
                    <a:lstStyle/>
                    <a:p>
                      <a:pPr lvl="0">
                        <a:buNone/>
                      </a:pPr>
                      <a:r>
                        <a:rPr lang="en-US" sz="1500" b="0" i="0" u="none" strike="noStrike" noProof="0" dirty="0" err="1">
                          <a:latin typeface="Times New Roman"/>
                        </a:rPr>
                        <a:t>Self  Driving</a:t>
                      </a:r>
                      <a:r>
                        <a:rPr lang="en-US" sz="1500" b="0" i="0" u="none" strike="noStrike" noProof="0" dirty="0">
                          <a:latin typeface="Times New Roman"/>
                        </a:rPr>
                        <a:t> Cars be regulated (2016)</a:t>
                      </a:r>
                      <a:endParaRPr lang="en-US" sz="1500" dirty="0">
                        <a:latin typeface="Times New Roman"/>
                      </a:endParaRPr>
                    </a:p>
                  </a:txBody>
                  <a:tcPr/>
                </a:tc>
                <a:tc>
                  <a:txBody>
                    <a:bodyPr/>
                    <a:lstStyle/>
                    <a:p>
                      <a:pPr lvl="0">
                        <a:buNone/>
                      </a:pPr>
                      <a:r>
                        <a:rPr lang="en-US" sz="1500" b="0" i="0" u="none" strike="noStrike" noProof="0" dirty="0">
                          <a:latin typeface="Times New Roman"/>
                        </a:rPr>
                        <a:t>Steve Hilfinger</a:t>
                      </a:r>
                      <a:endParaRPr lang="en-US" sz="1500" dirty="0">
                        <a:latin typeface="Times New Roman"/>
                      </a:endParaRPr>
                    </a:p>
                  </a:txBody>
                  <a:tcPr/>
                </a:tc>
                <a:tc>
                  <a:txBody>
                    <a:bodyPr/>
                    <a:lstStyle/>
                    <a:p>
                      <a:pPr lvl="0">
                        <a:buNone/>
                      </a:pPr>
                      <a:r>
                        <a:rPr lang="en-US" sz="1500" b="0" i="0" u="none" strike="noStrike" noProof="0" dirty="0">
                          <a:latin typeface="Times New Roman"/>
                        </a:rPr>
                        <a:t>In the ongoing series on autonomous car technology, he’s asked what makes a self- driving car, looked at some autonomous features that already may be in your current set of wheels, considered some of the barriers to self-driving cars and explored the future of vehicle autonomy</a:t>
                      </a:r>
                      <a:endParaRPr lang="en-US" sz="1500" dirty="0">
                        <a:latin typeface="Times New Roman"/>
                      </a:endParaRPr>
                    </a:p>
                  </a:txBody>
                  <a:tcPr/>
                </a:tc>
                <a:tc>
                  <a:txBody>
                    <a:bodyPr/>
                    <a:lstStyle/>
                    <a:p>
                      <a:pPr lvl="0">
                        <a:buNone/>
                      </a:pPr>
                      <a:r>
                        <a:rPr lang="en-US" sz="1500" b="0" i="0" u="none" strike="noStrike" noProof="0" dirty="0">
                          <a:latin typeface="Times New Roman"/>
                        </a:rPr>
                        <a:t>the driver keeping an eye on the </a:t>
                      </a:r>
                      <a:r>
                        <a:rPr lang="en-US" sz="1500" b="0" i="0" u="none" strike="noStrike" noProof="0" dirty="0" err="1">
                          <a:latin typeface="Times New Roman"/>
                        </a:rPr>
                        <a:t>roada</a:t>
                      </a:r>
                      <a:r>
                        <a:rPr lang="en-US" sz="1500" b="0" i="0" u="none" strike="noStrike" noProof="0" dirty="0">
                          <a:latin typeface="Times New Roman"/>
                        </a:rPr>
                        <a:t> </a:t>
                      </a:r>
                      <a:r>
                        <a:rPr lang="en-US" sz="1500" b="0" i="0" u="none" strike="noStrike" noProof="0" dirty="0" err="1">
                          <a:latin typeface="Times New Roman"/>
                        </a:rPr>
                        <a:t>nd</a:t>
                      </a:r>
                      <a:r>
                        <a:rPr lang="en-US" sz="1500" b="0" i="0" u="none" strike="noStrike" noProof="0" dirty="0">
                          <a:latin typeface="Times New Roman"/>
                        </a:rPr>
                        <a:t> other cars and taking over when necessary.</a:t>
                      </a:r>
                      <a:endParaRPr lang="en-US" sz="1500" dirty="0">
                        <a:latin typeface="Times New Roman"/>
                      </a:endParaRPr>
                    </a:p>
                  </a:txBody>
                  <a:tcPr/>
                </a:tc>
                <a:extLst>
                  <a:ext uri="{0D108BD9-81ED-4DB2-BD59-A6C34878D82A}">
                    <a16:rowId xmlns:a16="http://schemas.microsoft.com/office/drawing/2014/main" val="333082864"/>
                  </a:ext>
                </a:extLst>
              </a:tr>
              <a:tr h="2090551">
                <a:tc>
                  <a:txBody>
                    <a:bodyPr/>
                    <a:lstStyle/>
                    <a:p>
                      <a:r>
                        <a:rPr lang="en-US" sz="1500" dirty="0">
                          <a:latin typeface="Times New Roman"/>
                        </a:rPr>
                        <a:t>3.</a:t>
                      </a:r>
                    </a:p>
                  </a:txBody>
                  <a:tcPr/>
                </a:tc>
                <a:tc>
                  <a:txBody>
                    <a:bodyPr/>
                    <a:lstStyle/>
                    <a:p>
                      <a:pPr lvl="0">
                        <a:buNone/>
                      </a:pPr>
                      <a:r>
                        <a:rPr lang="en-US" sz="1500" b="0" i="0" u="none" strike="noStrike" noProof="0" dirty="0">
                          <a:latin typeface="Times"/>
                        </a:rPr>
                        <a:t>The biggest Obstacles (2017)</a:t>
                      </a:r>
                      <a:endParaRPr lang="en-US" sz="1500" b="0" dirty="0">
                        <a:latin typeface="Times"/>
                      </a:endParaRPr>
                    </a:p>
                  </a:txBody>
                  <a:tcPr/>
                </a:tc>
                <a:tc>
                  <a:txBody>
                    <a:bodyPr/>
                    <a:lstStyle/>
                    <a:p>
                      <a:pPr lvl="0">
                        <a:buNone/>
                      </a:pPr>
                      <a:r>
                        <a:rPr lang="en-US" sz="1800" b="0" i="0" u="none" strike="noStrike" noProof="0" dirty="0">
                          <a:latin typeface="Times New Roman"/>
                        </a:rPr>
                        <a:t>David      Kantharos ,Todd Rumberoge</a:t>
                      </a:r>
                      <a:r>
                        <a:rPr lang="en-US" sz="1800" b="0" i="0" u="none" strike="noStrike" noProof="0" dirty="0">
                          <a:latin typeface="Times"/>
                        </a:rPr>
                        <a:t>r</a:t>
                      </a:r>
                      <a:endParaRPr lang="en-US" dirty="0">
                        <a:latin typeface="Times"/>
                      </a:endParaRPr>
                    </a:p>
                  </a:txBody>
                  <a:tcPr/>
                </a:tc>
                <a:tc>
                  <a:txBody>
                    <a:bodyPr/>
                    <a:lstStyle/>
                    <a:p>
                      <a:pPr lvl="0" algn="just">
                        <a:lnSpc>
                          <a:spcPct val="100000"/>
                        </a:lnSpc>
                        <a:spcBef>
                          <a:spcPts val="0"/>
                        </a:spcBef>
                        <a:spcAft>
                          <a:spcPts val="0"/>
                        </a:spcAft>
                        <a:buNone/>
                      </a:pPr>
                      <a:r>
                        <a:rPr lang="en-US" sz="1500" b="0" i="0" u="none" strike="noStrike" noProof="0" dirty="0">
                          <a:latin typeface="Times New Roman"/>
                        </a:rPr>
                        <a:t>Connected cars and autonomous vehicles face different obstacles to growth, partly because the respective technologies are at different stages of development and implementation. </a:t>
                      </a:r>
                      <a:endParaRPr lang="en-US" sz="1500" dirty="0">
                        <a:latin typeface="Times New Roman"/>
                      </a:endParaRPr>
                    </a:p>
                    <a:p>
                      <a:pPr lvl="0">
                        <a:buNone/>
                      </a:pPr>
                      <a:r>
                        <a:rPr lang="en-US" sz="1500" b="0" i="0" u="none" strike="noStrike" noProof="0" dirty="0">
                          <a:latin typeface="Times New Roman"/>
                        </a:rPr>
                        <a:t>Respondents expressed the greatest level of concern with cybersecurity and privacy issues associated with the more mature </a:t>
                      </a:r>
                      <a:r>
                        <a:rPr lang="en-US" sz="1500" b="0" i="0" u="none" strike="noStrike" noProof="0" dirty="0" err="1">
                          <a:latin typeface="Times New Roman"/>
                        </a:rPr>
                        <a:t>connectdar</a:t>
                      </a:r>
                      <a:r>
                        <a:rPr lang="en-US" sz="1500" b="0" i="0" u="none" strike="noStrike" noProof="0" dirty="0">
                          <a:latin typeface="Times New Roman"/>
                        </a:rPr>
                        <a:t> technologies.</a:t>
                      </a:r>
                      <a:endParaRPr lang="en-US" sz="1500" dirty="0">
                        <a:latin typeface="Times New Roman"/>
                      </a:endParaRPr>
                    </a:p>
                  </a:txBody>
                  <a:tcPr/>
                </a:tc>
                <a:tc>
                  <a:txBody>
                    <a:bodyPr/>
                    <a:lstStyle/>
                    <a:p>
                      <a:pPr lvl="0">
                        <a:buNone/>
                      </a:pPr>
                      <a:r>
                        <a:rPr lang="en-US" sz="1500" b="0" i="0" u="none" strike="noStrike" noProof="0" dirty="0">
                          <a:latin typeface="Times New Roman"/>
                        </a:rPr>
                        <a:t>unlike smartphones and other connected devices, cybersecurity    and privacy are a significant concern for connected cars.</a:t>
                      </a:r>
                      <a:endParaRPr lang="en-US" sz="1500" dirty="0">
                        <a:latin typeface="Times New Roman"/>
                      </a:endParaRPr>
                    </a:p>
                  </a:txBody>
                  <a:tcPr/>
                </a:tc>
                <a:extLst>
                  <a:ext uri="{0D108BD9-81ED-4DB2-BD59-A6C34878D82A}">
                    <a16:rowId xmlns:a16="http://schemas.microsoft.com/office/drawing/2014/main" val="3974720615"/>
                  </a:ext>
                </a:extLst>
              </a:tr>
            </a:tbl>
          </a:graphicData>
        </a:graphic>
      </p:graphicFrame>
      <p:sp>
        <p:nvSpPr>
          <p:cNvPr id="5" name="TextBox 4">
            <a:extLst>
              <a:ext uri="{FF2B5EF4-FFF2-40B4-BE49-F238E27FC236}">
                <a16:creationId xmlns:a16="http://schemas.microsoft.com/office/drawing/2014/main" id="{B7BE3F37-A362-C95C-5936-5BDE2FADAB7D}"/>
              </a:ext>
            </a:extLst>
          </p:cNvPr>
          <p:cNvSpPr txBox="1"/>
          <p:nvPr/>
        </p:nvSpPr>
        <p:spPr>
          <a:xfrm>
            <a:off x="4319650" y="185551"/>
            <a:ext cx="3189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LITERATURE SURVEY</a:t>
            </a:r>
          </a:p>
        </p:txBody>
      </p:sp>
    </p:spTree>
    <p:extLst>
      <p:ext uri="{BB962C8B-B14F-4D97-AF65-F5344CB8AC3E}">
        <p14:creationId xmlns:p14="http://schemas.microsoft.com/office/powerpoint/2010/main" val="298211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2CB5B75-7AE6-D008-E39C-5FABB83002EA}"/>
              </a:ext>
            </a:extLst>
          </p:cNvPr>
          <p:cNvGraphicFramePr>
            <a:graphicFrameLocks noGrp="1"/>
          </p:cNvGraphicFramePr>
          <p:nvPr>
            <p:extLst>
              <p:ext uri="{D42A27DB-BD31-4B8C-83A1-F6EECF244321}">
                <p14:modId xmlns:p14="http://schemas.microsoft.com/office/powerpoint/2010/main" val="4112886684"/>
              </p:ext>
            </p:extLst>
          </p:nvPr>
        </p:nvGraphicFramePr>
        <p:xfrm>
          <a:off x="128649" y="653143"/>
          <a:ext cx="11895145" cy="5766286"/>
        </p:xfrm>
        <a:graphic>
          <a:graphicData uri="http://schemas.openxmlformats.org/drawingml/2006/table">
            <a:tbl>
              <a:tblPr firstRow="1" bandRow="1">
                <a:tableStyleId>{5C22544A-7EE6-4342-B048-85BDC9FD1C3A}</a:tableStyleId>
              </a:tblPr>
              <a:tblGrid>
                <a:gridCol w="659006">
                  <a:extLst>
                    <a:ext uri="{9D8B030D-6E8A-4147-A177-3AD203B41FA5}">
                      <a16:colId xmlns:a16="http://schemas.microsoft.com/office/drawing/2014/main" val="902807700"/>
                    </a:ext>
                  </a:extLst>
                </a:gridCol>
                <a:gridCol w="2534650">
                  <a:extLst>
                    <a:ext uri="{9D8B030D-6E8A-4147-A177-3AD203B41FA5}">
                      <a16:colId xmlns:a16="http://schemas.microsoft.com/office/drawing/2014/main" val="2433706511"/>
                    </a:ext>
                  </a:extLst>
                </a:gridCol>
                <a:gridCol w="1786928">
                  <a:extLst>
                    <a:ext uri="{9D8B030D-6E8A-4147-A177-3AD203B41FA5}">
                      <a16:colId xmlns:a16="http://schemas.microsoft.com/office/drawing/2014/main" val="2225201812"/>
                    </a:ext>
                  </a:extLst>
                </a:gridCol>
                <a:gridCol w="3725938">
                  <a:extLst>
                    <a:ext uri="{9D8B030D-6E8A-4147-A177-3AD203B41FA5}">
                      <a16:colId xmlns:a16="http://schemas.microsoft.com/office/drawing/2014/main" val="3070124522"/>
                    </a:ext>
                  </a:extLst>
                </a:gridCol>
                <a:gridCol w="3188623">
                  <a:extLst>
                    <a:ext uri="{9D8B030D-6E8A-4147-A177-3AD203B41FA5}">
                      <a16:colId xmlns:a16="http://schemas.microsoft.com/office/drawing/2014/main" val="3258317671"/>
                    </a:ext>
                  </a:extLst>
                </a:gridCol>
              </a:tblGrid>
              <a:tr h="630876">
                <a:tc>
                  <a:txBody>
                    <a:bodyPr/>
                    <a:lstStyle/>
                    <a:p>
                      <a:r>
                        <a:rPr lang="en-US" err="1"/>
                        <a:t>S.No</a:t>
                      </a:r>
                      <a:endParaRPr lang="en-US" dirty="0" err="1"/>
                    </a:p>
                  </a:txBody>
                  <a:tcPr/>
                </a:tc>
                <a:tc>
                  <a:txBody>
                    <a:bodyPr/>
                    <a:lstStyle/>
                    <a:p>
                      <a:r>
                        <a:rPr lang="en-US" dirty="0"/>
                        <a:t>Title</a:t>
                      </a:r>
                    </a:p>
                  </a:txBody>
                  <a:tcPr/>
                </a:tc>
                <a:tc>
                  <a:txBody>
                    <a:bodyPr/>
                    <a:lstStyle/>
                    <a:p>
                      <a:r>
                        <a:rPr lang="en-US" dirty="0"/>
                        <a:t>Author</a:t>
                      </a:r>
                    </a:p>
                  </a:txBody>
                  <a:tcPr/>
                </a:tc>
                <a:tc>
                  <a:txBody>
                    <a:bodyPr/>
                    <a:lstStyle/>
                    <a:p>
                      <a:r>
                        <a:rPr lang="en-US" dirty="0"/>
                        <a:t>Methodology</a:t>
                      </a:r>
                    </a:p>
                  </a:txBody>
                  <a:tcPr/>
                </a:tc>
                <a:tc>
                  <a:txBody>
                    <a:bodyPr/>
                    <a:lstStyle/>
                    <a:p>
                      <a:r>
                        <a:rPr lang="en-US" dirty="0"/>
                        <a:t>Technical Gap</a:t>
                      </a:r>
                    </a:p>
                  </a:txBody>
                  <a:tcPr/>
                </a:tc>
                <a:extLst>
                  <a:ext uri="{0D108BD9-81ED-4DB2-BD59-A6C34878D82A}">
                    <a16:rowId xmlns:a16="http://schemas.microsoft.com/office/drawing/2014/main" val="2501089879"/>
                  </a:ext>
                </a:extLst>
              </a:tr>
              <a:tr h="1543755">
                <a:tc>
                  <a:txBody>
                    <a:bodyPr/>
                    <a:lstStyle/>
                    <a:p>
                      <a:r>
                        <a:rPr lang="en-US" sz="1500" dirty="0">
                          <a:latin typeface="Times New Roman"/>
                        </a:rPr>
                        <a:t>4.</a:t>
                      </a:r>
                    </a:p>
                  </a:txBody>
                  <a:tcPr/>
                </a:tc>
                <a:tc>
                  <a:txBody>
                    <a:bodyPr/>
                    <a:lstStyle/>
                    <a:p>
                      <a:pPr lvl="0">
                        <a:buNone/>
                      </a:pPr>
                      <a:r>
                        <a:rPr lang="en-US" sz="1500" b="0" i="0" u="none" strike="noStrike" noProof="0" dirty="0" err="1">
                          <a:latin typeface="Times New Roman"/>
                        </a:rPr>
                        <a:t>Self Driving</a:t>
                      </a:r>
                      <a:r>
                        <a:rPr lang="en-US" sz="1500" b="0" i="0" u="none" strike="noStrike" noProof="0" dirty="0">
                          <a:latin typeface="Times New Roman"/>
                        </a:rPr>
                        <a:t> Cars using AI (2017)</a:t>
                      </a:r>
                      <a:endParaRPr lang="en-US" sz="1500" dirty="0">
                        <a:latin typeface="Times New Roman"/>
                      </a:endParaRPr>
                    </a:p>
                  </a:txBody>
                  <a:tcPr/>
                </a:tc>
                <a:tc>
                  <a:txBody>
                    <a:bodyPr/>
                    <a:lstStyle/>
                    <a:p>
                      <a:pPr lvl="0">
                        <a:buNone/>
                      </a:pPr>
                      <a:r>
                        <a:rPr lang="en-US" sz="1500" b="0" i="0" u="none" strike="noStrike" noProof="0" dirty="0">
                          <a:latin typeface="Times New Roman"/>
                        </a:rPr>
                        <a:t>Sunny Betz</a:t>
                      </a:r>
                      <a:endParaRPr lang="en-US" sz="1500" dirty="0">
                        <a:latin typeface="Times New Roman"/>
                      </a:endParaRPr>
                    </a:p>
                  </a:txBody>
                  <a:tcPr/>
                </a:tc>
                <a:tc>
                  <a:txBody>
                    <a:bodyPr/>
                    <a:lstStyle/>
                    <a:p>
                      <a:pPr lvl="0">
                        <a:buNone/>
                      </a:pPr>
                      <a:r>
                        <a:rPr lang="en-US" sz="1500" b="0" i="0" u="none" strike="noStrike" noProof="0" dirty="0">
                          <a:latin typeface="Times New Roman"/>
                        </a:rPr>
                        <a:t>The next 15 years will be very interesting with a mixed field of technologies and approaches offering plenty of opportunities for new players to explore disruptive approaches</a:t>
                      </a:r>
                      <a:endParaRPr lang="en-US" sz="1500" dirty="0">
                        <a:latin typeface="Times New Roman"/>
                      </a:endParaRPr>
                    </a:p>
                  </a:txBody>
                  <a:tcPr/>
                </a:tc>
                <a:tc>
                  <a:txBody>
                    <a:bodyPr/>
                    <a:lstStyle/>
                    <a:p>
                      <a:pPr lvl="0">
                        <a:buNone/>
                      </a:pPr>
                      <a:r>
                        <a:rPr lang="en-US" sz="1500" b="0" i="0" u="none" strike="noStrike" noProof="0" dirty="0">
                          <a:latin typeface="Times New Roman"/>
                        </a:rPr>
                        <a:t>Regulatory issues and discussions           about liabilities will make the transition to autonomous vehicles much slower than most analysts anticipate.</a:t>
                      </a:r>
                      <a:endParaRPr lang="en-US" sz="1500" dirty="0">
                        <a:latin typeface="Times New Roman"/>
                      </a:endParaRPr>
                    </a:p>
                  </a:txBody>
                  <a:tcPr/>
                </a:tc>
                <a:extLst>
                  <a:ext uri="{0D108BD9-81ED-4DB2-BD59-A6C34878D82A}">
                    <a16:rowId xmlns:a16="http://schemas.microsoft.com/office/drawing/2014/main" val="1589111730"/>
                  </a:ext>
                </a:extLst>
              </a:tr>
              <a:tr h="1779443">
                <a:tc>
                  <a:txBody>
                    <a:bodyPr/>
                    <a:lstStyle/>
                    <a:p>
                      <a:r>
                        <a:rPr lang="en-US" sz="1500" dirty="0">
                          <a:latin typeface="Times New Roman"/>
                        </a:rPr>
                        <a:t>5.</a:t>
                      </a:r>
                    </a:p>
                  </a:txBody>
                  <a:tcPr/>
                </a:tc>
                <a:tc>
                  <a:txBody>
                    <a:bodyPr/>
                    <a:lstStyle/>
                    <a:p>
                      <a:pPr lvl="0">
                        <a:buNone/>
                      </a:pPr>
                      <a:r>
                        <a:rPr lang="en-US" sz="1500" b="0" i="0" u="none" strike="noStrike" noProof="0" dirty="0">
                          <a:latin typeface="Times New Roman"/>
                        </a:rPr>
                        <a:t>Self-Driving Car (2018)</a:t>
                      </a:r>
                      <a:endParaRPr lang="en-US" sz="1500" dirty="0">
                        <a:latin typeface="Times New Roman"/>
                      </a:endParaRPr>
                    </a:p>
                  </a:txBody>
                  <a:tcPr/>
                </a:tc>
                <a:tc>
                  <a:txBody>
                    <a:bodyPr/>
                    <a:lstStyle/>
                    <a:p>
                      <a:pPr lvl="0">
                        <a:buNone/>
                      </a:pPr>
                      <a:r>
                        <a:rPr lang="en-US" sz="1500" b="0" i="0" u="none" strike="noStrike" noProof="0" err="1">
                          <a:latin typeface="Times New Roman"/>
                        </a:rPr>
                        <a:t>TesfamichaelMolla</a:t>
                      </a:r>
                      <a:endParaRPr lang="en-US" sz="1500">
                        <a:latin typeface="Times New Roman"/>
                      </a:endParaRPr>
                    </a:p>
                  </a:txBody>
                  <a:tcPr/>
                </a:tc>
                <a:tc>
                  <a:txBody>
                    <a:bodyPr/>
                    <a:lstStyle/>
                    <a:p>
                      <a:pPr lvl="0">
                        <a:buNone/>
                      </a:pPr>
                      <a:r>
                        <a:rPr lang="en-US" sz="1500" b="0" i="0" u="none" strike="noStrike" noProof="0" dirty="0">
                          <a:latin typeface="Times New Roman"/>
                        </a:rPr>
                        <a:t>The algorithm uses </a:t>
                      </a:r>
                      <a:r>
                        <a:rPr lang="en-US" sz="1500" b="0" i="0" u="none" strike="noStrike" noProof="0" dirty="0" err="1">
                          <a:latin typeface="Times New Roman"/>
                        </a:rPr>
                        <a:t>haar</a:t>
                      </a:r>
                      <a:r>
                        <a:rPr lang="en-US" sz="1500" b="0" i="0" u="none" strike="noStrike" noProof="0" dirty="0">
                          <a:latin typeface="Times New Roman"/>
                        </a:rPr>
                        <a:t> cascade files to detect objects in a given images. Haar cascade file are digital image features used in object detection. They owe their name to their intuitive similarity with Haar wavelets and were used in the first real time face detector.</a:t>
                      </a:r>
                      <a:endParaRPr lang="en-US" sz="1500" dirty="0">
                        <a:latin typeface="Times New Roman"/>
                      </a:endParaRPr>
                    </a:p>
                  </a:txBody>
                  <a:tcPr/>
                </a:tc>
                <a:tc>
                  <a:txBody>
                    <a:bodyPr/>
                    <a:lstStyle/>
                    <a:p>
                      <a:pPr lvl="0">
                        <a:buNone/>
                      </a:pPr>
                      <a:r>
                        <a:rPr lang="en-US" sz="1500" b="0" i="0" u="none" strike="noStrike" noProof="0" dirty="0">
                          <a:latin typeface="Times New Roman"/>
                        </a:rPr>
                        <a:t>Programmed not to drive in unmapped areas or during severe weather. Risk of loss of privacy and security concerns, such as hackers or terrorism; concern about the resulting loss of driving-related jobs in the road transport.</a:t>
                      </a:r>
                      <a:endParaRPr lang="en-US" sz="1500" dirty="0">
                        <a:latin typeface="Times New Roman"/>
                      </a:endParaRPr>
                    </a:p>
                  </a:txBody>
                  <a:tcPr/>
                </a:tc>
                <a:extLst>
                  <a:ext uri="{0D108BD9-81ED-4DB2-BD59-A6C34878D82A}">
                    <a16:rowId xmlns:a16="http://schemas.microsoft.com/office/drawing/2014/main" val="310344018"/>
                  </a:ext>
                </a:extLst>
              </a:tr>
              <a:tr h="1803008">
                <a:tc>
                  <a:txBody>
                    <a:bodyPr/>
                    <a:lstStyle/>
                    <a:p>
                      <a:r>
                        <a:rPr lang="en-US" sz="1500" dirty="0">
                          <a:latin typeface="Times New Roman"/>
                        </a:rPr>
                        <a:t>6.</a:t>
                      </a:r>
                    </a:p>
                  </a:txBody>
                  <a:tcPr/>
                </a:tc>
                <a:tc>
                  <a:txBody>
                    <a:bodyPr/>
                    <a:lstStyle/>
                    <a:p>
                      <a:pPr lvl="0">
                        <a:buNone/>
                      </a:pPr>
                      <a:r>
                        <a:rPr lang="en-US" sz="1500" b="0" i="0" u="none" strike="noStrike" noProof="0" dirty="0">
                          <a:latin typeface="Times New Roman"/>
                        </a:rPr>
                        <a:t>Growth of Self Driving Cars (2018)</a:t>
                      </a:r>
                      <a:endParaRPr lang="en-US" sz="1500" dirty="0">
                        <a:latin typeface="Times New Roman"/>
                      </a:endParaRPr>
                    </a:p>
                  </a:txBody>
                  <a:tcPr/>
                </a:tc>
                <a:tc>
                  <a:txBody>
                    <a:bodyPr/>
                    <a:lstStyle/>
                    <a:p>
                      <a:pPr lvl="0">
                        <a:buNone/>
                      </a:pPr>
                      <a:r>
                        <a:rPr lang="en-US" sz="1500" b="0" i="0" u="none" strike="noStrike" noProof="0" dirty="0">
                          <a:latin typeface="Times New Roman"/>
                        </a:rPr>
                        <a:t>Mark Aiello</a:t>
                      </a:r>
                      <a:endParaRPr lang="en-US" sz="1500" dirty="0">
                        <a:latin typeface="Times New Roman"/>
                      </a:endParaRPr>
                    </a:p>
                  </a:txBody>
                  <a:tcPr/>
                </a:tc>
                <a:tc>
                  <a:txBody>
                    <a:bodyPr/>
                    <a:lstStyle/>
                    <a:p>
                      <a:pPr lvl="0">
                        <a:buNone/>
                      </a:pPr>
                      <a:r>
                        <a:rPr lang="en-US" sz="1500" b="0" i="0" u="none" strike="noStrike" noProof="0" dirty="0">
                          <a:latin typeface="Times New Roman"/>
                        </a:rPr>
                        <a:t>Developing and fielding autonomous vehicle technology is going to become increasingly</a:t>
                      </a:r>
                      <a:endParaRPr lang="en-US" sz="1500" dirty="0">
                        <a:latin typeface="Times New Roman"/>
                      </a:endParaRPr>
                    </a:p>
                    <a:p>
                      <a:pPr lvl="0">
                        <a:buNone/>
                      </a:pPr>
                      <a:r>
                        <a:rPr lang="en-US" sz="1500" b="0" i="0" u="none" strike="noStrike" noProof="0" dirty="0">
                          <a:latin typeface="Times New Roman"/>
                        </a:rPr>
                        <a:t> dependent on support of the federal government to develop national regulations.</a:t>
                      </a:r>
                      <a:endParaRPr lang="en-US" sz="1500" dirty="0">
                        <a:latin typeface="Times New Roman"/>
                      </a:endParaRPr>
                    </a:p>
                  </a:txBody>
                  <a:tcPr/>
                </a:tc>
                <a:tc>
                  <a:txBody>
                    <a:bodyPr/>
                    <a:lstStyle/>
                    <a:p>
                      <a:pPr lvl="0" algn="just">
                        <a:lnSpc>
                          <a:spcPct val="100000"/>
                        </a:lnSpc>
                        <a:spcBef>
                          <a:spcPts val="0"/>
                        </a:spcBef>
                        <a:spcAft>
                          <a:spcPts val="0"/>
                        </a:spcAft>
                        <a:buNone/>
                      </a:pPr>
                      <a:r>
                        <a:rPr lang="en-US" sz="1500" b="0" i="0" u="none" strike="noStrike" noProof="0" dirty="0">
                          <a:latin typeface="Times New Roman"/>
                        </a:rPr>
                        <a:t>It will be a long time before there will be critical mass of infrastructure capabilities  and percentage of capable vehicles to make this a viable solution with broad acceptance.</a:t>
                      </a:r>
                      <a:endParaRPr lang="en-US" dirty="0">
                        <a:latin typeface="Times New Roman"/>
                      </a:endParaRPr>
                    </a:p>
                    <a:p>
                      <a:pPr marL="57150" lvl="0" indent="-57150" algn="just">
                        <a:buNone/>
                      </a:pPr>
                      <a:endParaRPr lang="en-US" sz="1500" b="0" i="0" u="none" strike="noStrike" noProof="0" dirty="0">
                        <a:latin typeface="Times New Roman"/>
                      </a:endParaRPr>
                    </a:p>
                  </a:txBody>
                  <a:tcPr/>
                </a:tc>
                <a:extLst>
                  <a:ext uri="{0D108BD9-81ED-4DB2-BD59-A6C34878D82A}">
                    <a16:rowId xmlns:a16="http://schemas.microsoft.com/office/drawing/2014/main" val="4249014574"/>
                  </a:ext>
                </a:extLst>
              </a:tr>
            </a:tbl>
          </a:graphicData>
        </a:graphic>
      </p:graphicFrame>
    </p:spTree>
    <p:extLst>
      <p:ext uri="{BB962C8B-B14F-4D97-AF65-F5344CB8AC3E}">
        <p14:creationId xmlns:p14="http://schemas.microsoft.com/office/powerpoint/2010/main" val="404621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BD74D93-454E-F8DD-59F5-1B94B8CC8986}"/>
              </a:ext>
            </a:extLst>
          </p:cNvPr>
          <p:cNvGraphicFramePr>
            <a:graphicFrameLocks noGrp="1"/>
          </p:cNvGraphicFramePr>
          <p:nvPr>
            <p:extLst>
              <p:ext uri="{D42A27DB-BD31-4B8C-83A1-F6EECF244321}">
                <p14:modId xmlns:p14="http://schemas.microsoft.com/office/powerpoint/2010/main" val="2495812759"/>
              </p:ext>
            </p:extLst>
          </p:nvPr>
        </p:nvGraphicFramePr>
        <p:xfrm>
          <a:off x="128649" y="672935"/>
          <a:ext cx="11857606" cy="5541805"/>
        </p:xfrm>
        <a:graphic>
          <a:graphicData uri="http://schemas.openxmlformats.org/drawingml/2006/table">
            <a:tbl>
              <a:tblPr firstRow="1" bandRow="1">
                <a:tableStyleId>{5C22544A-7EE6-4342-B048-85BDC9FD1C3A}</a:tableStyleId>
              </a:tblPr>
              <a:tblGrid>
                <a:gridCol w="779317">
                  <a:extLst>
                    <a:ext uri="{9D8B030D-6E8A-4147-A177-3AD203B41FA5}">
                      <a16:colId xmlns:a16="http://schemas.microsoft.com/office/drawing/2014/main" val="854821762"/>
                    </a:ext>
                  </a:extLst>
                </a:gridCol>
                <a:gridCol w="1707075">
                  <a:extLst>
                    <a:ext uri="{9D8B030D-6E8A-4147-A177-3AD203B41FA5}">
                      <a16:colId xmlns:a16="http://schemas.microsoft.com/office/drawing/2014/main" val="151739326"/>
                    </a:ext>
                  </a:extLst>
                </a:gridCol>
                <a:gridCol w="2263732">
                  <a:extLst>
                    <a:ext uri="{9D8B030D-6E8A-4147-A177-3AD203B41FA5}">
                      <a16:colId xmlns:a16="http://schemas.microsoft.com/office/drawing/2014/main" val="2269144567"/>
                    </a:ext>
                  </a:extLst>
                </a:gridCol>
                <a:gridCol w="3995552">
                  <a:extLst>
                    <a:ext uri="{9D8B030D-6E8A-4147-A177-3AD203B41FA5}">
                      <a16:colId xmlns:a16="http://schemas.microsoft.com/office/drawing/2014/main" val="1462282593"/>
                    </a:ext>
                  </a:extLst>
                </a:gridCol>
                <a:gridCol w="3111930">
                  <a:extLst>
                    <a:ext uri="{9D8B030D-6E8A-4147-A177-3AD203B41FA5}">
                      <a16:colId xmlns:a16="http://schemas.microsoft.com/office/drawing/2014/main" val="2955983626"/>
                    </a:ext>
                  </a:extLst>
                </a:gridCol>
              </a:tblGrid>
              <a:tr h="523455">
                <a:tc>
                  <a:txBody>
                    <a:bodyPr/>
                    <a:lstStyle/>
                    <a:p>
                      <a:r>
                        <a:rPr lang="en-US" err="1"/>
                        <a:t>S.No</a:t>
                      </a:r>
                      <a:endParaRPr lang="en-US" dirty="0" err="1"/>
                    </a:p>
                  </a:txBody>
                  <a:tcPr/>
                </a:tc>
                <a:tc>
                  <a:txBody>
                    <a:bodyPr/>
                    <a:lstStyle/>
                    <a:p>
                      <a:r>
                        <a:rPr lang="en-US" dirty="0"/>
                        <a:t>Title</a:t>
                      </a:r>
                    </a:p>
                  </a:txBody>
                  <a:tcPr/>
                </a:tc>
                <a:tc>
                  <a:txBody>
                    <a:bodyPr/>
                    <a:lstStyle/>
                    <a:p>
                      <a:r>
                        <a:rPr lang="en-US" dirty="0"/>
                        <a:t>Author</a:t>
                      </a:r>
                    </a:p>
                  </a:txBody>
                  <a:tcPr/>
                </a:tc>
                <a:tc>
                  <a:txBody>
                    <a:bodyPr/>
                    <a:lstStyle/>
                    <a:p>
                      <a:r>
                        <a:rPr lang="en-US" dirty="0"/>
                        <a:t>Methodology</a:t>
                      </a:r>
                    </a:p>
                  </a:txBody>
                  <a:tcPr/>
                </a:tc>
                <a:tc>
                  <a:txBody>
                    <a:bodyPr/>
                    <a:lstStyle/>
                    <a:p>
                      <a:r>
                        <a:rPr lang="en-US" dirty="0"/>
                        <a:t>Technical Gap</a:t>
                      </a:r>
                    </a:p>
                  </a:txBody>
                  <a:tcPr/>
                </a:tc>
                <a:extLst>
                  <a:ext uri="{0D108BD9-81ED-4DB2-BD59-A6C34878D82A}">
                    <a16:rowId xmlns:a16="http://schemas.microsoft.com/office/drawing/2014/main" val="2626917459"/>
                  </a:ext>
                </a:extLst>
              </a:tr>
              <a:tr h="2537620">
                <a:tc>
                  <a:txBody>
                    <a:bodyPr/>
                    <a:lstStyle/>
                    <a:p>
                      <a:r>
                        <a:rPr lang="en-US" sz="1500" dirty="0">
                          <a:latin typeface="Times New Roman"/>
                        </a:rPr>
                        <a:t>7.</a:t>
                      </a:r>
                    </a:p>
                  </a:txBody>
                  <a:tcPr/>
                </a:tc>
                <a:tc>
                  <a:txBody>
                    <a:bodyPr/>
                    <a:lstStyle/>
                    <a:p>
                      <a:pPr lvl="0">
                        <a:buNone/>
                      </a:pPr>
                      <a:r>
                        <a:rPr lang="en-US" sz="1500" b="0" i="0" u="none" strike="noStrike" noProof="0" dirty="0">
                          <a:latin typeface="Times New Roman"/>
                        </a:rPr>
                        <a:t>Self- Driving </a:t>
                      </a:r>
                      <a:r>
                        <a:rPr lang="en-US" sz="1500" b="0" i="0" u="none" strike="noStrike" noProof="0" dirty="0" err="1">
                          <a:latin typeface="Times New Roman"/>
                        </a:rPr>
                        <a:t>Carsusing</a:t>
                      </a:r>
                      <a:r>
                        <a:rPr lang="en-US" sz="1500" b="0" i="0" u="none" strike="noStrike" noProof="0" dirty="0">
                          <a:latin typeface="Times New Roman"/>
                        </a:rPr>
                        <a:t> AI (2019)</a:t>
                      </a:r>
                      <a:endParaRPr lang="en-US" sz="1500" dirty="0">
                        <a:latin typeface="Times New Roman"/>
                      </a:endParaRPr>
                    </a:p>
                  </a:txBody>
                  <a:tcPr/>
                </a:tc>
                <a:tc>
                  <a:txBody>
                    <a:bodyPr/>
                    <a:lstStyle/>
                    <a:p>
                      <a:pPr lvl="0">
                        <a:buNone/>
                      </a:pPr>
                      <a:r>
                        <a:rPr lang="en-US" sz="1500" b="0" i="0" u="none" strike="noStrike" noProof="0" dirty="0">
                          <a:latin typeface="Times New Roman"/>
                        </a:rPr>
                        <a:t>Taiwan </a:t>
                      </a:r>
                      <a:r>
                        <a:rPr lang="en-US" sz="1500" b="0" i="0" u="none" strike="noStrike" noProof="0" dirty="0" err="1">
                          <a:latin typeface="Times New Roman"/>
                        </a:rPr>
                        <a:t>Chen,Zirui</a:t>
                      </a:r>
                      <a:r>
                        <a:rPr lang="en-US" sz="1500" b="0" i="0" u="none" strike="noStrike" noProof="0" dirty="0">
                          <a:latin typeface="Times New Roman"/>
                        </a:rPr>
                        <a:t> Li, Zemen Xu</a:t>
                      </a:r>
                      <a:endParaRPr lang="en-US" dirty="0">
                        <a:latin typeface="Times New Roman"/>
                      </a:endParaRPr>
                    </a:p>
                  </a:txBody>
                  <a:tcPr/>
                </a:tc>
                <a:tc>
                  <a:txBody>
                    <a:bodyPr/>
                    <a:lstStyle/>
                    <a:p>
                      <a:pPr lvl="0">
                        <a:buNone/>
                      </a:pPr>
                      <a:r>
                        <a:rPr lang="en-US" sz="1500" b="0" i="0" u="none" strike="noStrike" noProof="0" dirty="0">
                          <a:latin typeface="Times New Roman"/>
                        </a:rPr>
                        <a:t>In this autonomous system of the “Smart Shark II” which won the Formula student Autonomous </a:t>
                      </a:r>
                      <a:r>
                        <a:rPr lang="en-US" sz="1500" b="0" i="0" u="none" strike="noStrike" noProof="0" dirty="0" err="1">
                          <a:latin typeface="Times New Roman"/>
                        </a:rPr>
                        <a:t>china</a:t>
                      </a:r>
                      <a:r>
                        <a:rPr lang="en-US" sz="1500" b="0" i="0" u="none" strike="noStrike" noProof="0" dirty="0">
                          <a:latin typeface="Times New Roman"/>
                        </a:rPr>
                        <a:t> (FSAC) competition in 2018 and presents the self-driving software structure of this racecar which ensure high vehicle speed and safety. In this the technology used is LIDAR based and Vision based cone detection provide a redundant perception it results in accumulated time and space by occupancy grid map</a:t>
                      </a:r>
                      <a:endParaRPr lang="en-US" sz="1500" dirty="0">
                        <a:latin typeface="Times New Roman"/>
                      </a:endParaRPr>
                    </a:p>
                  </a:txBody>
                  <a:tcPr/>
                </a:tc>
                <a:tc>
                  <a:txBody>
                    <a:bodyPr/>
                    <a:lstStyle/>
                    <a:p>
                      <a:pPr lvl="0">
                        <a:buNone/>
                      </a:pPr>
                      <a:r>
                        <a:rPr lang="en-US" sz="1500" b="0" i="0" u="none" strike="noStrike" noProof="0" dirty="0">
                          <a:latin typeface="Times New Roman"/>
                        </a:rPr>
                        <a:t>Electronic security has to be hacked</a:t>
                      </a:r>
                      <a:endParaRPr lang="en-US" sz="1500" dirty="0">
                        <a:latin typeface="Times New Roman"/>
                      </a:endParaRPr>
                    </a:p>
                  </a:txBody>
                  <a:tcPr/>
                </a:tc>
                <a:extLst>
                  <a:ext uri="{0D108BD9-81ED-4DB2-BD59-A6C34878D82A}">
                    <a16:rowId xmlns:a16="http://schemas.microsoft.com/office/drawing/2014/main" val="3434569901"/>
                  </a:ext>
                </a:extLst>
              </a:tr>
              <a:tr h="2480730">
                <a:tc>
                  <a:txBody>
                    <a:bodyPr/>
                    <a:lstStyle/>
                    <a:p>
                      <a:r>
                        <a:rPr lang="en-US" sz="1500" dirty="0">
                          <a:latin typeface="Times New Roman"/>
                        </a:rPr>
                        <a:t>8.</a:t>
                      </a:r>
                    </a:p>
                  </a:txBody>
                  <a:tcPr/>
                </a:tc>
                <a:tc>
                  <a:txBody>
                    <a:bodyPr/>
                    <a:lstStyle/>
                    <a:p>
                      <a:pPr lvl="0">
                        <a:buNone/>
                      </a:pPr>
                      <a:r>
                        <a:rPr lang="en-US" sz="1500" b="0" i="0" u="none" strike="noStrike" noProof="0" dirty="0">
                          <a:latin typeface="Times New Roman"/>
                        </a:rPr>
                        <a:t>A hierarchical control system for Autonomous Driving toward urban challenge (2020)</a:t>
                      </a:r>
                      <a:endParaRPr lang="en-US" sz="1500" dirty="0">
                        <a:latin typeface="Times New Roman"/>
                      </a:endParaRPr>
                    </a:p>
                  </a:txBody>
                  <a:tcPr/>
                </a:tc>
                <a:tc>
                  <a:txBody>
                    <a:bodyPr/>
                    <a:lstStyle/>
                    <a:p>
                      <a:pPr lvl="0">
                        <a:buNone/>
                      </a:pPr>
                      <a:r>
                        <a:rPr lang="en-US" sz="1500" b="0" i="0" u="none" strike="noStrike" noProof="0" dirty="0">
                          <a:latin typeface="Times New Roman"/>
                        </a:rPr>
                        <a:t>Muhammad  </a:t>
                      </a:r>
                      <a:r>
                        <a:rPr lang="en-US" sz="1500" b="0" i="0" u="none" strike="noStrike" noProof="0" dirty="0" err="1">
                          <a:latin typeface="Times New Roman"/>
                        </a:rPr>
                        <a:t>Sualeh</a:t>
                      </a:r>
                      <a:r>
                        <a:rPr lang="en-US" sz="1500" b="0" i="0" u="none" strike="noStrike" noProof="0" dirty="0">
                          <a:latin typeface="Times New Roman"/>
                        </a:rPr>
                        <a:t>, Gon-</a:t>
                      </a:r>
                      <a:r>
                        <a:rPr lang="en-US" sz="1500" b="0" i="0" u="none" strike="noStrike" noProof="0" dirty="0" err="1">
                          <a:latin typeface="Times New Roman"/>
                        </a:rPr>
                        <a:t>wooKim</a:t>
                      </a:r>
                      <a:endParaRPr lang="en-US" sz="1500" dirty="0">
                        <a:latin typeface="Times New Roman"/>
                      </a:endParaRPr>
                    </a:p>
                  </a:txBody>
                  <a:tcPr/>
                </a:tc>
                <a:tc>
                  <a:txBody>
                    <a:bodyPr/>
                    <a:lstStyle/>
                    <a:p>
                      <a:pPr lvl="0">
                        <a:buNone/>
                      </a:pPr>
                      <a:r>
                        <a:rPr lang="en-US" sz="1500" b="0" i="0" u="none" strike="noStrike" noProof="0" dirty="0">
                          <a:latin typeface="Times New Roman"/>
                        </a:rPr>
                        <a:t>This paper focuses on how to efficiently solve the hierarchical control system of a self-driving car into practice and proposes the decision and proposes the decision making for motion planning by applying two stage Finite State Machine to manipulate mission planning and control.</a:t>
                      </a:r>
                      <a:endParaRPr lang="en-US" sz="1500" dirty="0">
                        <a:latin typeface="Times New Roman"/>
                      </a:endParaRPr>
                    </a:p>
                  </a:txBody>
                  <a:tcPr/>
                </a:tc>
                <a:tc>
                  <a:txBody>
                    <a:bodyPr/>
                    <a:lstStyle/>
                    <a:p>
                      <a:pPr lvl="0">
                        <a:buNone/>
                      </a:pPr>
                      <a:r>
                        <a:rPr lang="en-US" sz="1500" b="0" i="0" u="none" strike="noStrike" noProof="0" dirty="0">
                          <a:latin typeface="Times New Roman"/>
                        </a:rPr>
                        <a:t>Autonomous vehicle cost over $100,000times</a:t>
                      </a:r>
                    </a:p>
                    <a:p>
                      <a:pPr lvl="0">
                        <a:buNone/>
                      </a:pPr>
                      <a:endParaRPr lang="en-US" sz="1500" b="0" i="0" u="none" strike="noStrike" noProof="0">
                        <a:latin typeface="Times New Roman"/>
                      </a:endParaRPr>
                    </a:p>
                  </a:txBody>
                  <a:tcPr/>
                </a:tc>
                <a:extLst>
                  <a:ext uri="{0D108BD9-81ED-4DB2-BD59-A6C34878D82A}">
                    <a16:rowId xmlns:a16="http://schemas.microsoft.com/office/drawing/2014/main" val="1040734269"/>
                  </a:ext>
                </a:extLst>
              </a:tr>
            </a:tbl>
          </a:graphicData>
        </a:graphic>
      </p:graphicFrame>
    </p:spTree>
    <p:extLst>
      <p:ext uri="{BB962C8B-B14F-4D97-AF65-F5344CB8AC3E}">
        <p14:creationId xmlns:p14="http://schemas.microsoft.com/office/powerpoint/2010/main" val="53073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F1F80A0-E9C5-B1D8-EB71-247C6B2959D7}"/>
              </a:ext>
            </a:extLst>
          </p:cNvPr>
          <p:cNvGraphicFramePr>
            <a:graphicFrameLocks noGrp="1"/>
          </p:cNvGraphicFramePr>
          <p:nvPr>
            <p:extLst>
              <p:ext uri="{D42A27DB-BD31-4B8C-83A1-F6EECF244321}">
                <p14:modId xmlns:p14="http://schemas.microsoft.com/office/powerpoint/2010/main" val="1583006072"/>
              </p:ext>
            </p:extLst>
          </p:nvPr>
        </p:nvGraphicFramePr>
        <p:xfrm>
          <a:off x="336467" y="841168"/>
          <a:ext cx="11770751" cy="5603474"/>
        </p:xfrm>
        <a:graphic>
          <a:graphicData uri="http://schemas.openxmlformats.org/drawingml/2006/table">
            <a:tbl>
              <a:tblPr firstRow="1" bandRow="1">
                <a:tableStyleId>{5C22544A-7EE6-4342-B048-85BDC9FD1C3A}</a:tableStyleId>
              </a:tblPr>
              <a:tblGrid>
                <a:gridCol w="753082">
                  <a:extLst>
                    <a:ext uri="{9D8B030D-6E8A-4147-A177-3AD203B41FA5}">
                      <a16:colId xmlns:a16="http://schemas.microsoft.com/office/drawing/2014/main" val="4084607102"/>
                    </a:ext>
                  </a:extLst>
                </a:gridCol>
                <a:gridCol w="1661978">
                  <a:extLst>
                    <a:ext uri="{9D8B030D-6E8A-4147-A177-3AD203B41FA5}">
                      <a16:colId xmlns:a16="http://schemas.microsoft.com/office/drawing/2014/main" val="3061314866"/>
                    </a:ext>
                  </a:extLst>
                </a:gridCol>
                <a:gridCol w="1882709">
                  <a:extLst>
                    <a:ext uri="{9D8B030D-6E8A-4147-A177-3AD203B41FA5}">
                      <a16:colId xmlns:a16="http://schemas.microsoft.com/office/drawing/2014/main" val="2346384671"/>
                    </a:ext>
                  </a:extLst>
                </a:gridCol>
                <a:gridCol w="4427609">
                  <a:extLst>
                    <a:ext uri="{9D8B030D-6E8A-4147-A177-3AD203B41FA5}">
                      <a16:colId xmlns:a16="http://schemas.microsoft.com/office/drawing/2014/main" val="3919423968"/>
                    </a:ext>
                  </a:extLst>
                </a:gridCol>
                <a:gridCol w="3045373">
                  <a:extLst>
                    <a:ext uri="{9D8B030D-6E8A-4147-A177-3AD203B41FA5}">
                      <a16:colId xmlns:a16="http://schemas.microsoft.com/office/drawing/2014/main" val="873181560"/>
                    </a:ext>
                  </a:extLst>
                </a:gridCol>
              </a:tblGrid>
              <a:tr h="1133430">
                <a:tc>
                  <a:txBody>
                    <a:bodyPr/>
                    <a:lstStyle/>
                    <a:p>
                      <a:r>
                        <a:rPr lang="en-US" err="1"/>
                        <a:t>S.No</a:t>
                      </a:r>
                      <a:endParaRPr lang="en-US" dirty="0" err="1"/>
                    </a:p>
                  </a:txBody>
                  <a:tcPr/>
                </a:tc>
                <a:tc>
                  <a:txBody>
                    <a:bodyPr/>
                    <a:lstStyle/>
                    <a:p>
                      <a:r>
                        <a:rPr lang="en-US" dirty="0"/>
                        <a:t>Title</a:t>
                      </a:r>
                    </a:p>
                  </a:txBody>
                  <a:tcPr/>
                </a:tc>
                <a:tc>
                  <a:txBody>
                    <a:bodyPr/>
                    <a:lstStyle/>
                    <a:p>
                      <a:r>
                        <a:rPr lang="en-US" dirty="0"/>
                        <a:t>Author</a:t>
                      </a:r>
                    </a:p>
                  </a:txBody>
                  <a:tcPr/>
                </a:tc>
                <a:tc>
                  <a:txBody>
                    <a:bodyPr/>
                    <a:lstStyle/>
                    <a:p>
                      <a:r>
                        <a:rPr lang="en-US" dirty="0"/>
                        <a:t>Methodology</a:t>
                      </a:r>
                    </a:p>
                  </a:txBody>
                  <a:tcPr/>
                </a:tc>
                <a:tc>
                  <a:txBody>
                    <a:bodyPr/>
                    <a:lstStyle/>
                    <a:p>
                      <a:r>
                        <a:rPr lang="en-US" dirty="0"/>
                        <a:t>Technical Gap</a:t>
                      </a:r>
                    </a:p>
                  </a:txBody>
                  <a:tcPr/>
                </a:tc>
                <a:extLst>
                  <a:ext uri="{0D108BD9-81ED-4DB2-BD59-A6C34878D82A}">
                    <a16:rowId xmlns:a16="http://schemas.microsoft.com/office/drawing/2014/main" val="1174080539"/>
                  </a:ext>
                </a:extLst>
              </a:tr>
              <a:tr h="2610715">
                <a:tc>
                  <a:txBody>
                    <a:bodyPr/>
                    <a:lstStyle/>
                    <a:p>
                      <a:r>
                        <a:rPr lang="en-US" sz="1500" dirty="0">
                          <a:latin typeface="Times New Roman"/>
                        </a:rPr>
                        <a:t>9.</a:t>
                      </a:r>
                    </a:p>
                  </a:txBody>
                  <a:tcPr/>
                </a:tc>
                <a:tc>
                  <a:txBody>
                    <a:bodyPr/>
                    <a:lstStyle/>
                    <a:p>
                      <a:pPr lvl="0">
                        <a:buNone/>
                      </a:pPr>
                      <a:r>
                        <a:rPr lang="en-US" sz="1500" b="0" i="0" u="none" strike="noStrike" noProof="0" dirty="0">
                          <a:latin typeface="Times New Roman"/>
                        </a:rPr>
                        <a:t>Self-Driving Cars (2021)</a:t>
                      </a:r>
                      <a:endParaRPr lang="en-US" sz="1500" dirty="0">
                        <a:latin typeface="Times New Roman"/>
                      </a:endParaRPr>
                    </a:p>
                  </a:txBody>
                  <a:tcPr/>
                </a:tc>
                <a:tc>
                  <a:txBody>
                    <a:bodyPr/>
                    <a:lstStyle/>
                    <a:p>
                      <a:pPr lvl="0">
                        <a:buNone/>
                      </a:pPr>
                      <a:r>
                        <a:rPr lang="en-US" sz="1500" b="0" i="0" u="none" strike="noStrike" noProof="0" dirty="0">
                          <a:latin typeface="Times New Roman"/>
                        </a:rPr>
                        <a:t>Shubhankar Sharma1 , Vatsala Arora</a:t>
                      </a:r>
                      <a:endParaRPr lang="en-US" sz="1500" dirty="0">
                        <a:latin typeface="Times New Roman"/>
                      </a:endParaRPr>
                    </a:p>
                  </a:txBody>
                  <a:tcPr/>
                </a:tc>
                <a:tc>
                  <a:txBody>
                    <a:bodyPr/>
                    <a:lstStyle/>
                    <a:p>
                      <a:pPr lvl="0">
                        <a:buNone/>
                      </a:pPr>
                      <a:r>
                        <a:rPr lang="en-US" sz="1500" b="0" i="0" u="none" strike="noStrike" noProof="0" dirty="0">
                          <a:latin typeface="Times New Roman"/>
                        </a:rPr>
                        <a:t>There is plethora of technology implementations being applied. Automation, artificial intelligence, computer architecture and many other technologies are combined with each other to form a fully functional. Here, the Dijkstra algorithm which allows us to find the shortest path to the destination. The car will take the shortest path and avoid collision using the compass- based angle calculation system .</a:t>
                      </a:r>
                      <a:endParaRPr lang="en-US" sz="1500" dirty="0">
                        <a:latin typeface="Times New Roman"/>
                      </a:endParaRPr>
                    </a:p>
                  </a:txBody>
                  <a:tcPr/>
                </a:tc>
                <a:tc>
                  <a:txBody>
                    <a:bodyPr/>
                    <a:lstStyle/>
                    <a:p>
                      <a:pPr lvl="0">
                        <a:buNone/>
                      </a:pPr>
                      <a:r>
                        <a:rPr lang="en-US" sz="1500" b="0" i="0" u="none" strike="noStrike" noProof="0" dirty="0">
                          <a:latin typeface="Times New Roman"/>
                        </a:rPr>
                        <a:t>Initiate the camera systems and other sensors such as laser sensors and radar sensors to perceive the surroundings of the car. This will in turn help the system to automatically take decisions to steer, brake and accelerate. Without these the car cannot be automatically drive itself</a:t>
                      </a:r>
                      <a:endParaRPr lang="en-US" sz="1500" dirty="0">
                        <a:latin typeface="Times New Roman"/>
                      </a:endParaRPr>
                    </a:p>
                  </a:txBody>
                  <a:tcPr/>
                </a:tc>
                <a:extLst>
                  <a:ext uri="{0D108BD9-81ED-4DB2-BD59-A6C34878D82A}">
                    <a16:rowId xmlns:a16="http://schemas.microsoft.com/office/drawing/2014/main" val="832351811"/>
                  </a:ext>
                </a:extLst>
              </a:tr>
              <a:tr h="1859329">
                <a:tc>
                  <a:txBody>
                    <a:bodyPr/>
                    <a:lstStyle/>
                    <a:p>
                      <a:r>
                        <a:rPr lang="en-US" sz="1500" dirty="0">
                          <a:latin typeface="Times New Roman"/>
                        </a:rPr>
                        <a:t>10. </a:t>
                      </a:r>
                    </a:p>
                  </a:txBody>
                  <a:tcPr/>
                </a:tc>
                <a:tc>
                  <a:txBody>
                    <a:bodyPr/>
                    <a:lstStyle/>
                    <a:p>
                      <a:pPr lvl="0">
                        <a:buNone/>
                      </a:pPr>
                      <a:r>
                        <a:rPr lang="en-US" sz="1500" b="0" i="0" u="none" strike="noStrike" noProof="0" dirty="0">
                          <a:latin typeface="Times New Roman"/>
                        </a:rPr>
                        <a:t>Unsupervised Driving Situation Detection in Latent Space Autonomous cars (2022)</a:t>
                      </a:r>
                      <a:endParaRPr lang="en-US" sz="1500" dirty="0">
                        <a:latin typeface="Times New Roman"/>
                      </a:endParaRPr>
                    </a:p>
                  </a:txBody>
                  <a:tcPr/>
                </a:tc>
                <a:tc>
                  <a:txBody>
                    <a:bodyPr/>
                    <a:lstStyle/>
                    <a:p>
                      <a:pPr lvl="0">
                        <a:buNone/>
                      </a:pPr>
                      <a:r>
                        <a:rPr lang="en-US" sz="1500" b="0" i="0" u="none" strike="noStrike" noProof="0" dirty="0">
                          <a:latin typeface="Times New Roman"/>
                        </a:rPr>
                        <a:t>Hind Taud, Juan Irving Vasquez</a:t>
                      </a:r>
                      <a:endParaRPr lang="en-US" sz="1500" dirty="0">
                        <a:latin typeface="Times New Roman"/>
                      </a:endParaRPr>
                    </a:p>
                  </a:txBody>
                  <a:tcPr/>
                </a:tc>
                <a:tc>
                  <a:txBody>
                    <a:bodyPr/>
                    <a:lstStyle/>
                    <a:p>
                      <a:pPr lvl="0">
                        <a:buNone/>
                      </a:pPr>
                      <a:r>
                        <a:rPr lang="en-US" sz="1500" b="0" i="0" u="none" strike="noStrike" noProof="0" dirty="0">
                          <a:latin typeface="Times New Roman"/>
                        </a:rPr>
                        <a:t>A novel approach that uses the “divide and conquer “paradigm, which can detect driving </a:t>
                      </a:r>
                      <a:r>
                        <a:rPr lang="en-US" sz="1500" b="0" i="0" u="none" strike="noStrike" noProof="0" dirty="0" err="1">
                          <a:latin typeface="Times New Roman"/>
                        </a:rPr>
                        <a:t>situationsfrom</a:t>
                      </a:r>
                      <a:r>
                        <a:rPr lang="en-US" sz="1500" b="0" i="0" u="none" strike="noStrike" noProof="0" dirty="0">
                          <a:latin typeface="Times New Roman"/>
                        </a:rPr>
                        <a:t> raw data automatically using unsupervised algorithms, helping to avoid the hand engineering made by an expert and creates relatively small and efficient policies without human intervention using behavioral cloning</a:t>
                      </a:r>
                      <a:endParaRPr lang="en-US" sz="1500" dirty="0">
                        <a:latin typeface="Times New Roman"/>
                      </a:endParaRPr>
                    </a:p>
                  </a:txBody>
                  <a:tcPr/>
                </a:tc>
                <a:tc>
                  <a:txBody>
                    <a:bodyPr/>
                    <a:lstStyle/>
                    <a:p>
                      <a:pPr lvl="0" algn="just">
                        <a:lnSpc>
                          <a:spcPct val="100000"/>
                        </a:lnSpc>
                        <a:spcBef>
                          <a:spcPts val="0"/>
                        </a:spcBef>
                        <a:spcAft>
                          <a:spcPts val="0"/>
                        </a:spcAft>
                        <a:buNone/>
                      </a:pPr>
                      <a:r>
                        <a:rPr lang="en-US" sz="1500" b="0" i="0" u="none" strike="noStrike" noProof="0" dirty="0">
                          <a:latin typeface="Times New Roman"/>
                        </a:rPr>
                        <a:t>More infrastructures, With more autonomous vehicles on the road, especially      larger </a:t>
                      </a:r>
                      <a:endParaRPr lang="en-US" sz="1500" dirty="0">
                        <a:latin typeface="Times New Roman"/>
                      </a:endParaRPr>
                    </a:p>
                    <a:p>
                      <a:pPr lvl="0" algn="just">
                        <a:lnSpc>
                          <a:spcPct val="100000"/>
                        </a:lnSpc>
                        <a:spcBef>
                          <a:spcPts val="0"/>
                        </a:spcBef>
                        <a:spcAft>
                          <a:spcPts val="0"/>
                        </a:spcAft>
                        <a:buNone/>
                      </a:pPr>
                      <a:r>
                        <a:rPr lang="en-US" sz="1500" b="0" i="0" u="none" strike="noStrike" noProof="0" dirty="0">
                          <a:latin typeface="Times New Roman"/>
                        </a:rPr>
                        <a:t>trucks,                 more </a:t>
                      </a:r>
                      <a:endParaRPr lang="en-US" sz="1500" dirty="0">
                        <a:latin typeface="Times New Roman"/>
                      </a:endParaRPr>
                    </a:p>
                    <a:p>
                      <a:pPr lvl="0">
                        <a:buNone/>
                      </a:pPr>
                      <a:r>
                        <a:rPr lang="en-US" sz="1500" b="0" i="0" u="none" strike="noStrike" noProof="0" dirty="0">
                          <a:latin typeface="Times New Roman"/>
                        </a:rPr>
                        <a:t>infrastructure will likely be required It also lost jobs and security.</a:t>
                      </a:r>
                      <a:endParaRPr lang="en-US" sz="1500" dirty="0">
                        <a:latin typeface="Times New Roman"/>
                      </a:endParaRPr>
                    </a:p>
                  </a:txBody>
                  <a:tcPr/>
                </a:tc>
                <a:extLst>
                  <a:ext uri="{0D108BD9-81ED-4DB2-BD59-A6C34878D82A}">
                    <a16:rowId xmlns:a16="http://schemas.microsoft.com/office/drawing/2014/main" val="689198299"/>
                  </a:ext>
                </a:extLst>
              </a:tr>
            </a:tbl>
          </a:graphicData>
        </a:graphic>
      </p:graphicFrame>
    </p:spTree>
    <p:extLst>
      <p:ext uri="{BB962C8B-B14F-4D97-AF65-F5344CB8AC3E}">
        <p14:creationId xmlns:p14="http://schemas.microsoft.com/office/powerpoint/2010/main" val="381584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A3CA-8321-207C-3868-C208111866B4}"/>
              </a:ext>
            </a:extLst>
          </p:cNvPr>
          <p:cNvSpPr>
            <a:spLocks noGrp="1"/>
          </p:cNvSpPr>
          <p:nvPr>
            <p:ph type="title"/>
          </p:nvPr>
        </p:nvSpPr>
        <p:spPr/>
        <p:txBody>
          <a:bodyPr/>
          <a:lstStyle/>
          <a:p>
            <a:r>
              <a:rPr lang="en-US">
                <a:ea typeface="Calibri Light"/>
                <a:cs typeface="Calibri Light"/>
              </a:rPr>
              <a:t>Proposed System</a:t>
            </a:r>
            <a:endParaRPr lang="en-US"/>
          </a:p>
        </p:txBody>
      </p:sp>
      <p:sp>
        <p:nvSpPr>
          <p:cNvPr id="3" name="Content Placeholder 2">
            <a:extLst>
              <a:ext uri="{FF2B5EF4-FFF2-40B4-BE49-F238E27FC236}">
                <a16:creationId xmlns:a16="http://schemas.microsoft.com/office/drawing/2014/main" id="{332A7949-987C-ABF9-E39D-A9278A36C52F}"/>
              </a:ext>
            </a:extLst>
          </p:cNvPr>
          <p:cNvSpPr>
            <a:spLocks noGrp="1"/>
          </p:cNvSpPr>
          <p:nvPr>
            <p:ph idx="1"/>
          </p:nvPr>
        </p:nvSpPr>
        <p:spPr>
          <a:xfrm>
            <a:off x="5118447" y="699277"/>
            <a:ext cx="6281873" cy="5352531"/>
          </a:xfrm>
        </p:spPr>
        <p:txBody>
          <a:bodyPr/>
          <a:lstStyle/>
          <a:p>
            <a:r>
              <a:rPr lang="en-US" sz="1700">
                <a:latin typeface="Times New Roman"/>
                <a:ea typeface="+mn-lt"/>
                <a:cs typeface="+mn-lt"/>
              </a:rPr>
              <a:t>This project plans to planning to provide a self-driving car with a system that can navigate between two places .</a:t>
            </a:r>
            <a:endParaRPr lang="en-US" sz="1700">
              <a:latin typeface="Times New Roman"/>
              <a:cs typeface="Times"/>
            </a:endParaRPr>
          </a:p>
          <a:p>
            <a:endParaRPr lang="en-US" sz="1700">
              <a:latin typeface="Times New Roman"/>
              <a:ea typeface="+mn-lt"/>
              <a:cs typeface="+mn-lt"/>
            </a:endParaRPr>
          </a:p>
          <a:p>
            <a:r>
              <a:rPr lang="en-US" sz="1700">
                <a:latin typeface="Times New Roman"/>
                <a:ea typeface="+mn-lt"/>
                <a:cs typeface="+mn-lt"/>
              </a:rPr>
              <a:t>on the map, detect any obstacles, lane detection , accident avoidance and emergency services. And our project’s  uniqueness is we are implementing traffic signal responding which is not present in Tesla and other companies car.</a:t>
            </a:r>
            <a:endParaRPr lang="en-US" sz="1700">
              <a:latin typeface="Times New Roman"/>
            </a:endParaRPr>
          </a:p>
        </p:txBody>
      </p:sp>
    </p:spTree>
    <p:extLst>
      <p:ext uri="{BB962C8B-B14F-4D97-AF65-F5344CB8AC3E}">
        <p14:creationId xmlns:p14="http://schemas.microsoft.com/office/powerpoint/2010/main" val="350348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5B12-C8AB-259D-3D08-298B9BA2D632}"/>
              </a:ext>
            </a:extLst>
          </p:cNvPr>
          <p:cNvSpPr>
            <a:spLocks noGrp="1"/>
          </p:cNvSpPr>
          <p:nvPr>
            <p:ph type="title"/>
          </p:nvPr>
        </p:nvSpPr>
        <p:spPr/>
        <p:txBody>
          <a:bodyPr/>
          <a:lstStyle/>
          <a:p>
            <a:r>
              <a:rPr lang="en-US">
                <a:cs typeface="Calibri Light"/>
              </a:rPr>
              <a:t>Problem Statement</a:t>
            </a:r>
          </a:p>
        </p:txBody>
      </p:sp>
      <p:sp>
        <p:nvSpPr>
          <p:cNvPr id="3" name="Content Placeholder 2">
            <a:extLst>
              <a:ext uri="{FF2B5EF4-FFF2-40B4-BE49-F238E27FC236}">
                <a16:creationId xmlns:a16="http://schemas.microsoft.com/office/drawing/2014/main" id="{11206022-2BEC-E564-FC42-E468A0D1330D}"/>
              </a:ext>
            </a:extLst>
          </p:cNvPr>
          <p:cNvSpPr>
            <a:spLocks noGrp="1"/>
          </p:cNvSpPr>
          <p:nvPr>
            <p:ph idx="1"/>
          </p:nvPr>
        </p:nvSpPr>
        <p:spPr>
          <a:xfrm>
            <a:off x="5118447" y="654745"/>
            <a:ext cx="6281873" cy="5397063"/>
          </a:xfrm>
        </p:spPr>
        <p:txBody>
          <a:bodyPr>
            <a:normAutofit/>
          </a:bodyPr>
          <a:lstStyle/>
          <a:p>
            <a:r>
              <a:rPr lang="en-US" sz="1700">
                <a:latin typeface="Times New Roman"/>
                <a:ea typeface="+mn-lt"/>
                <a:cs typeface="+mn-lt"/>
              </a:rPr>
              <a:t>Firstly, we need to understand the problem in efficient way.  Self-driving car give benefits for those who cannot drive; perhaps because they are under age, have no driving license, or are not human.</a:t>
            </a:r>
          </a:p>
          <a:p>
            <a:r>
              <a:rPr lang="en-US" sz="1700">
                <a:latin typeface="Times New Roman"/>
                <a:ea typeface="+mn-lt"/>
                <a:cs typeface="+mn-lt"/>
              </a:rPr>
              <a:t>Those who need stuff, but can’t go themselves; Because of health issue ,send the car to pharmacy, pay electronically. </a:t>
            </a:r>
          </a:p>
          <a:p>
            <a:r>
              <a:rPr lang="en-US" sz="1700">
                <a:latin typeface="Times New Roman"/>
                <a:cs typeface="Times New Roman"/>
              </a:rPr>
              <a:t>Suppose we have to send gift to my relative then in that case self-driving car will do that work.</a:t>
            </a:r>
          </a:p>
          <a:p>
            <a:r>
              <a:rPr lang="en-US" sz="1700">
                <a:latin typeface="Times New Roman"/>
                <a:ea typeface="+mn-lt"/>
                <a:cs typeface="+mn-lt"/>
              </a:rPr>
              <a:t>Those who had better not drive; my parents are getting up age. I had feel better knowing their car could pilot autonomously.</a:t>
            </a:r>
          </a:p>
          <a:p>
            <a:r>
              <a:rPr lang="en-US" sz="1700">
                <a:latin typeface="Times New Roman"/>
                <a:ea typeface="+mn-lt"/>
                <a:cs typeface="+mn-lt"/>
              </a:rPr>
              <a:t>Those who prefer not to drive; because of rainy season , those who are under time pressure and those who are too lazy to drive the car.</a:t>
            </a:r>
            <a:endParaRPr lang="en-US" sz="1700">
              <a:latin typeface="Times New Roman"/>
              <a:cs typeface="Times New Roman"/>
            </a:endParaRPr>
          </a:p>
          <a:p>
            <a:endParaRPr lang="en-US" sz="1700"/>
          </a:p>
        </p:txBody>
      </p:sp>
    </p:spTree>
    <p:extLst>
      <p:ext uri="{BB962C8B-B14F-4D97-AF65-F5344CB8AC3E}">
        <p14:creationId xmlns:p14="http://schemas.microsoft.com/office/powerpoint/2010/main" val="10702152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2331</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 Light</vt:lpstr>
      <vt:lpstr>Rockwell</vt:lpstr>
      <vt:lpstr>Times</vt:lpstr>
      <vt:lpstr>Times New Roman</vt:lpstr>
      <vt:lpstr>Wingdings</vt:lpstr>
      <vt:lpstr>Atlas</vt:lpstr>
      <vt:lpstr>COMPLETE SELF DRIVING CAR</vt:lpstr>
      <vt:lpstr>Abstract</vt:lpstr>
      <vt:lpstr>Existing Study</vt:lpstr>
      <vt:lpstr>PowerPoint Presentation</vt:lpstr>
      <vt:lpstr>PowerPoint Presentation</vt:lpstr>
      <vt:lpstr>PowerPoint Presentation</vt:lpstr>
      <vt:lpstr>PowerPoint Presentation</vt:lpstr>
      <vt:lpstr>Proposed System</vt:lpstr>
      <vt:lpstr>Problem Statement</vt:lpstr>
      <vt:lpstr>Objective</vt:lpstr>
      <vt:lpstr>System Architecture</vt:lpstr>
      <vt:lpstr>Methodologies</vt:lpstr>
      <vt:lpstr>Modules</vt:lpstr>
      <vt:lpstr>PowerPoint Presentation</vt:lpstr>
      <vt:lpstr>Result</vt:lpstr>
      <vt:lpstr>Graph</vt:lpstr>
      <vt:lpstr>Conclusion</vt:lpstr>
      <vt:lpstr>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sneha jana</cp:lastModifiedBy>
  <cp:revision>147</cp:revision>
  <dcterms:created xsi:type="dcterms:W3CDTF">2022-11-11T16:19:48Z</dcterms:created>
  <dcterms:modified xsi:type="dcterms:W3CDTF">2024-05-05T18:42:07Z</dcterms:modified>
</cp:coreProperties>
</file>