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949110f51_0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949110f51_0_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c949110f51_0_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ab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abc" TargetMode="External"/><Relationship Id="rId4" Type="http://schemas.openxmlformats.org/officeDocument/2006/relationships/hyperlink" Target="https://colab.research.google.com/drive/1XbTlJGw2SPG5Q_X2lb_CDD76CREbQ6gW#scrollTo=KBWCzuIUkqlC" TargetMode="External"/><Relationship Id="rId5" Type="http://schemas.openxmlformats.org/officeDocument/2006/relationships/hyperlink" Target="https://github.com/Kaviyavalli/FakeNewsDetector/blob/main/Fake_News_detector.mp4" TargetMode="External"/><Relationship Id="rId6" Type="http://schemas.openxmlformats.org/officeDocument/2006/relationships/hyperlink" Target="https://github.com/Kaviyavalli/FakeNewsDetec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7"/>
          <p:cNvSpPr txBox="1"/>
          <p:nvPr/>
        </p:nvSpPr>
        <p:spPr>
          <a:xfrm>
            <a:off x="6396734" y="2067305"/>
            <a:ext cx="3052066" cy="10143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t/>
            </a:r>
            <a:endParaRPr sz="3200">
              <a:latin typeface="Arial"/>
              <a:ea typeface="Arial"/>
              <a:cs typeface="Arial"/>
              <a:sym typeface="Arial"/>
            </a:endParaRPr>
          </a:p>
          <a:p>
            <a:pPr indent="0" lvl="0" marL="12700" rtl="0" algn="l">
              <a:lnSpc>
                <a:spcPct val="100000"/>
              </a:lnSpc>
              <a:spcBef>
                <a:spcPts val="130"/>
              </a:spcBef>
              <a:spcAft>
                <a:spcPts val="0"/>
              </a:spcAft>
              <a:buNone/>
            </a:pPr>
            <a:r>
              <a:rPr lang="en-IN" sz="3200">
                <a:latin typeface="Arial"/>
                <a:ea typeface="Arial"/>
                <a:cs typeface="Arial"/>
                <a:sym typeface="Arial"/>
              </a:rPr>
              <a:t>KAVIYAVALLI A</a:t>
            </a:r>
            <a:endParaRPr sz="3200">
              <a:latin typeface="Arial"/>
              <a:ea typeface="Arial"/>
              <a:cs typeface="Arial"/>
              <a:sym typeface="Arial"/>
            </a:endParaRPr>
          </a:p>
        </p:txBody>
      </p:sp>
      <p:sp>
        <p:nvSpPr>
          <p:cNvPr id="63" name="Google Shape;63;p7"/>
          <p:cNvSpPr txBox="1"/>
          <p:nvPr/>
        </p:nvSpPr>
        <p:spPr>
          <a:xfrm>
            <a:off x="6396734" y="3081685"/>
            <a:ext cx="3248764"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2400" u="sng">
                <a:latin typeface="Arial"/>
                <a:ea typeface="Arial"/>
                <a:cs typeface="Arial"/>
                <a:sym typeface="Arial"/>
              </a:rPr>
              <a:t>Fake News Detector</a:t>
            </a:r>
            <a:endParaRPr sz="2400" u="sng">
              <a:latin typeface="Arial"/>
              <a:ea typeface="Arial"/>
              <a:cs typeface="Arial"/>
              <a:sym typeface="Arial"/>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3" name="Google Shape;203;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4" name="Google Shape;204;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5" name="Google Shape;205;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6" name="Google Shape;20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7" name="Google Shape;207;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208" name="Google Shape;208;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09" name="Google Shape;209;p16"/>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0" name="Google Shape;210;p16"/>
          <p:cNvSpPr txBox="1"/>
          <p:nvPr/>
        </p:nvSpPr>
        <p:spPr>
          <a:xfrm>
            <a:off x="645100" y="1587675"/>
            <a:ext cx="10537500" cy="45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500">
                <a:latin typeface="Calibri"/>
                <a:ea typeface="Calibri"/>
                <a:cs typeface="Calibri"/>
                <a:sym typeface="Calibri"/>
              </a:rPr>
              <a:t>It includes assessing accuracy metrics to measure the model's effectiveness in distinguishing genuine and fake news. User feedback helps gauge usability and satisfaction, while impact assessment evaluates the detector's contribution to combating misinformation. Case studies highlight real-world successes, demonstrating the practical value of the detector. Long-term monitoring ensures ongoing improvement and adaptability, solidifying the project's role in fostering a more informed online community.</a:t>
            </a:r>
            <a:endParaRPr sz="2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558165" y="385444"/>
            <a:ext cx="9764400" cy="10467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b="0" lang="en-IN" sz="2000" u="sng">
                <a:solidFill>
                  <a:schemeClr val="hlink"/>
                </a:solidFill>
                <a:hlinkClick r:id="rId3"/>
              </a:rPr>
              <a:t>Demo Link</a:t>
            </a:r>
            <a:endParaRPr b="0" sz="2000"/>
          </a:p>
          <a:p>
            <a:pPr indent="0" lvl="0" marL="0" rtl="0" algn="l">
              <a:spcBef>
                <a:spcPts val="0"/>
              </a:spcBef>
              <a:spcAft>
                <a:spcPts val="0"/>
              </a:spcAft>
              <a:buNone/>
            </a:pPr>
            <a:r>
              <a:t/>
            </a:r>
            <a:endParaRPr/>
          </a:p>
        </p:txBody>
      </p:sp>
      <p:sp>
        <p:nvSpPr>
          <p:cNvPr id="217" name="Google Shape;217;p17"/>
          <p:cNvSpPr txBox="1"/>
          <p:nvPr/>
        </p:nvSpPr>
        <p:spPr>
          <a:xfrm>
            <a:off x="558175" y="1102300"/>
            <a:ext cx="9747600" cy="47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000">
                <a:latin typeface="Calibri"/>
                <a:ea typeface="Calibri"/>
                <a:cs typeface="Calibri"/>
                <a:sym typeface="Calibri"/>
              </a:rPr>
              <a:t>Google Colab link:</a:t>
            </a:r>
            <a:endParaRPr sz="2000">
              <a:latin typeface="Calibri"/>
              <a:ea typeface="Calibri"/>
              <a:cs typeface="Calibri"/>
              <a:sym typeface="Calibri"/>
            </a:endParaRPr>
          </a:p>
          <a:p>
            <a:pPr indent="0" lvl="0" marL="0" rtl="0" algn="l">
              <a:spcBef>
                <a:spcPts val="0"/>
              </a:spcBef>
              <a:spcAft>
                <a:spcPts val="0"/>
              </a:spcAft>
              <a:buNone/>
            </a:pPr>
            <a:r>
              <a:rPr lang="en-IN" sz="2000" u="sng">
                <a:solidFill>
                  <a:schemeClr val="hlink"/>
                </a:solidFill>
                <a:latin typeface="Calibri"/>
                <a:ea typeface="Calibri"/>
                <a:cs typeface="Calibri"/>
                <a:sym typeface="Calibri"/>
                <a:hlinkClick r:id="rId4"/>
              </a:rPr>
              <a:t>https://colab.research.google.com/drive/1XbTlJGw2SPG5Q_X2lb_CDD76CREbQ6gW#scrollTo=KBWCzuIUkqlC</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IN" sz="2000">
                <a:latin typeface="Calibri"/>
                <a:ea typeface="Calibri"/>
                <a:cs typeface="Calibri"/>
                <a:sym typeface="Calibri"/>
              </a:rPr>
              <a:t>Project Video link:</a:t>
            </a:r>
            <a:endParaRPr sz="2000">
              <a:latin typeface="Calibri"/>
              <a:ea typeface="Calibri"/>
              <a:cs typeface="Calibri"/>
              <a:sym typeface="Calibri"/>
            </a:endParaRPr>
          </a:p>
          <a:p>
            <a:pPr indent="0" lvl="0" marL="0" rtl="0" algn="l">
              <a:spcBef>
                <a:spcPts val="0"/>
              </a:spcBef>
              <a:spcAft>
                <a:spcPts val="0"/>
              </a:spcAft>
              <a:buNone/>
            </a:pPr>
            <a:r>
              <a:rPr lang="en-IN" sz="2000" u="sng">
                <a:solidFill>
                  <a:schemeClr val="hlink"/>
                </a:solidFill>
                <a:latin typeface="Calibri"/>
                <a:ea typeface="Calibri"/>
                <a:cs typeface="Calibri"/>
                <a:sym typeface="Calibri"/>
                <a:hlinkClick r:id="rId5"/>
              </a:rPr>
              <a:t>https://github.com/Kaviyavalli/FakeNewsDetector/blob/main/Fake_News_detector.mp4</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IN" sz="2000">
                <a:latin typeface="Calibri"/>
                <a:ea typeface="Calibri"/>
                <a:cs typeface="Calibri"/>
                <a:sym typeface="Calibri"/>
              </a:rPr>
              <a:t>Github link:</a:t>
            </a:r>
            <a:endParaRPr sz="2000">
              <a:latin typeface="Calibri"/>
              <a:ea typeface="Calibri"/>
              <a:cs typeface="Calibri"/>
              <a:sym typeface="Calibri"/>
            </a:endParaRPr>
          </a:p>
          <a:p>
            <a:pPr indent="0" lvl="0" marL="0" rtl="0" algn="l">
              <a:spcBef>
                <a:spcPts val="0"/>
              </a:spcBef>
              <a:spcAft>
                <a:spcPts val="0"/>
              </a:spcAft>
              <a:buNone/>
            </a:pPr>
            <a:r>
              <a:rPr lang="en-IN" sz="2000" u="sng">
                <a:solidFill>
                  <a:schemeClr val="hlink"/>
                </a:solidFill>
                <a:latin typeface="Calibri"/>
                <a:ea typeface="Calibri"/>
                <a:cs typeface="Calibri"/>
                <a:sym typeface="Calibri"/>
                <a:hlinkClick r:id="rId6"/>
              </a:rPr>
              <a:t>https://github.com/Kaviyavalli/FakeNewsDetector</a:t>
            </a:r>
            <a:endParaRPr sz="20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8"/>
          <p:cNvSpPr txBox="1"/>
          <p:nvPr>
            <p:ph type="title"/>
          </p:nvPr>
        </p:nvSpPr>
        <p:spPr>
          <a:xfrm>
            <a:off x="558165" y="385444"/>
            <a:ext cx="9764395" cy="1142299"/>
          </a:xfrm>
          <a:prstGeom prst="rect">
            <a:avLst/>
          </a:prstGeom>
          <a:noFill/>
          <a:ln>
            <a:noFill/>
          </a:ln>
        </p:spPr>
        <p:txBody>
          <a:bodyPr anchorCtr="0" anchor="t" bIns="0" lIns="0" spcFirstLastPara="1" rIns="0" wrap="square" tIns="460675">
            <a:spAutoFit/>
          </a:bodyPr>
          <a:lstStyle/>
          <a:p>
            <a:pPr indent="0" lvl="0" marL="12700" rtl="0" algn="l">
              <a:lnSpc>
                <a:spcPct val="100000"/>
              </a:lnSpc>
              <a:spcBef>
                <a:spcPts val="0"/>
              </a:spcBef>
              <a:spcAft>
                <a:spcPts val="0"/>
              </a:spcAft>
              <a:buNone/>
            </a:pPr>
            <a:r>
              <a:rPr lang="en-IN" sz="4400">
                <a:latin typeface="Arial"/>
                <a:ea typeface="Arial"/>
                <a:cs typeface="Arial"/>
                <a:sym typeface="Arial"/>
              </a:rPr>
              <a:t>Fake News Detector</a:t>
            </a:r>
            <a:endParaRPr sz="4400">
              <a:latin typeface="Arial"/>
              <a:ea typeface="Arial"/>
              <a:cs typeface="Arial"/>
              <a:sym typeface="Arial"/>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92" name="Google Shape;92;p8"/>
          <p:cNvSpPr txBox="1"/>
          <p:nvPr/>
        </p:nvSpPr>
        <p:spPr>
          <a:xfrm>
            <a:off x="6396734" y="2819400"/>
            <a:ext cx="3268980"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rebuchet MS"/>
              <a:ea typeface="Trebuchet MS"/>
              <a:cs typeface="Trebuchet MS"/>
              <a:sym typeface="Trebuchet MS"/>
            </a:endParaRPr>
          </a:p>
        </p:txBody>
      </p:sp>
      <p:sp>
        <p:nvSpPr>
          <p:cNvPr id="93" name="Google Shape;93;p8"/>
          <p:cNvSpPr txBox="1"/>
          <p:nvPr/>
        </p:nvSpPr>
        <p:spPr>
          <a:xfrm>
            <a:off x="613775" y="1650300"/>
            <a:ext cx="10412400" cy="43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900">
                <a:latin typeface="Calibri"/>
                <a:ea typeface="Calibri"/>
                <a:cs typeface="Calibri"/>
                <a:sym typeface="Calibri"/>
              </a:rPr>
              <a:t>In order to create a Fake News Detector neural network project, a dataset of labeled news articles must be gathered. The text data must then be preprocessed and embedded into numerical vectors. A convolutional neural network architecture must then be designed for classification. The model must then be trained on a training set, evaluated on a validation set, and its hyperparameters adjusted for optimization. Finally, the model must be deployed for real-time classification and updated on a regular basis to improve accuracy and adaptability to changing data.</a:t>
            </a:r>
            <a:endParaRPr sz="2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 name="Google Shape;11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3" name="Google Shape;11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9"/>
          <p:cNvGrpSpPr/>
          <p:nvPr/>
        </p:nvGrpSpPr>
        <p:grpSpPr>
          <a:xfrm>
            <a:off x="47625" y="3819523"/>
            <a:ext cx="4124325" cy="3009898"/>
            <a:chOff x="47625" y="3819523"/>
            <a:chExt cx="4124325" cy="3009898"/>
          </a:xfrm>
        </p:grpSpPr>
        <p:pic>
          <p:nvPicPr>
            <p:cNvPr id="115" name="Google Shape;115;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18" name="Google Shape;118;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9" name="Google Shape;119;p9"/>
          <p:cNvSpPr txBox="1"/>
          <p:nvPr/>
        </p:nvSpPr>
        <p:spPr>
          <a:xfrm>
            <a:off x="645100" y="1258875"/>
            <a:ext cx="10873500" cy="47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500">
                <a:latin typeface="Calibri"/>
                <a:ea typeface="Calibri"/>
                <a:cs typeface="Calibri"/>
                <a:sym typeface="Calibri"/>
              </a:rPr>
              <a:t>An overview of the significance of the idea and the project's goals opens the agenda for the CNN Fake News Detector neural network project. After that, a thorough explanation of the data collection procedure is given, including where to find labeled news articles and how to prepare the data. Using word embedding methods like Word2Vec or GloVe, text input is transformed into numerical vectors in the following stage. The layers, activations, and regularization used in the CNN model architecture for fake news detection are explained. For model training, the dataset is divided into training and validation sets. We then investigate hyperparameter tweaking methods to maximize model performance, such as grid search and random search.Techniques for model deployment in practical applications for false news identification are discussed, along with testing on an independent test set.</a:t>
            </a:r>
            <a:endParaRPr sz="2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0"/>
          <p:cNvGrpSpPr/>
          <p:nvPr/>
        </p:nvGrpSpPr>
        <p:grpSpPr>
          <a:xfrm>
            <a:off x="7991475" y="2933700"/>
            <a:ext cx="2762250" cy="3257550"/>
            <a:chOff x="7991475" y="2933700"/>
            <a:chExt cx="2762250" cy="3257550"/>
          </a:xfrm>
        </p:grpSpPr>
        <p:sp>
          <p:nvSpPr>
            <p:cNvPr id="125" name="Google Shape;12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 name="Google Shape;12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7" name="Google Shape;127;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 name="Google Shape;129;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2" name="Google Shape;132;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33" name="Google Shape;133;p10"/>
          <p:cNvSpPr txBox="1"/>
          <p:nvPr/>
        </p:nvSpPr>
        <p:spPr>
          <a:xfrm>
            <a:off x="848650" y="1274525"/>
            <a:ext cx="7142700" cy="49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400">
                <a:latin typeface="Calibri"/>
                <a:ea typeface="Calibri"/>
                <a:cs typeface="Calibri"/>
                <a:sym typeface="Calibri"/>
              </a:rPr>
              <a:t>The Fake News Detector aims to  rampant spread of false information in digital media through an automated system. By natural language processing and machine learning, it identifies and flags fake news articles by analyzing linguistic features, source credibility, and context. The users with reliable assessments of content authenticity, empowering them to make informed decisions and mitigate the negative impact of misinformation on society. The system contributes to fostering a more knowledgeable and resilient online community.</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1"/>
          <p:cNvGrpSpPr/>
          <p:nvPr/>
        </p:nvGrpSpPr>
        <p:grpSpPr>
          <a:xfrm>
            <a:off x="8658225" y="2647950"/>
            <a:ext cx="3533775" cy="3810000"/>
            <a:chOff x="8658225" y="2647950"/>
            <a:chExt cx="3533775" cy="3810000"/>
          </a:xfrm>
        </p:grpSpPr>
        <p:sp>
          <p:nvSpPr>
            <p:cNvPr id="139" name="Google Shape;13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0" name="Google Shape;140;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1" name="Google Shape;141;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3" name="Google Shape;143;p11"/>
          <p:cNvSpPr txBox="1"/>
          <p:nvPr>
            <p:ph type="title"/>
          </p:nvPr>
        </p:nvSpPr>
        <p:spPr>
          <a:xfrm>
            <a:off x="676275" y="265950"/>
            <a:ext cx="67173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4" name="Google Shape;144;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5" name="Google Shape;145;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6" name="Google Shape;146;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47" name="Google Shape;147;p11"/>
          <p:cNvSpPr txBox="1"/>
          <p:nvPr/>
        </p:nvSpPr>
        <p:spPr>
          <a:xfrm>
            <a:off x="504175" y="1045763"/>
            <a:ext cx="8799600" cy="52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500">
                <a:latin typeface="Calibri"/>
                <a:ea typeface="Calibri"/>
                <a:cs typeface="Calibri"/>
                <a:sym typeface="Calibri"/>
              </a:rPr>
              <a:t>The goal of the Fake News Detector project is to create an automated method to stop false information from spreading through digital media. By utilizing the latest developments in machine learning (ML) and natural language processing (NLP), the detector will reliably identify phony content from real news items. To give consumers accurate assessments of information authenticity, the system will combine linguistic analysis, source credibility assessment, and contextual comprehension. People will be able to submit news articles for examination and get real-time feedback on their credibility using an easy-to-use interface. In the end, the initiative hopes to contribute to a more reliable and robust digital media environment by enabling users to make informed judgments while navigating the complicated world of online information.</a:t>
            </a:r>
            <a:endParaRPr sz="2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3" name="Google Shape;153;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4" name="Google Shape;15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12"/>
          <p:cNvSpPr txBox="1"/>
          <p:nvPr>
            <p:ph type="title"/>
          </p:nvPr>
        </p:nvSpPr>
        <p:spPr>
          <a:xfrm>
            <a:off x="519825" y="-165977"/>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56" name="Google Shape;15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7" name="Google Shape;157;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8" name="Google Shape;158;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59" name="Google Shape;159;p12"/>
          <p:cNvSpPr txBox="1"/>
          <p:nvPr/>
        </p:nvSpPr>
        <p:spPr>
          <a:xfrm>
            <a:off x="519825" y="854625"/>
            <a:ext cx="10998600" cy="52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latin typeface="Calibri"/>
                <a:ea typeface="Calibri"/>
                <a:cs typeface="Calibri"/>
                <a:sym typeface="Calibri"/>
              </a:rPr>
              <a:t>General Public:</a:t>
            </a:r>
            <a:r>
              <a:rPr lang="en-IN" sz="2000">
                <a:latin typeface="Calibri"/>
                <a:ea typeface="Calibri"/>
                <a:cs typeface="Calibri"/>
                <a:sym typeface="Calibri"/>
              </a:rPr>
              <a:t> Everyday internet users who consume news and information online and want to verify the credibility of the content they encounter.</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Social Media Users:</a:t>
            </a:r>
            <a:r>
              <a:rPr lang="en-IN" sz="2000">
                <a:latin typeface="Calibri"/>
                <a:ea typeface="Calibri"/>
                <a:cs typeface="Calibri"/>
                <a:sym typeface="Calibri"/>
              </a:rPr>
              <a:t> Individuals who engage with news articles shared on social media platforms and seek to discern between trustworthy and unreliable sources.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Journalists and Fact-Checkers:</a:t>
            </a:r>
            <a:r>
              <a:rPr lang="en-IN" sz="2000">
                <a:latin typeface="Calibri"/>
                <a:ea typeface="Calibri"/>
                <a:cs typeface="Calibri"/>
                <a:sym typeface="Calibri"/>
              </a:rPr>
              <a:t> Professionals in journalism and fact-checking organizations who may use the detector as a tool to verify the authenticity of news articles before publication or dissemination.</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Educators and Researchers:</a:t>
            </a:r>
            <a:r>
              <a:rPr lang="en-IN" sz="2000">
                <a:latin typeface="Calibri"/>
                <a:ea typeface="Calibri"/>
                <a:cs typeface="Calibri"/>
                <a:sym typeface="Calibri"/>
              </a:rPr>
              <a:t> Professionals in academia and education who may utilize the detector for research purposes or to educate students about media literacy and critical thinking skills.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Government and Regulatory Bodies:</a:t>
            </a:r>
            <a:r>
              <a:rPr lang="en-IN" sz="2000">
                <a:latin typeface="Calibri"/>
                <a:ea typeface="Calibri"/>
                <a:cs typeface="Calibri"/>
                <a:sym typeface="Calibri"/>
              </a:rPr>
              <a:t> Authorities concerned with combating misinformation and protecting the integrity of public discourse may utilize the detector to monitor and assess the credibility of news sources and content.</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Businesses and Organizations: </a:t>
            </a:r>
            <a:r>
              <a:rPr lang="en-IN" sz="2000">
                <a:latin typeface="Calibri"/>
                <a:ea typeface="Calibri"/>
                <a:cs typeface="Calibri"/>
                <a:sym typeface="Calibri"/>
              </a:rPr>
              <a:t>Companies and organizations interested in monitoring their online reputation or analyzing the credibility of news articles relevant to their industry or interests.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5" name="Google Shape;16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7" name="Google Shape;16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8" name="Google Shape;168;p13"/>
          <p:cNvSpPr txBox="1"/>
          <p:nvPr>
            <p:ph type="title"/>
          </p:nvPr>
        </p:nvSpPr>
        <p:spPr>
          <a:xfrm>
            <a:off x="511190" y="-225206"/>
            <a:ext cx="97644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IN" sz="3600"/>
              <a:t>YOUR SOLUTION AND ITS VALUE PROPOSITION</a:t>
            </a:r>
            <a:endParaRPr sz="3600"/>
          </a:p>
        </p:txBody>
      </p:sp>
      <p:pic>
        <p:nvPicPr>
          <p:cNvPr id="169" name="Google Shape;16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0" name="Google Shape;170;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72" name="Google Shape;172;p13"/>
          <p:cNvSpPr txBox="1"/>
          <p:nvPr/>
        </p:nvSpPr>
        <p:spPr>
          <a:xfrm>
            <a:off x="1850725" y="1352800"/>
            <a:ext cx="9764400" cy="48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latin typeface="Calibri"/>
                <a:ea typeface="Calibri"/>
                <a:cs typeface="Calibri"/>
                <a:sym typeface="Calibri"/>
              </a:rPr>
              <a:t>Solution: </a:t>
            </a:r>
            <a:r>
              <a:rPr lang="en-IN" sz="2200">
                <a:latin typeface="Calibri"/>
                <a:ea typeface="Calibri"/>
                <a:cs typeface="Calibri"/>
                <a:sym typeface="Calibri"/>
              </a:rPr>
              <a:t>The Fake News Detector is an automated system leveraging advanced NLP and ML algorithms to accurately distinguish between genuine and fake news articles. Users receive real-time feedback on content authenticity, empowering them to make informed decisions in navigating digital media.</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200">
                <a:latin typeface="Calibri"/>
                <a:ea typeface="Calibri"/>
                <a:cs typeface="Calibri"/>
                <a:sym typeface="Calibri"/>
              </a:rPr>
              <a:t>Value Proposition:</a:t>
            </a:r>
            <a:endParaRPr b="1"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200">
                <a:latin typeface="Calibri"/>
                <a:ea typeface="Calibri"/>
                <a:cs typeface="Calibri"/>
                <a:sym typeface="Calibri"/>
              </a:rPr>
              <a:t>Accuracy: High precision in detecting fake news ensures reliable assessments.</a:t>
            </a:r>
            <a:endParaRPr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200">
                <a:latin typeface="Calibri"/>
                <a:ea typeface="Calibri"/>
                <a:cs typeface="Calibri"/>
                <a:sym typeface="Calibri"/>
              </a:rPr>
              <a:t>Real-Time Feedback: Instant analysis enables quick verification of news credibility.</a:t>
            </a:r>
            <a:endParaRPr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200">
                <a:latin typeface="Calibri"/>
                <a:ea typeface="Calibri"/>
                <a:cs typeface="Calibri"/>
                <a:sym typeface="Calibri"/>
              </a:rPr>
              <a:t>Transparency: Explainable AI techniques provide insights into authenticity assessments, enhancing user trust.</a:t>
            </a:r>
            <a:endParaRPr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200">
                <a:latin typeface="Calibri"/>
                <a:ea typeface="Calibri"/>
                <a:cs typeface="Calibri"/>
                <a:sym typeface="Calibri"/>
              </a:rPr>
              <a:t>Empowerment: Equips users with tools to identify fake news, fostering critical thinking skills.</a:t>
            </a:r>
            <a:endParaRPr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200">
                <a:latin typeface="Calibri"/>
                <a:ea typeface="Calibri"/>
                <a:cs typeface="Calibri"/>
                <a:sym typeface="Calibri"/>
              </a:rPr>
              <a:t>Community Resilience: Contributes to a more trustworthy online community by mitigating misinformation.</a:t>
            </a:r>
            <a:endParaRPr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8" name="Google Shape;178;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9" name="Google Shape;179;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0" name="Google Shape;180;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1" name="Google Shape;181;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83" name="Google Shape;183;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4" name="Google Shape;184;p14"/>
          <p:cNvSpPr txBox="1"/>
          <p:nvPr/>
        </p:nvSpPr>
        <p:spPr>
          <a:xfrm>
            <a:off x="942575" y="1290175"/>
            <a:ext cx="10741200" cy="50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2600">
                <a:latin typeface="Calibri"/>
                <a:ea typeface="Calibri"/>
                <a:cs typeface="Calibri"/>
                <a:sym typeface="Calibri"/>
              </a:rPr>
              <a:t>In our Fake News Detector lies in its unparalleled accuracy and real-time capabilities. Our solution utilizes cutting-edge natural language processing (NLP) and machine learning (ML) algorithms to deliver incredibly precise assessments of news article authenticity within seconds. Users are amazed by the speed and reliability with which the detector analyzes content, providing them with instant feedback on the credibility of news articles as they browse the web or engage with social media platforms. This real-time functionality empowers users to make informed decisions in the fast-paced digital media landscape, setting our solution apart as a game-changer in the fight against misinformation.</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1" name="Google Shape;191;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2" name="Google Shape;19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3" name="Google Shape;193;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5"/>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5" name="Google Shape;195;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96" name="Google Shape;196;p15"/>
          <p:cNvSpPr txBox="1"/>
          <p:nvPr>
            <p:ph type="ctrTitle"/>
          </p:nvPr>
        </p:nvSpPr>
        <p:spPr>
          <a:xfrm>
            <a:off x="739775" y="71922"/>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
        <p:nvSpPr>
          <p:cNvPr id="197" name="Google Shape;197;p15"/>
          <p:cNvSpPr txBox="1"/>
          <p:nvPr/>
        </p:nvSpPr>
        <p:spPr>
          <a:xfrm>
            <a:off x="659250" y="605125"/>
            <a:ext cx="10873500" cy="53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latin typeface="Calibri"/>
                <a:ea typeface="Calibri"/>
                <a:cs typeface="Calibri"/>
                <a:sym typeface="Calibri"/>
              </a:rPr>
              <a:t>Wireframes:</a:t>
            </a:r>
            <a:endParaRPr b="1"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Homepage:</a:t>
            </a:r>
            <a:r>
              <a:rPr lang="en-IN" sz="2000">
                <a:latin typeface="Calibri"/>
                <a:ea typeface="Calibri"/>
                <a:cs typeface="Calibri"/>
                <a:sym typeface="Calibri"/>
              </a:rPr>
              <a:t> The homepage provides an overview of the Fake News Detector project and features a search bar where users can input news articles for analysis. It may also include sections such as "About Us," "How It Works," and "Contact."</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Article Submission Form: </a:t>
            </a:r>
            <a:r>
              <a:rPr lang="en-IN" sz="2000">
                <a:latin typeface="Calibri"/>
                <a:ea typeface="Calibri"/>
                <a:cs typeface="Calibri"/>
                <a:sym typeface="Calibri"/>
              </a:rPr>
              <a:t>This page allows users to submit news articles for analysis. It includes a text input field where users can paste the URL or text of the article they want to analyze, along with a submit button.</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Analysis Results Page:</a:t>
            </a:r>
            <a:r>
              <a:rPr lang="en-IN" sz="2000">
                <a:latin typeface="Calibri"/>
                <a:ea typeface="Calibri"/>
                <a:cs typeface="Calibri"/>
                <a:sym typeface="Calibri"/>
              </a:rPr>
              <a:t> After submitting an article, users are directed to this page, which displays the analysis results. It includes information such as the authenticity score of the article, a summary of the analysis findings (e.g., linguistic features, source credibility assessment), and recommendations for further action.</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User Dashboard:</a:t>
            </a:r>
            <a:r>
              <a:rPr lang="en-IN" sz="2000">
                <a:latin typeface="Calibri"/>
                <a:ea typeface="Calibri"/>
                <a:cs typeface="Calibri"/>
                <a:sym typeface="Calibri"/>
              </a:rPr>
              <a:t> Registered users may have access to a dashboard where they can view their submission history, track the authenticity of articles they've analyzed, and access additional features such as personalized recommendations or settings.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Settings Page:</a:t>
            </a:r>
            <a:r>
              <a:rPr lang="en-IN" sz="2000">
                <a:latin typeface="Calibri"/>
                <a:ea typeface="Calibri"/>
                <a:cs typeface="Calibri"/>
                <a:sym typeface="Calibri"/>
              </a:rPr>
              <a:t> This page allows users to customize their experience, such as adjusting notification preferences, language settings, or privacy options.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000">
                <a:latin typeface="Calibri"/>
                <a:ea typeface="Calibri"/>
                <a:cs typeface="Calibri"/>
                <a:sym typeface="Calibri"/>
              </a:rPr>
              <a:t>Feedback Form:</a:t>
            </a:r>
            <a:r>
              <a:rPr lang="en-IN" sz="2000">
                <a:latin typeface="Calibri"/>
                <a:ea typeface="Calibri"/>
                <a:cs typeface="Calibri"/>
                <a:sym typeface="Calibri"/>
              </a:rPr>
              <a:t> Users can provide feedback or report any issues with the analysis results through a dedicated feedback form. This helps improve the accuracy and effectiveness of the Fake News Detector over time.</a:t>
            </a:r>
            <a:endParaRPr sz="20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