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c0221489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c022148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bf54225f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bf54225f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bf54225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bf54225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bf54225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bf54225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bf54225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bf54225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bf54225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bf54225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bf54225f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bf54225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bf54225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bf54225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c022148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c022148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c022148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c022148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0221489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0221489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250">
                <a:solidFill>
                  <a:srgbClr val="1F1F1F"/>
                </a:solidFill>
                <a:highlight>
                  <a:srgbClr val="FFFFFF"/>
                </a:highlight>
                <a:latin typeface="Roboto"/>
                <a:ea typeface="Roboto"/>
                <a:cs typeface="Roboto"/>
                <a:sym typeface="Roboto"/>
              </a:rPr>
              <a:t> Hackathon </a:t>
            </a:r>
            <a:endParaRPr b="1" sz="8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Team: Kaviyavalli 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0" y="1076459"/>
            <a:ext cx="9144000" cy="40029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a:t>
            </a:r>
            <a:endParaRPr/>
          </a:p>
        </p:txBody>
      </p:sp>
      <p:sp>
        <p:nvSpPr>
          <p:cNvPr id="120" name="Google Shape;120;p23"/>
          <p:cNvSpPr txBox="1"/>
          <p:nvPr>
            <p:ph idx="1" type="body"/>
          </p:nvPr>
        </p:nvSpPr>
        <p:spPr>
          <a:xfrm>
            <a:off x="507450" y="1185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Enhanced Security</a:t>
            </a:r>
            <a:endParaRPr/>
          </a:p>
          <a:p>
            <a:pPr indent="-342900" lvl="0" marL="457200" rtl="0" algn="l">
              <a:spcBef>
                <a:spcPts val="0"/>
              </a:spcBef>
              <a:spcAft>
                <a:spcPts val="0"/>
              </a:spcAft>
              <a:buSzPts val="1800"/>
              <a:buChar char="●"/>
            </a:pPr>
            <a:r>
              <a:rPr lang="en"/>
              <a:t>Improved Transparency</a:t>
            </a:r>
            <a:endParaRPr/>
          </a:p>
          <a:p>
            <a:pPr indent="-342900" lvl="0" marL="457200" rtl="0" algn="l">
              <a:spcBef>
                <a:spcPts val="0"/>
              </a:spcBef>
              <a:spcAft>
                <a:spcPts val="0"/>
              </a:spcAft>
              <a:buSzPts val="1800"/>
              <a:buChar char="●"/>
            </a:pPr>
            <a:r>
              <a:rPr lang="en"/>
              <a:t>Regulatory Compliance</a:t>
            </a:r>
            <a:endParaRPr/>
          </a:p>
          <a:p>
            <a:pPr indent="-342900" lvl="0" marL="457200" rtl="0" algn="l">
              <a:spcBef>
                <a:spcPts val="0"/>
              </a:spcBef>
              <a:spcAft>
                <a:spcPts val="0"/>
              </a:spcAft>
              <a:buSzPts val="1800"/>
              <a:buChar char="●"/>
            </a:pPr>
            <a:r>
              <a:rPr lang="en"/>
              <a:t>Stakeholder Trust</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b="1" lang="en">
                <a:solidFill>
                  <a:schemeClr val="dk1"/>
                </a:solidFill>
              </a:rPr>
              <a:t>Scalability</a:t>
            </a:r>
            <a:endParaRPr b="1">
              <a:solidFill>
                <a:schemeClr val="dk1"/>
              </a:solidFill>
            </a:endParaRPr>
          </a:p>
          <a:p>
            <a:pPr indent="-342900" lvl="0" marL="457200" rtl="0" algn="l">
              <a:spcBef>
                <a:spcPts val="1200"/>
              </a:spcBef>
              <a:spcAft>
                <a:spcPts val="0"/>
              </a:spcAft>
              <a:buSzPts val="1800"/>
              <a:buChar char="●"/>
            </a:pPr>
            <a:r>
              <a:rPr lang="en"/>
              <a:t>It supports high transaction throughput and efficient consensus mechanisms.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35605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Thankyou</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92350"/>
            <a:ext cx="8520600" cy="79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Theme:</a:t>
            </a:r>
            <a:r>
              <a:rPr lang="en"/>
              <a:t> </a:t>
            </a:r>
            <a:r>
              <a:rPr lang="en" sz="2700">
                <a:highlight>
                  <a:srgbClr val="FFFFFF"/>
                </a:highlight>
                <a:latin typeface="Montserrat"/>
                <a:ea typeface="Montserrat"/>
                <a:cs typeface="Montserrat"/>
                <a:sym typeface="Montserrat"/>
              </a:rPr>
              <a:t>DEVELOPING A BLOCKCHAIN-BASED EVAULT FOR LEGAL RECORDS</a:t>
            </a:r>
            <a:endParaRPr sz="27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7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876300" rtl="0" algn="l">
              <a:spcBef>
                <a:spcPts val="0"/>
              </a:spcBef>
              <a:spcAft>
                <a:spcPts val="0"/>
              </a:spcAft>
              <a:buClr>
                <a:schemeClr val="dk1"/>
              </a:buClr>
              <a:buSzPts val="1600"/>
              <a:buAutoNum type="arabicPeriod"/>
            </a:pPr>
            <a:r>
              <a:rPr lang="en" sz="1600">
                <a:solidFill>
                  <a:schemeClr val="dk1"/>
                </a:solidFill>
                <a:highlight>
                  <a:srgbClr val="FFFFFF"/>
                </a:highlight>
              </a:rPr>
              <a:t>The eVault system should be based on a blockchain platform such as Ethereum, Hyperledger, or Corda, should use smart contracts to manage access, permissions, and transactions.</a:t>
            </a:r>
            <a:endParaRPr sz="1600">
              <a:solidFill>
                <a:schemeClr val="dk1"/>
              </a:solidFill>
              <a:highlight>
                <a:srgbClr val="FFFFFF"/>
              </a:highlight>
            </a:endParaRPr>
          </a:p>
          <a:p>
            <a:pPr indent="-330200" lvl="0" marL="876300" rtl="0" algn="l">
              <a:spcBef>
                <a:spcPts val="0"/>
              </a:spcBef>
              <a:spcAft>
                <a:spcPts val="0"/>
              </a:spcAft>
              <a:buClr>
                <a:schemeClr val="dk1"/>
              </a:buClr>
              <a:buSzPts val="1600"/>
              <a:buAutoNum type="arabicPeriod"/>
            </a:pPr>
            <a:r>
              <a:rPr lang="en" sz="1600">
                <a:solidFill>
                  <a:schemeClr val="dk1"/>
                </a:solidFill>
                <a:highlight>
                  <a:srgbClr val="FFFFFF"/>
                </a:highlight>
              </a:rPr>
              <a:t>The system should have user-friendly interfaces for the stakeholders to interact with the eVault, with features such as uploading and retrieving documents, tracking changes, and sharing information.</a:t>
            </a:r>
            <a:endParaRPr sz="1600">
              <a:solidFill>
                <a:schemeClr val="dk1"/>
              </a:solidFill>
              <a:highlight>
                <a:srgbClr val="FFFFFF"/>
              </a:highlight>
            </a:endParaRPr>
          </a:p>
          <a:p>
            <a:pPr indent="-330200" lvl="0" marL="876300" rtl="0" algn="l">
              <a:spcBef>
                <a:spcPts val="0"/>
              </a:spcBef>
              <a:spcAft>
                <a:spcPts val="0"/>
              </a:spcAft>
              <a:buClr>
                <a:schemeClr val="dk1"/>
              </a:buClr>
              <a:buSzPts val="1600"/>
              <a:buAutoNum type="arabicPeriod"/>
            </a:pPr>
            <a:r>
              <a:rPr lang="en" sz="1600">
                <a:solidFill>
                  <a:schemeClr val="dk1"/>
                </a:solidFill>
                <a:highlight>
                  <a:srgbClr val="FFFFFF"/>
                </a:highlight>
              </a:rPr>
              <a:t>The system should ensure the privacy and confidentiality of legal records, with appropriate access controls, encryption, and authentication mechanisms.</a:t>
            </a:r>
            <a:endParaRPr sz="1600">
              <a:solidFill>
                <a:schemeClr val="dk1"/>
              </a:solidFill>
              <a:highlight>
                <a:srgbClr val="FFFFFF"/>
              </a:highlight>
            </a:endParaRPr>
          </a:p>
          <a:p>
            <a:pPr indent="-330200" lvl="0" marL="876300" rtl="0" algn="l">
              <a:spcBef>
                <a:spcPts val="0"/>
              </a:spcBef>
              <a:spcAft>
                <a:spcPts val="0"/>
              </a:spcAft>
              <a:buClr>
                <a:schemeClr val="dk1"/>
              </a:buClr>
              <a:buSzPts val="1600"/>
              <a:buAutoNum type="arabicPeriod"/>
            </a:pPr>
            <a:r>
              <a:rPr lang="en" sz="1600">
                <a:solidFill>
                  <a:schemeClr val="dk1"/>
                </a:solidFill>
                <a:highlight>
                  <a:srgbClr val="FFFFFF"/>
                </a:highlight>
              </a:rPr>
              <a:t>The system should allow for seamless integration with existing databases, to ensure interoperability and ease of use.</a:t>
            </a:r>
            <a:endParaRPr sz="1600">
              <a:solidFill>
                <a:schemeClr val="dk1"/>
              </a:solidFill>
              <a:highlight>
                <a:srgbClr val="FFFFFF"/>
              </a:highlight>
            </a:endParaRPr>
          </a:p>
          <a:p>
            <a:pPr indent="-330200" lvl="0" marL="876300" rtl="0" algn="l">
              <a:spcBef>
                <a:spcPts val="0"/>
              </a:spcBef>
              <a:spcAft>
                <a:spcPts val="0"/>
              </a:spcAft>
              <a:buClr>
                <a:schemeClr val="dk1"/>
              </a:buClr>
              <a:buSzPts val="1600"/>
              <a:buAutoNum type="arabicPeriod"/>
            </a:pPr>
            <a:r>
              <a:rPr lang="en" sz="1600">
                <a:solidFill>
                  <a:schemeClr val="dk1"/>
                </a:solidFill>
                <a:highlight>
                  <a:srgbClr val="FFFFFF"/>
                </a:highlight>
              </a:rPr>
              <a:t>The system should be scalable and adaptable to accommodate future changes and upgrades.</a:t>
            </a:r>
            <a:endParaRPr sz="1600">
              <a:solidFill>
                <a:schemeClr val="dk1"/>
              </a:solidFill>
              <a:highlight>
                <a:srgbClr val="FFFFFF"/>
              </a:highlight>
            </a:endParaRPr>
          </a:p>
          <a:p>
            <a:pPr indent="0" lvl="0" marL="0" rtl="0" algn="l">
              <a:spcBef>
                <a:spcPts val="1800"/>
              </a:spcBef>
              <a:spcAft>
                <a:spcPts val="0"/>
              </a:spcAft>
              <a:buNone/>
            </a:pPr>
            <a:r>
              <a:t/>
            </a:r>
            <a:endParaRPr sz="1600">
              <a:solidFill>
                <a:schemeClr val="dk1"/>
              </a:solidFill>
              <a:highlight>
                <a:srgbClr val="FFFFFF"/>
              </a:highlight>
            </a:endParaRPr>
          </a:p>
          <a:p>
            <a:pPr indent="0" lvl="0" marL="0" rtl="0" algn="l">
              <a:spcBef>
                <a:spcPts val="1200"/>
              </a:spcBef>
              <a:spcAft>
                <a:spcPts val="1200"/>
              </a:spcAft>
              <a:buNone/>
            </a:pPr>
            <a:r>
              <a:t/>
            </a:r>
            <a:endParaRPr sz="23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methodology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a:t>To develop a blockchain-based eVault for legal records, begin by analyzing requirements and gathering stakeholder input to address specific legal record management needs. Design the system architecture, including robust security protocols and a user-friendly interface. Choose a suitable blockchain platform, such as Ethereum or Hyperledger, and develop secure smart contracts for record management. Implement encryption and distributed storage solutions like IPFS for data protection. Integrate the eVault with existing legal systems using APIs. Conduct thorough testing, validate against requirements, and deploy the system. Provide user training, set up monitoring for performance and security, and ensure ongoing compliance with legal standards through regular audits.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parameters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300">
                <a:solidFill>
                  <a:schemeClr val="dk1"/>
                </a:solidFill>
              </a:rPr>
              <a:t>Blockchain Platform</a:t>
            </a:r>
            <a:r>
              <a:rPr lang="en" sz="1300">
                <a:solidFill>
                  <a:schemeClr val="dk1"/>
                </a:solidFill>
              </a:rPr>
              <a:t>: Ethereum or Hyperledger</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Consensus Mechanism</a:t>
            </a:r>
            <a:r>
              <a:rPr lang="en" sz="1300">
                <a:solidFill>
                  <a:schemeClr val="dk1"/>
                </a:solidFill>
              </a:rPr>
              <a:t>: Proof of Authority (PoA) or Practical Byzantine Fault Tolerance (PBFT)</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Node Types</a:t>
            </a:r>
            <a:r>
              <a:rPr lang="en" sz="1300">
                <a:solidFill>
                  <a:schemeClr val="dk1"/>
                </a:solidFill>
              </a:rPr>
              <a:t>: Full nodes for all stakeholders (e.g., law firms, courts) and light nodes for end-users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Network Size</a:t>
            </a:r>
            <a:r>
              <a:rPr lang="en" sz="1300">
                <a:solidFill>
                  <a:schemeClr val="dk1"/>
                </a:solidFill>
              </a:rPr>
              <a:t>: Start with a pilot network of 10-20 nodes, scalable based on adoption</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Block Time</a:t>
            </a:r>
            <a:r>
              <a:rPr lang="en" sz="1300">
                <a:solidFill>
                  <a:schemeClr val="dk1"/>
                </a:solidFill>
              </a:rPr>
              <a:t>: 5-15 seconds, adjustable based on network load and transaction volume</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Transaction Throughput</a:t>
            </a:r>
            <a:r>
              <a:rPr lang="en" sz="1300">
                <a:solidFill>
                  <a:schemeClr val="dk1"/>
                </a:solidFill>
              </a:rPr>
              <a:t>: Minimum of 100 transactions per second (tps) to accommodate legal record operations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Data Storage</a:t>
            </a:r>
            <a:r>
              <a:rPr lang="en" sz="1300">
                <a:solidFill>
                  <a:schemeClr val="dk1"/>
                </a:solidFill>
              </a:rPr>
              <a:t>: Use InterPlanetary File System (IPFS) for off-chain storage, linked to on-chain records</a:t>
            </a:r>
            <a:endParaRPr sz="1300">
              <a:solidFill>
                <a:schemeClr val="dk1"/>
              </a:solidFill>
            </a:endParaRPr>
          </a:p>
          <a:p>
            <a:pPr indent="0" lvl="0" marL="0" rtl="0" algn="l">
              <a:spcBef>
                <a:spcPts val="1200"/>
              </a:spcBef>
              <a:spcAft>
                <a:spcPts val="0"/>
              </a:spcAft>
              <a:buClr>
                <a:schemeClr val="dk1"/>
              </a:buClr>
              <a:buSzPts val="1100"/>
              <a:buFont typeface="Arial"/>
              <a:buNone/>
            </a:pPr>
            <a:r>
              <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parameters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chemeClr val="dk1"/>
                </a:solidFill>
              </a:rPr>
              <a:t>Encryption Standards</a:t>
            </a:r>
            <a:r>
              <a:rPr lang="en" sz="1300">
                <a:solidFill>
                  <a:schemeClr val="dk1"/>
                </a:solidFill>
              </a:rPr>
              <a:t>: Advanced Encryption Standard (AES) 256-bit for data at rest and Secure Socket Layer (SSL)/Transport Layer Security (TLS) for data in transit</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Smart Contract Language</a:t>
            </a:r>
            <a:r>
              <a:rPr lang="en" sz="1300">
                <a:solidFill>
                  <a:schemeClr val="dk1"/>
                </a:solidFill>
              </a:rPr>
              <a:t>: Solidity (Ethereum) or Chaincode (Hyperledger)</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Access Control</a:t>
            </a:r>
            <a:r>
              <a:rPr lang="en" sz="1300">
                <a:solidFill>
                  <a:schemeClr val="dk1"/>
                </a:solidFill>
              </a:rPr>
              <a:t>: Role-based access control (RBAC) with multi-signature authentication for sensitive transactions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Scalability Solutions</a:t>
            </a:r>
            <a:r>
              <a:rPr lang="en" sz="1300">
                <a:solidFill>
                  <a:schemeClr val="dk1"/>
                </a:solidFill>
              </a:rPr>
              <a:t>: Implement Layer 2 scaling solutions like state channels or sidechains to handle increased load</a:t>
            </a:r>
            <a:endParaRPr sz="1300">
              <a:solidFill>
                <a:schemeClr val="dk1"/>
              </a:solidFill>
            </a:endParaRPr>
          </a:p>
          <a:p>
            <a:pPr indent="0" lvl="0" marL="0" rtl="0" algn="l">
              <a:spcBef>
                <a:spcPts val="1200"/>
              </a:spcBef>
              <a:spcAft>
                <a:spcPts val="1200"/>
              </a:spcAft>
              <a:buClr>
                <a:schemeClr val="dk1"/>
              </a:buClr>
              <a:buSzPts val="1100"/>
              <a:buFont typeface="Arial"/>
              <a:buNone/>
            </a:pPr>
            <a:r>
              <a:rPr b="1" lang="en" sz="1300">
                <a:solidFill>
                  <a:schemeClr val="dk1"/>
                </a:solidFill>
              </a:rPr>
              <a:t>Interoperability</a:t>
            </a:r>
            <a:r>
              <a:rPr lang="en" sz="1300">
                <a:solidFill>
                  <a:schemeClr val="dk1"/>
                </a:solidFill>
              </a:rPr>
              <a:t>: Ensure compatibility with existing legal systems and standards through APIs and middleware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1054871" y="0"/>
            <a:ext cx="7034257"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0" y="856150"/>
            <a:ext cx="9144001" cy="412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575" y="980360"/>
            <a:ext cx="9144001" cy="38262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10175" y="1073682"/>
            <a:ext cx="9143998" cy="41798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