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520" r:id="rId1"/>
  </p:sldMasterIdLst>
  <p:sldIdLst>
    <p:sldId id="256" r:id="rId2"/>
    <p:sldId id="257" r:id="rId3"/>
    <p:sldId id="258" r:id="rId4"/>
    <p:sldId id="259" r:id="rId5"/>
    <p:sldId id="260" r:id="rId6"/>
    <p:sldId id="261" r:id="rId7"/>
    <p:sldId id="262" r:id="rId8"/>
    <p:sldId id="267" r:id="rId9"/>
    <p:sldId id="268" r:id="rId10"/>
    <p:sldId id="263" r:id="rId11"/>
    <p:sldId id="269" r:id="rId12"/>
    <p:sldId id="264" r:id="rId13"/>
    <p:sldId id="270" r:id="rId14"/>
    <p:sldId id="271"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91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6/14/2022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798174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2103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33519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6/14/2022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403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6DFF08F-DC6B-4601-B491-B0F83F6DD2DA}" type="datetimeFigureOut">
              <a:rPr lang="en-US" smtClean="0"/>
              <a:pPr/>
              <a:t>6/14/2022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059179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6DFF08F-DC6B-4601-B491-B0F83F6DD2DA}" type="datetimeFigureOut">
              <a:rPr lang="en-US" smtClean="0"/>
              <a:pPr/>
              <a:t>6/14/2022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210848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6DFF08F-DC6B-4601-B491-B0F83F6DD2DA}" type="datetimeFigureOut">
              <a:rPr lang="en-US" smtClean="0"/>
              <a:pPr/>
              <a:t>6/14/2022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40572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6/14/2022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19917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6/14/2022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82001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6DFF08F-DC6B-4601-B491-B0F83F6DD2DA}" type="datetimeFigureOut">
              <a:rPr lang="en-US" smtClean="0"/>
              <a:pPr/>
              <a:t>6/14/2022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57301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6DFF08F-DC6B-4601-B491-B0F83F6DD2DA}" type="datetimeFigureOut">
              <a:rPr lang="en-US" smtClean="0"/>
              <a:pPr/>
              <a:t>6/14/2022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7793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91A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6DFF08F-DC6B-4601-B491-B0F83F6DD2DA}" type="datetimeFigureOut">
              <a:rPr lang="en-US" smtClean="0"/>
              <a:pPr/>
              <a:t>6/14/2022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15312688"/>
      </p:ext>
    </p:extLst>
  </p:cSld>
  <p:clrMap bg1="lt1" tx1="dk1" bg2="lt2" tx2="dk2" accent1="accent1" accent2="accent2" accent3="accent3" accent4="accent4" accent5="accent5" accent6="accent6" hlink="hlink" folHlink="folHlink"/>
  <p:sldLayoutIdLst>
    <p:sldLayoutId id="2147484521" r:id="rId1"/>
    <p:sldLayoutId id="2147484522" r:id="rId2"/>
    <p:sldLayoutId id="2147484523" r:id="rId3"/>
    <p:sldLayoutId id="2147484524" r:id="rId4"/>
    <p:sldLayoutId id="2147484525" r:id="rId5"/>
    <p:sldLayoutId id="2147484526" r:id="rId6"/>
    <p:sldLayoutId id="2147484527" r:id="rId7"/>
    <p:sldLayoutId id="2147484528" r:id="rId8"/>
    <p:sldLayoutId id="2147484529" r:id="rId9"/>
    <p:sldLayoutId id="2147484530" r:id="rId10"/>
    <p:sldLayoutId id="214748453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quoteinspector.com/images/bitcoin/bitcoin-candlestick-volatility-chart/"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9278-D2E2-4813-8F78-14DBC0DF63B8}"/>
              </a:ext>
            </a:extLst>
          </p:cNvPr>
          <p:cNvSpPr>
            <a:spLocks noGrp="1"/>
          </p:cNvSpPr>
          <p:nvPr>
            <p:ph type="ctrTitle"/>
          </p:nvPr>
        </p:nvSpPr>
        <p:spPr>
          <a:xfrm>
            <a:off x="1502546" y="2234529"/>
            <a:ext cx="8991600" cy="1645920"/>
          </a:xfrm>
        </p:spPr>
        <p:txBody>
          <a:bodyPr>
            <a:normAutofit/>
          </a:bodyPr>
          <a:lstStyle/>
          <a:p>
            <a:r>
              <a:rPr lang="en-US" b="1" dirty="0">
                <a:latin typeface="Arial Rounded MT Bold" panose="020F0704030504030204" pitchFamily="34" charset="0"/>
              </a:rPr>
              <a:t>Prediction of bitcoin price</a:t>
            </a:r>
            <a:endParaRPr lang="en-IN" b="1" dirty="0">
              <a:latin typeface="Arial Rounded MT Bold" panose="020F0704030504030204" pitchFamily="34" charset="0"/>
            </a:endParaRPr>
          </a:p>
        </p:txBody>
      </p:sp>
      <p:sp>
        <p:nvSpPr>
          <p:cNvPr id="3" name="Subtitle 2">
            <a:extLst>
              <a:ext uri="{FF2B5EF4-FFF2-40B4-BE49-F238E27FC236}">
                <a16:creationId xmlns:a16="http://schemas.microsoft.com/office/drawing/2014/main" id="{4940DB08-049E-45A7-A46B-B6860F1C7D04}"/>
              </a:ext>
            </a:extLst>
          </p:cNvPr>
          <p:cNvSpPr>
            <a:spLocks noGrp="1"/>
          </p:cNvSpPr>
          <p:nvPr>
            <p:ph type="subTitle" idx="1"/>
          </p:nvPr>
        </p:nvSpPr>
        <p:spPr>
          <a:xfrm>
            <a:off x="2597540" y="4253557"/>
            <a:ext cx="6801612" cy="2286381"/>
          </a:xfrm>
        </p:spPr>
        <p:txBody>
          <a:bodyPr>
            <a:normAutofit/>
          </a:bodyPr>
          <a:lstStyle/>
          <a:p>
            <a:r>
              <a:rPr lang="en-US" sz="1800" dirty="0">
                <a:solidFill>
                  <a:schemeClr val="bg1"/>
                </a:solidFill>
                <a:latin typeface="Arial Rounded MT Bold" panose="020F0704030504030204" pitchFamily="34" charset="0"/>
                <a:cs typeface="Arial" panose="020B0604020202020204" pitchFamily="34" charset="0"/>
              </a:rPr>
              <a:t>IA -530- PROBABILTY AND STATISTICS FOR ANALYTICS</a:t>
            </a:r>
          </a:p>
          <a:p>
            <a:r>
              <a:rPr lang="en-US" sz="1800" dirty="0">
                <a:solidFill>
                  <a:schemeClr val="bg1"/>
                </a:solidFill>
                <a:latin typeface="Arial Rounded MT Bold" panose="020F0704030504030204" pitchFamily="34" charset="0"/>
                <a:cs typeface="Arial" panose="020B0604020202020204" pitchFamily="34" charset="0"/>
              </a:rPr>
              <a:t>Dr. </a:t>
            </a:r>
            <a:r>
              <a:rPr lang="en-US" sz="1800" dirty="0" err="1">
                <a:solidFill>
                  <a:schemeClr val="bg1"/>
                </a:solidFill>
                <a:latin typeface="Arial Rounded MT Bold" panose="020F0704030504030204" pitchFamily="34" charset="0"/>
                <a:cs typeface="Arial" panose="020B0604020202020204" pitchFamily="34" charset="0"/>
              </a:rPr>
              <a:t>Bebonchu</a:t>
            </a:r>
            <a:r>
              <a:rPr lang="en-US" sz="1800" dirty="0">
                <a:solidFill>
                  <a:schemeClr val="bg1"/>
                </a:solidFill>
                <a:latin typeface="Arial Rounded MT Bold" panose="020F0704030504030204" pitchFamily="34" charset="0"/>
                <a:cs typeface="Arial" panose="020B0604020202020204" pitchFamily="34" charset="0"/>
              </a:rPr>
              <a:t> </a:t>
            </a:r>
            <a:r>
              <a:rPr lang="en-US" sz="1800" dirty="0" err="1">
                <a:solidFill>
                  <a:schemeClr val="bg1"/>
                </a:solidFill>
                <a:latin typeface="Arial Rounded MT Bold" panose="020F0704030504030204" pitchFamily="34" charset="0"/>
                <a:cs typeface="Arial" panose="020B0604020202020204" pitchFamily="34" charset="0"/>
              </a:rPr>
              <a:t>Atems</a:t>
            </a:r>
            <a:endParaRPr lang="en-US" sz="1800" dirty="0">
              <a:solidFill>
                <a:schemeClr val="bg1"/>
              </a:solidFill>
              <a:latin typeface="Arial Rounded MT Bold" panose="020F0704030504030204" pitchFamily="34" charset="0"/>
              <a:cs typeface="Arial" panose="020B0604020202020204" pitchFamily="34" charset="0"/>
            </a:endParaRPr>
          </a:p>
          <a:p>
            <a:endParaRPr lang="en-IN" sz="1600" dirty="0">
              <a:solidFill>
                <a:schemeClr val="bg1"/>
              </a:solidFill>
              <a:latin typeface="Arial Rounded MT Bold" panose="020F0704030504030204" pitchFamily="34" charset="0"/>
              <a:cs typeface="Arial" panose="020B0604020202020204" pitchFamily="34" charset="0"/>
            </a:endParaRPr>
          </a:p>
          <a:p>
            <a:r>
              <a:rPr lang="en-IN" sz="1600" dirty="0">
                <a:solidFill>
                  <a:schemeClr val="bg1"/>
                </a:solidFill>
                <a:latin typeface="Arial Rounded MT Bold" panose="020F0704030504030204" pitchFamily="34" charset="0"/>
                <a:cs typeface="Arial" panose="020B0604020202020204" pitchFamily="34" charset="0"/>
              </a:rPr>
              <a:t>Kavleen Kaur</a:t>
            </a:r>
            <a:endParaRPr lang="en-US" sz="1600"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860169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7554-6B86-4FD4-B619-BCFA8539EC1E}"/>
              </a:ext>
            </a:extLst>
          </p:cNvPr>
          <p:cNvSpPr>
            <a:spLocks noGrp="1"/>
          </p:cNvSpPr>
          <p:nvPr>
            <p:ph type="title"/>
          </p:nvPr>
        </p:nvSpPr>
        <p:spPr>
          <a:xfrm>
            <a:off x="228531" y="240570"/>
            <a:ext cx="5115630" cy="572230"/>
          </a:xfrm>
        </p:spPr>
        <p:txBody>
          <a:bodyPr>
            <a:normAutofit fontScale="90000"/>
          </a:bodyPr>
          <a:lstStyle/>
          <a:p>
            <a:pPr marL="457200" indent="-457200">
              <a:buFont typeface="Wingdings" panose="05000000000000000000" pitchFamily="2" charset="2"/>
              <a:buChar char="Ø"/>
            </a:pPr>
            <a:r>
              <a:rPr lang="en-US" dirty="0"/>
              <a:t>APPLYING ARIMA MODEL</a:t>
            </a:r>
            <a:endParaRPr lang="en-IN" dirty="0"/>
          </a:p>
        </p:txBody>
      </p:sp>
      <p:sp>
        <p:nvSpPr>
          <p:cNvPr id="6" name="TextBox 5">
            <a:extLst>
              <a:ext uri="{FF2B5EF4-FFF2-40B4-BE49-F238E27FC236}">
                <a16:creationId xmlns:a16="http://schemas.microsoft.com/office/drawing/2014/main" id="{DB29E1AD-99FB-471B-B9EB-2DF9BB2CF68D}"/>
              </a:ext>
            </a:extLst>
          </p:cNvPr>
          <p:cNvSpPr txBox="1"/>
          <p:nvPr/>
        </p:nvSpPr>
        <p:spPr>
          <a:xfrm flipH="1">
            <a:off x="309811" y="1174323"/>
            <a:ext cx="9768840" cy="5078313"/>
          </a:xfrm>
          <a:prstGeom prst="rect">
            <a:avLst/>
          </a:prstGeom>
          <a:noFill/>
        </p:spPr>
        <p:txBody>
          <a:bodyPr wrap="square" rtlCol="0">
            <a:spAutoFit/>
          </a:bodyPr>
          <a:lstStyle/>
          <a:p>
            <a:pPr marL="285750" indent="-285750">
              <a:buFont typeface="Wingdings" panose="05000000000000000000" pitchFamily="2" charset="2"/>
              <a:buChar char="§"/>
            </a:pPr>
            <a:r>
              <a:rPr lang="en-US" b="0" i="0" dirty="0">
                <a:solidFill>
                  <a:srgbClr val="1A1A1C"/>
                </a:solidFill>
                <a:effectLst/>
                <a:latin typeface="geomanistregular"/>
              </a:rPr>
              <a:t>ARIMA, short for ‘Auto Regressive Integrated Moving Average’ is actually a </a:t>
            </a:r>
            <a:r>
              <a:rPr lang="en-US" dirty="0">
                <a:solidFill>
                  <a:srgbClr val="1A1A1C"/>
                </a:solidFill>
                <a:latin typeface="geomanistregular"/>
              </a:rPr>
              <a:t>type of </a:t>
            </a:r>
            <a:r>
              <a:rPr lang="en-US" b="0" i="0" dirty="0">
                <a:solidFill>
                  <a:srgbClr val="1A1A1C"/>
                </a:solidFill>
                <a:effectLst/>
                <a:latin typeface="geomanistregular"/>
              </a:rPr>
              <a:t>model that ‘explains’ a given time series based on its own past values, that is, its own lags and the lagged forecast errors, so that equation can be used to forecast future values.</a:t>
            </a:r>
          </a:p>
          <a:p>
            <a:pPr marL="285750" indent="-285750" algn="l">
              <a:buFont typeface="Wingdings" panose="05000000000000000000" pitchFamily="2" charset="2"/>
              <a:buChar char="§"/>
            </a:pPr>
            <a:r>
              <a:rPr lang="en-US" b="0" i="0" dirty="0">
                <a:solidFill>
                  <a:srgbClr val="1A1A1C"/>
                </a:solidFill>
                <a:effectLst/>
                <a:latin typeface="geomanistregular"/>
              </a:rPr>
              <a:t>An ARIMA model is characterized by 3 terms: p, d, q</a:t>
            </a:r>
          </a:p>
          <a:p>
            <a:pPr algn="l"/>
            <a:r>
              <a:rPr lang="en-US" b="0" i="0" dirty="0">
                <a:solidFill>
                  <a:srgbClr val="1A1A1C"/>
                </a:solidFill>
                <a:effectLst/>
                <a:latin typeface="geomanistregular"/>
              </a:rPr>
              <a:t>     where,</a:t>
            </a:r>
          </a:p>
          <a:p>
            <a:pPr algn="l"/>
            <a:r>
              <a:rPr lang="en-US" b="0" i="0" dirty="0">
                <a:solidFill>
                  <a:srgbClr val="1A1A1C"/>
                </a:solidFill>
                <a:effectLst/>
                <a:latin typeface="geomanistregular"/>
              </a:rPr>
              <a:t>     p is the order of the AR term</a:t>
            </a:r>
          </a:p>
          <a:p>
            <a:r>
              <a:rPr lang="en-US" dirty="0">
                <a:solidFill>
                  <a:srgbClr val="1A1A1C"/>
                </a:solidFill>
                <a:latin typeface="geomanistregular"/>
              </a:rPr>
              <a:t>     </a:t>
            </a:r>
            <a:r>
              <a:rPr lang="en-US" b="0" i="0" dirty="0">
                <a:solidFill>
                  <a:srgbClr val="1A1A1C"/>
                </a:solidFill>
                <a:effectLst/>
                <a:latin typeface="geomanistregular"/>
              </a:rPr>
              <a:t>d is the number of differencing required to make the time series stationary</a:t>
            </a:r>
          </a:p>
          <a:p>
            <a:pPr algn="l"/>
            <a:r>
              <a:rPr lang="en-US" b="0" i="0" dirty="0">
                <a:solidFill>
                  <a:srgbClr val="1A1A1C"/>
                </a:solidFill>
                <a:effectLst/>
                <a:latin typeface="geomanistregular"/>
              </a:rPr>
              <a:t>     q is the order of the MA term</a:t>
            </a:r>
          </a:p>
          <a:p>
            <a:pPr marL="285750" indent="-285750">
              <a:buFont typeface="Wingdings" panose="05000000000000000000" pitchFamily="2" charset="2"/>
              <a:buChar char="§"/>
            </a:pPr>
            <a:r>
              <a:rPr lang="en-IN" dirty="0"/>
              <a:t> To be precise </a:t>
            </a:r>
            <a:r>
              <a:rPr lang="en-US" b="0" i="0" dirty="0">
                <a:solidFill>
                  <a:srgbClr val="1A1A1C"/>
                </a:solidFill>
                <a:effectLst/>
                <a:latin typeface="geomanistregular"/>
              </a:rPr>
              <a:t>‘p’ is the order of the ‘Auto Regressive’ (AR) term. It refers to the number of lags </a:t>
            </a:r>
            <a:r>
              <a:rPr lang="en-US" dirty="0">
                <a:solidFill>
                  <a:srgbClr val="1A1A1C"/>
                </a:solidFill>
                <a:latin typeface="geomanistregular"/>
              </a:rPr>
              <a:t>that should</a:t>
            </a:r>
            <a:r>
              <a:rPr lang="en-US" b="0" i="0" dirty="0">
                <a:solidFill>
                  <a:srgbClr val="1A1A1C"/>
                </a:solidFill>
                <a:effectLst/>
                <a:latin typeface="geomanistregular"/>
              </a:rPr>
              <a:t> be used as predictors. And ‘q’ is the order of the ‘Moving Average’ (MA) term. It refers to the number of lagged forecast errors that should go into the ARIMA Model.</a:t>
            </a:r>
          </a:p>
          <a:p>
            <a:pPr marL="285750" indent="-285750">
              <a:buFont typeface="Wingdings" panose="05000000000000000000" pitchFamily="2" charset="2"/>
              <a:buChar char="§"/>
            </a:pPr>
            <a:r>
              <a:rPr lang="en-US" dirty="0">
                <a:solidFill>
                  <a:srgbClr val="1A1A1C"/>
                </a:solidFill>
                <a:latin typeface="geomanistregular"/>
              </a:rPr>
              <a:t>After putting p, q, d values into the ARIMA mode, we can find the model that best fits the data by finding the minimum AIC VALUE. </a:t>
            </a:r>
          </a:p>
          <a:p>
            <a:pPr marL="285750" indent="-285750">
              <a:buFont typeface="Wingdings" panose="05000000000000000000" pitchFamily="2" charset="2"/>
              <a:buChar char="§"/>
            </a:pPr>
            <a:r>
              <a:rPr lang="en-US" dirty="0">
                <a:solidFill>
                  <a:srgbClr val="1A1A1C"/>
                </a:solidFill>
                <a:latin typeface="geomanistregular"/>
              </a:rPr>
              <a:t>In this particular case, the model that best fits the data is ARIMA(13,3,2). This model has the least AIC values among the rest. In this particular case, lags used as predictors i.e. p which is the order of AR term  is 13 and the order of Moving Average is 2</a:t>
            </a:r>
          </a:p>
          <a:p>
            <a:pPr marL="285750" indent="-285750">
              <a:buFont typeface="Wingdings" panose="05000000000000000000" pitchFamily="2" charset="2"/>
              <a:buChar char="§"/>
            </a:pPr>
            <a:r>
              <a:rPr lang="en-US" dirty="0">
                <a:solidFill>
                  <a:srgbClr val="1A1A1C"/>
                </a:solidFill>
                <a:latin typeface="geomanistregular"/>
              </a:rPr>
              <a:t>Now, we will fit the data to the model and then use it to forecast daily values for the next whole year.</a:t>
            </a:r>
            <a:endParaRPr lang="en-IN" dirty="0"/>
          </a:p>
        </p:txBody>
      </p:sp>
    </p:spTree>
    <p:extLst>
      <p:ext uri="{BB962C8B-B14F-4D97-AF65-F5344CB8AC3E}">
        <p14:creationId xmlns:p14="http://schemas.microsoft.com/office/powerpoint/2010/main" val="160201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BFA2-BC75-42D5-9347-7DEDBD0134E9}"/>
              </a:ext>
            </a:extLst>
          </p:cNvPr>
          <p:cNvSpPr>
            <a:spLocks noGrp="1"/>
          </p:cNvSpPr>
          <p:nvPr>
            <p:ph type="title"/>
          </p:nvPr>
        </p:nvSpPr>
        <p:spPr>
          <a:xfrm>
            <a:off x="148336" y="162052"/>
            <a:ext cx="6374384" cy="884428"/>
          </a:xfrm>
        </p:spPr>
        <p:txBody>
          <a:bodyPr>
            <a:normAutofit fontScale="90000"/>
          </a:bodyPr>
          <a:lstStyle/>
          <a:p>
            <a:pPr marL="457200" indent="-457200">
              <a:buFont typeface="Wingdings" panose="05000000000000000000" pitchFamily="2" charset="2"/>
              <a:buChar char="Ø"/>
            </a:pPr>
            <a:r>
              <a:rPr lang="en-US" b="1" u="sng" dirty="0"/>
              <a:t>DIFFERENT ARIMA MODEL :</a:t>
            </a:r>
            <a:endParaRPr lang="en-IN" b="1" u="sng" dirty="0"/>
          </a:p>
        </p:txBody>
      </p:sp>
      <p:pic>
        <p:nvPicPr>
          <p:cNvPr id="4" name="Picture 3">
            <a:extLst>
              <a:ext uri="{FF2B5EF4-FFF2-40B4-BE49-F238E27FC236}">
                <a16:creationId xmlns:a16="http://schemas.microsoft.com/office/drawing/2014/main" id="{FD73B905-B3ED-4C3C-80E0-17BF17DFE090}"/>
              </a:ext>
            </a:extLst>
          </p:cNvPr>
          <p:cNvPicPr>
            <a:picLocks noChangeAspect="1"/>
          </p:cNvPicPr>
          <p:nvPr/>
        </p:nvPicPr>
        <p:blipFill>
          <a:blip r:embed="rId2"/>
          <a:stretch>
            <a:fillRect/>
          </a:stretch>
        </p:blipFill>
        <p:spPr>
          <a:xfrm>
            <a:off x="1341120" y="1285240"/>
            <a:ext cx="8595360" cy="5375148"/>
          </a:xfrm>
          <a:prstGeom prst="rect">
            <a:avLst/>
          </a:prstGeom>
        </p:spPr>
      </p:pic>
      <p:sp>
        <p:nvSpPr>
          <p:cNvPr id="6" name="TextBox 5">
            <a:extLst>
              <a:ext uri="{FF2B5EF4-FFF2-40B4-BE49-F238E27FC236}">
                <a16:creationId xmlns:a16="http://schemas.microsoft.com/office/drawing/2014/main" id="{593E9BF7-B084-4B24-A496-F3A5322D3B2D}"/>
              </a:ext>
            </a:extLst>
          </p:cNvPr>
          <p:cNvSpPr txBox="1"/>
          <p:nvPr/>
        </p:nvSpPr>
        <p:spPr>
          <a:xfrm>
            <a:off x="1341120" y="6111173"/>
            <a:ext cx="8900160" cy="584775"/>
          </a:xfrm>
          <a:prstGeom prst="rect">
            <a:avLst/>
          </a:prstGeom>
          <a:noFill/>
        </p:spPr>
        <p:txBody>
          <a:bodyPr wrap="square" rtlCol="0">
            <a:spAutoFit/>
          </a:bodyPr>
          <a:lstStyle/>
          <a:p>
            <a:r>
              <a:rPr lang="en-US" sz="1600" b="1" dirty="0"/>
              <a:t>AS WE CAN CLEARLY THAT THE ARIMA(13,3,2) HAS THE LEAST AIC VALUE SO IT CLEARLY FITS THE DATA  THE BEST.</a:t>
            </a:r>
            <a:endParaRPr lang="en-IN" sz="1600" b="1" dirty="0"/>
          </a:p>
        </p:txBody>
      </p:sp>
    </p:spTree>
    <p:extLst>
      <p:ext uri="{BB962C8B-B14F-4D97-AF65-F5344CB8AC3E}">
        <p14:creationId xmlns:p14="http://schemas.microsoft.com/office/powerpoint/2010/main" val="3554934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9801-6E61-4036-AC61-50C270400256}"/>
              </a:ext>
            </a:extLst>
          </p:cNvPr>
          <p:cNvSpPr>
            <a:spLocks noGrp="1"/>
          </p:cNvSpPr>
          <p:nvPr>
            <p:ph type="title"/>
          </p:nvPr>
        </p:nvSpPr>
        <p:spPr>
          <a:xfrm>
            <a:off x="121920" y="243840"/>
            <a:ext cx="7112000" cy="711200"/>
          </a:xfrm>
        </p:spPr>
        <p:txBody>
          <a:bodyPr>
            <a:normAutofit fontScale="90000"/>
          </a:bodyPr>
          <a:lstStyle/>
          <a:p>
            <a:pPr marL="457200" indent="-457200">
              <a:buFont typeface="Wingdings" panose="05000000000000000000" pitchFamily="2" charset="2"/>
              <a:buChar char="Ø"/>
            </a:pPr>
            <a:r>
              <a:rPr lang="en-US" b="1" dirty="0"/>
              <a:t>FORECASTING USING PROPHET</a:t>
            </a:r>
            <a:endParaRPr lang="en-IN" b="1" dirty="0"/>
          </a:p>
        </p:txBody>
      </p:sp>
      <p:sp>
        <p:nvSpPr>
          <p:cNvPr id="4" name="TextBox 3">
            <a:extLst>
              <a:ext uri="{FF2B5EF4-FFF2-40B4-BE49-F238E27FC236}">
                <a16:creationId xmlns:a16="http://schemas.microsoft.com/office/drawing/2014/main" id="{FA51F521-3766-48C7-A27E-9A3019033C40}"/>
              </a:ext>
            </a:extLst>
          </p:cNvPr>
          <p:cNvSpPr txBox="1"/>
          <p:nvPr/>
        </p:nvSpPr>
        <p:spPr>
          <a:xfrm>
            <a:off x="457200" y="1582340"/>
            <a:ext cx="10088880" cy="4247317"/>
          </a:xfrm>
          <a:prstGeom prst="rect">
            <a:avLst/>
          </a:prstGeom>
          <a:noFill/>
        </p:spPr>
        <p:txBody>
          <a:bodyPr wrap="square" rtlCol="0">
            <a:spAutoFit/>
          </a:bodyPr>
          <a:lstStyle/>
          <a:p>
            <a:pPr marL="285750" indent="-285750">
              <a:buFont typeface="Wingdings" panose="05000000000000000000" pitchFamily="2" charset="2"/>
              <a:buChar char="§"/>
            </a:pPr>
            <a:r>
              <a:rPr lang="en-US" b="1" i="0" dirty="0">
                <a:solidFill>
                  <a:srgbClr val="393939"/>
                </a:solidFill>
                <a:effectLst/>
                <a:latin typeface="Lato"/>
              </a:rPr>
              <a:t>Prophet is a procedure for forecasting time series data based on an additive model. It works best with time series that have strong seasonal effects and several seasons of historical data. Prophet is robust to missing data and shifts in the trend, and typically handles outliers well.</a:t>
            </a:r>
          </a:p>
          <a:p>
            <a:pPr marL="285750" indent="-285750">
              <a:buFont typeface="Wingdings" panose="05000000000000000000" pitchFamily="2" charset="2"/>
              <a:buChar char="§"/>
            </a:pPr>
            <a:endParaRPr lang="en-US" b="1" dirty="0">
              <a:solidFill>
                <a:srgbClr val="393939"/>
              </a:solidFill>
              <a:latin typeface="Lato"/>
            </a:endParaRPr>
          </a:p>
          <a:p>
            <a:pPr marL="285750" indent="-285750">
              <a:buFont typeface="Wingdings" panose="05000000000000000000" pitchFamily="2" charset="2"/>
              <a:buChar char="§"/>
            </a:pPr>
            <a:r>
              <a:rPr lang="en-US" b="1" dirty="0">
                <a:solidFill>
                  <a:srgbClr val="111111"/>
                </a:solidFill>
                <a:latin typeface="Roboto"/>
              </a:rPr>
              <a:t>Prophet </a:t>
            </a:r>
            <a:r>
              <a:rPr lang="en-US" b="1" i="0" dirty="0">
                <a:solidFill>
                  <a:srgbClr val="111111"/>
                </a:solidFill>
                <a:effectLst/>
                <a:latin typeface="Roboto"/>
              </a:rPr>
              <a:t>detects the following trend and seasonality from the data first, then combine them together to get the forecasted values so, in case of prophet we do not necessarily need to seasonalize the data first.</a:t>
            </a:r>
          </a:p>
          <a:p>
            <a:pPr marL="285750" indent="-285750">
              <a:buFont typeface="Wingdings" panose="05000000000000000000" pitchFamily="2" charset="2"/>
              <a:buChar char="§"/>
            </a:pPr>
            <a:endParaRPr lang="en-US" b="1" dirty="0">
              <a:solidFill>
                <a:srgbClr val="111111"/>
              </a:solidFill>
              <a:latin typeface="Roboto"/>
            </a:endParaRPr>
          </a:p>
          <a:p>
            <a:pPr marL="285750" indent="-285750">
              <a:buFont typeface="Wingdings" panose="05000000000000000000" pitchFamily="2" charset="2"/>
              <a:buChar char="§"/>
            </a:pPr>
            <a:r>
              <a:rPr lang="en-US" b="1" i="0" dirty="0">
                <a:solidFill>
                  <a:srgbClr val="222222"/>
                </a:solidFill>
                <a:effectLst/>
                <a:latin typeface="PT Sans"/>
              </a:rPr>
              <a:t> Prophet requires a fixed format of the data frame. The format that Prophet expects to see is that </a:t>
            </a:r>
            <a:r>
              <a:rPr lang="en-US" b="1" dirty="0">
                <a:solidFill>
                  <a:srgbClr val="222222"/>
                </a:solidFill>
                <a:latin typeface="PT Sans"/>
              </a:rPr>
              <a:t>t</a:t>
            </a:r>
            <a:r>
              <a:rPr lang="en-US" b="1" i="0" dirty="0">
                <a:solidFill>
                  <a:srgbClr val="222222"/>
                </a:solidFill>
                <a:effectLst/>
                <a:latin typeface="PT Sans"/>
              </a:rPr>
              <a:t>here needs to be a ‘ds’ column  that contains the datetime field (in our case date) and a ‘y’ column that contains the value we are wanting to model/forecast.( closing price and volume of the bitcoin).</a:t>
            </a:r>
          </a:p>
          <a:p>
            <a:pPr marL="285750" indent="-285750">
              <a:buFont typeface="Wingdings" panose="05000000000000000000" pitchFamily="2" charset="2"/>
              <a:buChar char="§"/>
            </a:pPr>
            <a:endParaRPr lang="en-US" b="1" dirty="0">
              <a:solidFill>
                <a:srgbClr val="222222"/>
              </a:solidFill>
              <a:latin typeface="PT Sans"/>
            </a:endParaRPr>
          </a:p>
          <a:p>
            <a:pPr marL="285750" indent="-285750">
              <a:buFont typeface="Wingdings" panose="05000000000000000000" pitchFamily="2" charset="2"/>
              <a:buChar char="§"/>
            </a:pPr>
            <a:r>
              <a:rPr lang="en-US" b="1" dirty="0">
                <a:solidFill>
                  <a:srgbClr val="222222"/>
                </a:solidFill>
                <a:latin typeface="PT Sans"/>
              </a:rPr>
              <a:t>It is fairly easy to use prophet  to forecast any variable  and is also not time consuming.</a:t>
            </a:r>
            <a:endParaRPr lang="en-IN" b="1" dirty="0"/>
          </a:p>
        </p:txBody>
      </p:sp>
    </p:spTree>
    <p:extLst>
      <p:ext uri="{BB962C8B-B14F-4D97-AF65-F5344CB8AC3E}">
        <p14:creationId xmlns:p14="http://schemas.microsoft.com/office/powerpoint/2010/main" val="2703347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C6A8-9890-4B8D-840F-01A4C23A8A6D}"/>
              </a:ext>
            </a:extLst>
          </p:cNvPr>
          <p:cNvSpPr>
            <a:spLocks noGrp="1"/>
          </p:cNvSpPr>
          <p:nvPr>
            <p:ph type="title"/>
          </p:nvPr>
        </p:nvSpPr>
        <p:spPr>
          <a:xfrm>
            <a:off x="98348" y="80772"/>
            <a:ext cx="8264144" cy="437388"/>
          </a:xfrm>
        </p:spPr>
        <p:txBody>
          <a:bodyPr>
            <a:normAutofit fontScale="90000"/>
          </a:bodyPr>
          <a:lstStyle/>
          <a:p>
            <a:pPr marL="457200" indent="-457200">
              <a:buFont typeface="Wingdings" panose="05000000000000000000" pitchFamily="2" charset="2"/>
              <a:buChar char="Ø"/>
            </a:pPr>
            <a:r>
              <a:rPr lang="en-US" b="1" u="sng" dirty="0"/>
              <a:t>Predictions from </a:t>
            </a:r>
            <a:r>
              <a:rPr lang="en-US" b="1" u="sng" dirty="0" err="1"/>
              <a:t>arima</a:t>
            </a:r>
            <a:r>
              <a:rPr lang="en-US" b="1" u="sng" dirty="0"/>
              <a:t> model</a:t>
            </a:r>
            <a:endParaRPr lang="en-IN" b="1" u="sng" dirty="0"/>
          </a:p>
        </p:txBody>
      </p:sp>
      <p:pic>
        <p:nvPicPr>
          <p:cNvPr id="4" name="Picture 3">
            <a:extLst>
              <a:ext uri="{FF2B5EF4-FFF2-40B4-BE49-F238E27FC236}">
                <a16:creationId xmlns:a16="http://schemas.microsoft.com/office/drawing/2014/main" id="{828FFE69-1BEF-4E7E-9840-FF94E9985ED7}"/>
              </a:ext>
            </a:extLst>
          </p:cNvPr>
          <p:cNvPicPr>
            <a:picLocks noChangeAspect="1"/>
          </p:cNvPicPr>
          <p:nvPr/>
        </p:nvPicPr>
        <p:blipFill>
          <a:blip r:embed="rId2"/>
          <a:stretch>
            <a:fillRect/>
          </a:stretch>
        </p:blipFill>
        <p:spPr>
          <a:xfrm>
            <a:off x="196570" y="629920"/>
            <a:ext cx="5147590" cy="4209435"/>
          </a:xfrm>
          <a:prstGeom prst="rect">
            <a:avLst/>
          </a:prstGeom>
        </p:spPr>
      </p:pic>
      <p:pic>
        <p:nvPicPr>
          <p:cNvPr id="5" name="Picture 4">
            <a:extLst>
              <a:ext uri="{FF2B5EF4-FFF2-40B4-BE49-F238E27FC236}">
                <a16:creationId xmlns:a16="http://schemas.microsoft.com/office/drawing/2014/main" id="{3DE7391A-6A6A-48B3-B790-6E57186D2F29}"/>
              </a:ext>
            </a:extLst>
          </p:cNvPr>
          <p:cNvPicPr>
            <a:picLocks noChangeAspect="1"/>
          </p:cNvPicPr>
          <p:nvPr/>
        </p:nvPicPr>
        <p:blipFill>
          <a:blip r:embed="rId3"/>
          <a:stretch>
            <a:fillRect/>
          </a:stretch>
        </p:blipFill>
        <p:spPr>
          <a:xfrm>
            <a:off x="5513502" y="518160"/>
            <a:ext cx="5819900" cy="3108960"/>
          </a:xfrm>
          <a:prstGeom prst="rect">
            <a:avLst/>
          </a:prstGeom>
        </p:spPr>
      </p:pic>
      <p:pic>
        <p:nvPicPr>
          <p:cNvPr id="6" name="Picture 5">
            <a:extLst>
              <a:ext uri="{FF2B5EF4-FFF2-40B4-BE49-F238E27FC236}">
                <a16:creationId xmlns:a16="http://schemas.microsoft.com/office/drawing/2014/main" id="{E1CDB02E-B030-42E7-844B-A78CC26A28F6}"/>
              </a:ext>
            </a:extLst>
          </p:cNvPr>
          <p:cNvPicPr>
            <a:picLocks noChangeAspect="1"/>
          </p:cNvPicPr>
          <p:nvPr/>
        </p:nvPicPr>
        <p:blipFill>
          <a:blip r:embed="rId4"/>
          <a:stretch>
            <a:fillRect/>
          </a:stretch>
        </p:blipFill>
        <p:spPr>
          <a:xfrm>
            <a:off x="5648960" y="3779520"/>
            <a:ext cx="5684442" cy="2824480"/>
          </a:xfrm>
          <a:prstGeom prst="rect">
            <a:avLst/>
          </a:prstGeom>
        </p:spPr>
      </p:pic>
    </p:spTree>
    <p:extLst>
      <p:ext uri="{BB962C8B-B14F-4D97-AF65-F5344CB8AC3E}">
        <p14:creationId xmlns:p14="http://schemas.microsoft.com/office/powerpoint/2010/main" val="747477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EC6D-DB1D-408C-9847-1F0297BCCDF0}"/>
              </a:ext>
            </a:extLst>
          </p:cNvPr>
          <p:cNvSpPr>
            <a:spLocks noGrp="1"/>
          </p:cNvSpPr>
          <p:nvPr>
            <p:ph type="title"/>
          </p:nvPr>
        </p:nvSpPr>
        <p:spPr>
          <a:xfrm>
            <a:off x="148336" y="233172"/>
            <a:ext cx="6404864" cy="681228"/>
          </a:xfrm>
        </p:spPr>
        <p:txBody>
          <a:bodyPr>
            <a:normAutofit fontScale="90000"/>
          </a:bodyPr>
          <a:lstStyle/>
          <a:p>
            <a:pPr marL="457200" indent="-457200">
              <a:buFont typeface="Wingdings" panose="05000000000000000000" pitchFamily="2" charset="2"/>
              <a:buChar char="Ø"/>
            </a:pPr>
            <a:r>
              <a:rPr lang="en-US" b="1" u="sng" dirty="0"/>
              <a:t>Prediction with prophet</a:t>
            </a:r>
            <a:endParaRPr lang="en-IN" b="1" u="sng" dirty="0"/>
          </a:p>
        </p:txBody>
      </p:sp>
      <p:pic>
        <p:nvPicPr>
          <p:cNvPr id="4" name="Picture 3">
            <a:extLst>
              <a:ext uri="{FF2B5EF4-FFF2-40B4-BE49-F238E27FC236}">
                <a16:creationId xmlns:a16="http://schemas.microsoft.com/office/drawing/2014/main" id="{D9A26B8C-AF19-438B-B956-998C92F00FE9}"/>
              </a:ext>
            </a:extLst>
          </p:cNvPr>
          <p:cNvPicPr>
            <a:picLocks noChangeAspect="1"/>
          </p:cNvPicPr>
          <p:nvPr/>
        </p:nvPicPr>
        <p:blipFill>
          <a:blip r:embed="rId2"/>
          <a:stretch>
            <a:fillRect/>
          </a:stretch>
        </p:blipFill>
        <p:spPr>
          <a:xfrm>
            <a:off x="148336" y="1074746"/>
            <a:ext cx="6404864" cy="5305734"/>
          </a:xfrm>
          <a:prstGeom prst="rect">
            <a:avLst/>
          </a:prstGeom>
        </p:spPr>
      </p:pic>
      <p:pic>
        <p:nvPicPr>
          <p:cNvPr id="5" name="Picture 4">
            <a:extLst>
              <a:ext uri="{FF2B5EF4-FFF2-40B4-BE49-F238E27FC236}">
                <a16:creationId xmlns:a16="http://schemas.microsoft.com/office/drawing/2014/main" id="{94919EA8-F118-4EEE-B4AA-0A9879FD1CA6}"/>
              </a:ext>
            </a:extLst>
          </p:cNvPr>
          <p:cNvPicPr>
            <a:picLocks noChangeAspect="1"/>
          </p:cNvPicPr>
          <p:nvPr/>
        </p:nvPicPr>
        <p:blipFill>
          <a:blip r:embed="rId3"/>
          <a:stretch>
            <a:fillRect/>
          </a:stretch>
        </p:blipFill>
        <p:spPr>
          <a:xfrm>
            <a:off x="6643405" y="1074746"/>
            <a:ext cx="5400259" cy="5305734"/>
          </a:xfrm>
          <a:prstGeom prst="rect">
            <a:avLst/>
          </a:prstGeom>
        </p:spPr>
      </p:pic>
    </p:spTree>
    <p:extLst>
      <p:ext uri="{BB962C8B-B14F-4D97-AF65-F5344CB8AC3E}">
        <p14:creationId xmlns:p14="http://schemas.microsoft.com/office/powerpoint/2010/main" val="3141764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5176-3786-4466-92BE-2D0DC4466DB4}"/>
              </a:ext>
            </a:extLst>
          </p:cNvPr>
          <p:cNvSpPr>
            <a:spLocks noGrp="1"/>
          </p:cNvSpPr>
          <p:nvPr>
            <p:ph type="title"/>
          </p:nvPr>
        </p:nvSpPr>
        <p:spPr>
          <a:xfrm>
            <a:off x="349070" y="254479"/>
            <a:ext cx="7209970" cy="731041"/>
          </a:xfrm>
        </p:spPr>
        <p:txBody>
          <a:bodyPr>
            <a:normAutofit fontScale="90000"/>
          </a:bodyPr>
          <a:lstStyle/>
          <a:p>
            <a:pPr marL="457200" indent="-457200">
              <a:buFont typeface="Wingdings" panose="05000000000000000000" pitchFamily="2" charset="2"/>
              <a:buChar char="Ø"/>
            </a:pPr>
            <a:r>
              <a:rPr lang="en-US" b="1" u="sng" dirty="0"/>
              <a:t>scope of Future research : </a:t>
            </a:r>
            <a:endParaRPr lang="en-IN" b="1" u="sng" dirty="0"/>
          </a:p>
        </p:txBody>
      </p:sp>
      <p:sp>
        <p:nvSpPr>
          <p:cNvPr id="4" name="TextBox 3">
            <a:extLst>
              <a:ext uri="{FF2B5EF4-FFF2-40B4-BE49-F238E27FC236}">
                <a16:creationId xmlns:a16="http://schemas.microsoft.com/office/drawing/2014/main" id="{9F6D1433-E73C-4275-A3EF-0176A25B0C7F}"/>
              </a:ext>
            </a:extLst>
          </p:cNvPr>
          <p:cNvSpPr txBox="1"/>
          <p:nvPr/>
        </p:nvSpPr>
        <p:spPr>
          <a:xfrm>
            <a:off x="491310" y="1727200"/>
            <a:ext cx="10146210" cy="3970318"/>
          </a:xfrm>
          <a:prstGeom prst="rect">
            <a:avLst/>
          </a:prstGeom>
          <a:noFill/>
        </p:spPr>
        <p:txBody>
          <a:bodyPr wrap="square" rtlCol="0">
            <a:spAutoFit/>
          </a:bodyPr>
          <a:lstStyle/>
          <a:p>
            <a:pPr marL="285750" indent="-285750">
              <a:buFont typeface="Wingdings" panose="05000000000000000000" pitchFamily="2" charset="2"/>
              <a:buChar char="§"/>
            </a:pPr>
            <a:r>
              <a:rPr lang="en-US" dirty="0"/>
              <a:t>The most accurate bitcoin price predictors  is the stock to flow model created by Twitter. This model is based off bitcoin scarcity and the halving events of bitcoin. The model has fairly-accurately tracked the bitcoin in the past. The halving event will continue taking place until the reward for miners reaches zero. Thirty-three halving events every four years equal to 132 years total. The last bitcoin would be mined  in 2140.</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 The stock to flow is a number that shows how many years at the current production rate are required to achieve the current stock. The higher the number, the higher the price so the stock to flow model based on scarcity and the production rate of new bitcoin.  </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Apart from this, models like RNN, LSTM  mainly machine learning or deep learning models could do better.</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We can try to find better ARIMA models.</a:t>
            </a:r>
            <a:endParaRPr lang="en-US" dirty="0"/>
          </a:p>
        </p:txBody>
      </p:sp>
    </p:spTree>
    <p:extLst>
      <p:ext uri="{BB962C8B-B14F-4D97-AF65-F5344CB8AC3E}">
        <p14:creationId xmlns:p14="http://schemas.microsoft.com/office/powerpoint/2010/main" val="2809958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8B3D-4D21-48E8-AF7D-C25591532081}"/>
              </a:ext>
            </a:extLst>
          </p:cNvPr>
          <p:cNvSpPr>
            <a:spLocks noGrp="1"/>
          </p:cNvSpPr>
          <p:nvPr>
            <p:ph type="title"/>
          </p:nvPr>
        </p:nvSpPr>
        <p:spPr>
          <a:xfrm>
            <a:off x="2319912" y="2669206"/>
            <a:ext cx="7729728" cy="1188720"/>
          </a:xfrm>
        </p:spPr>
        <p:txBody>
          <a:bodyPr/>
          <a:lstStyle/>
          <a:p>
            <a:r>
              <a:rPr lang="en-US" dirty="0"/>
              <a:t>Question and answer session</a:t>
            </a:r>
            <a:endParaRPr lang="en-IN" dirty="0"/>
          </a:p>
        </p:txBody>
      </p:sp>
    </p:spTree>
    <p:extLst>
      <p:ext uri="{BB962C8B-B14F-4D97-AF65-F5344CB8AC3E}">
        <p14:creationId xmlns:p14="http://schemas.microsoft.com/office/powerpoint/2010/main" val="1669341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2C603-E4F9-45D5-9AEE-D04D7BCC7DC6}"/>
              </a:ext>
            </a:extLst>
          </p:cNvPr>
          <p:cNvSpPr>
            <a:spLocks noGrp="1"/>
          </p:cNvSpPr>
          <p:nvPr>
            <p:ph type="title"/>
          </p:nvPr>
        </p:nvSpPr>
        <p:spPr>
          <a:xfrm>
            <a:off x="100539" y="233183"/>
            <a:ext cx="6720396" cy="872986"/>
          </a:xfrm>
        </p:spPr>
        <p:txBody>
          <a:bodyPr>
            <a:normAutofit/>
          </a:bodyPr>
          <a:lstStyle/>
          <a:p>
            <a:pPr marL="457200" indent="-457200">
              <a:buFont typeface="Wingdings" panose="05000000000000000000" pitchFamily="2" charset="2"/>
              <a:buChar char="Ø"/>
            </a:pPr>
            <a:r>
              <a:rPr lang="en-US" b="1" u="sng" dirty="0">
                <a:latin typeface="Arial Rounded MT Bold" panose="020F0704030504030204" pitchFamily="34" charset="0"/>
              </a:rPr>
              <a:t>Introduction to bitcoin</a:t>
            </a:r>
            <a:r>
              <a:rPr lang="en-US" b="1" dirty="0">
                <a:latin typeface="Arial Rounded MT Bold" panose="020F0704030504030204" pitchFamily="34" charset="0"/>
              </a:rPr>
              <a:t> :</a:t>
            </a:r>
            <a:endParaRPr lang="en-IN" b="1" dirty="0">
              <a:latin typeface="Arial Rounded MT Bold" panose="020F0704030504030204" pitchFamily="34" charset="0"/>
            </a:endParaRPr>
          </a:p>
        </p:txBody>
      </p:sp>
      <p:pic>
        <p:nvPicPr>
          <p:cNvPr id="7" name="Content Placeholder 6">
            <a:extLst>
              <a:ext uri="{FF2B5EF4-FFF2-40B4-BE49-F238E27FC236}">
                <a16:creationId xmlns:a16="http://schemas.microsoft.com/office/drawing/2014/main" id="{653A8F55-86E7-4C25-88CD-4777AA37EA6A}"/>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6985435" y="1960517"/>
            <a:ext cx="4951998" cy="3312820"/>
          </a:xfrm>
        </p:spPr>
      </p:pic>
      <p:sp>
        <p:nvSpPr>
          <p:cNvPr id="10" name="TextBox 9">
            <a:extLst>
              <a:ext uri="{FF2B5EF4-FFF2-40B4-BE49-F238E27FC236}">
                <a16:creationId xmlns:a16="http://schemas.microsoft.com/office/drawing/2014/main" id="{7FFB0800-FE5E-4021-86DF-3F3BB70E672D}"/>
              </a:ext>
            </a:extLst>
          </p:cNvPr>
          <p:cNvSpPr txBox="1"/>
          <p:nvPr/>
        </p:nvSpPr>
        <p:spPr>
          <a:xfrm>
            <a:off x="254567" y="1269505"/>
            <a:ext cx="6566368" cy="5355312"/>
          </a:xfrm>
          <a:prstGeom prst="rect">
            <a:avLst/>
          </a:prstGeom>
          <a:noFill/>
        </p:spPr>
        <p:txBody>
          <a:bodyPr wrap="square" rtlCol="0">
            <a:spAutoFit/>
          </a:bodyPr>
          <a:lstStyle/>
          <a:p>
            <a:pPr marL="285750" indent="-285750">
              <a:buFont typeface="Wingdings" panose="05000000000000000000" pitchFamily="2" charset="2"/>
              <a:buChar char="q"/>
            </a:pPr>
            <a:r>
              <a:rPr lang="en-US" dirty="0"/>
              <a:t>Bitcoin commonly abbreviated as “BTC “ is a digital currency that was created on January 2008 by the mysterious and pseudonymous Satoshi Nakamoto.</a:t>
            </a:r>
          </a:p>
          <a:p>
            <a:endParaRPr lang="en-US" dirty="0">
              <a:latin typeface="SourceSansPro"/>
            </a:endParaRPr>
          </a:p>
          <a:p>
            <a:pPr marL="285750" indent="-285750">
              <a:buFont typeface="Wingdings" panose="05000000000000000000" pitchFamily="2" charset="2"/>
              <a:buChar char="q"/>
            </a:pPr>
            <a:r>
              <a:rPr lang="en-US" dirty="0">
                <a:latin typeface="SourceSansPro"/>
              </a:rPr>
              <a:t> </a:t>
            </a:r>
            <a:r>
              <a:rPr lang="en-US" dirty="0"/>
              <a:t>It offers the promise of lower transaction than traditional online payment mechanism and unlike government-issued currency, it is operated by decentralized authorities.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Unlike a fiat currency, bitcoin system is a collection of computers also known as miners or nodes in case of bitcoins that runs the bitcoin’s code and store its blockchain.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0" i="0" dirty="0">
                <a:solidFill>
                  <a:srgbClr val="000000"/>
                </a:solidFill>
                <a:effectLst/>
              </a:rPr>
              <a:t>A rapid appreciation in price and limited availability has converted Bitcoin into a store of value for investors. </a:t>
            </a:r>
          </a:p>
          <a:p>
            <a:pPr marL="285750" indent="-285750">
              <a:buFont typeface="Wingdings" panose="05000000000000000000" pitchFamily="2" charset="2"/>
              <a:buChar char="q"/>
            </a:pPr>
            <a:endParaRPr lang="en-US" dirty="0">
              <a:solidFill>
                <a:srgbClr val="000000"/>
              </a:solidFill>
            </a:endParaRPr>
          </a:p>
          <a:p>
            <a:pPr marL="285750" indent="-285750">
              <a:buFont typeface="Wingdings" panose="05000000000000000000" pitchFamily="2" charset="2"/>
              <a:buChar char="q"/>
            </a:pPr>
            <a:r>
              <a:rPr lang="en-US" b="0" i="0" dirty="0">
                <a:solidFill>
                  <a:srgbClr val="000000"/>
                </a:solidFill>
                <a:effectLst/>
              </a:rPr>
              <a:t>Various initiatives have been launched in recent years to improve Bitcoin’s technology and to familiarize investors with its workings. For example, the Lightning Network seeks to make Bitcoin’s network faster and more efficient</a:t>
            </a:r>
            <a:endParaRPr lang="en-IN" dirty="0"/>
          </a:p>
        </p:txBody>
      </p:sp>
    </p:spTree>
    <p:extLst>
      <p:ext uri="{BB962C8B-B14F-4D97-AF65-F5344CB8AC3E}">
        <p14:creationId xmlns:p14="http://schemas.microsoft.com/office/powerpoint/2010/main" val="167353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9CF9-BBBA-4B64-A824-9AE719F8647F}"/>
              </a:ext>
            </a:extLst>
          </p:cNvPr>
          <p:cNvSpPr>
            <a:spLocks noGrp="1"/>
          </p:cNvSpPr>
          <p:nvPr>
            <p:ph type="title"/>
          </p:nvPr>
        </p:nvSpPr>
        <p:spPr>
          <a:xfrm>
            <a:off x="76938" y="121314"/>
            <a:ext cx="6019062" cy="580022"/>
          </a:xfrm>
        </p:spPr>
        <p:txBody>
          <a:bodyPr>
            <a:normAutofit fontScale="90000"/>
          </a:bodyPr>
          <a:lstStyle/>
          <a:p>
            <a:pPr marL="457200" indent="-457200">
              <a:buFont typeface="Wingdings" panose="05000000000000000000" pitchFamily="2" charset="2"/>
              <a:buChar char="Ø"/>
            </a:pPr>
            <a:r>
              <a:rPr lang="en-US" u="sng" dirty="0"/>
              <a:t>Understanding bitcoin</a:t>
            </a:r>
            <a:r>
              <a:rPr lang="en-US" dirty="0"/>
              <a:t> :</a:t>
            </a:r>
            <a:endParaRPr lang="en-IN" dirty="0"/>
          </a:p>
        </p:txBody>
      </p:sp>
      <p:sp>
        <p:nvSpPr>
          <p:cNvPr id="7" name="TextBox 6">
            <a:extLst>
              <a:ext uri="{FF2B5EF4-FFF2-40B4-BE49-F238E27FC236}">
                <a16:creationId xmlns:a16="http://schemas.microsoft.com/office/drawing/2014/main" id="{3472994E-9BC0-4FFC-903A-24B1ABA6EEB5}"/>
              </a:ext>
            </a:extLst>
          </p:cNvPr>
          <p:cNvSpPr txBox="1"/>
          <p:nvPr/>
        </p:nvSpPr>
        <p:spPr>
          <a:xfrm>
            <a:off x="76938" y="861134"/>
            <a:ext cx="11606076" cy="923330"/>
          </a:xfrm>
          <a:prstGeom prst="rect">
            <a:avLst/>
          </a:prstGeom>
          <a:noFill/>
        </p:spPr>
        <p:txBody>
          <a:bodyPr wrap="square" rtlCol="0">
            <a:spAutoFit/>
          </a:bodyPr>
          <a:lstStyle/>
          <a:p>
            <a:r>
              <a:rPr lang="en-US" dirty="0"/>
              <a:t>Bitcoin can be used to buy merchandise anonymously.  As it is not subjected by any regulations, it makes international payments easy and cheap. </a:t>
            </a:r>
            <a:r>
              <a:rPr lang="en-US" b="0" i="0" dirty="0">
                <a:solidFill>
                  <a:srgbClr val="000000"/>
                </a:solidFill>
                <a:effectLst/>
                <a:latin typeface="CNN"/>
              </a:rPr>
              <a:t>Small businesses may like them because there are no credit card fees. Some people just buy bitcoins as an investment, hoping that they’ll go up in value</a:t>
            </a:r>
            <a:endParaRPr lang="en-IN" dirty="0"/>
          </a:p>
        </p:txBody>
      </p:sp>
      <p:pic>
        <p:nvPicPr>
          <p:cNvPr id="9" name="Picture 8">
            <a:extLst>
              <a:ext uri="{FF2B5EF4-FFF2-40B4-BE49-F238E27FC236}">
                <a16:creationId xmlns:a16="http://schemas.microsoft.com/office/drawing/2014/main" id="{08B82118-3FFF-4C0F-9666-A2BE25AECB99}"/>
              </a:ext>
            </a:extLst>
          </p:cNvPr>
          <p:cNvPicPr>
            <a:picLocks noChangeAspect="1"/>
          </p:cNvPicPr>
          <p:nvPr/>
        </p:nvPicPr>
        <p:blipFill>
          <a:blip r:embed="rId2"/>
          <a:stretch>
            <a:fillRect/>
          </a:stretch>
        </p:blipFill>
        <p:spPr>
          <a:xfrm>
            <a:off x="59183" y="2066245"/>
            <a:ext cx="3027286" cy="1677828"/>
          </a:xfrm>
          <a:prstGeom prst="rect">
            <a:avLst/>
          </a:prstGeom>
        </p:spPr>
      </p:pic>
      <p:pic>
        <p:nvPicPr>
          <p:cNvPr id="11" name="Picture 10">
            <a:extLst>
              <a:ext uri="{FF2B5EF4-FFF2-40B4-BE49-F238E27FC236}">
                <a16:creationId xmlns:a16="http://schemas.microsoft.com/office/drawing/2014/main" id="{C5C94323-A095-4832-8055-66ED8267172B}"/>
              </a:ext>
            </a:extLst>
          </p:cNvPr>
          <p:cNvPicPr>
            <a:picLocks noChangeAspect="1"/>
          </p:cNvPicPr>
          <p:nvPr/>
        </p:nvPicPr>
        <p:blipFill>
          <a:blip r:embed="rId3"/>
          <a:stretch>
            <a:fillRect/>
          </a:stretch>
        </p:blipFill>
        <p:spPr>
          <a:xfrm>
            <a:off x="6575248" y="2996269"/>
            <a:ext cx="5060569" cy="1571347"/>
          </a:xfrm>
          <a:prstGeom prst="rect">
            <a:avLst/>
          </a:prstGeom>
        </p:spPr>
      </p:pic>
      <p:pic>
        <p:nvPicPr>
          <p:cNvPr id="13" name="Picture 2" descr="Image result for transfer bitcoin">
            <a:extLst>
              <a:ext uri="{FF2B5EF4-FFF2-40B4-BE49-F238E27FC236}">
                <a16:creationId xmlns:a16="http://schemas.microsoft.com/office/drawing/2014/main" id="{B325E303-AD30-4F93-8203-04A7F5A983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71" t="-1044" r="-1" b="15146"/>
          <a:stretch/>
        </p:blipFill>
        <p:spPr bwMode="auto">
          <a:xfrm>
            <a:off x="79597" y="4695754"/>
            <a:ext cx="2834339" cy="184412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F29FAB8-6355-4283-A8B7-83BEBE75730C}"/>
              </a:ext>
            </a:extLst>
          </p:cNvPr>
          <p:cNvSpPr txBox="1"/>
          <p:nvPr/>
        </p:nvSpPr>
        <p:spPr>
          <a:xfrm>
            <a:off x="3266983" y="2224752"/>
            <a:ext cx="8717872"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CNN"/>
              </a:rPr>
              <a:t>Many marketplaces called “bitcoin exchanges” allow </a:t>
            </a:r>
            <a:r>
              <a:rPr lang="en-US" dirty="0">
                <a:latin typeface="CNN"/>
              </a:rPr>
              <a:t>people to buy</a:t>
            </a:r>
            <a:r>
              <a:rPr lang="en-US" b="0" i="0" dirty="0">
                <a:solidFill>
                  <a:srgbClr val="000000"/>
                </a:solidFill>
                <a:effectLst/>
                <a:latin typeface="CNN"/>
              </a:rPr>
              <a:t> or </a:t>
            </a:r>
            <a:r>
              <a:rPr lang="en-US" dirty="0">
                <a:latin typeface="CNN"/>
              </a:rPr>
              <a:t>sell bitcoins </a:t>
            </a:r>
            <a:r>
              <a:rPr lang="en-US" b="0" i="0" dirty="0">
                <a:solidFill>
                  <a:srgbClr val="000000"/>
                </a:solidFill>
                <a:effectLst/>
                <a:latin typeface="CNN"/>
              </a:rPr>
              <a:t>using different currencies. Coinbase is a leading exchange, along with </a:t>
            </a:r>
            <a:r>
              <a:rPr lang="en-US" b="0" i="0" dirty="0" err="1">
                <a:solidFill>
                  <a:srgbClr val="000000"/>
                </a:solidFill>
                <a:effectLst/>
                <a:latin typeface="CNN"/>
              </a:rPr>
              <a:t>Bitstamp</a:t>
            </a:r>
            <a:r>
              <a:rPr lang="en-US" dirty="0">
                <a:solidFill>
                  <a:srgbClr val="000000"/>
                </a:solidFill>
                <a:latin typeface="CNN"/>
              </a:rPr>
              <a:t>.</a:t>
            </a:r>
            <a:endParaRPr lang="en-IN" dirty="0"/>
          </a:p>
        </p:txBody>
      </p:sp>
      <p:sp>
        <p:nvSpPr>
          <p:cNvPr id="14" name="TextBox 13">
            <a:extLst>
              <a:ext uri="{FF2B5EF4-FFF2-40B4-BE49-F238E27FC236}">
                <a16:creationId xmlns:a16="http://schemas.microsoft.com/office/drawing/2014/main" id="{7FF7E2BD-2FD0-470E-BF1C-77E411EEE0D5}"/>
              </a:ext>
            </a:extLst>
          </p:cNvPr>
          <p:cNvSpPr txBox="1"/>
          <p:nvPr/>
        </p:nvSpPr>
        <p:spPr>
          <a:xfrm>
            <a:off x="-20865" y="3921285"/>
            <a:ext cx="7315200" cy="646331"/>
          </a:xfrm>
          <a:prstGeom prst="rect">
            <a:avLst/>
          </a:prstGeom>
          <a:noFill/>
        </p:spPr>
        <p:txBody>
          <a:bodyPr wrap="square" rtlCol="0">
            <a:spAutoFit/>
          </a:bodyPr>
          <a:lstStyle/>
          <a:p>
            <a:pPr marL="285750" indent="-285750">
              <a:buFont typeface="Wingdings" panose="05000000000000000000" pitchFamily="2" charset="2"/>
              <a:buChar char="§"/>
            </a:pPr>
            <a:r>
              <a:rPr lang="en-US" b="0" i="0" dirty="0">
                <a:solidFill>
                  <a:srgbClr val="000000"/>
                </a:solidFill>
                <a:effectLst/>
                <a:latin typeface="CNN"/>
              </a:rPr>
              <a:t>People can send bitcoins to each other using mobile apps or their computers. It’s similar to sending cash digitally.</a:t>
            </a:r>
            <a:endParaRPr lang="en-IN" dirty="0"/>
          </a:p>
        </p:txBody>
      </p:sp>
      <p:sp>
        <p:nvSpPr>
          <p:cNvPr id="15" name="TextBox 14">
            <a:extLst>
              <a:ext uri="{FF2B5EF4-FFF2-40B4-BE49-F238E27FC236}">
                <a16:creationId xmlns:a16="http://schemas.microsoft.com/office/drawing/2014/main" id="{AF670EBF-8F1D-4ABB-9714-808BCD0F77D2}"/>
              </a:ext>
            </a:extLst>
          </p:cNvPr>
          <p:cNvSpPr txBox="1"/>
          <p:nvPr/>
        </p:nvSpPr>
        <p:spPr>
          <a:xfrm>
            <a:off x="3012941" y="4744828"/>
            <a:ext cx="8622876"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latin typeface="CNN"/>
              </a:rPr>
              <a:t>People compete to “mine” bitcoins using computers to solve complex math puzzles. This is how bitcoins are created. Currently, a winner is rewarded with 12.5 bitcoins roughly every 10 minutes.</a:t>
            </a:r>
          </a:p>
          <a:p>
            <a:pPr marL="285750" indent="-285750" algn="l">
              <a:buFont typeface="Arial" panose="020B0604020202020204" pitchFamily="34" charset="0"/>
              <a:buChar char="•"/>
            </a:pPr>
            <a:r>
              <a:rPr lang="en-US" b="0" i="0" dirty="0">
                <a:solidFill>
                  <a:srgbClr val="000000"/>
                </a:solidFill>
                <a:effectLst/>
                <a:latin typeface="CNN"/>
              </a:rPr>
              <a:t>Bitcoins are stored in a “digital wallet,” which exists either in the cloud or on a user’s computer. The wallet is a kind of virtual bank account that allows users to send or receive bitcoins, pay for goods or save their money. </a:t>
            </a:r>
            <a:br>
              <a:rPr lang="en-US" dirty="0"/>
            </a:br>
            <a:endParaRPr lang="en-US" b="0" i="0" dirty="0">
              <a:solidFill>
                <a:srgbClr val="000000"/>
              </a:solidFill>
              <a:effectLst/>
              <a:latin typeface="CNN"/>
            </a:endParaRPr>
          </a:p>
          <a:p>
            <a:br>
              <a:rPr lang="en-US" dirty="0"/>
            </a:br>
            <a:endParaRPr lang="en-IN" dirty="0"/>
          </a:p>
        </p:txBody>
      </p:sp>
    </p:spTree>
    <p:extLst>
      <p:ext uri="{BB962C8B-B14F-4D97-AF65-F5344CB8AC3E}">
        <p14:creationId xmlns:p14="http://schemas.microsoft.com/office/powerpoint/2010/main" val="185234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8777-040E-407F-B242-330050444D86}"/>
              </a:ext>
            </a:extLst>
          </p:cNvPr>
          <p:cNvSpPr>
            <a:spLocks noGrp="1"/>
          </p:cNvSpPr>
          <p:nvPr>
            <p:ph type="title"/>
          </p:nvPr>
        </p:nvSpPr>
        <p:spPr>
          <a:xfrm>
            <a:off x="91617" y="85804"/>
            <a:ext cx="10952204" cy="704310"/>
          </a:xfrm>
        </p:spPr>
        <p:txBody>
          <a:bodyPr>
            <a:normAutofit fontScale="90000"/>
          </a:bodyPr>
          <a:lstStyle/>
          <a:p>
            <a:pPr marL="457200" indent="-457200">
              <a:buFont typeface="Wingdings" panose="05000000000000000000" pitchFamily="2" charset="2"/>
              <a:buChar char="Ø"/>
            </a:pPr>
            <a:r>
              <a:rPr lang="en-US" u="sng" dirty="0"/>
              <a:t>Motivation for the predicting the price of bitcoin</a:t>
            </a:r>
            <a:r>
              <a:rPr lang="en-US" dirty="0"/>
              <a:t> :</a:t>
            </a:r>
            <a:endParaRPr lang="en-IN" dirty="0"/>
          </a:p>
        </p:txBody>
      </p:sp>
      <p:sp>
        <p:nvSpPr>
          <p:cNvPr id="3" name="Content Placeholder 2">
            <a:extLst>
              <a:ext uri="{FF2B5EF4-FFF2-40B4-BE49-F238E27FC236}">
                <a16:creationId xmlns:a16="http://schemas.microsoft.com/office/drawing/2014/main" id="{F6081CF0-3BC5-4612-83CC-DCBE2FE25D11}"/>
              </a:ext>
            </a:extLst>
          </p:cNvPr>
          <p:cNvSpPr>
            <a:spLocks noGrp="1"/>
          </p:cNvSpPr>
          <p:nvPr>
            <p:ph idx="1"/>
          </p:nvPr>
        </p:nvSpPr>
        <p:spPr>
          <a:xfrm>
            <a:off x="-148081" y="878889"/>
            <a:ext cx="11635785" cy="5653611"/>
          </a:xfrm>
        </p:spPr>
        <p:txBody>
          <a:bodyPr>
            <a:normAutofit/>
          </a:bodyPr>
          <a:lstStyle/>
          <a:p>
            <a:pPr lvl="1">
              <a:buClrTx/>
              <a:buFont typeface="Wingdings" panose="05000000000000000000" pitchFamily="2" charset="2"/>
              <a:buChar char="q"/>
            </a:pPr>
            <a:r>
              <a:rPr lang="en-US" dirty="0">
                <a:solidFill>
                  <a:schemeClr val="tx1"/>
                </a:solidFill>
              </a:rPr>
              <a:t>Bitcoin news is omnipresent. It was for real revolutionary for the financial markets. JPMorgan Chase &amp; Co</a:t>
            </a:r>
            <a:r>
              <a:rPr lang="en-US" b="0" i="0" dirty="0">
                <a:solidFill>
                  <a:schemeClr val="tx1"/>
                </a:solidFill>
                <a:effectLst/>
              </a:rPr>
              <a:t> is the latest Wall Street firm floating the idea of investors using Bitcoin as a way to diversify their portfolios. </a:t>
            </a:r>
            <a:endParaRPr lang="en-IN" b="0" i="0" dirty="0">
              <a:solidFill>
                <a:schemeClr val="tx1"/>
              </a:solidFill>
              <a:effectLst/>
            </a:endParaRPr>
          </a:p>
          <a:p>
            <a:pPr marL="228600" lvl="1" indent="0" algn="ctr">
              <a:buClrTx/>
              <a:buNone/>
            </a:pPr>
            <a:r>
              <a:rPr lang="en-US" b="1" i="0" dirty="0">
                <a:solidFill>
                  <a:schemeClr val="tx1"/>
                </a:solidFill>
                <a:effectLst/>
              </a:rPr>
              <a:t>     “In a multi-asset portfolio, investors can likely add up to 1% of their allocation to cryptocurrencies in order  to achieve any efficiency gain in the overall risk-adjusted returns of the portfolio” -</a:t>
            </a:r>
            <a:r>
              <a:rPr lang="en-US" b="1" i="0" dirty="0" err="1">
                <a:solidFill>
                  <a:schemeClr val="tx1"/>
                </a:solidFill>
                <a:effectLst/>
              </a:rPr>
              <a:t>stategists</a:t>
            </a:r>
            <a:r>
              <a:rPr lang="en-US" b="1" i="0" dirty="0">
                <a:solidFill>
                  <a:schemeClr val="tx1"/>
                </a:solidFill>
                <a:effectLst/>
                <a:latin typeface="PublicoText-Roman-Web"/>
              </a:rPr>
              <a:t>.</a:t>
            </a:r>
          </a:p>
          <a:p>
            <a:pPr lvl="1">
              <a:buClrTx/>
              <a:buFont typeface="Wingdings" panose="05000000000000000000" pitchFamily="2" charset="2"/>
              <a:buChar char="q"/>
            </a:pPr>
            <a:r>
              <a:rPr lang="en-US" b="1" dirty="0">
                <a:solidFill>
                  <a:schemeClr val="tx1"/>
                </a:solidFill>
                <a:latin typeface="PublicoText-Roman-Web"/>
              </a:rPr>
              <a:t> </a:t>
            </a:r>
            <a:r>
              <a:rPr lang="en-US" b="0" i="0" dirty="0">
                <a:solidFill>
                  <a:schemeClr val="tx1"/>
                </a:solidFill>
                <a:effectLst/>
              </a:rPr>
              <a:t>Bitcoin has surged fivefold in the past year as prominent investors such as Paul Tudor Jones and Elon Musk have piled in, with </a:t>
            </a:r>
            <a:r>
              <a:rPr lang="en-US" dirty="0">
                <a:solidFill>
                  <a:schemeClr val="tx1"/>
                </a:solidFill>
              </a:rPr>
              <a:t>Tesla Inc. </a:t>
            </a:r>
            <a:r>
              <a:rPr lang="en-US" b="0" i="0" dirty="0">
                <a:solidFill>
                  <a:schemeClr val="tx1"/>
                </a:solidFill>
                <a:effectLst/>
              </a:rPr>
              <a:t>recently announcing a $1.5 billion purchase of the asset. Bitcoin is outperforming stocks </a:t>
            </a:r>
            <a:r>
              <a:rPr lang="en-US" dirty="0">
                <a:solidFill>
                  <a:schemeClr val="tx1"/>
                </a:solidFill>
              </a:rPr>
              <a:t>since the last </a:t>
            </a:r>
            <a:r>
              <a:rPr lang="en-US" b="0" i="0" dirty="0">
                <a:solidFill>
                  <a:schemeClr val="tx1"/>
                </a:solidFill>
                <a:effectLst/>
              </a:rPr>
              <a:t>five years.</a:t>
            </a:r>
          </a:p>
          <a:p>
            <a:pPr lvl="1">
              <a:buClrTx/>
              <a:buFont typeface="Wingdings" panose="05000000000000000000" pitchFamily="2" charset="2"/>
              <a:buChar char="q"/>
            </a:pPr>
            <a:r>
              <a:rPr lang="en-US" b="0" i="0" dirty="0">
                <a:solidFill>
                  <a:schemeClr val="tx1"/>
                </a:solidFill>
                <a:effectLst/>
                <a:latin typeface="PublicoText-Roman-Web"/>
              </a:rPr>
              <a:t>Cryptocurrencies may be relatively new and volatile, but they’re also somewhat uncorrelated with other assets, and may be able to provide a good hedge. Former </a:t>
            </a:r>
            <a:r>
              <a:rPr lang="en-US" dirty="0">
                <a:solidFill>
                  <a:schemeClr val="tx1"/>
                </a:solidFill>
                <a:latin typeface="PublicoText-Roman-Web"/>
              </a:rPr>
              <a:t>Federal Reserve</a:t>
            </a:r>
            <a:r>
              <a:rPr lang="en-US" b="0" i="0" dirty="0">
                <a:solidFill>
                  <a:schemeClr val="tx1"/>
                </a:solidFill>
                <a:effectLst/>
                <a:latin typeface="PublicoText-Roman-Web"/>
              </a:rPr>
              <a:t> economists Roberto </a:t>
            </a:r>
            <a:r>
              <a:rPr lang="en-US" b="0" i="0" dirty="0" err="1">
                <a:solidFill>
                  <a:schemeClr val="tx1"/>
                </a:solidFill>
                <a:effectLst/>
                <a:latin typeface="PublicoText-Roman-Web"/>
              </a:rPr>
              <a:t>Perli</a:t>
            </a:r>
            <a:r>
              <a:rPr lang="en-US" b="0" i="0" dirty="0">
                <a:solidFill>
                  <a:schemeClr val="tx1"/>
                </a:solidFill>
                <a:effectLst/>
                <a:latin typeface="PublicoText-Roman-Web"/>
              </a:rPr>
              <a:t> and Benson Durham at Cornerstone Macro LLC have run calculations and found that the volatility of equity portfolios can </a:t>
            </a:r>
            <a:r>
              <a:rPr lang="en-US" dirty="0">
                <a:solidFill>
                  <a:schemeClr val="tx1"/>
                </a:solidFill>
                <a:latin typeface="PublicoText-Roman-Web"/>
              </a:rPr>
              <a:t>usually be reduced</a:t>
            </a:r>
            <a:r>
              <a:rPr lang="en-US" b="0" i="0" dirty="0">
                <a:solidFill>
                  <a:schemeClr val="tx1"/>
                </a:solidFill>
                <a:effectLst/>
                <a:latin typeface="PublicoText-Roman-Web"/>
              </a:rPr>
              <a:t> by adding some amount of digital assets.</a:t>
            </a:r>
          </a:p>
          <a:p>
            <a:pPr lvl="1">
              <a:buClrTx/>
              <a:buFont typeface="Wingdings" panose="05000000000000000000" pitchFamily="2" charset="2"/>
              <a:buChar char="q"/>
            </a:pPr>
            <a:r>
              <a:rPr lang="en-US" sz="1600" b="0" i="0" dirty="0">
                <a:solidFill>
                  <a:schemeClr val="tx1"/>
                </a:solidFill>
                <a:effectLst/>
              </a:rPr>
              <a:t>One of the main reasons why gold has been popular among investors as a hedging instrument against inflation or uncertainty is the fact that gold is a scarce and limited resource, a characteristic shared by Bitcoin. There can only ever be 21 million Bitcoins, not a single one more, essentially making the digital currency a deflationary one, whose purchasing power, theoretically, increases every day</a:t>
            </a:r>
            <a:endParaRPr lang="en-US" b="0" i="0" dirty="0">
              <a:solidFill>
                <a:schemeClr val="tx1"/>
              </a:solidFill>
              <a:effectLst/>
              <a:latin typeface="PublicoText-Roman-Web"/>
            </a:endParaRPr>
          </a:p>
          <a:p>
            <a:pPr lvl="1">
              <a:buClrTx/>
              <a:buFont typeface="Wingdings" panose="05000000000000000000" pitchFamily="2" charset="2"/>
              <a:buChar char="q"/>
            </a:pPr>
            <a:r>
              <a:rPr lang="en-US" i="0" dirty="0">
                <a:solidFill>
                  <a:schemeClr val="tx1"/>
                </a:solidFill>
                <a:effectLst/>
              </a:rPr>
              <a:t>The Bitcoin price chart is still very volatile. On November 20th, 2015, Bitcoin (BTC) got indexed as other stocks. From the very first day constantly growing</a:t>
            </a:r>
            <a:r>
              <a:rPr lang="en-US" dirty="0">
                <a:solidFill>
                  <a:schemeClr val="tx1"/>
                </a:solidFill>
              </a:rPr>
              <a:t> and </a:t>
            </a:r>
            <a:r>
              <a:rPr lang="en-US" i="0" dirty="0">
                <a:solidFill>
                  <a:schemeClr val="tx1"/>
                </a:solidFill>
                <a:effectLst/>
              </a:rPr>
              <a:t>was worth 327.00 USD. </a:t>
            </a:r>
            <a:r>
              <a:rPr lang="en-US" dirty="0">
                <a:solidFill>
                  <a:schemeClr val="tx1"/>
                </a:solidFill>
              </a:rPr>
              <a:t>It </a:t>
            </a:r>
            <a:r>
              <a:rPr lang="en-US" i="0" dirty="0">
                <a:solidFill>
                  <a:schemeClr val="tx1"/>
                </a:solidFill>
                <a:effectLst/>
              </a:rPr>
              <a:t>reached its highest peak on December the 15th, 2017.  The BTC value was 19’650.01. The market and even professional investors went crazy. On December 2018, the Bitcoin price chart dropped significantly. Many people lost 85% or even more of their capital invested in Bitcoins.. BTC was now worth a bit more than $3,000. On June 2019, the Bitcoin price chart raised up to another mountain peak. The renewed rise has surprised all skeptics. But at $11,865 the zenith was reached again. Since then, the Bitcoin price had leveled around $7 to $8k. </a:t>
            </a:r>
            <a:r>
              <a:rPr lang="en-US" dirty="0">
                <a:solidFill>
                  <a:schemeClr val="tx1"/>
                </a:solidFill>
              </a:rPr>
              <a:t>The statistics predicted the value for bitcoin to rise in 2021 and that’s what motivated me to find out for myself.</a:t>
            </a:r>
            <a:endParaRPr lang="en-US" i="0" dirty="0">
              <a:solidFill>
                <a:schemeClr val="tx1"/>
              </a:solidFill>
              <a:effectLst/>
            </a:endParaRPr>
          </a:p>
        </p:txBody>
      </p:sp>
    </p:spTree>
    <p:extLst>
      <p:ext uri="{BB962C8B-B14F-4D97-AF65-F5344CB8AC3E}">
        <p14:creationId xmlns:p14="http://schemas.microsoft.com/office/powerpoint/2010/main" val="422649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11E9B-0AA9-4E07-BEED-FAD97C3519B6}"/>
              </a:ext>
            </a:extLst>
          </p:cNvPr>
          <p:cNvSpPr>
            <a:spLocks noGrp="1"/>
          </p:cNvSpPr>
          <p:nvPr>
            <p:ph type="title"/>
          </p:nvPr>
        </p:nvSpPr>
        <p:spPr>
          <a:xfrm>
            <a:off x="153760" y="139069"/>
            <a:ext cx="11023226" cy="677678"/>
          </a:xfrm>
        </p:spPr>
        <p:txBody>
          <a:bodyPr>
            <a:normAutofit fontScale="90000"/>
          </a:bodyPr>
          <a:lstStyle/>
          <a:p>
            <a:pPr marL="457200" indent="-457200">
              <a:buFont typeface="Wingdings" panose="05000000000000000000" pitchFamily="2" charset="2"/>
              <a:buChar char="Ø"/>
            </a:pPr>
            <a:r>
              <a:rPr lang="en-US" b="1" u="sng" dirty="0"/>
              <a:t>Research papers on bitcoin price prediction</a:t>
            </a:r>
            <a:r>
              <a:rPr lang="en-US" dirty="0"/>
              <a:t>:</a:t>
            </a:r>
            <a:endParaRPr lang="en-IN" dirty="0"/>
          </a:p>
        </p:txBody>
      </p:sp>
      <p:sp>
        <p:nvSpPr>
          <p:cNvPr id="4" name="TextBox 3">
            <a:extLst>
              <a:ext uri="{FF2B5EF4-FFF2-40B4-BE49-F238E27FC236}">
                <a16:creationId xmlns:a16="http://schemas.microsoft.com/office/drawing/2014/main" id="{B9DFF5E9-3C79-4E0A-A83A-FB2950F93A11}"/>
              </a:ext>
            </a:extLst>
          </p:cNvPr>
          <p:cNvSpPr txBox="1"/>
          <p:nvPr/>
        </p:nvSpPr>
        <p:spPr>
          <a:xfrm>
            <a:off x="153760" y="1270000"/>
            <a:ext cx="11023226" cy="4801314"/>
          </a:xfrm>
          <a:prstGeom prst="rect">
            <a:avLst/>
          </a:prstGeom>
          <a:noFill/>
        </p:spPr>
        <p:txBody>
          <a:bodyPr wrap="square" rtlCol="0">
            <a:spAutoFit/>
          </a:bodyPr>
          <a:lstStyle/>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Bitcoin Price Prediction by </a:t>
            </a:r>
            <a:r>
              <a:rPr lang="en-US" dirty="0" err="1"/>
              <a:t>Ahmer</a:t>
            </a:r>
            <a:r>
              <a:rPr lang="en-US" dirty="0"/>
              <a:t> Sabah and </a:t>
            </a:r>
            <a:r>
              <a:rPr lang="en-US" dirty="0" err="1"/>
              <a:t>Mahpari</a:t>
            </a:r>
            <a:r>
              <a:rPr lang="en-US" dirty="0"/>
              <a:t> Ansari- investigated the effect of p, q and d values on the achieved MSE  in the prediction.</a:t>
            </a:r>
          </a:p>
          <a:p>
            <a:endParaRPr lang="en-US" dirty="0"/>
          </a:p>
          <a:p>
            <a:pPr marL="285750" indent="-285750">
              <a:buFont typeface="Wingdings" panose="05000000000000000000" pitchFamily="2" charset="2"/>
              <a:buChar char="§"/>
            </a:pPr>
            <a:r>
              <a:rPr lang="en-US" dirty="0"/>
              <a:t>Bitcoin Price Prediction: An ARIMA approach by Amin Azari –ARIMA model results in larger MSE of the model due to price vulnerability.</a:t>
            </a:r>
          </a:p>
          <a:p>
            <a:endParaRPr lang="en-US" dirty="0"/>
          </a:p>
          <a:p>
            <a:pPr marL="285750" indent="-285750">
              <a:buFont typeface="Wingdings" panose="05000000000000000000" pitchFamily="2" charset="2"/>
              <a:buChar char="§"/>
            </a:pPr>
            <a:r>
              <a:rPr lang="en-US" dirty="0"/>
              <a:t>Seq2Seq RNN and ARIMA  models for cryptocurrency prediction: A comparative study by J. </a:t>
            </a:r>
            <a:r>
              <a:rPr lang="en-US" dirty="0" err="1"/>
              <a:t>Rebane</a:t>
            </a:r>
            <a:r>
              <a:rPr lang="en-US" dirty="0"/>
              <a:t>, </a:t>
            </a:r>
            <a:r>
              <a:rPr lang="en-US" dirty="0" err="1"/>
              <a:t>I.Karlsson</a:t>
            </a:r>
            <a:r>
              <a:rPr lang="en-US" dirty="0"/>
              <a:t>, </a:t>
            </a:r>
            <a:r>
              <a:rPr lang="en-US" dirty="0" err="1"/>
              <a:t>Sdenic</a:t>
            </a:r>
            <a:r>
              <a:rPr lang="en-US" dirty="0"/>
              <a:t> and P. </a:t>
            </a:r>
            <a:r>
              <a:rPr lang="en-US" dirty="0" err="1"/>
              <a:t>papatetrou</a:t>
            </a:r>
            <a:r>
              <a:rPr lang="en-US" dirty="0"/>
              <a:t> –RNN outperforms the ARIMA model.</a:t>
            </a:r>
          </a:p>
          <a:p>
            <a:endParaRPr lang="en-US" dirty="0"/>
          </a:p>
          <a:p>
            <a:endParaRPr lang="en-US" dirty="0"/>
          </a:p>
          <a:p>
            <a:pPr marL="285750" indent="-285750">
              <a:buFont typeface="Wingdings" panose="05000000000000000000" pitchFamily="2" charset="2"/>
              <a:buChar char="§"/>
            </a:pPr>
            <a:r>
              <a:rPr lang="en-US" dirty="0"/>
              <a:t>Shukla S, Dev S(2020)- BITCOINS BEAT CORONAVIRUS BLUES.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Time series forecasting of Bitcoin using high-dimensional features: a machine learning approach by Mohammed Mudassir, </a:t>
            </a:r>
            <a:r>
              <a:rPr lang="en-US" dirty="0" err="1"/>
              <a:t>Shada</a:t>
            </a:r>
            <a:r>
              <a:rPr lang="en-US" dirty="0"/>
              <a:t> </a:t>
            </a:r>
            <a:r>
              <a:rPr lang="en-US" dirty="0" err="1"/>
              <a:t>Bennbaia</a:t>
            </a:r>
            <a:r>
              <a:rPr lang="en-US" dirty="0"/>
              <a:t>, Devin </a:t>
            </a:r>
            <a:r>
              <a:rPr lang="en-US" dirty="0" err="1"/>
              <a:t>Unal</a:t>
            </a:r>
            <a:r>
              <a:rPr lang="en-US" dirty="0"/>
              <a:t> and Mohammad </a:t>
            </a:r>
            <a:r>
              <a:rPr lang="en-US" dirty="0" err="1"/>
              <a:t>Hammoudeh</a:t>
            </a:r>
            <a:r>
              <a:rPr lang="en-US" dirty="0"/>
              <a:t>- machine learning model like ANN, LSTM, SVM, SANN outperforms the ARIMA model.</a:t>
            </a:r>
            <a:endParaRPr lang="en-IN" dirty="0"/>
          </a:p>
        </p:txBody>
      </p:sp>
    </p:spTree>
    <p:extLst>
      <p:ext uri="{BB962C8B-B14F-4D97-AF65-F5344CB8AC3E}">
        <p14:creationId xmlns:p14="http://schemas.microsoft.com/office/powerpoint/2010/main" val="44862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7E56-26AE-411E-A802-B9D036878774}"/>
              </a:ext>
            </a:extLst>
          </p:cNvPr>
          <p:cNvSpPr>
            <a:spLocks noGrp="1"/>
          </p:cNvSpPr>
          <p:nvPr>
            <p:ph type="title"/>
          </p:nvPr>
        </p:nvSpPr>
        <p:spPr>
          <a:xfrm>
            <a:off x="73863" y="139069"/>
            <a:ext cx="4622425" cy="677677"/>
          </a:xfrm>
        </p:spPr>
        <p:txBody>
          <a:bodyPr>
            <a:normAutofit fontScale="90000"/>
          </a:bodyPr>
          <a:lstStyle/>
          <a:p>
            <a:pPr marL="457200" indent="-457200">
              <a:buFont typeface="Wingdings" panose="05000000000000000000" pitchFamily="2" charset="2"/>
              <a:buChar char="Ø"/>
            </a:pPr>
            <a:r>
              <a:rPr lang="en-US" u="sng" dirty="0"/>
              <a:t>Data collection</a:t>
            </a:r>
            <a:r>
              <a:rPr lang="en-US" dirty="0"/>
              <a:t>:</a:t>
            </a:r>
            <a:endParaRPr lang="en-IN" dirty="0"/>
          </a:p>
        </p:txBody>
      </p:sp>
      <p:sp>
        <p:nvSpPr>
          <p:cNvPr id="3" name="Content Placeholder 2">
            <a:extLst>
              <a:ext uri="{FF2B5EF4-FFF2-40B4-BE49-F238E27FC236}">
                <a16:creationId xmlns:a16="http://schemas.microsoft.com/office/drawing/2014/main" id="{6D526F11-C68F-479C-B702-40068EECDE7B}"/>
              </a:ext>
            </a:extLst>
          </p:cNvPr>
          <p:cNvSpPr>
            <a:spLocks noGrp="1"/>
          </p:cNvSpPr>
          <p:nvPr>
            <p:ph idx="1"/>
          </p:nvPr>
        </p:nvSpPr>
        <p:spPr>
          <a:xfrm>
            <a:off x="73863" y="816746"/>
            <a:ext cx="11975977" cy="3151572"/>
          </a:xfrm>
        </p:spPr>
        <p:txBody>
          <a:bodyPr>
            <a:normAutofit/>
          </a:bodyPr>
          <a:lstStyle/>
          <a:p>
            <a:pPr>
              <a:buClrTx/>
              <a:buFont typeface="Wingdings" panose="05000000000000000000" pitchFamily="2" charset="2"/>
              <a:buChar char="q"/>
            </a:pPr>
            <a:r>
              <a:rPr lang="en-IN" dirty="0"/>
              <a:t> The best website that contains bitcoin data is coinmarket.com. It’s the most useful source for collecting data on not just Bitcoin but Either, Ripple etc. It is great source of information but we can get only small of data for free. For this reason, I fetched my dataset using an API of the website quadln.com, which is yet another excellent source for collecting data.</a:t>
            </a:r>
          </a:p>
          <a:p>
            <a:pPr algn="just" fontAlgn="base">
              <a:buClrTx/>
              <a:buFont typeface="Wingdings" panose="05000000000000000000" pitchFamily="2" charset="2"/>
              <a:buChar char="q"/>
            </a:pPr>
            <a:r>
              <a:rPr lang="en-IN" dirty="0"/>
              <a:t> </a:t>
            </a:r>
            <a:r>
              <a:rPr lang="en-IN" sz="1600" dirty="0"/>
              <a:t>Before, the explanation of the data, I would like to explain how trading analysis is performed. There are four fundamental principles to be kept in mind:1)</a:t>
            </a:r>
            <a:r>
              <a:rPr lang="en-US" sz="1600" b="0" i="0" dirty="0">
                <a:solidFill>
                  <a:srgbClr val="000000"/>
                </a:solidFill>
                <a:effectLst/>
              </a:rPr>
              <a:t> Price = direction of the trend, 2) Volume =strength of the trend 3) Price and volume together confirms the market direction 4) Divergence leads to market weakness. Thus, volume and </a:t>
            </a:r>
            <a:r>
              <a:rPr lang="en-US" sz="1600" dirty="0">
                <a:solidFill>
                  <a:srgbClr val="000000"/>
                </a:solidFill>
              </a:rPr>
              <a:t>p</a:t>
            </a:r>
            <a:r>
              <a:rPr lang="en-US" sz="1600" b="0" i="0" dirty="0">
                <a:solidFill>
                  <a:srgbClr val="000000"/>
                </a:solidFill>
                <a:effectLst/>
              </a:rPr>
              <a:t>rice of the market determine whether the market is witnessing a bullish character- rise in the market ( Price </a:t>
            </a:r>
            <a:r>
              <a:rPr lang="en-US" sz="1600" dirty="0">
                <a:solidFill>
                  <a:srgbClr val="000000"/>
                </a:solidFill>
              </a:rPr>
              <a:t> and volume are moving in the same directions) or bearish character (price and volume are moving in differently directions).  Now, in order to determine the future price of bitcoin, we needed to collect data from previous years. We also needed to predict the volume to determine correct the market trend. </a:t>
            </a:r>
          </a:p>
          <a:p>
            <a:pPr algn="just" fontAlgn="base">
              <a:buClrTx/>
              <a:buFont typeface="Wingdings" panose="05000000000000000000" pitchFamily="2" charset="2"/>
              <a:buChar char="q"/>
            </a:pPr>
            <a:r>
              <a:rPr lang="en-US" sz="1600" b="0" i="0" dirty="0">
                <a:solidFill>
                  <a:srgbClr val="000000"/>
                </a:solidFill>
                <a:effectLst/>
              </a:rPr>
              <a:t> The data collected thus mainly encapsulat</a:t>
            </a:r>
            <a:r>
              <a:rPr lang="en-US" sz="1600" dirty="0">
                <a:solidFill>
                  <a:srgbClr val="000000"/>
                </a:solidFill>
              </a:rPr>
              <a:t>es the closing price, opening price, volume of BTC collected daily from October of 2011 to March of 2021. </a:t>
            </a:r>
            <a:endParaRPr lang="en-US" sz="1600" b="0" i="0" dirty="0">
              <a:solidFill>
                <a:srgbClr val="212529"/>
              </a:solidFill>
              <a:effectLst/>
            </a:endParaRPr>
          </a:p>
          <a:p>
            <a:pPr algn="just" fontAlgn="base">
              <a:buFont typeface="+mj-lt"/>
              <a:buAutoNum type="arabicPeriod"/>
            </a:pPr>
            <a:endParaRPr lang="en-US" sz="1600" b="0" i="0" dirty="0">
              <a:solidFill>
                <a:srgbClr val="212529"/>
              </a:solidFill>
              <a:effectLst/>
            </a:endParaRPr>
          </a:p>
          <a:p>
            <a:pPr algn="just" fontAlgn="base">
              <a:buFont typeface="+mj-lt"/>
              <a:buAutoNum type="arabicPeriod"/>
            </a:pPr>
            <a:endParaRPr lang="en-US" b="0" i="0" dirty="0">
              <a:solidFill>
                <a:srgbClr val="212529"/>
              </a:solidFill>
              <a:effectLst/>
              <a:latin typeface="-apple-system"/>
            </a:endParaRPr>
          </a:p>
          <a:p>
            <a:pPr algn="just" fontAlgn="base">
              <a:buFont typeface="+mj-lt"/>
              <a:buAutoNum type="arabicPeriod"/>
            </a:pPr>
            <a:endParaRPr lang="en-US" b="0" i="0" dirty="0">
              <a:solidFill>
                <a:srgbClr val="212529"/>
              </a:solidFill>
              <a:effectLst/>
              <a:latin typeface="-apple-system"/>
            </a:endParaRPr>
          </a:p>
          <a:p>
            <a:pPr>
              <a:buClrTx/>
              <a:buFont typeface="Wingdings" panose="05000000000000000000" pitchFamily="2" charset="2"/>
              <a:buChar char="q"/>
            </a:pPr>
            <a:endParaRPr lang="en-IN" dirty="0"/>
          </a:p>
        </p:txBody>
      </p:sp>
      <p:pic>
        <p:nvPicPr>
          <p:cNvPr id="5" name="Picture 4">
            <a:extLst>
              <a:ext uri="{FF2B5EF4-FFF2-40B4-BE49-F238E27FC236}">
                <a16:creationId xmlns:a16="http://schemas.microsoft.com/office/drawing/2014/main" id="{746DC4AC-3164-4FCA-8FC7-AA64257E9639}"/>
              </a:ext>
            </a:extLst>
          </p:cNvPr>
          <p:cNvPicPr>
            <a:picLocks noChangeAspect="1"/>
          </p:cNvPicPr>
          <p:nvPr/>
        </p:nvPicPr>
        <p:blipFill>
          <a:blip r:embed="rId2"/>
          <a:stretch>
            <a:fillRect/>
          </a:stretch>
        </p:blipFill>
        <p:spPr>
          <a:xfrm>
            <a:off x="1617157" y="3997926"/>
            <a:ext cx="8467875" cy="2721005"/>
          </a:xfrm>
          <a:prstGeom prst="rect">
            <a:avLst/>
          </a:prstGeom>
        </p:spPr>
      </p:pic>
    </p:spTree>
    <p:extLst>
      <p:ext uri="{BB962C8B-B14F-4D97-AF65-F5344CB8AC3E}">
        <p14:creationId xmlns:p14="http://schemas.microsoft.com/office/powerpoint/2010/main" val="3084822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B9E6-3494-478E-A604-33A40CD1A1E5}"/>
              </a:ext>
            </a:extLst>
          </p:cNvPr>
          <p:cNvSpPr>
            <a:spLocks noGrp="1"/>
          </p:cNvSpPr>
          <p:nvPr>
            <p:ph type="title"/>
          </p:nvPr>
        </p:nvSpPr>
        <p:spPr>
          <a:xfrm>
            <a:off x="136007" y="167358"/>
            <a:ext cx="8715030" cy="445201"/>
          </a:xfrm>
        </p:spPr>
        <p:txBody>
          <a:bodyPr>
            <a:normAutofit fontScale="90000"/>
          </a:bodyPr>
          <a:lstStyle/>
          <a:p>
            <a:pPr marL="457200" indent="-457200">
              <a:buFont typeface="Wingdings" panose="05000000000000000000" pitchFamily="2" charset="2"/>
              <a:buChar char="Ø"/>
            </a:pPr>
            <a:r>
              <a:rPr lang="en-US" dirty="0">
                <a:solidFill>
                  <a:schemeClr val="tx1"/>
                </a:solidFill>
              </a:rPr>
              <a:t>Stationarity and </a:t>
            </a:r>
            <a:r>
              <a:rPr lang="en-US" dirty="0" err="1">
                <a:solidFill>
                  <a:schemeClr val="tx1"/>
                </a:solidFill>
              </a:rPr>
              <a:t>seasonality:VOLUME</a:t>
            </a:r>
            <a:endParaRPr lang="en-IN" dirty="0">
              <a:solidFill>
                <a:schemeClr val="tx1"/>
              </a:solidFill>
            </a:endParaRPr>
          </a:p>
        </p:txBody>
      </p:sp>
      <p:pic>
        <p:nvPicPr>
          <p:cNvPr id="6" name="Picture 5">
            <a:extLst>
              <a:ext uri="{FF2B5EF4-FFF2-40B4-BE49-F238E27FC236}">
                <a16:creationId xmlns:a16="http://schemas.microsoft.com/office/drawing/2014/main" id="{288E94D9-CE2E-46DB-8CE7-DA35BE8C1B92}"/>
              </a:ext>
            </a:extLst>
          </p:cNvPr>
          <p:cNvPicPr>
            <a:picLocks noChangeAspect="1"/>
          </p:cNvPicPr>
          <p:nvPr/>
        </p:nvPicPr>
        <p:blipFill>
          <a:blip r:embed="rId2"/>
          <a:stretch>
            <a:fillRect/>
          </a:stretch>
        </p:blipFill>
        <p:spPr>
          <a:xfrm>
            <a:off x="215836" y="1970844"/>
            <a:ext cx="8715029" cy="4719798"/>
          </a:xfrm>
          <a:prstGeom prst="rect">
            <a:avLst/>
          </a:prstGeom>
        </p:spPr>
      </p:pic>
      <p:sp>
        <p:nvSpPr>
          <p:cNvPr id="8" name="Rectangle 1">
            <a:extLst>
              <a:ext uri="{FF2B5EF4-FFF2-40B4-BE49-F238E27FC236}">
                <a16:creationId xmlns:a16="http://schemas.microsoft.com/office/drawing/2014/main" id="{6AAB2889-5A9C-4990-BF2A-7380E09984D5}"/>
              </a:ext>
            </a:extLst>
          </p:cNvPr>
          <p:cNvSpPr>
            <a:spLocks noChangeArrowheads="1"/>
          </p:cNvSpPr>
          <p:nvPr/>
        </p:nvSpPr>
        <p:spPr bwMode="auto">
          <a:xfrm>
            <a:off x="335576" y="332912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5" name="Picture 14">
            <a:extLst>
              <a:ext uri="{FF2B5EF4-FFF2-40B4-BE49-F238E27FC236}">
                <a16:creationId xmlns:a16="http://schemas.microsoft.com/office/drawing/2014/main" id="{9DA49A15-660B-4E19-AF49-3DE9997270B7}"/>
              </a:ext>
            </a:extLst>
          </p:cNvPr>
          <p:cNvPicPr>
            <a:picLocks noChangeAspect="1"/>
          </p:cNvPicPr>
          <p:nvPr/>
        </p:nvPicPr>
        <p:blipFill>
          <a:blip r:embed="rId3"/>
          <a:stretch>
            <a:fillRect/>
          </a:stretch>
        </p:blipFill>
        <p:spPr>
          <a:xfrm>
            <a:off x="136007" y="-1505689"/>
            <a:ext cx="6151278" cy="3346094"/>
          </a:xfrm>
          <a:prstGeom prst="rect">
            <a:avLst/>
          </a:prstGeom>
        </p:spPr>
      </p:pic>
    </p:spTree>
    <p:extLst>
      <p:ext uri="{BB962C8B-B14F-4D97-AF65-F5344CB8AC3E}">
        <p14:creationId xmlns:p14="http://schemas.microsoft.com/office/powerpoint/2010/main" val="3275660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86EA-19BB-4B81-AF81-65353F9A3D09}"/>
              </a:ext>
            </a:extLst>
          </p:cNvPr>
          <p:cNvSpPr>
            <a:spLocks noGrp="1"/>
          </p:cNvSpPr>
          <p:nvPr>
            <p:ph type="title"/>
          </p:nvPr>
        </p:nvSpPr>
        <p:spPr>
          <a:xfrm>
            <a:off x="127128" y="121314"/>
            <a:ext cx="6824088" cy="633288"/>
          </a:xfrm>
        </p:spPr>
        <p:txBody>
          <a:bodyPr>
            <a:normAutofit fontScale="90000"/>
          </a:bodyPr>
          <a:lstStyle/>
          <a:p>
            <a:pPr marL="457200" indent="-457200">
              <a:buFont typeface="Wingdings" panose="05000000000000000000" pitchFamily="2" charset="2"/>
              <a:buChar char="Ø"/>
            </a:pPr>
            <a:r>
              <a:rPr lang="en-US" b="1" u="sng" dirty="0"/>
              <a:t>Making volume stationary</a:t>
            </a:r>
            <a:r>
              <a:rPr lang="en-US" dirty="0"/>
              <a:t>:</a:t>
            </a:r>
            <a:endParaRPr lang="en-IN" dirty="0"/>
          </a:p>
        </p:txBody>
      </p:sp>
      <p:pic>
        <p:nvPicPr>
          <p:cNvPr id="5" name="Picture 4">
            <a:extLst>
              <a:ext uri="{FF2B5EF4-FFF2-40B4-BE49-F238E27FC236}">
                <a16:creationId xmlns:a16="http://schemas.microsoft.com/office/drawing/2014/main" id="{7E681F75-E6E2-48D7-BC5A-BD148198EA7C}"/>
              </a:ext>
            </a:extLst>
          </p:cNvPr>
          <p:cNvPicPr>
            <a:picLocks noChangeAspect="1"/>
          </p:cNvPicPr>
          <p:nvPr/>
        </p:nvPicPr>
        <p:blipFill>
          <a:blip r:embed="rId2"/>
          <a:stretch>
            <a:fillRect/>
          </a:stretch>
        </p:blipFill>
        <p:spPr>
          <a:xfrm>
            <a:off x="186845" y="-1628214"/>
            <a:ext cx="5983550" cy="3714447"/>
          </a:xfrm>
          <a:prstGeom prst="rect">
            <a:avLst/>
          </a:prstGeom>
        </p:spPr>
      </p:pic>
      <p:pic>
        <p:nvPicPr>
          <p:cNvPr id="7" name="Picture 6">
            <a:extLst>
              <a:ext uri="{FF2B5EF4-FFF2-40B4-BE49-F238E27FC236}">
                <a16:creationId xmlns:a16="http://schemas.microsoft.com/office/drawing/2014/main" id="{0226E0CA-A435-4248-8AB5-E15980338A21}"/>
              </a:ext>
            </a:extLst>
          </p:cNvPr>
          <p:cNvPicPr>
            <a:picLocks noChangeAspect="1"/>
          </p:cNvPicPr>
          <p:nvPr/>
        </p:nvPicPr>
        <p:blipFill>
          <a:blip r:embed="rId3"/>
          <a:stretch>
            <a:fillRect/>
          </a:stretch>
        </p:blipFill>
        <p:spPr>
          <a:xfrm>
            <a:off x="6951216" y="858464"/>
            <a:ext cx="5594942" cy="5878222"/>
          </a:xfrm>
          <a:prstGeom prst="rect">
            <a:avLst/>
          </a:prstGeom>
        </p:spPr>
      </p:pic>
      <p:sp>
        <p:nvSpPr>
          <p:cNvPr id="8" name="TextBox 7">
            <a:extLst>
              <a:ext uri="{FF2B5EF4-FFF2-40B4-BE49-F238E27FC236}">
                <a16:creationId xmlns:a16="http://schemas.microsoft.com/office/drawing/2014/main" id="{41C05E71-CEFE-49B5-9EEE-2EAC152F460E}"/>
              </a:ext>
            </a:extLst>
          </p:cNvPr>
          <p:cNvSpPr txBox="1"/>
          <p:nvPr/>
        </p:nvSpPr>
        <p:spPr>
          <a:xfrm>
            <a:off x="261241" y="2237734"/>
            <a:ext cx="583475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In order to make the volume stationary, we had to take log first differencing in order to make the VOLUME_BTC variable stationary.</a:t>
            </a:r>
          </a:p>
          <a:p>
            <a:endParaRPr lang="en-US" dirty="0"/>
          </a:p>
          <a:p>
            <a:pPr marL="285750" indent="-285750">
              <a:buFont typeface="Arial" panose="020B0604020202020204" pitchFamily="34" charset="0"/>
              <a:buChar char="•"/>
            </a:pPr>
            <a:r>
              <a:rPr lang="en-US" dirty="0"/>
              <a:t>Earlier, while performing tests, we saw that the </a:t>
            </a:r>
            <a:r>
              <a:rPr lang="en-US" dirty="0" err="1"/>
              <a:t>kpss</a:t>
            </a:r>
            <a:r>
              <a:rPr lang="en-US" dirty="0"/>
              <a:t> stationarity test stated as the variable non-stationary but now it deems the variable stationary.</a:t>
            </a:r>
          </a:p>
          <a:p>
            <a:endParaRPr lang="en-US" dirty="0"/>
          </a:p>
          <a:p>
            <a:pPr marL="285750" indent="-285750">
              <a:buFont typeface="Arial" panose="020B0604020202020204" pitchFamily="34" charset="0"/>
              <a:buChar char="•"/>
            </a:pPr>
            <a:r>
              <a:rPr lang="en-US" dirty="0"/>
              <a:t>In next slide, similar analysis is performed for the closing price of the variable.</a:t>
            </a:r>
          </a:p>
          <a:p>
            <a:endParaRPr lang="en-US" dirty="0"/>
          </a:p>
          <a:p>
            <a:pPr marL="285750" indent="-285750">
              <a:buFont typeface="Arial" panose="020B0604020202020204" pitchFamily="34" charset="0"/>
              <a:buChar char="•"/>
            </a:pPr>
            <a:r>
              <a:rPr lang="en-US" dirty="0"/>
              <a:t>After making the variables stationary and also making them seasonally </a:t>
            </a:r>
            <a:r>
              <a:rPr lang="en-US" dirty="0" err="1"/>
              <a:t>adjudsted</a:t>
            </a:r>
            <a:r>
              <a:rPr lang="en-US" dirty="0"/>
              <a:t>, we can fit these variables to a model (in this case ARIMA model) and then try to forecast the price and the volume of the data</a:t>
            </a:r>
            <a:endParaRPr lang="en-IN" dirty="0"/>
          </a:p>
        </p:txBody>
      </p:sp>
    </p:spTree>
    <p:extLst>
      <p:ext uri="{BB962C8B-B14F-4D97-AF65-F5344CB8AC3E}">
        <p14:creationId xmlns:p14="http://schemas.microsoft.com/office/powerpoint/2010/main" val="3722942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7D494-FB32-4C39-8FDA-F923F185A08E}"/>
              </a:ext>
            </a:extLst>
          </p:cNvPr>
          <p:cNvSpPr>
            <a:spLocks noGrp="1"/>
          </p:cNvSpPr>
          <p:nvPr>
            <p:ph type="title"/>
          </p:nvPr>
        </p:nvSpPr>
        <p:spPr>
          <a:xfrm>
            <a:off x="0" y="162052"/>
            <a:ext cx="8406384" cy="589788"/>
          </a:xfrm>
        </p:spPr>
        <p:txBody>
          <a:bodyPr>
            <a:normAutofit fontScale="90000"/>
          </a:bodyPr>
          <a:lstStyle/>
          <a:p>
            <a:pPr marL="457200" indent="-457200">
              <a:buFont typeface="Wingdings" panose="05000000000000000000" pitchFamily="2" charset="2"/>
              <a:buChar char="Ø"/>
            </a:pPr>
            <a:r>
              <a:rPr lang="en-US" b="1" u="sng" dirty="0"/>
              <a:t>Making close variable stationary</a:t>
            </a:r>
            <a:endParaRPr lang="en-IN" b="1" u="sng" dirty="0"/>
          </a:p>
        </p:txBody>
      </p:sp>
      <p:pic>
        <p:nvPicPr>
          <p:cNvPr id="4" name="Picture 3">
            <a:extLst>
              <a:ext uri="{FF2B5EF4-FFF2-40B4-BE49-F238E27FC236}">
                <a16:creationId xmlns:a16="http://schemas.microsoft.com/office/drawing/2014/main" id="{B04985AE-AA71-48A7-9B38-B32058B90A01}"/>
              </a:ext>
            </a:extLst>
          </p:cNvPr>
          <p:cNvPicPr>
            <a:picLocks noChangeAspect="1"/>
          </p:cNvPicPr>
          <p:nvPr/>
        </p:nvPicPr>
        <p:blipFill>
          <a:blip r:embed="rId2"/>
          <a:stretch>
            <a:fillRect/>
          </a:stretch>
        </p:blipFill>
        <p:spPr>
          <a:xfrm>
            <a:off x="4978400" y="853440"/>
            <a:ext cx="7081519" cy="5842508"/>
          </a:xfrm>
          <a:prstGeom prst="rect">
            <a:avLst/>
          </a:prstGeom>
        </p:spPr>
      </p:pic>
      <p:pic>
        <p:nvPicPr>
          <p:cNvPr id="5" name="Picture 4">
            <a:extLst>
              <a:ext uri="{FF2B5EF4-FFF2-40B4-BE49-F238E27FC236}">
                <a16:creationId xmlns:a16="http://schemas.microsoft.com/office/drawing/2014/main" id="{FA5B3F66-D095-439E-84BE-37CB1E1FF282}"/>
              </a:ext>
            </a:extLst>
          </p:cNvPr>
          <p:cNvPicPr>
            <a:picLocks noChangeAspect="1"/>
          </p:cNvPicPr>
          <p:nvPr/>
        </p:nvPicPr>
        <p:blipFill>
          <a:blip r:embed="rId3"/>
          <a:stretch>
            <a:fillRect/>
          </a:stretch>
        </p:blipFill>
        <p:spPr>
          <a:xfrm>
            <a:off x="0" y="2965705"/>
            <a:ext cx="4978400" cy="3210560"/>
          </a:xfrm>
          <a:prstGeom prst="rect">
            <a:avLst/>
          </a:prstGeom>
        </p:spPr>
      </p:pic>
      <p:sp>
        <p:nvSpPr>
          <p:cNvPr id="6" name="TextBox 5">
            <a:extLst>
              <a:ext uri="{FF2B5EF4-FFF2-40B4-BE49-F238E27FC236}">
                <a16:creationId xmlns:a16="http://schemas.microsoft.com/office/drawing/2014/main" id="{ED93103A-46E7-4184-8D4D-F78B8799765C}"/>
              </a:ext>
            </a:extLst>
          </p:cNvPr>
          <p:cNvSpPr txBox="1"/>
          <p:nvPr/>
        </p:nvSpPr>
        <p:spPr>
          <a:xfrm>
            <a:off x="132081" y="6252817"/>
            <a:ext cx="4338320" cy="523220"/>
          </a:xfrm>
          <a:prstGeom prst="rect">
            <a:avLst/>
          </a:prstGeom>
          <a:noFill/>
        </p:spPr>
        <p:txBody>
          <a:bodyPr wrap="square" rtlCol="0">
            <a:spAutoFit/>
          </a:bodyPr>
          <a:lstStyle/>
          <a:p>
            <a:r>
              <a:rPr lang="en-US" sz="1400" b="1" dirty="0"/>
              <a:t>TEST RESULTS AFTER LOG FIRST  DIFFERENCING</a:t>
            </a:r>
            <a:endParaRPr lang="en-IN" sz="1400" b="1" dirty="0"/>
          </a:p>
        </p:txBody>
      </p:sp>
      <p:pic>
        <p:nvPicPr>
          <p:cNvPr id="7" name="Picture 6">
            <a:extLst>
              <a:ext uri="{FF2B5EF4-FFF2-40B4-BE49-F238E27FC236}">
                <a16:creationId xmlns:a16="http://schemas.microsoft.com/office/drawing/2014/main" id="{A3663FBC-BF8D-416C-B7D6-CD1ADC2277BC}"/>
              </a:ext>
            </a:extLst>
          </p:cNvPr>
          <p:cNvPicPr>
            <a:picLocks noChangeAspect="1"/>
          </p:cNvPicPr>
          <p:nvPr/>
        </p:nvPicPr>
        <p:blipFill>
          <a:blip r:embed="rId4"/>
          <a:stretch>
            <a:fillRect/>
          </a:stretch>
        </p:blipFill>
        <p:spPr>
          <a:xfrm>
            <a:off x="0" y="-956056"/>
            <a:ext cx="4978400" cy="3243072"/>
          </a:xfrm>
          <a:prstGeom prst="rect">
            <a:avLst/>
          </a:prstGeom>
        </p:spPr>
      </p:pic>
      <p:sp>
        <p:nvSpPr>
          <p:cNvPr id="8" name="TextBox 7">
            <a:extLst>
              <a:ext uri="{FF2B5EF4-FFF2-40B4-BE49-F238E27FC236}">
                <a16:creationId xmlns:a16="http://schemas.microsoft.com/office/drawing/2014/main" id="{0947B16B-2CC6-4363-BA36-154E15812859}"/>
              </a:ext>
            </a:extLst>
          </p:cNvPr>
          <p:cNvSpPr txBox="1"/>
          <p:nvPr/>
        </p:nvSpPr>
        <p:spPr>
          <a:xfrm>
            <a:off x="76201" y="2362191"/>
            <a:ext cx="4450080" cy="338554"/>
          </a:xfrm>
          <a:prstGeom prst="rect">
            <a:avLst/>
          </a:prstGeom>
          <a:noFill/>
        </p:spPr>
        <p:txBody>
          <a:bodyPr wrap="square" rtlCol="0">
            <a:spAutoFit/>
          </a:bodyPr>
          <a:lstStyle/>
          <a:p>
            <a:r>
              <a:rPr lang="en-US" sz="1600" b="1" dirty="0"/>
              <a:t>TEST RESULTS BEFORE DIFFERENCING</a:t>
            </a:r>
            <a:endParaRPr lang="en-IN" sz="1600" b="1" dirty="0"/>
          </a:p>
        </p:txBody>
      </p:sp>
    </p:spTree>
    <p:extLst>
      <p:ext uri="{BB962C8B-B14F-4D97-AF65-F5344CB8AC3E}">
        <p14:creationId xmlns:p14="http://schemas.microsoft.com/office/powerpoint/2010/main" val="74348815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2107</TotalTime>
  <Words>1991</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-apple-system</vt:lpstr>
      <vt:lpstr>Arial</vt:lpstr>
      <vt:lpstr>Arial Rounded MT Bold</vt:lpstr>
      <vt:lpstr>CNN</vt:lpstr>
      <vt:lpstr>geomanistregular</vt:lpstr>
      <vt:lpstr>Gill Sans MT</vt:lpstr>
      <vt:lpstr>Lato</vt:lpstr>
      <vt:lpstr>PT Sans</vt:lpstr>
      <vt:lpstr>PublicoText-Roman-Web</vt:lpstr>
      <vt:lpstr>Roboto</vt:lpstr>
      <vt:lpstr>SourceSansPro</vt:lpstr>
      <vt:lpstr>Wingdings</vt:lpstr>
      <vt:lpstr>Parcel</vt:lpstr>
      <vt:lpstr>Prediction of bitcoin price</vt:lpstr>
      <vt:lpstr>Introduction to bitcoin :</vt:lpstr>
      <vt:lpstr>Understanding bitcoin :</vt:lpstr>
      <vt:lpstr>Motivation for the predicting the price of bitcoin :</vt:lpstr>
      <vt:lpstr>Research papers on bitcoin price prediction:</vt:lpstr>
      <vt:lpstr>Data collection:</vt:lpstr>
      <vt:lpstr>Stationarity and seasonality:VOLUME</vt:lpstr>
      <vt:lpstr>Making volume stationary:</vt:lpstr>
      <vt:lpstr>Making close variable stationary</vt:lpstr>
      <vt:lpstr>APPLYING ARIMA MODEL</vt:lpstr>
      <vt:lpstr>DIFFERENT ARIMA MODEL :</vt:lpstr>
      <vt:lpstr>FORECASTING USING PROPHET</vt:lpstr>
      <vt:lpstr>Predictions from arima model</vt:lpstr>
      <vt:lpstr>Prediction with prophet</vt:lpstr>
      <vt:lpstr>scope of Future research : </vt:lpstr>
      <vt:lpstr>Question and answer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bitcoin</dc:title>
  <dc:creator>kavleen kaur</dc:creator>
  <cp:lastModifiedBy>kavleen kaur</cp:lastModifiedBy>
  <cp:revision>75</cp:revision>
  <dcterms:created xsi:type="dcterms:W3CDTF">2021-04-12T12:25:49Z</dcterms:created>
  <dcterms:modified xsi:type="dcterms:W3CDTF">2022-06-14T17:49:56Z</dcterms:modified>
</cp:coreProperties>
</file>