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5"/>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1EFAD-0877-4880-AE38-4FECFF7581D1}"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656225-DE11-4D53-9C23-309918BA36C9}">
      <dgm:prSet/>
      <dgm:spPr/>
      <dgm:t>
        <a:bodyPr/>
        <a:lstStyle/>
        <a:p>
          <a:r>
            <a:rPr lang="en-US" b="1" dirty="0"/>
            <a:t>Understand the data: </a:t>
          </a:r>
          <a:r>
            <a:rPr lang="en-US" dirty="0"/>
            <a:t>The first objective is to understand the nature and structure of the data contained in the Sentiment140 dataset. This involves looking at the distribution of data, the type of data (numerical, categorical, text), and any irregularities or inconsistencies in the data.</a:t>
          </a:r>
        </a:p>
      </dgm:t>
    </dgm:pt>
    <dgm:pt modelId="{45CA4903-AD97-4596-8F60-EE6E5855A1FC}" type="parTrans" cxnId="{532B0DF5-6AB9-4CD7-AF33-C044DC107E37}">
      <dgm:prSet/>
      <dgm:spPr/>
      <dgm:t>
        <a:bodyPr/>
        <a:lstStyle/>
        <a:p>
          <a:endParaRPr lang="en-US"/>
        </a:p>
      </dgm:t>
    </dgm:pt>
    <dgm:pt modelId="{BDDA172A-7A44-44F7-B331-3911A87BA86A}" type="sibTrans" cxnId="{532B0DF5-6AB9-4CD7-AF33-C044DC107E37}">
      <dgm:prSet/>
      <dgm:spPr/>
      <dgm:t>
        <a:bodyPr/>
        <a:lstStyle/>
        <a:p>
          <a:endParaRPr lang="en-US"/>
        </a:p>
      </dgm:t>
    </dgm:pt>
    <dgm:pt modelId="{A598FAD5-3502-4810-A293-B4A4BC539730}">
      <dgm:prSet/>
      <dgm:spPr/>
      <dgm:t>
        <a:bodyPr/>
        <a:lstStyle/>
        <a:p>
          <a:r>
            <a:rPr lang="en-US" b="1"/>
            <a:t>Preprocess the data: </a:t>
          </a:r>
          <a:r>
            <a:rPr lang="en-US"/>
            <a:t>The next objective is to preprocess and clean the data for further analysis. This involves removing unnecessary features, cleaning text data, handling missing data, and converting text into a format that can be processed by machine learning algorithms.</a:t>
          </a:r>
        </a:p>
      </dgm:t>
    </dgm:pt>
    <dgm:pt modelId="{0D463117-79CC-4F51-B7E1-77613B08419E}" type="parTrans" cxnId="{BDC92CBD-05B8-4179-BF4E-DD7B8158DEFD}">
      <dgm:prSet/>
      <dgm:spPr/>
      <dgm:t>
        <a:bodyPr/>
        <a:lstStyle/>
        <a:p>
          <a:endParaRPr lang="en-US"/>
        </a:p>
      </dgm:t>
    </dgm:pt>
    <dgm:pt modelId="{4CD5082E-F976-429D-8912-155FCBC6254E}" type="sibTrans" cxnId="{BDC92CBD-05B8-4179-BF4E-DD7B8158DEFD}">
      <dgm:prSet/>
      <dgm:spPr/>
      <dgm:t>
        <a:bodyPr/>
        <a:lstStyle/>
        <a:p>
          <a:endParaRPr lang="en-US"/>
        </a:p>
      </dgm:t>
    </dgm:pt>
    <dgm:pt modelId="{204588E8-1451-4212-A32E-1CAEAA8025D4}">
      <dgm:prSet/>
      <dgm:spPr/>
      <dgm:t>
        <a:bodyPr/>
        <a:lstStyle/>
        <a:p>
          <a:r>
            <a:rPr lang="en-US" b="1"/>
            <a:t>Perform Sentiment Analysis: </a:t>
          </a:r>
          <a:r>
            <a:rPr lang="en-US"/>
            <a:t>The main objective is to perform sentiment analysis on the dataset. This involves training a machine learning model to predict the sentiment of a tweet based on its content. The model is evaluated on its ability to accurately predict sentiment on unseen data.</a:t>
          </a:r>
        </a:p>
      </dgm:t>
    </dgm:pt>
    <dgm:pt modelId="{B286084F-C4EF-4C93-98D7-FC3FC2D4CE83}" type="parTrans" cxnId="{0C0939BA-0F5C-449B-8176-21B3CBEA924F}">
      <dgm:prSet/>
      <dgm:spPr/>
      <dgm:t>
        <a:bodyPr/>
        <a:lstStyle/>
        <a:p>
          <a:endParaRPr lang="en-US"/>
        </a:p>
      </dgm:t>
    </dgm:pt>
    <dgm:pt modelId="{5D6F8B59-4885-43E1-99AF-23101CFEE630}" type="sibTrans" cxnId="{0C0939BA-0F5C-449B-8176-21B3CBEA924F}">
      <dgm:prSet/>
      <dgm:spPr/>
      <dgm:t>
        <a:bodyPr/>
        <a:lstStyle/>
        <a:p>
          <a:endParaRPr lang="en-US"/>
        </a:p>
      </dgm:t>
    </dgm:pt>
    <dgm:pt modelId="{2A430238-7F19-449D-B9C1-BA559FA587C9}">
      <dgm:prSet/>
      <dgm:spPr/>
      <dgm:t>
        <a:bodyPr/>
        <a:lstStyle/>
        <a:p>
          <a:r>
            <a:rPr lang="en-US" b="1"/>
            <a:t>Provide Insights: </a:t>
          </a:r>
          <a:r>
            <a:rPr lang="en-US"/>
            <a:t>Another important objective is to provide insights from the analysis. This could be about the distribution of sentiments in the dataset, the most common words in positive and negative tweets, the accuracy of the sentiment prediction model, etc.</a:t>
          </a:r>
        </a:p>
      </dgm:t>
    </dgm:pt>
    <dgm:pt modelId="{E5AE1DE6-0865-49CE-9009-50841E791DBA}" type="parTrans" cxnId="{F4F9DE52-EA6C-437E-A9E9-CF8B4FDE0ED9}">
      <dgm:prSet/>
      <dgm:spPr/>
      <dgm:t>
        <a:bodyPr/>
        <a:lstStyle/>
        <a:p>
          <a:endParaRPr lang="en-US"/>
        </a:p>
      </dgm:t>
    </dgm:pt>
    <dgm:pt modelId="{5FBADB53-9F8C-4BCC-8725-2D53CAE7F4F6}" type="sibTrans" cxnId="{F4F9DE52-EA6C-437E-A9E9-CF8B4FDE0ED9}">
      <dgm:prSet/>
      <dgm:spPr/>
      <dgm:t>
        <a:bodyPr/>
        <a:lstStyle/>
        <a:p>
          <a:endParaRPr lang="en-US"/>
        </a:p>
      </dgm:t>
    </dgm:pt>
    <dgm:pt modelId="{029E5B6C-FEBC-4D9E-8140-2092FAD37702}">
      <dgm:prSet/>
      <dgm:spPr/>
      <dgm:t>
        <a:bodyPr/>
        <a:lstStyle/>
        <a:p>
          <a:r>
            <a:rPr lang="en-US" b="1"/>
            <a:t>Visualize the data: </a:t>
          </a:r>
          <a:r>
            <a:rPr lang="en-US"/>
            <a:t>The final objective is to visualize the data and the results of the sentiment analysis. This involves creating graphs and charts to visualize the distribution of sentiments, word frequency, model performance metrics, etc.</a:t>
          </a:r>
        </a:p>
      </dgm:t>
    </dgm:pt>
    <dgm:pt modelId="{D14CCD9B-ACA8-4B00-8345-882A49471D8F}" type="parTrans" cxnId="{B6EF08B4-5EF3-47FE-A6BB-95D804D105DE}">
      <dgm:prSet/>
      <dgm:spPr/>
      <dgm:t>
        <a:bodyPr/>
        <a:lstStyle/>
        <a:p>
          <a:endParaRPr lang="en-US"/>
        </a:p>
      </dgm:t>
    </dgm:pt>
    <dgm:pt modelId="{8314A349-3EA1-4C50-A595-B36E620C21CD}" type="sibTrans" cxnId="{B6EF08B4-5EF3-47FE-A6BB-95D804D105DE}">
      <dgm:prSet/>
      <dgm:spPr/>
      <dgm:t>
        <a:bodyPr/>
        <a:lstStyle/>
        <a:p>
          <a:endParaRPr lang="en-US"/>
        </a:p>
      </dgm:t>
    </dgm:pt>
    <dgm:pt modelId="{18591C30-5007-45F4-8A0B-DE26308D7AAB}" type="pres">
      <dgm:prSet presAssocID="{9641EFAD-0877-4880-AE38-4FECFF7581D1}" presName="root" presStyleCnt="0">
        <dgm:presLayoutVars>
          <dgm:dir/>
          <dgm:resizeHandles val="exact"/>
        </dgm:presLayoutVars>
      </dgm:prSet>
      <dgm:spPr/>
    </dgm:pt>
    <dgm:pt modelId="{D7A1A256-D81B-4130-BEF3-F022D2F4B737}" type="pres">
      <dgm:prSet presAssocID="{9641EFAD-0877-4880-AE38-4FECFF7581D1}" presName="container" presStyleCnt="0">
        <dgm:presLayoutVars>
          <dgm:dir/>
          <dgm:resizeHandles val="exact"/>
        </dgm:presLayoutVars>
      </dgm:prSet>
      <dgm:spPr/>
    </dgm:pt>
    <dgm:pt modelId="{6FB4B00D-4E1C-4FF9-969C-D114527FF8F1}" type="pres">
      <dgm:prSet presAssocID="{4D656225-DE11-4D53-9C23-309918BA36C9}" presName="compNode" presStyleCnt="0"/>
      <dgm:spPr/>
    </dgm:pt>
    <dgm:pt modelId="{C2266C08-C683-462A-B334-912E6DD54FFB}" type="pres">
      <dgm:prSet presAssocID="{4D656225-DE11-4D53-9C23-309918BA36C9}" presName="iconBgRect" presStyleLbl="bgShp" presStyleIdx="0" presStyleCnt="5"/>
      <dgm:spPr/>
    </dgm:pt>
    <dgm:pt modelId="{AB6481FF-0286-4834-BC23-0C99EEED2CE2}" type="pres">
      <dgm:prSet presAssocID="{4D656225-DE11-4D53-9C23-309918BA36C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65E3B55-BF04-4B4C-890B-7817B8D7D622}" type="pres">
      <dgm:prSet presAssocID="{4D656225-DE11-4D53-9C23-309918BA36C9}" presName="spaceRect" presStyleCnt="0"/>
      <dgm:spPr/>
    </dgm:pt>
    <dgm:pt modelId="{DDA3DC91-95EF-489A-89D9-53BCD2B8FC33}" type="pres">
      <dgm:prSet presAssocID="{4D656225-DE11-4D53-9C23-309918BA36C9}" presName="textRect" presStyleLbl="revTx" presStyleIdx="0" presStyleCnt="5">
        <dgm:presLayoutVars>
          <dgm:chMax val="1"/>
          <dgm:chPref val="1"/>
        </dgm:presLayoutVars>
      </dgm:prSet>
      <dgm:spPr/>
    </dgm:pt>
    <dgm:pt modelId="{6EE7B8C7-75E7-42D1-95FE-6DC1DBA77C61}" type="pres">
      <dgm:prSet presAssocID="{BDDA172A-7A44-44F7-B331-3911A87BA86A}" presName="sibTrans" presStyleLbl="sibTrans2D1" presStyleIdx="0" presStyleCnt="0"/>
      <dgm:spPr/>
    </dgm:pt>
    <dgm:pt modelId="{F9FD4C4A-2E16-42F5-A7D8-30C0B11FE4A3}" type="pres">
      <dgm:prSet presAssocID="{A598FAD5-3502-4810-A293-B4A4BC539730}" presName="compNode" presStyleCnt="0"/>
      <dgm:spPr/>
    </dgm:pt>
    <dgm:pt modelId="{80309FBF-00BB-4109-8829-19D639DD146D}" type="pres">
      <dgm:prSet presAssocID="{A598FAD5-3502-4810-A293-B4A4BC539730}" presName="iconBgRect" presStyleLbl="bgShp" presStyleIdx="1" presStyleCnt="5"/>
      <dgm:spPr/>
    </dgm:pt>
    <dgm:pt modelId="{95364761-361D-48E2-B4A8-9AAE2D4D0A63}" type="pres">
      <dgm:prSet presAssocID="{A598FAD5-3502-4810-A293-B4A4BC5397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5ED2048-4EDC-497C-85EF-349130814E20}" type="pres">
      <dgm:prSet presAssocID="{A598FAD5-3502-4810-A293-B4A4BC539730}" presName="spaceRect" presStyleCnt="0"/>
      <dgm:spPr/>
    </dgm:pt>
    <dgm:pt modelId="{4FBF65B2-CA61-4589-B2F9-F39A0BD412D9}" type="pres">
      <dgm:prSet presAssocID="{A598FAD5-3502-4810-A293-B4A4BC539730}" presName="textRect" presStyleLbl="revTx" presStyleIdx="1" presStyleCnt="5">
        <dgm:presLayoutVars>
          <dgm:chMax val="1"/>
          <dgm:chPref val="1"/>
        </dgm:presLayoutVars>
      </dgm:prSet>
      <dgm:spPr/>
    </dgm:pt>
    <dgm:pt modelId="{D518BF5C-28C7-47F6-BB07-01699852B60D}" type="pres">
      <dgm:prSet presAssocID="{4CD5082E-F976-429D-8912-155FCBC6254E}" presName="sibTrans" presStyleLbl="sibTrans2D1" presStyleIdx="0" presStyleCnt="0"/>
      <dgm:spPr/>
    </dgm:pt>
    <dgm:pt modelId="{A9BE0ABF-EAA7-4DF5-8233-4A5B34642471}" type="pres">
      <dgm:prSet presAssocID="{204588E8-1451-4212-A32E-1CAEAA8025D4}" presName="compNode" presStyleCnt="0"/>
      <dgm:spPr/>
    </dgm:pt>
    <dgm:pt modelId="{BB046DFC-AFAF-4768-9819-ABAC82BD4C3B}" type="pres">
      <dgm:prSet presAssocID="{204588E8-1451-4212-A32E-1CAEAA8025D4}" presName="iconBgRect" presStyleLbl="bgShp" presStyleIdx="2" presStyleCnt="5"/>
      <dgm:spPr/>
    </dgm:pt>
    <dgm:pt modelId="{BA709803-2C29-487A-879F-8E923F7B2B40}" type="pres">
      <dgm:prSet presAssocID="{204588E8-1451-4212-A32E-1CAEAA8025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F069472-AE91-4CBB-A3F7-81C694FA52E0}" type="pres">
      <dgm:prSet presAssocID="{204588E8-1451-4212-A32E-1CAEAA8025D4}" presName="spaceRect" presStyleCnt="0"/>
      <dgm:spPr/>
    </dgm:pt>
    <dgm:pt modelId="{DEABFCD0-A03C-491A-B61C-63DD736DC33B}" type="pres">
      <dgm:prSet presAssocID="{204588E8-1451-4212-A32E-1CAEAA8025D4}" presName="textRect" presStyleLbl="revTx" presStyleIdx="2" presStyleCnt="5">
        <dgm:presLayoutVars>
          <dgm:chMax val="1"/>
          <dgm:chPref val="1"/>
        </dgm:presLayoutVars>
      </dgm:prSet>
      <dgm:spPr/>
    </dgm:pt>
    <dgm:pt modelId="{5CC92C90-3D77-46AF-855B-8488A41A0D32}" type="pres">
      <dgm:prSet presAssocID="{5D6F8B59-4885-43E1-99AF-23101CFEE630}" presName="sibTrans" presStyleLbl="sibTrans2D1" presStyleIdx="0" presStyleCnt="0"/>
      <dgm:spPr/>
    </dgm:pt>
    <dgm:pt modelId="{602AC68A-B703-4026-8B82-9E9EA0F006E9}" type="pres">
      <dgm:prSet presAssocID="{2A430238-7F19-449D-B9C1-BA559FA587C9}" presName="compNode" presStyleCnt="0"/>
      <dgm:spPr/>
    </dgm:pt>
    <dgm:pt modelId="{259A019E-7E86-4AA8-9E18-F48152654618}" type="pres">
      <dgm:prSet presAssocID="{2A430238-7F19-449D-B9C1-BA559FA587C9}" presName="iconBgRect" presStyleLbl="bgShp" presStyleIdx="3" presStyleCnt="5"/>
      <dgm:spPr/>
    </dgm:pt>
    <dgm:pt modelId="{006E5603-2A58-4551-849E-5E570A283DE1}" type="pres">
      <dgm:prSet presAssocID="{2A430238-7F19-449D-B9C1-BA559FA587C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0BFA595B-5B20-485C-9C82-FD32EF6F1C0B}" type="pres">
      <dgm:prSet presAssocID="{2A430238-7F19-449D-B9C1-BA559FA587C9}" presName="spaceRect" presStyleCnt="0"/>
      <dgm:spPr/>
    </dgm:pt>
    <dgm:pt modelId="{CE146AB8-2628-477C-A05E-8E95EEBC8354}" type="pres">
      <dgm:prSet presAssocID="{2A430238-7F19-449D-B9C1-BA559FA587C9}" presName="textRect" presStyleLbl="revTx" presStyleIdx="3" presStyleCnt="5">
        <dgm:presLayoutVars>
          <dgm:chMax val="1"/>
          <dgm:chPref val="1"/>
        </dgm:presLayoutVars>
      </dgm:prSet>
      <dgm:spPr/>
    </dgm:pt>
    <dgm:pt modelId="{4C318E45-258E-4C37-86A4-6D628EB9B25F}" type="pres">
      <dgm:prSet presAssocID="{5FBADB53-9F8C-4BCC-8725-2D53CAE7F4F6}" presName="sibTrans" presStyleLbl="sibTrans2D1" presStyleIdx="0" presStyleCnt="0"/>
      <dgm:spPr/>
    </dgm:pt>
    <dgm:pt modelId="{C90BAE2F-CDCB-4956-AF5C-70962216E9CE}" type="pres">
      <dgm:prSet presAssocID="{029E5B6C-FEBC-4D9E-8140-2092FAD37702}" presName="compNode" presStyleCnt="0"/>
      <dgm:spPr/>
    </dgm:pt>
    <dgm:pt modelId="{4021D58B-D9CD-4751-9699-C434AAE4FCE8}" type="pres">
      <dgm:prSet presAssocID="{029E5B6C-FEBC-4D9E-8140-2092FAD37702}" presName="iconBgRect" presStyleLbl="bgShp" presStyleIdx="4" presStyleCnt="5"/>
      <dgm:spPr/>
    </dgm:pt>
    <dgm:pt modelId="{2BB35128-6E81-4935-A8F2-D96B11C4DFCE}" type="pres">
      <dgm:prSet presAssocID="{029E5B6C-FEBC-4D9E-8140-2092FAD377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Pie Chart"/>
        </a:ext>
      </dgm:extLst>
    </dgm:pt>
    <dgm:pt modelId="{06DD6B64-C3D1-40FA-8B1E-250B97B53939}" type="pres">
      <dgm:prSet presAssocID="{029E5B6C-FEBC-4D9E-8140-2092FAD37702}" presName="spaceRect" presStyleCnt="0"/>
      <dgm:spPr/>
    </dgm:pt>
    <dgm:pt modelId="{5EFC3C0D-6048-44D5-97C8-A49AAD2B5C1D}" type="pres">
      <dgm:prSet presAssocID="{029E5B6C-FEBC-4D9E-8140-2092FAD37702}" presName="textRect" presStyleLbl="revTx" presStyleIdx="4" presStyleCnt="5">
        <dgm:presLayoutVars>
          <dgm:chMax val="1"/>
          <dgm:chPref val="1"/>
        </dgm:presLayoutVars>
      </dgm:prSet>
      <dgm:spPr/>
    </dgm:pt>
  </dgm:ptLst>
  <dgm:cxnLst>
    <dgm:cxn modelId="{8C734526-575E-4281-9D7E-5CF8BA2B16D9}" type="presOf" srcId="{5D6F8B59-4885-43E1-99AF-23101CFEE630}" destId="{5CC92C90-3D77-46AF-855B-8488A41A0D32}" srcOrd="0" destOrd="0" presId="urn:microsoft.com/office/officeart/2018/2/layout/IconCircleList"/>
    <dgm:cxn modelId="{F4F9DE52-EA6C-437E-A9E9-CF8B4FDE0ED9}" srcId="{9641EFAD-0877-4880-AE38-4FECFF7581D1}" destId="{2A430238-7F19-449D-B9C1-BA559FA587C9}" srcOrd="3" destOrd="0" parTransId="{E5AE1DE6-0865-49CE-9009-50841E791DBA}" sibTransId="{5FBADB53-9F8C-4BCC-8725-2D53CAE7F4F6}"/>
    <dgm:cxn modelId="{8CEFDC7F-5FC8-43EE-8009-E692092AE854}" type="presOf" srcId="{029E5B6C-FEBC-4D9E-8140-2092FAD37702}" destId="{5EFC3C0D-6048-44D5-97C8-A49AAD2B5C1D}" srcOrd="0" destOrd="0" presId="urn:microsoft.com/office/officeart/2018/2/layout/IconCircleList"/>
    <dgm:cxn modelId="{2E9CDE84-18DB-4763-930F-F1E267AF9979}" type="presOf" srcId="{2A430238-7F19-449D-B9C1-BA559FA587C9}" destId="{CE146AB8-2628-477C-A05E-8E95EEBC8354}" srcOrd="0" destOrd="0" presId="urn:microsoft.com/office/officeart/2018/2/layout/IconCircleList"/>
    <dgm:cxn modelId="{58B26D91-4022-4B95-9AC9-01C8FB0090AA}" type="presOf" srcId="{9641EFAD-0877-4880-AE38-4FECFF7581D1}" destId="{18591C30-5007-45F4-8A0B-DE26308D7AAB}" srcOrd="0" destOrd="0" presId="urn:microsoft.com/office/officeart/2018/2/layout/IconCircleList"/>
    <dgm:cxn modelId="{9AAA2492-67F8-481E-AC0F-A5F0CB452EB7}" type="presOf" srcId="{BDDA172A-7A44-44F7-B331-3911A87BA86A}" destId="{6EE7B8C7-75E7-42D1-95FE-6DC1DBA77C61}" srcOrd="0" destOrd="0" presId="urn:microsoft.com/office/officeart/2018/2/layout/IconCircleList"/>
    <dgm:cxn modelId="{28D6279D-0873-4E3E-ADBD-7F086C61919D}" type="presOf" srcId="{204588E8-1451-4212-A32E-1CAEAA8025D4}" destId="{DEABFCD0-A03C-491A-B61C-63DD736DC33B}" srcOrd="0" destOrd="0" presId="urn:microsoft.com/office/officeart/2018/2/layout/IconCircleList"/>
    <dgm:cxn modelId="{38E234A5-B807-4B9B-A212-8E4E1D309300}" type="presOf" srcId="{4D656225-DE11-4D53-9C23-309918BA36C9}" destId="{DDA3DC91-95EF-489A-89D9-53BCD2B8FC33}" srcOrd="0" destOrd="0" presId="urn:microsoft.com/office/officeart/2018/2/layout/IconCircleList"/>
    <dgm:cxn modelId="{B6EF08B4-5EF3-47FE-A6BB-95D804D105DE}" srcId="{9641EFAD-0877-4880-AE38-4FECFF7581D1}" destId="{029E5B6C-FEBC-4D9E-8140-2092FAD37702}" srcOrd="4" destOrd="0" parTransId="{D14CCD9B-ACA8-4B00-8345-882A49471D8F}" sibTransId="{8314A349-3EA1-4C50-A595-B36E620C21CD}"/>
    <dgm:cxn modelId="{0C0939BA-0F5C-449B-8176-21B3CBEA924F}" srcId="{9641EFAD-0877-4880-AE38-4FECFF7581D1}" destId="{204588E8-1451-4212-A32E-1CAEAA8025D4}" srcOrd="2" destOrd="0" parTransId="{B286084F-C4EF-4C93-98D7-FC3FC2D4CE83}" sibTransId="{5D6F8B59-4885-43E1-99AF-23101CFEE630}"/>
    <dgm:cxn modelId="{BDC92CBD-05B8-4179-BF4E-DD7B8158DEFD}" srcId="{9641EFAD-0877-4880-AE38-4FECFF7581D1}" destId="{A598FAD5-3502-4810-A293-B4A4BC539730}" srcOrd="1" destOrd="0" parTransId="{0D463117-79CC-4F51-B7E1-77613B08419E}" sibTransId="{4CD5082E-F976-429D-8912-155FCBC6254E}"/>
    <dgm:cxn modelId="{E89533BF-184F-4444-86C5-2A49C9BA3A0E}" type="presOf" srcId="{4CD5082E-F976-429D-8912-155FCBC6254E}" destId="{D518BF5C-28C7-47F6-BB07-01699852B60D}" srcOrd="0" destOrd="0" presId="urn:microsoft.com/office/officeart/2018/2/layout/IconCircleList"/>
    <dgm:cxn modelId="{42D7D6D1-9482-4E43-AD8A-FA28E9C1BF32}" type="presOf" srcId="{A598FAD5-3502-4810-A293-B4A4BC539730}" destId="{4FBF65B2-CA61-4589-B2F9-F39A0BD412D9}" srcOrd="0" destOrd="0" presId="urn:microsoft.com/office/officeart/2018/2/layout/IconCircleList"/>
    <dgm:cxn modelId="{532B0DF5-6AB9-4CD7-AF33-C044DC107E37}" srcId="{9641EFAD-0877-4880-AE38-4FECFF7581D1}" destId="{4D656225-DE11-4D53-9C23-309918BA36C9}" srcOrd="0" destOrd="0" parTransId="{45CA4903-AD97-4596-8F60-EE6E5855A1FC}" sibTransId="{BDDA172A-7A44-44F7-B331-3911A87BA86A}"/>
    <dgm:cxn modelId="{7F1ABAFE-FB11-4AF2-A7D7-B31A3E2D0489}" type="presOf" srcId="{5FBADB53-9F8C-4BCC-8725-2D53CAE7F4F6}" destId="{4C318E45-258E-4C37-86A4-6D628EB9B25F}" srcOrd="0" destOrd="0" presId="urn:microsoft.com/office/officeart/2018/2/layout/IconCircleList"/>
    <dgm:cxn modelId="{21874382-D3EE-42CB-A439-50E4D4C94E29}" type="presParOf" srcId="{18591C30-5007-45F4-8A0B-DE26308D7AAB}" destId="{D7A1A256-D81B-4130-BEF3-F022D2F4B737}" srcOrd="0" destOrd="0" presId="urn:microsoft.com/office/officeart/2018/2/layout/IconCircleList"/>
    <dgm:cxn modelId="{2A27CDF3-D97D-4882-BF18-95C7E9532FCB}" type="presParOf" srcId="{D7A1A256-D81B-4130-BEF3-F022D2F4B737}" destId="{6FB4B00D-4E1C-4FF9-969C-D114527FF8F1}" srcOrd="0" destOrd="0" presId="urn:microsoft.com/office/officeart/2018/2/layout/IconCircleList"/>
    <dgm:cxn modelId="{2899CE55-BB64-4F20-A562-21B0B4648121}" type="presParOf" srcId="{6FB4B00D-4E1C-4FF9-969C-D114527FF8F1}" destId="{C2266C08-C683-462A-B334-912E6DD54FFB}" srcOrd="0" destOrd="0" presId="urn:microsoft.com/office/officeart/2018/2/layout/IconCircleList"/>
    <dgm:cxn modelId="{E6A4BC7D-EAEB-4663-B808-73113B8B702D}" type="presParOf" srcId="{6FB4B00D-4E1C-4FF9-969C-D114527FF8F1}" destId="{AB6481FF-0286-4834-BC23-0C99EEED2CE2}" srcOrd="1" destOrd="0" presId="urn:microsoft.com/office/officeart/2018/2/layout/IconCircleList"/>
    <dgm:cxn modelId="{A9B5F2CB-FB66-4C92-B0CD-567045C16321}" type="presParOf" srcId="{6FB4B00D-4E1C-4FF9-969C-D114527FF8F1}" destId="{E65E3B55-BF04-4B4C-890B-7817B8D7D622}" srcOrd="2" destOrd="0" presId="urn:microsoft.com/office/officeart/2018/2/layout/IconCircleList"/>
    <dgm:cxn modelId="{608ACF53-D087-45EA-BBFB-56FF04C169E7}" type="presParOf" srcId="{6FB4B00D-4E1C-4FF9-969C-D114527FF8F1}" destId="{DDA3DC91-95EF-489A-89D9-53BCD2B8FC33}" srcOrd="3" destOrd="0" presId="urn:microsoft.com/office/officeart/2018/2/layout/IconCircleList"/>
    <dgm:cxn modelId="{8BFC3133-7360-467D-81E3-61899C945646}" type="presParOf" srcId="{D7A1A256-D81B-4130-BEF3-F022D2F4B737}" destId="{6EE7B8C7-75E7-42D1-95FE-6DC1DBA77C61}" srcOrd="1" destOrd="0" presId="urn:microsoft.com/office/officeart/2018/2/layout/IconCircleList"/>
    <dgm:cxn modelId="{C9E86993-DE2B-42FB-8CFC-6EADE738EF91}" type="presParOf" srcId="{D7A1A256-D81B-4130-BEF3-F022D2F4B737}" destId="{F9FD4C4A-2E16-42F5-A7D8-30C0B11FE4A3}" srcOrd="2" destOrd="0" presId="urn:microsoft.com/office/officeart/2018/2/layout/IconCircleList"/>
    <dgm:cxn modelId="{235E8785-2BA3-4DD6-98D5-A7172A865EEE}" type="presParOf" srcId="{F9FD4C4A-2E16-42F5-A7D8-30C0B11FE4A3}" destId="{80309FBF-00BB-4109-8829-19D639DD146D}" srcOrd="0" destOrd="0" presId="urn:microsoft.com/office/officeart/2018/2/layout/IconCircleList"/>
    <dgm:cxn modelId="{59883DBA-904E-42A3-94F9-40DB368CE834}" type="presParOf" srcId="{F9FD4C4A-2E16-42F5-A7D8-30C0B11FE4A3}" destId="{95364761-361D-48E2-B4A8-9AAE2D4D0A63}" srcOrd="1" destOrd="0" presId="urn:microsoft.com/office/officeart/2018/2/layout/IconCircleList"/>
    <dgm:cxn modelId="{250DD159-D2AC-4BAA-889D-F6E4036F5417}" type="presParOf" srcId="{F9FD4C4A-2E16-42F5-A7D8-30C0B11FE4A3}" destId="{55ED2048-4EDC-497C-85EF-349130814E20}" srcOrd="2" destOrd="0" presId="urn:microsoft.com/office/officeart/2018/2/layout/IconCircleList"/>
    <dgm:cxn modelId="{3BFA21D7-0664-4B65-A683-5C1BB82FE433}" type="presParOf" srcId="{F9FD4C4A-2E16-42F5-A7D8-30C0B11FE4A3}" destId="{4FBF65B2-CA61-4589-B2F9-F39A0BD412D9}" srcOrd="3" destOrd="0" presId="urn:microsoft.com/office/officeart/2018/2/layout/IconCircleList"/>
    <dgm:cxn modelId="{663D7E97-9F0D-41D7-89C8-9EEBCFFE957B}" type="presParOf" srcId="{D7A1A256-D81B-4130-BEF3-F022D2F4B737}" destId="{D518BF5C-28C7-47F6-BB07-01699852B60D}" srcOrd="3" destOrd="0" presId="urn:microsoft.com/office/officeart/2018/2/layout/IconCircleList"/>
    <dgm:cxn modelId="{F08FD54D-67C3-406A-80F3-B04C097E62D8}" type="presParOf" srcId="{D7A1A256-D81B-4130-BEF3-F022D2F4B737}" destId="{A9BE0ABF-EAA7-4DF5-8233-4A5B34642471}" srcOrd="4" destOrd="0" presId="urn:microsoft.com/office/officeart/2018/2/layout/IconCircleList"/>
    <dgm:cxn modelId="{35198921-3663-4456-9D06-E93D2DD88658}" type="presParOf" srcId="{A9BE0ABF-EAA7-4DF5-8233-4A5B34642471}" destId="{BB046DFC-AFAF-4768-9819-ABAC82BD4C3B}" srcOrd="0" destOrd="0" presId="urn:microsoft.com/office/officeart/2018/2/layout/IconCircleList"/>
    <dgm:cxn modelId="{A81DB1CC-4697-483E-AAE3-E687B7FF72E8}" type="presParOf" srcId="{A9BE0ABF-EAA7-4DF5-8233-4A5B34642471}" destId="{BA709803-2C29-487A-879F-8E923F7B2B40}" srcOrd="1" destOrd="0" presId="urn:microsoft.com/office/officeart/2018/2/layout/IconCircleList"/>
    <dgm:cxn modelId="{BB6E7C5D-8D17-4B33-9C21-8C4D92E602A1}" type="presParOf" srcId="{A9BE0ABF-EAA7-4DF5-8233-4A5B34642471}" destId="{CF069472-AE91-4CBB-A3F7-81C694FA52E0}" srcOrd="2" destOrd="0" presId="urn:microsoft.com/office/officeart/2018/2/layout/IconCircleList"/>
    <dgm:cxn modelId="{0C3F42C9-F393-43F5-A03C-CD45D499F2BF}" type="presParOf" srcId="{A9BE0ABF-EAA7-4DF5-8233-4A5B34642471}" destId="{DEABFCD0-A03C-491A-B61C-63DD736DC33B}" srcOrd="3" destOrd="0" presId="urn:microsoft.com/office/officeart/2018/2/layout/IconCircleList"/>
    <dgm:cxn modelId="{199BF939-6A1C-45EE-A98F-16B3AFBCFE12}" type="presParOf" srcId="{D7A1A256-D81B-4130-BEF3-F022D2F4B737}" destId="{5CC92C90-3D77-46AF-855B-8488A41A0D32}" srcOrd="5" destOrd="0" presId="urn:microsoft.com/office/officeart/2018/2/layout/IconCircleList"/>
    <dgm:cxn modelId="{F21509E7-88BD-4E6F-9545-0821FEFF823F}" type="presParOf" srcId="{D7A1A256-D81B-4130-BEF3-F022D2F4B737}" destId="{602AC68A-B703-4026-8B82-9E9EA0F006E9}" srcOrd="6" destOrd="0" presId="urn:microsoft.com/office/officeart/2018/2/layout/IconCircleList"/>
    <dgm:cxn modelId="{6BB29FCB-4A49-4D2D-80E1-DFA859191748}" type="presParOf" srcId="{602AC68A-B703-4026-8B82-9E9EA0F006E9}" destId="{259A019E-7E86-4AA8-9E18-F48152654618}" srcOrd="0" destOrd="0" presId="urn:microsoft.com/office/officeart/2018/2/layout/IconCircleList"/>
    <dgm:cxn modelId="{C84CF731-D2AB-46EC-90FC-CD2CF53BB796}" type="presParOf" srcId="{602AC68A-B703-4026-8B82-9E9EA0F006E9}" destId="{006E5603-2A58-4551-849E-5E570A283DE1}" srcOrd="1" destOrd="0" presId="urn:microsoft.com/office/officeart/2018/2/layout/IconCircleList"/>
    <dgm:cxn modelId="{FCE161FC-A7A9-4470-AB7B-15C72AB5CF19}" type="presParOf" srcId="{602AC68A-B703-4026-8B82-9E9EA0F006E9}" destId="{0BFA595B-5B20-485C-9C82-FD32EF6F1C0B}" srcOrd="2" destOrd="0" presId="urn:microsoft.com/office/officeart/2018/2/layout/IconCircleList"/>
    <dgm:cxn modelId="{3EE58ECB-C25C-4D7A-9A2E-B4A48E5A37C3}" type="presParOf" srcId="{602AC68A-B703-4026-8B82-9E9EA0F006E9}" destId="{CE146AB8-2628-477C-A05E-8E95EEBC8354}" srcOrd="3" destOrd="0" presId="urn:microsoft.com/office/officeart/2018/2/layout/IconCircleList"/>
    <dgm:cxn modelId="{5FE58E1F-55C8-4AD3-9672-B6B298B3C194}" type="presParOf" srcId="{D7A1A256-D81B-4130-BEF3-F022D2F4B737}" destId="{4C318E45-258E-4C37-86A4-6D628EB9B25F}" srcOrd="7" destOrd="0" presId="urn:microsoft.com/office/officeart/2018/2/layout/IconCircleList"/>
    <dgm:cxn modelId="{836CFB12-09B5-468B-86C2-7028BC80BF08}" type="presParOf" srcId="{D7A1A256-D81B-4130-BEF3-F022D2F4B737}" destId="{C90BAE2F-CDCB-4956-AF5C-70962216E9CE}" srcOrd="8" destOrd="0" presId="urn:microsoft.com/office/officeart/2018/2/layout/IconCircleList"/>
    <dgm:cxn modelId="{CDAE5392-04AC-46F5-82B8-86732914F171}" type="presParOf" srcId="{C90BAE2F-CDCB-4956-AF5C-70962216E9CE}" destId="{4021D58B-D9CD-4751-9699-C434AAE4FCE8}" srcOrd="0" destOrd="0" presId="urn:microsoft.com/office/officeart/2018/2/layout/IconCircleList"/>
    <dgm:cxn modelId="{4E371D6D-94AD-4F91-9CAA-97A412FD2044}" type="presParOf" srcId="{C90BAE2F-CDCB-4956-AF5C-70962216E9CE}" destId="{2BB35128-6E81-4935-A8F2-D96B11C4DFCE}" srcOrd="1" destOrd="0" presId="urn:microsoft.com/office/officeart/2018/2/layout/IconCircleList"/>
    <dgm:cxn modelId="{B8DF9B94-28F5-4503-A307-8F5BDAFB7732}" type="presParOf" srcId="{C90BAE2F-CDCB-4956-AF5C-70962216E9CE}" destId="{06DD6B64-C3D1-40FA-8B1E-250B97B53939}" srcOrd="2" destOrd="0" presId="urn:microsoft.com/office/officeart/2018/2/layout/IconCircleList"/>
    <dgm:cxn modelId="{FE350D40-E5C4-4D3B-9CCB-AFF2D1355B35}" type="presParOf" srcId="{C90BAE2F-CDCB-4956-AF5C-70962216E9CE}" destId="{5EFC3C0D-6048-44D5-97C8-A49AAD2B5C1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E7E878-4845-45AA-9432-3F0EDBF7CD2B}"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B5E371-E4D2-4AE2-9F89-AFFD90C77F5E}">
      <dgm:prSet/>
      <dgm:spPr/>
      <dgm:t>
        <a:bodyPr/>
        <a:lstStyle/>
        <a:p>
          <a:r>
            <a:rPr lang="en-US"/>
            <a:t>Uncover Insights: Sentiment analysis can uncover insights that may not be immediately apparent through casual observation. It can identify overall trends in sentiment, key topics that generate positive or negative sentiments, and shifts in sentiment over time.</a:t>
          </a:r>
        </a:p>
      </dgm:t>
    </dgm:pt>
    <dgm:pt modelId="{F1DACFAB-2DBA-414C-ADF6-C5A1B9893FAF}" type="parTrans" cxnId="{A7FB2FDD-9AE7-45C1-95CE-54C16F0BBE37}">
      <dgm:prSet/>
      <dgm:spPr/>
      <dgm:t>
        <a:bodyPr/>
        <a:lstStyle/>
        <a:p>
          <a:endParaRPr lang="en-US"/>
        </a:p>
      </dgm:t>
    </dgm:pt>
    <dgm:pt modelId="{671534E7-57B6-4A3A-BB4B-5AE8B33F6E15}" type="sibTrans" cxnId="{A7FB2FDD-9AE7-45C1-95CE-54C16F0BBE37}">
      <dgm:prSet/>
      <dgm:spPr/>
      <dgm:t>
        <a:bodyPr/>
        <a:lstStyle/>
        <a:p>
          <a:endParaRPr lang="en-US"/>
        </a:p>
      </dgm:t>
    </dgm:pt>
    <dgm:pt modelId="{CF3AF6EB-2DFB-425E-A2FF-4AA2F3B6E16A}">
      <dgm:prSet/>
      <dgm:spPr/>
      <dgm:t>
        <a:bodyPr/>
        <a:lstStyle/>
        <a:p>
          <a:r>
            <a:rPr lang="en-US"/>
            <a:t>Scalability: Sentiment analysis allows businesses to analyze large volumes of data that would be impractical to review manually. It's a powerful tool for handling the vast amount of data generated on social media.</a:t>
          </a:r>
        </a:p>
      </dgm:t>
    </dgm:pt>
    <dgm:pt modelId="{0B042B54-0349-4F65-9E70-1036800142A5}" type="parTrans" cxnId="{E583BA6A-6214-42EE-88D1-30969C4E2E4F}">
      <dgm:prSet/>
      <dgm:spPr/>
      <dgm:t>
        <a:bodyPr/>
        <a:lstStyle/>
        <a:p>
          <a:endParaRPr lang="en-US"/>
        </a:p>
      </dgm:t>
    </dgm:pt>
    <dgm:pt modelId="{AFD0C6E6-A16C-4736-A8F9-22606CEB43B8}" type="sibTrans" cxnId="{E583BA6A-6214-42EE-88D1-30969C4E2E4F}">
      <dgm:prSet/>
      <dgm:spPr/>
      <dgm:t>
        <a:bodyPr/>
        <a:lstStyle/>
        <a:p>
          <a:endParaRPr lang="en-US"/>
        </a:p>
      </dgm:t>
    </dgm:pt>
    <dgm:pt modelId="{58386604-5111-43CF-AA25-8312D022D590}">
      <dgm:prSet/>
      <dgm:spPr/>
      <dgm:t>
        <a:bodyPr/>
        <a:lstStyle/>
        <a:p>
          <a:r>
            <a:rPr lang="en-US"/>
            <a:t>Real-time Analysis: Sentiment analysis can be performed in real time, allowing businesses to react quickly to shifts in public opinion or respond promptly to customer feedback.</a:t>
          </a:r>
        </a:p>
      </dgm:t>
    </dgm:pt>
    <dgm:pt modelId="{7D3612E1-EC19-4D56-8993-49283E47E4EF}" type="parTrans" cxnId="{2DB1190A-30E7-4259-A36D-5506D2526A05}">
      <dgm:prSet/>
      <dgm:spPr/>
      <dgm:t>
        <a:bodyPr/>
        <a:lstStyle/>
        <a:p>
          <a:endParaRPr lang="en-US"/>
        </a:p>
      </dgm:t>
    </dgm:pt>
    <dgm:pt modelId="{9F3A226E-3FFB-4332-B98E-1026A2A76A28}" type="sibTrans" cxnId="{2DB1190A-30E7-4259-A36D-5506D2526A05}">
      <dgm:prSet/>
      <dgm:spPr/>
      <dgm:t>
        <a:bodyPr/>
        <a:lstStyle/>
        <a:p>
          <a:endParaRPr lang="en-US"/>
        </a:p>
      </dgm:t>
    </dgm:pt>
    <dgm:pt modelId="{5C9FA130-9FB2-432D-B266-DDA8F4764B20}">
      <dgm:prSet/>
      <dgm:spPr/>
      <dgm:t>
        <a:bodyPr/>
        <a:lstStyle/>
        <a:p>
          <a:r>
            <a:rPr lang="en-US"/>
            <a:t>Customer-centric Approach: It helps in understanding customer sentiment and feedback, which can help businesses align their products and services more closely with customer needs and preferences.</a:t>
          </a:r>
        </a:p>
      </dgm:t>
    </dgm:pt>
    <dgm:pt modelId="{30D5E852-86FA-40B1-8B19-E2647EB97EEA}" type="parTrans" cxnId="{4082C3AB-B763-402D-B425-BD077989118C}">
      <dgm:prSet/>
      <dgm:spPr/>
      <dgm:t>
        <a:bodyPr/>
        <a:lstStyle/>
        <a:p>
          <a:endParaRPr lang="en-US"/>
        </a:p>
      </dgm:t>
    </dgm:pt>
    <dgm:pt modelId="{872E58D1-B381-45BB-B3C3-F402925BCC28}" type="sibTrans" cxnId="{4082C3AB-B763-402D-B425-BD077989118C}">
      <dgm:prSet/>
      <dgm:spPr/>
      <dgm:t>
        <a:bodyPr/>
        <a:lstStyle/>
        <a:p>
          <a:endParaRPr lang="en-US"/>
        </a:p>
      </dgm:t>
    </dgm:pt>
    <dgm:pt modelId="{62BA2E4C-38FA-446A-94F6-9CF5757D64DC}" type="pres">
      <dgm:prSet presAssocID="{09E7E878-4845-45AA-9432-3F0EDBF7CD2B}" presName="root" presStyleCnt="0">
        <dgm:presLayoutVars>
          <dgm:dir/>
          <dgm:resizeHandles val="exact"/>
        </dgm:presLayoutVars>
      </dgm:prSet>
      <dgm:spPr/>
    </dgm:pt>
    <dgm:pt modelId="{DA406A7A-E521-4E81-90EE-22A9ECDDAFAA}" type="pres">
      <dgm:prSet presAssocID="{09E7E878-4845-45AA-9432-3F0EDBF7CD2B}" presName="container" presStyleCnt="0">
        <dgm:presLayoutVars>
          <dgm:dir/>
          <dgm:resizeHandles val="exact"/>
        </dgm:presLayoutVars>
      </dgm:prSet>
      <dgm:spPr/>
    </dgm:pt>
    <dgm:pt modelId="{2A7F613F-30FE-4199-B0A2-8D255B5225CD}" type="pres">
      <dgm:prSet presAssocID="{77B5E371-E4D2-4AE2-9F89-AFFD90C77F5E}" presName="compNode" presStyleCnt="0"/>
      <dgm:spPr/>
    </dgm:pt>
    <dgm:pt modelId="{712C2802-E2CF-47E3-965C-244649258E41}" type="pres">
      <dgm:prSet presAssocID="{77B5E371-E4D2-4AE2-9F89-AFFD90C77F5E}" presName="iconBgRect" presStyleLbl="bgShp" presStyleIdx="0" presStyleCnt="4"/>
      <dgm:spPr/>
    </dgm:pt>
    <dgm:pt modelId="{E515C82E-377A-4EF5-A053-6A8A6378146E}" type="pres">
      <dgm:prSet presAssocID="{77B5E371-E4D2-4AE2-9F89-AFFD90C77F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903C9D21-2FE5-4554-A309-A7A231E61208}" type="pres">
      <dgm:prSet presAssocID="{77B5E371-E4D2-4AE2-9F89-AFFD90C77F5E}" presName="spaceRect" presStyleCnt="0"/>
      <dgm:spPr/>
    </dgm:pt>
    <dgm:pt modelId="{51D7FC74-206F-479D-949A-0CB053C1BFA0}" type="pres">
      <dgm:prSet presAssocID="{77B5E371-E4D2-4AE2-9F89-AFFD90C77F5E}" presName="textRect" presStyleLbl="revTx" presStyleIdx="0" presStyleCnt="4">
        <dgm:presLayoutVars>
          <dgm:chMax val="1"/>
          <dgm:chPref val="1"/>
        </dgm:presLayoutVars>
      </dgm:prSet>
      <dgm:spPr/>
    </dgm:pt>
    <dgm:pt modelId="{D07DC4E5-B734-4F60-ABA2-3DC06D040A9A}" type="pres">
      <dgm:prSet presAssocID="{671534E7-57B6-4A3A-BB4B-5AE8B33F6E15}" presName="sibTrans" presStyleLbl="sibTrans2D1" presStyleIdx="0" presStyleCnt="0"/>
      <dgm:spPr/>
    </dgm:pt>
    <dgm:pt modelId="{ED49C9E8-1F4F-4249-8396-0C556DF43655}" type="pres">
      <dgm:prSet presAssocID="{CF3AF6EB-2DFB-425E-A2FF-4AA2F3B6E16A}" presName="compNode" presStyleCnt="0"/>
      <dgm:spPr/>
    </dgm:pt>
    <dgm:pt modelId="{D87D0EDE-D8DC-4141-A4DD-75D3F07CBA16}" type="pres">
      <dgm:prSet presAssocID="{CF3AF6EB-2DFB-425E-A2FF-4AA2F3B6E16A}" presName="iconBgRect" presStyleLbl="bgShp" presStyleIdx="1" presStyleCnt="4"/>
      <dgm:spPr/>
    </dgm:pt>
    <dgm:pt modelId="{81818B2F-5ED5-4629-BCD6-B7D506E9B382}" type="pres">
      <dgm:prSet presAssocID="{CF3AF6EB-2DFB-425E-A2FF-4AA2F3B6E16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3842830-A437-4912-ACF9-1A27E79A5D85}" type="pres">
      <dgm:prSet presAssocID="{CF3AF6EB-2DFB-425E-A2FF-4AA2F3B6E16A}" presName="spaceRect" presStyleCnt="0"/>
      <dgm:spPr/>
    </dgm:pt>
    <dgm:pt modelId="{84C0AEBE-99BA-43A5-A18A-EDE7DB9A13E9}" type="pres">
      <dgm:prSet presAssocID="{CF3AF6EB-2DFB-425E-A2FF-4AA2F3B6E16A}" presName="textRect" presStyleLbl="revTx" presStyleIdx="1" presStyleCnt="4">
        <dgm:presLayoutVars>
          <dgm:chMax val="1"/>
          <dgm:chPref val="1"/>
        </dgm:presLayoutVars>
      </dgm:prSet>
      <dgm:spPr/>
    </dgm:pt>
    <dgm:pt modelId="{9D12CD4E-9698-47D0-A2C5-4E6898053EBA}" type="pres">
      <dgm:prSet presAssocID="{AFD0C6E6-A16C-4736-A8F9-22606CEB43B8}" presName="sibTrans" presStyleLbl="sibTrans2D1" presStyleIdx="0" presStyleCnt="0"/>
      <dgm:spPr/>
    </dgm:pt>
    <dgm:pt modelId="{03006C21-7174-4708-BB50-651553C14D36}" type="pres">
      <dgm:prSet presAssocID="{58386604-5111-43CF-AA25-8312D022D590}" presName="compNode" presStyleCnt="0"/>
      <dgm:spPr/>
    </dgm:pt>
    <dgm:pt modelId="{146EE394-4187-4C60-B7A1-4B25E13B010D}" type="pres">
      <dgm:prSet presAssocID="{58386604-5111-43CF-AA25-8312D022D590}" presName="iconBgRect" presStyleLbl="bgShp" presStyleIdx="2" presStyleCnt="4"/>
      <dgm:spPr/>
    </dgm:pt>
    <dgm:pt modelId="{388486A8-4627-4C14-9378-63CEC60A6351}" type="pres">
      <dgm:prSet presAssocID="{58386604-5111-43CF-AA25-8312D022D5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36D88CE3-ED4B-4454-8B6D-203F2843BB68}" type="pres">
      <dgm:prSet presAssocID="{58386604-5111-43CF-AA25-8312D022D590}" presName="spaceRect" presStyleCnt="0"/>
      <dgm:spPr/>
    </dgm:pt>
    <dgm:pt modelId="{BF8DB455-56C5-4648-94E0-92D3E74CCF27}" type="pres">
      <dgm:prSet presAssocID="{58386604-5111-43CF-AA25-8312D022D590}" presName="textRect" presStyleLbl="revTx" presStyleIdx="2" presStyleCnt="4">
        <dgm:presLayoutVars>
          <dgm:chMax val="1"/>
          <dgm:chPref val="1"/>
        </dgm:presLayoutVars>
      </dgm:prSet>
      <dgm:spPr/>
    </dgm:pt>
    <dgm:pt modelId="{71DC25A8-F4ED-4110-9100-E03BB084126F}" type="pres">
      <dgm:prSet presAssocID="{9F3A226E-3FFB-4332-B98E-1026A2A76A28}" presName="sibTrans" presStyleLbl="sibTrans2D1" presStyleIdx="0" presStyleCnt="0"/>
      <dgm:spPr/>
    </dgm:pt>
    <dgm:pt modelId="{9BC2DB4A-727D-45F7-A235-6FF54619F7F4}" type="pres">
      <dgm:prSet presAssocID="{5C9FA130-9FB2-432D-B266-DDA8F4764B20}" presName="compNode" presStyleCnt="0"/>
      <dgm:spPr/>
    </dgm:pt>
    <dgm:pt modelId="{2E889B80-767C-42DD-9784-281B48995B02}" type="pres">
      <dgm:prSet presAssocID="{5C9FA130-9FB2-432D-B266-DDA8F4764B20}" presName="iconBgRect" presStyleLbl="bgShp" presStyleIdx="3" presStyleCnt="4"/>
      <dgm:spPr/>
    </dgm:pt>
    <dgm:pt modelId="{4C9EF07F-85DC-48F5-9A5F-B1ED73CCE372}" type="pres">
      <dgm:prSet presAssocID="{5C9FA130-9FB2-432D-B266-DDA8F4764B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7BAB2BC9-39A0-4E67-97EA-64F38EBD9CF2}" type="pres">
      <dgm:prSet presAssocID="{5C9FA130-9FB2-432D-B266-DDA8F4764B20}" presName="spaceRect" presStyleCnt="0"/>
      <dgm:spPr/>
    </dgm:pt>
    <dgm:pt modelId="{95C32BED-938A-4BE0-95D0-BC984C68D47D}" type="pres">
      <dgm:prSet presAssocID="{5C9FA130-9FB2-432D-B266-DDA8F4764B20}" presName="textRect" presStyleLbl="revTx" presStyleIdx="3" presStyleCnt="4">
        <dgm:presLayoutVars>
          <dgm:chMax val="1"/>
          <dgm:chPref val="1"/>
        </dgm:presLayoutVars>
      </dgm:prSet>
      <dgm:spPr/>
    </dgm:pt>
  </dgm:ptLst>
  <dgm:cxnLst>
    <dgm:cxn modelId="{2DB1190A-30E7-4259-A36D-5506D2526A05}" srcId="{09E7E878-4845-45AA-9432-3F0EDBF7CD2B}" destId="{58386604-5111-43CF-AA25-8312D022D590}" srcOrd="2" destOrd="0" parTransId="{7D3612E1-EC19-4D56-8993-49283E47E4EF}" sibTransId="{9F3A226E-3FFB-4332-B98E-1026A2A76A28}"/>
    <dgm:cxn modelId="{7256172E-FC08-493F-B801-52852128DC11}" type="presOf" srcId="{5C9FA130-9FB2-432D-B266-DDA8F4764B20}" destId="{95C32BED-938A-4BE0-95D0-BC984C68D47D}" srcOrd="0" destOrd="0" presId="urn:microsoft.com/office/officeart/2018/2/layout/IconCircleList"/>
    <dgm:cxn modelId="{D7CD7269-6096-41F3-9B60-37D70D25CB4B}" type="presOf" srcId="{CF3AF6EB-2DFB-425E-A2FF-4AA2F3B6E16A}" destId="{84C0AEBE-99BA-43A5-A18A-EDE7DB9A13E9}" srcOrd="0" destOrd="0" presId="urn:microsoft.com/office/officeart/2018/2/layout/IconCircleList"/>
    <dgm:cxn modelId="{702F8949-1497-4282-878C-39FDE0B983CB}" type="presOf" srcId="{9F3A226E-3FFB-4332-B98E-1026A2A76A28}" destId="{71DC25A8-F4ED-4110-9100-E03BB084126F}" srcOrd="0" destOrd="0" presId="urn:microsoft.com/office/officeart/2018/2/layout/IconCircleList"/>
    <dgm:cxn modelId="{E583BA6A-6214-42EE-88D1-30969C4E2E4F}" srcId="{09E7E878-4845-45AA-9432-3F0EDBF7CD2B}" destId="{CF3AF6EB-2DFB-425E-A2FF-4AA2F3B6E16A}" srcOrd="1" destOrd="0" parTransId="{0B042B54-0349-4F65-9E70-1036800142A5}" sibTransId="{AFD0C6E6-A16C-4736-A8F9-22606CEB43B8}"/>
    <dgm:cxn modelId="{5531EA55-590F-4D5C-9F70-679E375A548D}" type="presOf" srcId="{671534E7-57B6-4A3A-BB4B-5AE8B33F6E15}" destId="{D07DC4E5-B734-4F60-ABA2-3DC06D040A9A}" srcOrd="0" destOrd="0" presId="urn:microsoft.com/office/officeart/2018/2/layout/IconCircleList"/>
    <dgm:cxn modelId="{DF796FA3-D1B1-4099-8E2E-DD4387BC5537}" type="presOf" srcId="{77B5E371-E4D2-4AE2-9F89-AFFD90C77F5E}" destId="{51D7FC74-206F-479D-949A-0CB053C1BFA0}" srcOrd="0" destOrd="0" presId="urn:microsoft.com/office/officeart/2018/2/layout/IconCircleList"/>
    <dgm:cxn modelId="{4082C3AB-B763-402D-B425-BD077989118C}" srcId="{09E7E878-4845-45AA-9432-3F0EDBF7CD2B}" destId="{5C9FA130-9FB2-432D-B266-DDA8F4764B20}" srcOrd="3" destOrd="0" parTransId="{30D5E852-86FA-40B1-8B19-E2647EB97EEA}" sibTransId="{872E58D1-B381-45BB-B3C3-F402925BCC28}"/>
    <dgm:cxn modelId="{FD96DCD9-9099-4AE1-B09B-E281BDFDFDEF}" type="presOf" srcId="{AFD0C6E6-A16C-4736-A8F9-22606CEB43B8}" destId="{9D12CD4E-9698-47D0-A2C5-4E6898053EBA}" srcOrd="0" destOrd="0" presId="urn:microsoft.com/office/officeart/2018/2/layout/IconCircleList"/>
    <dgm:cxn modelId="{F7323EDB-05CC-471C-B217-0557318178C7}" type="presOf" srcId="{58386604-5111-43CF-AA25-8312D022D590}" destId="{BF8DB455-56C5-4648-94E0-92D3E74CCF27}" srcOrd="0" destOrd="0" presId="urn:microsoft.com/office/officeart/2018/2/layout/IconCircleList"/>
    <dgm:cxn modelId="{A7FB2FDD-9AE7-45C1-95CE-54C16F0BBE37}" srcId="{09E7E878-4845-45AA-9432-3F0EDBF7CD2B}" destId="{77B5E371-E4D2-4AE2-9F89-AFFD90C77F5E}" srcOrd="0" destOrd="0" parTransId="{F1DACFAB-2DBA-414C-ADF6-C5A1B9893FAF}" sibTransId="{671534E7-57B6-4A3A-BB4B-5AE8B33F6E15}"/>
    <dgm:cxn modelId="{294786E3-3307-43C6-97B5-11C5F638D68E}" type="presOf" srcId="{09E7E878-4845-45AA-9432-3F0EDBF7CD2B}" destId="{62BA2E4C-38FA-446A-94F6-9CF5757D64DC}" srcOrd="0" destOrd="0" presId="urn:microsoft.com/office/officeart/2018/2/layout/IconCircleList"/>
    <dgm:cxn modelId="{54108F65-EEE4-4F6E-99CD-3DA2EB731533}" type="presParOf" srcId="{62BA2E4C-38FA-446A-94F6-9CF5757D64DC}" destId="{DA406A7A-E521-4E81-90EE-22A9ECDDAFAA}" srcOrd="0" destOrd="0" presId="urn:microsoft.com/office/officeart/2018/2/layout/IconCircleList"/>
    <dgm:cxn modelId="{14AD1A73-FF7A-4C67-BEC2-8DC02D4841C4}" type="presParOf" srcId="{DA406A7A-E521-4E81-90EE-22A9ECDDAFAA}" destId="{2A7F613F-30FE-4199-B0A2-8D255B5225CD}" srcOrd="0" destOrd="0" presId="urn:microsoft.com/office/officeart/2018/2/layout/IconCircleList"/>
    <dgm:cxn modelId="{9A660829-FFF9-4053-83DA-7AEE5844A35C}" type="presParOf" srcId="{2A7F613F-30FE-4199-B0A2-8D255B5225CD}" destId="{712C2802-E2CF-47E3-965C-244649258E41}" srcOrd="0" destOrd="0" presId="urn:microsoft.com/office/officeart/2018/2/layout/IconCircleList"/>
    <dgm:cxn modelId="{3E4DD0FB-6B24-49AC-8FAA-306ADE2F38AF}" type="presParOf" srcId="{2A7F613F-30FE-4199-B0A2-8D255B5225CD}" destId="{E515C82E-377A-4EF5-A053-6A8A6378146E}" srcOrd="1" destOrd="0" presId="urn:microsoft.com/office/officeart/2018/2/layout/IconCircleList"/>
    <dgm:cxn modelId="{9B8E7E6D-431B-4950-9DDE-B0E88A3FCC5A}" type="presParOf" srcId="{2A7F613F-30FE-4199-B0A2-8D255B5225CD}" destId="{903C9D21-2FE5-4554-A309-A7A231E61208}" srcOrd="2" destOrd="0" presId="urn:microsoft.com/office/officeart/2018/2/layout/IconCircleList"/>
    <dgm:cxn modelId="{CA0CFDE5-512B-4C14-93C2-64F182049C12}" type="presParOf" srcId="{2A7F613F-30FE-4199-B0A2-8D255B5225CD}" destId="{51D7FC74-206F-479D-949A-0CB053C1BFA0}" srcOrd="3" destOrd="0" presId="urn:microsoft.com/office/officeart/2018/2/layout/IconCircleList"/>
    <dgm:cxn modelId="{2BA2C717-9DBE-4823-B790-ACC3503EF297}" type="presParOf" srcId="{DA406A7A-E521-4E81-90EE-22A9ECDDAFAA}" destId="{D07DC4E5-B734-4F60-ABA2-3DC06D040A9A}" srcOrd="1" destOrd="0" presId="urn:microsoft.com/office/officeart/2018/2/layout/IconCircleList"/>
    <dgm:cxn modelId="{40951E33-FB59-45B5-8624-DA62DEBB1A8E}" type="presParOf" srcId="{DA406A7A-E521-4E81-90EE-22A9ECDDAFAA}" destId="{ED49C9E8-1F4F-4249-8396-0C556DF43655}" srcOrd="2" destOrd="0" presId="urn:microsoft.com/office/officeart/2018/2/layout/IconCircleList"/>
    <dgm:cxn modelId="{173AF83C-1BAC-4BF3-B66C-9EFB40ABED59}" type="presParOf" srcId="{ED49C9E8-1F4F-4249-8396-0C556DF43655}" destId="{D87D0EDE-D8DC-4141-A4DD-75D3F07CBA16}" srcOrd="0" destOrd="0" presId="urn:microsoft.com/office/officeart/2018/2/layout/IconCircleList"/>
    <dgm:cxn modelId="{82699A71-C63D-4A45-B1C2-EC2242CD2347}" type="presParOf" srcId="{ED49C9E8-1F4F-4249-8396-0C556DF43655}" destId="{81818B2F-5ED5-4629-BCD6-B7D506E9B382}" srcOrd="1" destOrd="0" presId="urn:microsoft.com/office/officeart/2018/2/layout/IconCircleList"/>
    <dgm:cxn modelId="{694683D0-C2BD-4405-BE89-EEEDC00415B8}" type="presParOf" srcId="{ED49C9E8-1F4F-4249-8396-0C556DF43655}" destId="{83842830-A437-4912-ACF9-1A27E79A5D85}" srcOrd="2" destOrd="0" presId="urn:microsoft.com/office/officeart/2018/2/layout/IconCircleList"/>
    <dgm:cxn modelId="{B2BB1788-43C0-46B6-BBC0-B321C38E0CD6}" type="presParOf" srcId="{ED49C9E8-1F4F-4249-8396-0C556DF43655}" destId="{84C0AEBE-99BA-43A5-A18A-EDE7DB9A13E9}" srcOrd="3" destOrd="0" presId="urn:microsoft.com/office/officeart/2018/2/layout/IconCircleList"/>
    <dgm:cxn modelId="{47145873-CA0D-4E7E-9639-C87751F06A54}" type="presParOf" srcId="{DA406A7A-E521-4E81-90EE-22A9ECDDAFAA}" destId="{9D12CD4E-9698-47D0-A2C5-4E6898053EBA}" srcOrd="3" destOrd="0" presId="urn:microsoft.com/office/officeart/2018/2/layout/IconCircleList"/>
    <dgm:cxn modelId="{35137ABF-E44D-499B-ABCB-665353776158}" type="presParOf" srcId="{DA406A7A-E521-4E81-90EE-22A9ECDDAFAA}" destId="{03006C21-7174-4708-BB50-651553C14D36}" srcOrd="4" destOrd="0" presId="urn:microsoft.com/office/officeart/2018/2/layout/IconCircleList"/>
    <dgm:cxn modelId="{49D2D8BE-2037-40B5-B7D6-928CB1A2B311}" type="presParOf" srcId="{03006C21-7174-4708-BB50-651553C14D36}" destId="{146EE394-4187-4C60-B7A1-4B25E13B010D}" srcOrd="0" destOrd="0" presId="urn:microsoft.com/office/officeart/2018/2/layout/IconCircleList"/>
    <dgm:cxn modelId="{EB5DAFCC-06D7-4B26-9476-578F31416B3B}" type="presParOf" srcId="{03006C21-7174-4708-BB50-651553C14D36}" destId="{388486A8-4627-4C14-9378-63CEC60A6351}" srcOrd="1" destOrd="0" presId="urn:microsoft.com/office/officeart/2018/2/layout/IconCircleList"/>
    <dgm:cxn modelId="{6608D38F-AC23-4AB8-9939-DFE14263E548}" type="presParOf" srcId="{03006C21-7174-4708-BB50-651553C14D36}" destId="{36D88CE3-ED4B-4454-8B6D-203F2843BB68}" srcOrd="2" destOrd="0" presId="urn:microsoft.com/office/officeart/2018/2/layout/IconCircleList"/>
    <dgm:cxn modelId="{9C83DCAA-A528-4667-9B34-6862C255E1A3}" type="presParOf" srcId="{03006C21-7174-4708-BB50-651553C14D36}" destId="{BF8DB455-56C5-4648-94E0-92D3E74CCF27}" srcOrd="3" destOrd="0" presId="urn:microsoft.com/office/officeart/2018/2/layout/IconCircleList"/>
    <dgm:cxn modelId="{726FD2C8-4B09-4276-B117-0A99FFE94EBB}" type="presParOf" srcId="{DA406A7A-E521-4E81-90EE-22A9ECDDAFAA}" destId="{71DC25A8-F4ED-4110-9100-E03BB084126F}" srcOrd="5" destOrd="0" presId="urn:microsoft.com/office/officeart/2018/2/layout/IconCircleList"/>
    <dgm:cxn modelId="{DD917B31-6044-42A6-B52B-CC61E72BA52A}" type="presParOf" srcId="{DA406A7A-E521-4E81-90EE-22A9ECDDAFAA}" destId="{9BC2DB4A-727D-45F7-A235-6FF54619F7F4}" srcOrd="6" destOrd="0" presId="urn:microsoft.com/office/officeart/2018/2/layout/IconCircleList"/>
    <dgm:cxn modelId="{6B1D0EB5-11F5-46D3-8BAF-A4551CEBF8B9}" type="presParOf" srcId="{9BC2DB4A-727D-45F7-A235-6FF54619F7F4}" destId="{2E889B80-767C-42DD-9784-281B48995B02}" srcOrd="0" destOrd="0" presId="urn:microsoft.com/office/officeart/2018/2/layout/IconCircleList"/>
    <dgm:cxn modelId="{6D279F15-5D69-49E2-A108-384E3FD34DEE}" type="presParOf" srcId="{9BC2DB4A-727D-45F7-A235-6FF54619F7F4}" destId="{4C9EF07F-85DC-48F5-9A5F-B1ED73CCE372}" srcOrd="1" destOrd="0" presId="urn:microsoft.com/office/officeart/2018/2/layout/IconCircleList"/>
    <dgm:cxn modelId="{C4C15DB0-395E-42EA-8930-E0F9CB4E1EDD}" type="presParOf" srcId="{9BC2DB4A-727D-45F7-A235-6FF54619F7F4}" destId="{7BAB2BC9-39A0-4E67-97EA-64F38EBD9CF2}" srcOrd="2" destOrd="0" presId="urn:microsoft.com/office/officeart/2018/2/layout/IconCircleList"/>
    <dgm:cxn modelId="{C58EA89E-07E3-45F8-8E3B-1E286BC8D5FF}" type="presParOf" srcId="{9BC2DB4A-727D-45F7-A235-6FF54619F7F4}" destId="{95C32BED-938A-4BE0-95D0-BC984C68D47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04D6E4-13BA-4F57-9982-DE840FEF6D0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496861E-72F0-4EFC-BD11-C5C7D4CD341B}">
      <dgm:prSet/>
      <dgm:spPr/>
      <dgm:t>
        <a:bodyPr/>
        <a:lstStyle/>
        <a:p>
          <a:r>
            <a:rPr lang="en-US"/>
            <a:t>Context Understanding: Sentiment analysis algorithms may struggle with understanding context, irony, sarcasm, and other nuances of human language. This can lead to incorrect sentiment classification.</a:t>
          </a:r>
        </a:p>
      </dgm:t>
    </dgm:pt>
    <dgm:pt modelId="{354999BC-675F-458F-9570-43E1140E191A}" type="parTrans" cxnId="{61B2739B-3C1E-46C5-8FC5-A85C349324FD}">
      <dgm:prSet/>
      <dgm:spPr/>
      <dgm:t>
        <a:bodyPr/>
        <a:lstStyle/>
        <a:p>
          <a:endParaRPr lang="en-US"/>
        </a:p>
      </dgm:t>
    </dgm:pt>
    <dgm:pt modelId="{1809D10B-0A32-4D57-86CB-90AE49D9FC4D}" type="sibTrans" cxnId="{61B2739B-3C1E-46C5-8FC5-A85C349324FD}">
      <dgm:prSet/>
      <dgm:spPr/>
      <dgm:t>
        <a:bodyPr/>
        <a:lstStyle/>
        <a:p>
          <a:endParaRPr lang="en-US"/>
        </a:p>
      </dgm:t>
    </dgm:pt>
    <dgm:pt modelId="{5131B8D4-44A3-4CAC-83AF-3FB42B410364}">
      <dgm:prSet/>
      <dgm:spPr/>
      <dgm:t>
        <a:bodyPr/>
        <a:lstStyle/>
        <a:p>
          <a:r>
            <a:rPr lang="en-US"/>
            <a:t>Data Quality: The quality of the analysis is highly dependent on the quality of the data. If the data is biased or incomplete, the sentiment analysis results will also be flawed.</a:t>
          </a:r>
        </a:p>
      </dgm:t>
    </dgm:pt>
    <dgm:pt modelId="{EC51CD7F-7AC4-40D0-BFA0-D1AE5CEE9FD1}" type="parTrans" cxnId="{3BA7D248-D8D5-48F8-9FB5-2C052639B60F}">
      <dgm:prSet/>
      <dgm:spPr/>
      <dgm:t>
        <a:bodyPr/>
        <a:lstStyle/>
        <a:p>
          <a:endParaRPr lang="en-US"/>
        </a:p>
      </dgm:t>
    </dgm:pt>
    <dgm:pt modelId="{A24856B3-E2D8-4A0C-8F2F-781C82ACC53E}" type="sibTrans" cxnId="{3BA7D248-D8D5-48F8-9FB5-2C052639B60F}">
      <dgm:prSet/>
      <dgm:spPr/>
      <dgm:t>
        <a:bodyPr/>
        <a:lstStyle/>
        <a:p>
          <a:endParaRPr lang="en-US"/>
        </a:p>
      </dgm:t>
    </dgm:pt>
    <dgm:pt modelId="{817548A5-6A2F-4342-817D-3ED451A32225}">
      <dgm:prSet/>
      <dgm:spPr/>
      <dgm:t>
        <a:bodyPr/>
        <a:lstStyle/>
        <a:p>
          <a:r>
            <a:rPr lang="en-US"/>
            <a:t>Language Limitations: Some sentiment analysis tools might not support all languages, which might limit their applicability in a multilingual context.</a:t>
          </a:r>
        </a:p>
      </dgm:t>
    </dgm:pt>
    <dgm:pt modelId="{85C5D5C1-DEF3-4330-B335-C6820965EF6C}" type="parTrans" cxnId="{E45CCFB1-09CC-447A-8EB8-296F12431F3B}">
      <dgm:prSet/>
      <dgm:spPr/>
      <dgm:t>
        <a:bodyPr/>
        <a:lstStyle/>
        <a:p>
          <a:endParaRPr lang="en-US"/>
        </a:p>
      </dgm:t>
    </dgm:pt>
    <dgm:pt modelId="{27EBA24E-0BCD-42B6-8406-228667340D92}" type="sibTrans" cxnId="{E45CCFB1-09CC-447A-8EB8-296F12431F3B}">
      <dgm:prSet/>
      <dgm:spPr/>
      <dgm:t>
        <a:bodyPr/>
        <a:lstStyle/>
        <a:p>
          <a:endParaRPr lang="en-US"/>
        </a:p>
      </dgm:t>
    </dgm:pt>
    <dgm:pt modelId="{8EF96919-4B09-443B-A9F5-87C4167F9FA7}" type="pres">
      <dgm:prSet presAssocID="{1E04D6E4-13BA-4F57-9982-DE840FEF6D0E}" presName="root" presStyleCnt="0">
        <dgm:presLayoutVars>
          <dgm:dir/>
          <dgm:resizeHandles val="exact"/>
        </dgm:presLayoutVars>
      </dgm:prSet>
      <dgm:spPr/>
    </dgm:pt>
    <dgm:pt modelId="{FC793C81-478A-4B5D-97FA-E293745FFEC2}" type="pres">
      <dgm:prSet presAssocID="{1E04D6E4-13BA-4F57-9982-DE840FEF6D0E}" presName="container" presStyleCnt="0">
        <dgm:presLayoutVars>
          <dgm:dir/>
          <dgm:resizeHandles val="exact"/>
        </dgm:presLayoutVars>
      </dgm:prSet>
      <dgm:spPr/>
    </dgm:pt>
    <dgm:pt modelId="{F9E1B823-6C72-4CCF-A63A-F66ACBA88B7B}" type="pres">
      <dgm:prSet presAssocID="{A496861E-72F0-4EFC-BD11-C5C7D4CD341B}" presName="compNode" presStyleCnt="0"/>
      <dgm:spPr/>
    </dgm:pt>
    <dgm:pt modelId="{E0203C12-FC9F-4C84-8F8B-7B6989B5A1FA}" type="pres">
      <dgm:prSet presAssocID="{A496861E-72F0-4EFC-BD11-C5C7D4CD341B}" presName="iconBgRect" presStyleLbl="bgShp" presStyleIdx="0" presStyleCnt="3"/>
      <dgm:spPr/>
    </dgm:pt>
    <dgm:pt modelId="{77930DD1-797C-46EF-B977-60342727A014}" type="pres">
      <dgm:prSet presAssocID="{A496861E-72F0-4EFC-BD11-C5C7D4CD34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ngry Face with No Fill"/>
        </a:ext>
      </dgm:extLst>
    </dgm:pt>
    <dgm:pt modelId="{61A1546B-58BF-4907-8E18-07E16C40EC49}" type="pres">
      <dgm:prSet presAssocID="{A496861E-72F0-4EFC-BD11-C5C7D4CD341B}" presName="spaceRect" presStyleCnt="0"/>
      <dgm:spPr/>
    </dgm:pt>
    <dgm:pt modelId="{2CDBADFC-7A27-48D6-96BF-B0BE896D7699}" type="pres">
      <dgm:prSet presAssocID="{A496861E-72F0-4EFC-BD11-C5C7D4CD341B}" presName="textRect" presStyleLbl="revTx" presStyleIdx="0" presStyleCnt="3">
        <dgm:presLayoutVars>
          <dgm:chMax val="1"/>
          <dgm:chPref val="1"/>
        </dgm:presLayoutVars>
      </dgm:prSet>
      <dgm:spPr/>
    </dgm:pt>
    <dgm:pt modelId="{4AF4EA62-BA09-4ACC-A7CB-0C6ADA0D89A7}" type="pres">
      <dgm:prSet presAssocID="{1809D10B-0A32-4D57-86CB-90AE49D9FC4D}" presName="sibTrans" presStyleLbl="sibTrans2D1" presStyleIdx="0" presStyleCnt="0"/>
      <dgm:spPr/>
    </dgm:pt>
    <dgm:pt modelId="{2F565905-2C25-483A-A696-052F04F45724}" type="pres">
      <dgm:prSet presAssocID="{5131B8D4-44A3-4CAC-83AF-3FB42B410364}" presName="compNode" presStyleCnt="0"/>
      <dgm:spPr/>
    </dgm:pt>
    <dgm:pt modelId="{0C636720-DD9F-4534-BE12-3E3A4892FD96}" type="pres">
      <dgm:prSet presAssocID="{5131B8D4-44A3-4CAC-83AF-3FB42B410364}" presName="iconBgRect" presStyleLbl="bgShp" presStyleIdx="1" presStyleCnt="3"/>
      <dgm:spPr/>
    </dgm:pt>
    <dgm:pt modelId="{E4E475F2-660E-4EA9-B6DD-968F6479CE0A}" type="pres">
      <dgm:prSet presAssocID="{5131B8D4-44A3-4CAC-83AF-3FB42B4103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AC31CD9E-E643-4AF6-A011-C7CE85321283}" type="pres">
      <dgm:prSet presAssocID="{5131B8D4-44A3-4CAC-83AF-3FB42B410364}" presName="spaceRect" presStyleCnt="0"/>
      <dgm:spPr/>
    </dgm:pt>
    <dgm:pt modelId="{CEF4F4B0-77B5-4BC5-979C-8AD4530B77D0}" type="pres">
      <dgm:prSet presAssocID="{5131B8D4-44A3-4CAC-83AF-3FB42B410364}" presName="textRect" presStyleLbl="revTx" presStyleIdx="1" presStyleCnt="3">
        <dgm:presLayoutVars>
          <dgm:chMax val="1"/>
          <dgm:chPref val="1"/>
        </dgm:presLayoutVars>
      </dgm:prSet>
      <dgm:spPr/>
    </dgm:pt>
    <dgm:pt modelId="{18C173E0-6D93-4047-A110-940AA8C2A28F}" type="pres">
      <dgm:prSet presAssocID="{A24856B3-E2D8-4A0C-8F2F-781C82ACC53E}" presName="sibTrans" presStyleLbl="sibTrans2D1" presStyleIdx="0" presStyleCnt="0"/>
      <dgm:spPr/>
    </dgm:pt>
    <dgm:pt modelId="{92156F9B-D1B0-4766-B5CB-94DF8A680FD0}" type="pres">
      <dgm:prSet presAssocID="{817548A5-6A2F-4342-817D-3ED451A32225}" presName="compNode" presStyleCnt="0"/>
      <dgm:spPr/>
    </dgm:pt>
    <dgm:pt modelId="{55AF1ACC-2192-4CF9-A7A3-EC361D9276E5}" type="pres">
      <dgm:prSet presAssocID="{817548A5-6A2F-4342-817D-3ED451A32225}" presName="iconBgRect" presStyleLbl="bgShp" presStyleIdx="2" presStyleCnt="3"/>
      <dgm:spPr/>
    </dgm:pt>
    <dgm:pt modelId="{AEAEDD1A-BAA1-40FD-9DA9-96C953343819}" type="pres">
      <dgm:prSet presAssocID="{817548A5-6A2F-4342-817D-3ED451A322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357D2DA1-34A9-45D7-8DD9-7944CA1C2BF0}" type="pres">
      <dgm:prSet presAssocID="{817548A5-6A2F-4342-817D-3ED451A32225}" presName="spaceRect" presStyleCnt="0"/>
      <dgm:spPr/>
    </dgm:pt>
    <dgm:pt modelId="{B5ADC2F7-7BEC-4D8C-AF0E-E56F99C166EB}" type="pres">
      <dgm:prSet presAssocID="{817548A5-6A2F-4342-817D-3ED451A32225}" presName="textRect" presStyleLbl="revTx" presStyleIdx="2" presStyleCnt="3">
        <dgm:presLayoutVars>
          <dgm:chMax val="1"/>
          <dgm:chPref val="1"/>
        </dgm:presLayoutVars>
      </dgm:prSet>
      <dgm:spPr/>
    </dgm:pt>
  </dgm:ptLst>
  <dgm:cxnLst>
    <dgm:cxn modelId="{D453325B-2764-4811-82BC-37D507A810F9}" type="presOf" srcId="{A24856B3-E2D8-4A0C-8F2F-781C82ACC53E}" destId="{18C173E0-6D93-4047-A110-940AA8C2A28F}" srcOrd="0" destOrd="0" presId="urn:microsoft.com/office/officeart/2018/2/layout/IconCircleList"/>
    <dgm:cxn modelId="{3BA7D248-D8D5-48F8-9FB5-2C052639B60F}" srcId="{1E04D6E4-13BA-4F57-9982-DE840FEF6D0E}" destId="{5131B8D4-44A3-4CAC-83AF-3FB42B410364}" srcOrd="1" destOrd="0" parTransId="{EC51CD7F-7AC4-40D0-BFA0-D1AE5CEE9FD1}" sibTransId="{A24856B3-E2D8-4A0C-8F2F-781C82ACC53E}"/>
    <dgm:cxn modelId="{4DE8736F-B2E1-4C11-B573-AC0C4375F5A8}" type="presOf" srcId="{1E04D6E4-13BA-4F57-9982-DE840FEF6D0E}" destId="{8EF96919-4B09-443B-A9F5-87C4167F9FA7}" srcOrd="0" destOrd="0" presId="urn:microsoft.com/office/officeart/2018/2/layout/IconCircleList"/>
    <dgm:cxn modelId="{61B2739B-3C1E-46C5-8FC5-A85C349324FD}" srcId="{1E04D6E4-13BA-4F57-9982-DE840FEF6D0E}" destId="{A496861E-72F0-4EFC-BD11-C5C7D4CD341B}" srcOrd="0" destOrd="0" parTransId="{354999BC-675F-458F-9570-43E1140E191A}" sibTransId="{1809D10B-0A32-4D57-86CB-90AE49D9FC4D}"/>
    <dgm:cxn modelId="{9193E19F-35B7-4E87-94A9-058085285E46}" type="presOf" srcId="{5131B8D4-44A3-4CAC-83AF-3FB42B410364}" destId="{CEF4F4B0-77B5-4BC5-979C-8AD4530B77D0}" srcOrd="0" destOrd="0" presId="urn:microsoft.com/office/officeart/2018/2/layout/IconCircleList"/>
    <dgm:cxn modelId="{E45CCFB1-09CC-447A-8EB8-296F12431F3B}" srcId="{1E04D6E4-13BA-4F57-9982-DE840FEF6D0E}" destId="{817548A5-6A2F-4342-817D-3ED451A32225}" srcOrd="2" destOrd="0" parTransId="{85C5D5C1-DEF3-4330-B335-C6820965EF6C}" sibTransId="{27EBA24E-0BCD-42B6-8406-228667340D92}"/>
    <dgm:cxn modelId="{4D18D5BF-1B06-47D6-ABD8-41EAA9A23AB1}" type="presOf" srcId="{1809D10B-0A32-4D57-86CB-90AE49D9FC4D}" destId="{4AF4EA62-BA09-4ACC-A7CB-0C6ADA0D89A7}" srcOrd="0" destOrd="0" presId="urn:microsoft.com/office/officeart/2018/2/layout/IconCircleList"/>
    <dgm:cxn modelId="{F6AA4FE9-1CF8-4B8F-B703-A3983D72D2DB}" type="presOf" srcId="{817548A5-6A2F-4342-817D-3ED451A32225}" destId="{B5ADC2F7-7BEC-4D8C-AF0E-E56F99C166EB}" srcOrd="0" destOrd="0" presId="urn:microsoft.com/office/officeart/2018/2/layout/IconCircleList"/>
    <dgm:cxn modelId="{D5052EEF-FAC3-4665-91B0-F79A41F51DCB}" type="presOf" srcId="{A496861E-72F0-4EFC-BD11-C5C7D4CD341B}" destId="{2CDBADFC-7A27-48D6-96BF-B0BE896D7699}" srcOrd="0" destOrd="0" presId="urn:microsoft.com/office/officeart/2018/2/layout/IconCircleList"/>
    <dgm:cxn modelId="{A7102DBA-5CDD-45DD-B6BD-4871B4E159F0}" type="presParOf" srcId="{8EF96919-4B09-443B-A9F5-87C4167F9FA7}" destId="{FC793C81-478A-4B5D-97FA-E293745FFEC2}" srcOrd="0" destOrd="0" presId="urn:microsoft.com/office/officeart/2018/2/layout/IconCircleList"/>
    <dgm:cxn modelId="{39297087-6A74-4315-AA4D-C9800D1E7F04}" type="presParOf" srcId="{FC793C81-478A-4B5D-97FA-E293745FFEC2}" destId="{F9E1B823-6C72-4CCF-A63A-F66ACBA88B7B}" srcOrd="0" destOrd="0" presId="urn:microsoft.com/office/officeart/2018/2/layout/IconCircleList"/>
    <dgm:cxn modelId="{16D02272-BDF3-45C2-B9A3-AF966A8758E5}" type="presParOf" srcId="{F9E1B823-6C72-4CCF-A63A-F66ACBA88B7B}" destId="{E0203C12-FC9F-4C84-8F8B-7B6989B5A1FA}" srcOrd="0" destOrd="0" presId="urn:microsoft.com/office/officeart/2018/2/layout/IconCircleList"/>
    <dgm:cxn modelId="{E452E104-6769-4379-998E-8EC211EE9BFF}" type="presParOf" srcId="{F9E1B823-6C72-4CCF-A63A-F66ACBA88B7B}" destId="{77930DD1-797C-46EF-B977-60342727A014}" srcOrd="1" destOrd="0" presId="urn:microsoft.com/office/officeart/2018/2/layout/IconCircleList"/>
    <dgm:cxn modelId="{C708FCA3-D69A-4A0B-A3A3-731C3615620D}" type="presParOf" srcId="{F9E1B823-6C72-4CCF-A63A-F66ACBA88B7B}" destId="{61A1546B-58BF-4907-8E18-07E16C40EC49}" srcOrd="2" destOrd="0" presId="urn:microsoft.com/office/officeart/2018/2/layout/IconCircleList"/>
    <dgm:cxn modelId="{3DEC3B46-CE90-4550-AF19-6B8DCD649F91}" type="presParOf" srcId="{F9E1B823-6C72-4CCF-A63A-F66ACBA88B7B}" destId="{2CDBADFC-7A27-48D6-96BF-B0BE896D7699}" srcOrd="3" destOrd="0" presId="urn:microsoft.com/office/officeart/2018/2/layout/IconCircleList"/>
    <dgm:cxn modelId="{B8FAFC64-E71F-4945-90B4-68FC2F32E2FE}" type="presParOf" srcId="{FC793C81-478A-4B5D-97FA-E293745FFEC2}" destId="{4AF4EA62-BA09-4ACC-A7CB-0C6ADA0D89A7}" srcOrd="1" destOrd="0" presId="urn:microsoft.com/office/officeart/2018/2/layout/IconCircleList"/>
    <dgm:cxn modelId="{5BE8B6A0-B7CD-4D75-B619-7ABBE2EAF2DD}" type="presParOf" srcId="{FC793C81-478A-4B5D-97FA-E293745FFEC2}" destId="{2F565905-2C25-483A-A696-052F04F45724}" srcOrd="2" destOrd="0" presId="urn:microsoft.com/office/officeart/2018/2/layout/IconCircleList"/>
    <dgm:cxn modelId="{EE33FE22-C68E-4AB8-B2F1-3D038B5DAC3F}" type="presParOf" srcId="{2F565905-2C25-483A-A696-052F04F45724}" destId="{0C636720-DD9F-4534-BE12-3E3A4892FD96}" srcOrd="0" destOrd="0" presId="urn:microsoft.com/office/officeart/2018/2/layout/IconCircleList"/>
    <dgm:cxn modelId="{A324C107-24DA-404E-9360-F39B694C072B}" type="presParOf" srcId="{2F565905-2C25-483A-A696-052F04F45724}" destId="{E4E475F2-660E-4EA9-B6DD-968F6479CE0A}" srcOrd="1" destOrd="0" presId="urn:microsoft.com/office/officeart/2018/2/layout/IconCircleList"/>
    <dgm:cxn modelId="{8EF0050F-9166-44E1-AF5E-8D88549033E4}" type="presParOf" srcId="{2F565905-2C25-483A-A696-052F04F45724}" destId="{AC31CD9E-E643-4AF6-A011-C7CE85321283}" srcOrd="2" destOrd="0" presId="urn:microsoft.com/office/officeart/2018/2/layout/IconCircleList"/>
    <dgm:cxn modelId="{954A453E-7D5D-4834-87FF-F9FCFD3AA6DD}" type="presParOf" srcId="{2F565905-2C25-483A-A696-052F04F45724}" destId="{CEF4F4B0-77B5-4BC5-979C-8AD4530B77D0}" srcOrd="3" destOrd="0" presId="urn:microsoft.com/office/officeart/2018/2/layout/IconCircleList"/>
    <dgm:cxn modelId="{E614083E-78A4-48EA-9E89-4439073DCF7B}" type="presParOf" srcId="{FC793C81-478A-4B5D-97FA-E293745FFEC2}" destId="{18C173E0-6D93-4047-A110-940AA8C2A28F}" srcOrd="3" destOrd="0" presId="urn:microsoft.com/office/officeart/2018/2/layout/IconCircleList"/>
    <dgm:cxn modelId="{6ADD0485-B485-4E0E-94D0-C2B2AE2A823C}" type="presParOf" srcId="{FC793C81-478A-4B5D-97FA-E293745FFEC2}" destId="{92156F9B-D1B0-4766-B5CB-94DF8A680FD0}" srcOrd="4" destOrd="0" presId="urn:microsoft.com/office/officeart/2018/2/layout/IconCircleList"/>
    <dgm:cxn modelId="{89289863-A260-4275-850B-14781569F641}" type="presParOf" srcId="{92156F9B-D1B0-4766-B5CB-94DF8A680FD0}" destId="{55AF1ACC-2192-4CF9-A7A3-EC361D9276E5}" srcOrd="0" destOrd="0" presId="urn:microsoft.com/office/officeart/2018/2/layout/IconCircleList"/>
    <dgm:cxn modelId="{0B1CB0C1-8DF2-4FDB-AA8B-2012449B3432}" type="presParOf" srcId="{92156F9B-D1B0-4766-B5CB-94DF8A680FD0}" destId="{AEAEDD1A-BAA1-40FD-9DA9-96C953343819}" srcOrd="1" destOrd="0" presId="urn:microsoft.com/office/officeart/2018/2/layout/IconCircleList"/>
    <dgm:cxn modelId="{AF187506-36F8-466E-A8F8-F3759A06DA9A}" type="presParOf" srcId="{92156F9B-D1B0-4766-B5CB-94DF8A680FD0}" destId="{357D2DA1-34A9-45D7-8DD9-7944CA1C2BF0}" srcOrd="2" destOrd="0" presId="urn:microsoft.com/office/officeart/2018/2/layout/IconCircleList"/>
    <dgm:cxn modelId="{398A934E-A1FD-47B1-9BBA-AF88DADE0B04}" type="presParOf" srcId="{92156F9B-D1B0-4766-B5CB-94DF8A680FD0}" destId="{B5ADC2F7-7BEC-4D8C-AF0E-E56F99C166E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66C08-C683-462A-B334-912E6DD54FFB}">
      <dsp:nvSpPr>
        <dsp:cNvPr id="0" name=""/>
        <dsp:cNvSpPr/>
      </dsp:nvSpPr>
      <dsp:spPr>
        <a:xfrm>
          <a:off x="177146" y="931910"/>
          <a:ext cx="908344" cy="9083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481FF-0286-4834-BC23-0C99EEED2CE2}">
      <dsp:nvSpPr>
        <dsp:cNvPr id="0" name=""/>
        <dsp:cNvSpPr/>
      </dsp:nvSpPr>
      <dsp:spPr>
        <a:xfrm>
          <a:off x="367898" y="1122662"/>
          <a:ext cx="526839" cy="526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A3DC91-95EF-489A-89D9-53BCD2B8FC33}">
      <dsp:nvSpPr>
        <dsp:cNvPr id="0" name=""/>
        <dsp:cNvSpPr/>
      </dsp:nvSpPr>
      <dsp:spPr>
        <a:xfrm>
          <a:off x="1280135" y="931910"/>
          <a:ext cx="2141097" cy="90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Understand the data: </a:t>
          </a:r>
          <a:r>
            <a:rPr lang="en-US" sz="1100" kern="1200" dirty="0"/>
            <a:t>The first objective is to understand the nature and structure of the data contained in the Sentiment140 dataset. This involves looking at the distribution of data, the type of data (numerical, categorical, text), and any irregularities or inconsistencies in the data.</a:t>
          </a:r>
        </a:p>
      </dsp:txBody>
      <dsp:txXfrm>
        <a:off x="1280135" y="931910"/>
        <a:ext cx="2141097" cy="908344"/>
      </dsp:txXfrm>
    </dsp:sp>
    <dsp:sp modelId="{80309FBF-00BB-4109-8829-19D639DD146D}">
      <dsp:nvSpPr>
        <dsp:cNvPr id="0" name=""/>
        <dsp:cNvSpPr/>
      </dsp:nvSpPr>
      <dsp:spPr>
        <a:xfrm>
          <a:off x="3794302" y="931910"/>
          <a:ext cx="908344" cy="9083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64761-361D-48E2-B4A8-9AAE2D4D0A63}">
      <dsp:nvSpPr>
        <dsp:cNvPr id="0" name=""/>
        <dsp:cNvSpPr/>
      </dsp:nvSpPr>
      <dsp:spPr>
        <a:xfrm>
          <a:off x="3985054" y="1122662"/>
          <a:ext cx="526839" cy="526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BF65B2-CA61-4589-B2F9-F39A0BD412D9}">
      <dsp:nvSpPr>
        <dsp:cNvPr id="0" name=""/>
        <dsp:cNvSpPr/>
      </dsp:nvSpPr>
      <dsp:spPr>
        <a:xfrm>
          <a:off x="4897291" y="931910"/>
          <a:ext cx="2141097" cy="90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Preprocess the data: </a:t>
          </a:r>
          <a:r>
            <a:rPr lang="en-US" sz="1100" kern="1200"/>
            <a:t>The next objective is to preprocess and clean the data for further analysis. This involves removing unnecessary features, cleaning text data, handling missing data, and converting text into a format that can be processed by machine learning algorithms.</a:t>
          </a:r>
        </a:p>
      </dsp:txBody>
      <dsp:txXfrm>
        <a:off x="4897291" y="931910"/>
        <a:ext cx="2141097" cy="908344"/>
      </dsp:txXfrm>
    </dsp:sp>
    <dsp:sp modelId="{BB046DFC-AFAF-4768-9819-ABAC82BD4C3B}">
      <dsp:nvSpPr>
        <dsp:cNvPr id="0" name=""/>
        <dsp:cNvSpPr/>
      </dsp:nvSpPr>
      <dsp:spPr>
        <a:xfrm>
          <a:off x="7411458" y="931910"/>
          <a:ext cx="908344" cy="9083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709803-2C29-487A-879F-8E923F7B2B40}">
      <dsp:nvSpPr>
        <dsp:cNvPr id="0" name=""/>
        <dsp:cNvSpPr/>
      </dsp:nvSpPr>
      <dsp:spPr>
        <a:xfrm>
          <a:off x="7602210" y="1122662"/>
          <a:ext cx="526839" cy="526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ABFCD0-A03C-491A-B61C-63DD736DC33B}">
      <dsp:nvSpPr>
        <dsp:cNvPr id="0" name=""/>
        <dsp:cNvSpPr/>
      </dsp:nvSpPr>
      <dsp:spPr>
        <a:xfrm>
          <a:off x="8514447" y="931910"/>
          <a:ext cx="2141097" cy="90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Perform Sentiment Analysis: </a:t>
          </a:r>
          <a:r>
            <a:rPr lang="en-US" sz="1100" kern="1200"/>
            <a:t>The main objective is to perform sentiment analysis on the dataset. This involves training a machine learning model to predict the sentiment of a tweet based on its content. The model is evaluated on its ability to accurately predict sentiment on unseen data.</a:t>
          </a:r>
        </a:p>
      </dsp:txBody>
      <dsp:txXfrm>
        <a:off x="8514447" y="931910"/>
        <a:ext cx="2141097" cy="908344"/>
      </dsp:txXfrm>
    </dsp:sp>
    <dsp:sp modelId="{259A019E-7E86-4AA8-9E18-F48152654618}">
      <dsp:nvSpPr>
        <dsp:cNvPr id="0" name=""/>
        <dsp:cNvSpPr/>
      </dsp:nvSpPr>
      <dsp:spPr>
        <a:xfrm>
          <a:off x="177146" y="2594094"/>
          <a:ext cx="908344" cy="9083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E5603-2A58-4551-849E-5E570A283DE1}">
      <dsp:nvSpPr>
        <dsp:cNvPr id="0" name=""/>
        <dsp:cNvSpPr/>
      </dsp:nvSpPr>
      <dsp:spPr>
        <a:xfrm>
          <a:off x="367898" y="2784846"/>
          <a:ext cx="526839" cy="526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146AB8-2628-477C-A05E-8E95EEBC8354}">
      <dsp:nvSpPr>
        <dsp:cNvPr id="0" name=""/>
        <dsp:cNvSpPr/>
      </dsp:nvSpPr>
      <dsp:spPr>
        <a:xfrm>
          <a:off x="1280135" y="2594094"/>
          <a:ext cx="2141097" cy="90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Provide Insights: </a:t>
          </a:r>
          <a:r>
            <a:rPr lang="en-US" sz="1100" kern="1200"/>
            <a:t>Another important objective is to provide insights from the analysis. This could be about the distribution of sentiments in the dataset, the most common words in positive and negative tweets, the accuracy of the sentiment prediction model, etc.</a:t>
          </a:r>
        </a:p>
      </dsp:txBody>
      <dsp:txXfrm>
        <a:off x="1280135" y="2594094"/>
        <a:ext cx="2141097" cy="908344"/>
      </dsp:txXfrm>
    </dsp:sp>
    <dsp:sp modelId="{4021D58B-D9CD-4751-9699-C434AAE4FCE8}">
      <dsp:nvSpPr>
        <dsp:cNvPr id="0" name=""/>
        <dsp:cNvSpPr/>
      </dsp:nvSpPr>
      <dsp:spPr>
        <a:xfrm>
          <a:off x="3794302" y="2594094"/>
          <a:ext cx="908344" cy="9083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35128-6E81-4935-A8F2-D96B11C4DFCE}">
      <dsp:nvSpPr>
        <dsp:cNvPr id="0" name=""/>
        <dsp:cNvSpPr/>
      </dsp:nvSpPr>
      <dsp:spPr>
        <a:xfrm>
          <a:off x="3985054" y="2784846"/>
          <a:ext cx="526839" cy="526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C3C0D-6048-44D5-97C8-A49AAD2B5C1D}">
      <dsp:nvSpPr>
        <dsp:cNvPr id="0" name=""/>
        <dsp:cNvSpPr/>
      </dsp:nvSpPr>
      <dsp:spPr>
        <a:xfrm>
          <a:off x="4897291" y="2594094"/>
          <a:ext cx="2141097" cy="908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Visualize the data: </a:t>
          </a:r>
          <a:r>
            <a:rPr lang="en-US" sz="1100" kern="1200"/>
            <a:t>The final objective is to visualize the data and the results of the sentiment analysis. This involves creating graphs and charts to visualize the distribution of sentiments, word frequency, model performance metrics, etc.</a:t>
          </a:r>
        </a:p>
      </dsp:txBody>
      <dsp:txXfrm>
        <a:off x="4897291" y="2594094"/>
        <a:ext cx="2141097" cy="908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C2802-E2CF-47E3-965C-244649258E41}">
      <dsp:nvSpPr>
        <dsp:cNvPr id="0" name=""/>
        <dsp:cNvSpPr/>
      </dsp:nvSpPr>
      <dsp:spPr>
        <a:xfrm>
          <a:off x="212335" y="3908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5C82E-377A-4EF5-A053-6A8A6378146E}">
      <dsp:nvSpPr>
        <dsp:cNvPr id="0" name=""/>
        <dsp:cNvSpPr/>
      </dsp:nvSpPr>
      <dsp:spPr>
        <a:xfrm>
          <a:off x="492877" y="671374"/>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7FC74-206F-479D-949A-0CB053C1BFA0}">
      <dsp:nvSpPr>
        <dsp:cNvPr id="0" name=""/>
        <dsp:cNvSpPr/>
      </dsp:nvSpPr>
      <dsp:spPr>
        <a:xfrm>
          <a:off x="1834517" y="3908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Uncover Insights: Sentiment analysis can uncover insights that may not be immediately apparent through casual observation. It can identify overall trends in sentiment, key topics that generate positive or negative sentiments, and shifts in sentiment over time.</a:t>
          </a:r>
        </a:p>
      </dsp:txBody>
      <dsp:txXfrm>
        <a:off x="1834517" y="390832"/>
        <a:ext cx="3148942" cy="1335915"/>
      </dsp:txXfrm>
    </dsp:sp>
    <dsp:sp modelId="{D87D0EDE-D8DC-4141-A4DD-75D3F07CBA16}">
      <dsp:nvSpPr>
        <dsp:cNvPr id="0" name=""/>
        <dsp:cNvSpPr/>
      </dsp:nvSpPr>
      <dsp:spPr>
        <a:xfrm>
          <a:off x="5532139" y="3908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18B2F-5ED5-4629-BCD6-B7D506E9B382}">
      <dsp:nvSpPr>
        <dsp:cNvPr id="0" name=""/>
        <dsp:cNvSpPr/>
      </dsp:nvSpPr>
      <dsp:spPr>
        <a:xfrm>
          <a:off x="5812681" y="671374"/>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C0AEBE-99BA-43A5-A18A-EDE7DB9A13E9}">
      <dsp:nvSpPr>
        <dsp:cNvPr id="0" name=""/>
        <dsp:cNvSpPr/>
      </dsp:nvSpPr>
      <dsp:spPr>
        <a:xfrm>
          <a:off x="7154322" y="3908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Scalability: Sentiment analysis allows businesses to analyze large volumes of data that would be impractical to review manually. It's a powerful tool for handling the vast amount of data generated on social media.</a:t>
          </a:r>
        </a:p>
      </dsp:txBody>
      <dsp:txXfrm>
        <a:off x="7154322" y="390832"/>
        <a:ext cx="3148942" cy="1335915"/>
      </dsp:txXfrm>
    </dsp:sp>
    <dsp:sp modelId="{146EE394-4187-4C60-B7A1-4B25E13B010D}">
      <dsp:nvSpPr>
        <dsp:cNvPr id="0" name=""/>
        <dsp:cNvSpPr/>
      </dsp:nvSpPr>
      <dsp:spPr>
        <a:xfrm>
          <a:off x="212335" y="2434089"/>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486A8-4627-4C14-9378-63CEC60A6351}">
      <dsp:nvSpPr>
        <dsp:cNvPr id="0" name=""/>
        <dsp:cNvSpPr/>
      </dsp:nvSpPr>
      <dsp:spPr>
        <a:xfrm>
          <a:off x="492877" y="2714631"/>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DB455-56C5-4648-94E0-92D3E74CCF27}">
      <dsp:nvSpPr>
        <dsp:cNvPr id="0" name=""/>
        <dsp:cNvSpPr/>
      </dsp:nvSpPr>
      <dsp:spPr>
        <a:xfrm>
          <a:off x="1834517" y="243408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Real-time Analysis: Sentiment analysis can be performed in real time, allowing businesses to react quickly to shifts in public opinion or respond promptly to customer feedback.</a:t>
          </a:r>
        </a:p>
      </dsp:txBody>
      <dsp:txXfrm>
        <a:off x="1834517" y="2434089"/>
        <a:ext cx="3148942" cy="1335915"/>
      </dsp:txXfrm>
    </dsp:sp>
    <dsp:sp modelId="{2E889B80-767C-42DD-9784-281B48995B02}">
      <dsp:nvSpPr>
        <dsp:cNvPr id="0" name=""/>
        <dsp:cNvSpPr/>
      </dsp:nvSpPr>
      <dsp:spPr>
        <a:xfrm>
          <a:off x="5532139" y="2434089"/>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9EF07F-85DC-48F5-9A5F-B1ED73CCE372}">
      <dsp:nvSpPr>
        <dsp:cNvPr id="0" name=""/>
        <dsp:cNvSpPr/>
      </dsp:nvSpPr>
      <dsp:spPr>
        <a:xfrm>
          <a:off x="5812681" y="2714631"/>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C32BED-938A-4BE0-95D0-BC984C68D47D}">
      <dsp:nvSpPr>
        <dsp:cNvPr id="0" name=""/>
        <dsp:cNvSpPr/>
      </dsp:nvSpPr>
      <dsp:spPr>
        <a:xfrm>
          <a:off x="7154322" y="243408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Customer-centric Approach: It helps in understanding customer sentiment and feedback, which can help businesses align their products and services more closely with customer needs and preferences.</a:t>
          </a:r>
        </a:p>
      </dsp:txBody>
      <dsp:txXfrm>
        <a:off x="7154322" y="2434089"/>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03C12-FC9F-4C84-8F8B-7B6989B5A1FA}">
      <dsp:nvSpPr>
        <dsp:cNvPr id="0" name=""/>
        <dsp:cNvSpPr/>
      </dsp:nvSpPr>
      <dsp:spPr>
        <a:xfrm>
          <a:off x="82613" y="1631795"/>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30DD1-797C-46EF-B977-60342727A014}">
      <dsp:nvSpPr>
        <dsp:cNvPr id="0" name=""/>
        <dsp:cNvSpPr/>
      </dsp:nvSpPr>
      <dsp:spPr>
        <a:xfrm>
          <a:off x="271034" y="182021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DBADFC-7A27-48D6-96BF-B0BE896D7699}">
      <dsp:nvSpPr>
        <dsp:cNvPr id="0" name=""/>
        <dsp:cNvSpPr/>
      </dsp:nvSpPr>
      <dsp:spPr>
        <a:xfrm>
          <a:off x="1172126" y="163179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Context Understanding: Sentiment analysis algorithms may struggle with understanding context, irony, sarcasm, and other nuances of human language. This can lead to incorrect sentiment classification.</a:t>
          </a:r>
        </a:p>
      </dsp:txBody>
      <dsp:txXfrm>
        <a:off x="1172126" y="1631795"/>
        <a:ext cx="2114937" cy="897246"/>
      </dsp:txXfrm>
    </dsp:sp>
    <dsp:sp modelId="{0C636720-DD9F-4534-BE12-3E3A4892FD96}">
      <dsp:nvSpPr>
        <dsp:cNvPr id="0" name=""/>
        <dsp:cNvSpPr/>
      </dsp:nvSpPr>
      <dsp:spPr>
        <a:xfrm>
          <a:off x="3655575" y="1631795"/>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475F2-660E-4EA9-B6DD-968F6479CE0A}">
      <dsp:nvSpPr>
        <dsp:cNvPr id="0" name=""/>
        <dsp:cNvSpPr/>
      </dsp:nvSpPr>
      <dsp:spPr>
        <a:xfrm>
          <a:off x="3843996" y="182021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F4F4B0-77B5-4BC5-979C-8AD4530B77D0}">
      <dsp:nvSpPr>
        <dsp:cNvPr id="0" name=""/>
        <dsp:cNvSpPr/>
      </dsp:nvSpPr>
      <dsp:spPr>
        <a:xfrm>
          <a:off x="4745088" y="163179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Data Quality: The quality of the analysis is highly dependent on the quality of the data. If the data is biased or incomplete, the sentiment analysis results will also be flawed.</a:t>
          </a:r>
        </a:p>
      </dsp:txBody>
      <dsp:txXfrm>
        <a:off x="4745088" y="1631795"/>
        <a:ext cx="2114937" cy="897246"/>
      </dsp:txXfrm>
    </dsp:sp>
    <dsp:sp modelId="{55AF1ACC-2192-4CF9-A7A3-EC361D9276E5}">
      <dsp:nvSpPr>
        <dsp:cNvPr id="0" name=""/>
        <dsp:cNvSpPr/>
      </dsp:nvSpPr>
      <dsp:spPr>
        <a:xfrm>
          <a:off x="7228536" y="1631795"/>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EDD1A-BAA1-40FD-9DA9-96C953343819}">
      <dsp:nvSpPr>
        <dsp:cNvPr id="0" name=""/>
        <dsp:cNvSpPr/>
      </dsp:nvSpPr>
      <dsp:spPr>
        <a:xfrm>
          <a:off x="7416958" y="182021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ADC2F7-7BEC-4D8C-AF0E-E56F99C166EB}">
      <dsp:nvSpPr>
        <dsp:cNvPr id="0" name=""/>
        <dsp:cNvSpPr/>
      </dsp:nvSpPr>
      <dsp:spPr>
        <a:xfrm>
          <a:off x="8318049" y="163179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Language Limitations: Some sentiment analysis tools might not support all languages, which might limit their applicability in a multilingual context.</a:t>
          </a:r>
        </a:p>
      </dsp:txBody>
      <dsp:txXfrm>
        <a:off x="8318049" y="1631795"/>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97A3E-491A-4354-8D8A-CBC1E96964E3}" type="datetimeFigureOut">
              <a:rPr lang="en-CA" smtClean="0"/>
              <a:t>2023-07-28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E62F8-DFD2-4450-9B28-A795AFF6B0DA}" type="slidenum">
              <a:rPr lang="en-CA" smtClean="0"/>
              <a:t>‹#›</a:t>
            </a:fld>
            <a:endParaRPr lang="en-CA"/>
          </a:p>
        </p:txBody>
      </p:sp>
    </p:spTree>
    <p:extLst>
      <p:ext uri="{BB962C8B-B14F-4D97-AF65-F5344CB8AC3E}">
        <p14:creationId xmlns:p14="http://schemas.microsoft.com/office/powerpoint/2010/main" val="364517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18E62F8-DFD2-4450-9B28-A795AFF6B0DA}" type="slidenum">
              <a:rPr lang="en-CA" smtClean="0"/>
              <a:t>2</a:t>
            </a:fld>
            <a:endParaRPr lang="en-CA"/>
          </a:p>
        </p:txBody>
      </p:sp>
    </p:spTree>
    <p:extLst>
      <p:ext uri="{BB962C8B-B14F-4D97-AF65-F5344CB8AC3E}">
        <p14:creationId xmlns:p14="http://schemas.microsoft.com/office/powerpoint/2010/main" val="355298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286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120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6091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211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1099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732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692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582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4617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99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745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7/28/2023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951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7/28/2023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8676515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kazanova/sentiment1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3" descr="A white and blue liquid on a purple background&#10;&#10;Description automatically generated">
            <a:extLst>
              <a:ext uri="{FF2B5EF4-FFF2-40B4-BE49-F238E27FC236}">
                <a16:creationId xmlns:a16="http://schemas.microsoft.com/office/drawing/2014/main" id="{2F3AEFDA-1F6A-9D07-1587-1DC814D52C9B}"/>
              </a:ext>
            </a:extLst>
          </p:cNvPr>
          <p:cNvPicPr>
            <a:picLocks noChangeAspect="1"/>
          </p:cNvPicPr>
          <p:nvPr/>
        </p:nvPicPr>
        <p:blipFill rotWithShape="1">
          <a:blip r:embed="rId2"/>
          <a:srcRect t="10566" b="14434"/>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1C96D9F5-A7DD-D741-09C0-C1FD3C8E601C}"/>
              </a:ext>
            </a:extLst>
          </p:cNvPr>
          <p:cNvSpPr>
            <a:spLocks noGrp="1"/>
          </p:cNvSpPr>
          <p:nvPr>
            <p:ph type="ctrTitle"/>
          </p:nvPr>
        </p:nvSpPr>
        <p:spPr>
          <a:xfrm>
            <a:off x="6095999" y="3834174"/>
            <a:ext cx="5257800" cy="1701570"/>
          </a:xfrm>
        </p:spPr>
        <p:txBody>
          <a:bodyPr anchor="b">
            <a:normAutofit/>
          </a:bodyPr>
          <a:lstStyle/>
          <a:p>
            <a:r>
              <a:rPr lang="en-CA" sz="3700"/>
              <a:t>Assignment -4 </a:t>
            </a:r>
            <a:br>
              <a:rPr lang="en-CA" sz="3700"/>
            </a:br>
            <a:r>
              <a:rPr lang="en-CA" sz="3700"/>
              <a:t>Sentiment Analysis for Tweets </a:t>
            </a:r>
          </a:p>
        </p:txBody>
      </p:sp>
      <p:sp>
        <p:nvSpPr>
          <p:cNvPr id="3" name="Subtitle 2">
            <a:extLst>
              <a:ext uri="{FF2B5EF4-FFF2-40B4-BE49-F238E27FC236}">
                <a16:creationId xmlns:a16="http://schemas.microsoft.com/office/drawing/2014/main" id="{4862E203-0632-56AA-884C-083F08926318}"/>
              </a:ext>
            </a:extLst>
          </p:cNvPr>
          <p:cNvSpPr>
            <a:spLocks noGrp="1"/>
          </p:cNvSpPr>
          <p:nvPr>
            <p:ph type="subTitle" idx="1"/>
          </p:nvPr>
        </p:nvSpPr>
        <p:spPr>
          <a:xfrm>
            <a:off x="6096000" y="5592499"/>
            <a:ext cx="5147960" cy="646785"/>
          </a:xfrm>
        </p:spPr>
        <p:txBody>
          <a:bodyPr>
            <a:normAutofit/>
          </a:bodyPr>
          <a:lstStyle/>
          <a:p>
            <a:pPr>
              <a:lnSpc>
                <a:spcPct val="90000"/>
              </a:lnSpc>
            </a:pPr>
            <a:r>
              <a:rPr lang="en-CA" sz="1400" dirty="0"/>
              <a:t>Kavuri Mahesh -  200545458</a:t>
            </a:r>
          </a:p>
          <a:p>
            <a:pPr>
              <a:lnSpc>
                <a:spcPct val="90000"/>
              </a:lnSpc>
            </a:pPr>
            <a:r>
              <a:rPr lang="en-CA" sz="1400" dirty="0"/>
              <a:t>Jahir Abbas - 200546259</a:t>
            </a:r>
          </a:p>
        </p:txBody>
      </p:sp>
    </p:spTree>
    <p:extLst>
      <p:ext uri="{BB962C8B-B14F-4D97-AF65-F5344CB8AC3E}">
        <p14:creationId xmlns:p14="http://schemas.microsoft.com/office/powerpoint/2010/main" val="313825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05C0-7B18-A5B3-0894-EDC7C5329290}"/>
              </a:ext>
            </a:extLst>
          </p:cNvPr>
          <p:cNvSpPr>
            <a:spLocks noGrp="1"/>
          </p:cNvSpPr>
          <p:nvPr>
            <p:ph type="title"/>
          </p:nvPr>
        </p:nvSpPr>
        <p:spPr/>
        <p:txBody>
          <a:bodyPr/>
          <a:lstStyle/>
          <a:p>
            <a:r>
              <a:rPr lang="en-CA" dirty="0"/>
              <a:t>Libraries used in the project</a:t>
            </a:r>
          </a:p>
        </p:txBody>
      </p:sp>
      <p:pic>
        <p:nvPicPr>
          <p:cNvPr id="5" name="Content Placeholder 4">
            <a:extLst>
              <a:ext uri="{FF2B5EF4-FFF2-40B4-BE49-F238E27FC236}">
                <a16:creationId xmlns:a16="http://schemas.microsoft.com/office/drawing/2014/main" id="{6A6A5AA5-2AAE-F1EB-79D9-7ED470619355}"/>
              </a:ext>
            </a:extLst>
          </p:cNvPr>
          <p:cNvPicPr>
            <a:picLocks noGrp="1" noChangeAspect="1"/>
          </p:cNvPicPr>
          <p:nvPr>
            <p:ph idx="1"/>
          </p:nvPr>
        </p:nvPicPr>
        <p:blipFill>
          <a:blip r:embed="rId2"/>
          <a:stretch>
            <a:fillRect/>
          </a:stretch>
        </p:blipFill>
        <p:spPr>
          <a:xfrm>
            <a:off x="1989326" y="2094271"/>
            <a:ext cx="7968960" cy="3569110"/>
          </a:xfrm>
        </p:spPr>
      </p:pic>
    </p:spTree>
    <p:extLst>
      <p:ext uri="{BB962C8B-B14F-4D97-AF65-F5344CB8AC3E}">
        <p14:creationId xmlns:p14="http://schemas.microsoft.com/office/powerpoint/2010/main" val="37712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14AA-F467-AE35-6CD9-53217FE3D636}"/>
              </a:ext>
            </a:extLst>
          </p:cNvPr>
          <p:cNvSpPr>
            <a:spLocks noGrp="1"/>
          </p:cNvSpPr>
          <p:nvPr>
            <p:ph type="title"/>
          </p:nvPr>
        </p:nvSpPr>
        <p:spPr/>
        <p:txBody>
          <a:bodyPr/>
          <a:lstStyle/>
          <a:p>
            <a:r>
              <a:rPr lang="en-CA" dirty="0"/>
              <a:t>Libraries Functionalities</a:t>
            </a:r>
          </a:p>
        </p:txBody>
      </p:sp>
      <p:sp>
        <p:nvSpPr>
          <p:cNvPr id="3" name="Content Placeholder 2">
            <a:extLst>
              <a:ext uri="{FF2B5EF4-FFF2-40B4-BE49-F238E27FC236}">
                <a16:creationId xmlns:a16="http://schemas.microsoft.com/office/drawing/2014/main" id="{5454AC82-096F-F9D6-E26C-1127C0AD27CD}"/>
              </a:ext>
            </a:extLst>
          </p:cNvPr>
          <p:cNvSpPr>
            <a:spLocks noGrp="1"/>
          </p:cNvSpPr>
          <p:nvPr>
            <p:ph idx="1"/>
          </p:nvPr>
        </p:nvSpPr>
        <p:spPr>
          <a:xfrm>
            <a:off x="838200" y="1690688"/>
            <a:ext cx="10515600" cy="4481512"/>
          </a:xfrm>
        </p:spPr>
        <p:txBody>
          <a:bodyPr>
            <a:normAutofit fontScale="55000" lnSpcReduction="20000"/>
          </a:bodyPr>
          <a:lstStyle/>
          <a:p>
            <a:r>
              <a:rPr lang="en-US" dirty="0"/>
              <a:t>pandas: This library provides high-performance, easy-to-use data structures and data analysis tools. It's used for loading the dataset into a </a:t>
            </a:r>
            <a:r>
              <a:rPr lang="en-US" dirty="0" err="1"/>
              <a:t>DataFrame</a:t>
            </a:r>
            <a:r>
              <a:rPr lang="en-US" dirty="0"/>
              <a:t> and performing data manipulation tasks like removing unnecessary columns.</a:t>
            </a:r>
          </a:p>
          <a:p>
            <a:r>
              <a:rPr lang="en-US" dirty="0" err="1"/>
              <a:t>numpy</a:t>
            </a:r>
            <a:r>
              <a:rPr lang="en-US" dirty="0"/>
              <a:t>: </a:t>
            </a:r>
            <a:r>
              <a:rPr lang="en-US" dirty="0" err="1"/>
              <a:t>Numpy</a:t>
            </a:r>
            <a:r>
              <a:rPr lang="en-US" dirty="0"/>
              <a:t> is a library for the Python programming language, adding support for large, multi-dimensional arrays and matrices, along with a large collection of high-level mathematical functions to operate on these arrays.</a:t>
            </a:r>
          </a:p>
          <a:p>
            <a:r>
              <a:rPr lang="en-US" dirty="0"/>
              <a:t>matplotlib and seaborn: These libraries are used for data visualization. They provide functions to create a variety of plots and charts.</a:t>
            </a:r>
          </a:p>
          <a:p>
            <a:r>
              <a:rPr lang="en-US" dirty="0" err="1"/>
              <a:t>nltk</a:t>
            </a:r>
            <a:r>
              <a:rPr lang="en-US" dirty="0"/>
              <a:t>: The Natural Language Toolkit (NLTK) is used for text preprocessing tasks. It provides functions for tokenizing text (splitting the text into individual words), removing </a:t>
            </a:r>
            <a:r>
              <a:rPr lang="en-US" dirty="0" err="1"/>
              <a:t>stopwords</a:t>
            </a:r>
            <a:r>
              <a:rPr lang="en-US" dirty="0"/>
              <a:t> (commonly used words like 'the', 'is', 'in', etc.), and stemming (reducing words to their root form).</a:t>
            </a:r>
          </a:p>
          <a:p>
            <a:r>
              <a:rPr lang="en-US" dirty="0"/>
              <a:t>re: The re (regular expressions) library is used for removing special characters, numbers, and URLs from the text of the tweets.</a:t>
            </a:r>
          </a:p>
          <a:p>
            <a:r>
              <a:rPr lang="en-US" dirty="0" err="1"/>
              <a:t>sklearn</a:t>
            </a:r>
            <a:r>
              <a:rPr lang="en-US" dirty="0"/>
              <a:t>: The Scikit-learn library provides machine learning algorithms and tools for data analysis. It is used for vectorizing the text data (converting the text into a numerical format that can be understood by machine learning algorithms), splitting the dataset into a training set and a testing set, training a logistic regression model, and evaluating the model.</a:t>
            </a:r>
          </a:p>
          <a:p>
            <a:r>
              <a:rPr lang="en-US" dirty="0" err="1"/>
              <a:t>WordCloud</a:t>
            </a:r>
            <a:r>
              <a:rPr lang="en-US" dirty="0"/>
              <a:t>: This library is used for creating word cloud visualizations.</a:t>
            </a:r>
            <a:endParaRPr lang="en-CA" dirty="0"/>
          </a:p>
        </p:txBody>
      </p:sp>
    </p:spTree>
    <p:extLst>
      <p:ext uri="{BB962C8B-B14F-4D97-AF65-F5344CB8AC3E}">
        <p14:creationId xmlns:p14="http://schemas.microsoft.com/office/powerpoint/2010/main" val="399504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A269F3-D71B-A2FC-607B-C53C9072D091}"/>
              </a:ext>
            </a:extLst>
          </p:cNvPr>
          <p:cNvSpPr>
            <a:spLocks noGrp="1"/>
          </p:cNvSpPr>
          <p:nvPr>
            <p:ph type="title"/>
          </p:nvPr>
        </p:nvSpPr>
        <p:spPr>
          <a:xfrm>
            <a:off x="838201" y="643467"/>
            <a:ext cx="3888526" cy="1800526"/>
          </a:xfrm>
        </p:spPr>
        <p:txBody>
          <a:bodyPr>
            <a:normAutofit/>
          </a:bodyPr>
          <a:lstStyle/>
          <a:p>
            <a:r>
              <a:rPr lang="en-CA" sz="3100" dirty="0"/>
              <a:t>Loading the data and naming columns</a:t>
            </a:r>
          </a:p>
        </p:txBody>
      </p:sp>
      <p:sp>
        <p:nvSpPr>
          <p:cNvPr id="3" name="Content Placeholder 2">
            <a:extLst>
              <a:ext uri="{FF2B5EF4-FFF2-40B4-BE49-F238E27FC236}">
                <a16:creationId xmlns:a16="http://schemas.microsoft.com/office/drawing/2014/main" id="{D8C8C451-3F7E-519A-869A-5B401521ED96}"/>
              </a:ext>
            </a:extLst>
          </p:cNvPr>
          <p:cNvSpPr>
            <a:spLocks noGrp="1"/>
          </p:cNvSpPr>
          <p:nvPr>
            <p:ph idx="1"/>
          </p:nvPr>
        </p:nvSpPr>
        <p:spPr>
          <a:xfrm>
            <a:off x="838201" y="2623381"/>
            <a:ext cx="3888528" cy="3553581"/>
          </a:xfrm>
        </p:spPr>
        <p:txBody>
          <a:bodyPr>
            <a:normAutofit/>
          </a:bodyPr>
          <a:lstStyle/>
          <a:p>
            <a:r>
              <a:rPr lang="en-CA" sz="2000" dirty="0"/>
              <a:t>In the above we loaded the csv file and assigned the column names for it and displayed first 5 rows of the dataset where we can see the changed column names</a:t>
            </a:r>
          </a:p>
        </p:txBody>
      </p:sp>
      <p:pic>
        <p:nvPicPr>
          <p:cNvPr id="5" name="Picture 4">
            <a:extLst>
              <a:ext uri="{FF2B5EF4-FFF2-40B4-BE49-F238E27FC236}">
                <a16:creationId xmlns:a16="http://schemas.microsoft.com/office/drawing/2014/main" id="{DF9435E8-8782-CEC6-A4A4-8F684535B978}"/>
              </a:ext>
            </a:extLst>
          </p:cNvPr>
          <p:cNvPicPr>
            <a:picLocks noChangeAspect="1"/>
          </p:cNvPicPr>
          <p:nvPr/>
        </p:nvPicPr>
        <p:blipFill rotWithShape="1">
          <a:blip r:embed="rId2"/>
          <a:srcRect b="42104"/>
          <a:stretch/>
        </p:blipFill>
        <p:spPr>
          <a:xfrm>
            <a:off x="5962785" y="2025445"/>
            <a:ext cx="5724878" cy="3156155"/>
          </a:xfrm>
          <a:prstGeom prst="rect">
            <a:avLst/>
          </a:prstGeom>
        </p:spPr>
      </p:pic>
    </p:spTree>
    <p:extLst>
      <p:ext uri="{BB962C8B-B14F-4D97-AF65-F5344CB8AC3E}">
        <p14:creationId xmlns:p14="http://schemas.microsoft.com/office/powerpoint/2010/main" val="35347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itle 19">
            <a:extLst>
              <a:ext uri="{FF2B5EF4-FFF2-40B4-BE49-F238E27FC236}">
                <a16:creationId xmlns:a16="http://schemas.microsoft.com/office/drawing/2014/main" id="{570318B3-B631-3483-2006-6A469A4A942C}"/>
              </a:ext>
            </a:extLst>
          </p:cNvPr>
          <p:cNvSpPr>
            <a:spLocks noGrp="1"/>
          </p:cNvSpPr>
          <p:nvPr>
            <p:ph type="title"/>
          </p:nvPr>
        </p:nvSpPr>
        <p:spPr>
          <a:xfrm>
            <a:off x="838201" y="643467"/>
            <a:ext cx="3888526" cy="762546"/>
          </a:xfrm>
        </p:spPr>
        <p:txBody>
          <a:bodyPr>
            <a:normAutofit fontScale="90000"/>
          </a:bodyPr>
          <a:lstStyle/>
          <a:p>
            <a:r>
              <a:rPr lang="en-CA" dirty="0"/>
              <a:t>Data Analysis</a:t>
            </a:r>
          </a:p>
        </p:txBody>
      </p:sp>
      <p:sp>
        <p:nvSpPr>
          <p:cNvPr id="3" name="Content Placeholder 2">
            <a:extLst>
              <a:ext uri="{FF2B5EF4-FFF2-40B4-BE49-F238E27FC236}">
                <a16:creationId xmlns:a16="http://schemas.microsoft.com/office/drawing/2014/main" id="{CDF41523-B960-7BB6-8ACF-BB122AB8B631}"/>
              </a:ext>
            </a:extLst>
          </p:cNvPr>
          <p:cNvSpPr>
            <a:spLocks noGrp="1"/>
          </p:cNvSpPr>
          <p:nvPr>
            <p:ph idx="1"/>
          </p:nvPr>
        </p:nvSpPr>
        <p:spPr>
          <a:xfrm>
            <a:off x="838200" y="1622323"/>
            <a:ext cx="4726858" cy="4768645"/>
          </a:xfrm>
        </p:spPr>
        <p:txBody>
          <a:bodyPr>
            <a:normAutofit/>
          </a:bodyPr>
          <a:lstStyle/>
          <a:p>
            <a:pPr>
              <a:lnSpc>
                <a:spcPct val="90000"/>
              </a:lnSpc>
            </a:pPr>
            <a:r>
              <a:rPr lang="en-US" sz="1200" dirty="0"/>
              <a:t>Only keep the columns we need: </a:t>
            </a:r>
            <a:r>
              <a:rPr lang="en-US" sz="1200" dirty="0" err="1"/>
              <a:t>df</a:t>
            </a:r>
            <a:r>
              <a:rPr lang="en-US" sz="1200" dirty="0"/>
              <a:t> = </a:t>
            </a:r>
            <a:r>
              <a:rPr lang="en-US" sz="1200" dirty="0" err="1"/>
              <a:t>df</a:t>
            </a:r>
            <a:r>
              <a:rPr lang="en-US" sz="1200" dirty="0"/>
              <a:t>[['target', 'text']]</a:t>
            </a:r>
          </a:p>
          <a:p>
            <a:pPr>
              <a:lnSpc>
                <a:spcPct val="90000"/>
              </a:lnSpc>
            </a:pPr>
            <a:r>
              <a:rPr lang="en-US" sz="1200" dirty="0"/>
              <a:t>This line is keeping only the 'target' and 'text' columns in the </a:t>
            </a:r>
            <a:r>
              <a:rPr lang="en-US" sz="1200" dirty="0" err="1"/>
              <a:t>DataFrame</a:t>
            </a:r>
            <a:r>
              <a:rPr lang="en-US" sz="1200" dirty="0"/>
              <a:t> </a:t>
            </a:r>
            <a:r>
              <a:rPr lang="en-US" sz="1200" dirty="0" err="1"/>
              <a:t>df</a:t>
            </a:r>
            <a:r>
              <a:rPr lang="en-US" sz="1200" dirty="0"/>
              <a:t> and discarding the rest. The 'target' column represents the sentiment of the tweet (negative or positive), and the 'text' column contains the text of the tweet.</a:t>
            </a:r>
          </a:p>
          <a:p>
            <a:pPr>
              <a:lnSpc>
                <a:spcPct val="90000"/>
              </a:lnSpc>
            </a:pPr>
            <a:r>
              <a:rPr lang="en-US" sz="1200" dirty="0"/>
              <a:t>Map the target labels to 'Negative' and 'Positive': </a:t>
            </a:r>
            <a:r>
              <a:rPr lang="en-US" sz="1200" dirty="0" err="1"/>
              <a:t>df</a:t>
            </a:r>
            <a:r>
              <a:rPr lang="en-US" sz="1200" dirty="0"/>
              <a:t>['target'] = </a:t>
            </a:r>
            <a:r>
              <a:rPr lang="en-US" sz="1200" dirty="0" err="1"/>
              <a:t>df</a:t>
            </a:r>
            <a:r>
              <a:rPr lang="en-US" sz="1200" dirty="0"/>
              <a:t>['target'].map({0: 'Negative', 4: 'Positive'})</a:t>
            </a:r>
          </a:p>
          <a:p>
            <a:pPr>
              <a:lnSpc>
                <a:spcPct val="90000"/>
              </a:lnSpc>
            </a:pPr>
            <a:r>
              <a:rPr lang="en-US" sz="1200" dirty="0"/>
              <a:t>This line is transforming the values in the 'target' column. Originally, the 'target' column contains values 0 (representing negative sentiment) and 4 (representing positive sentiment). This line is replacing 0 with 'Negative' and 4 with 'Positive' for easier understanding.</a:t>
            </a:r>
          </a:p>
          <a:p>
            <a:pPr>
              <a:lnSpc>
                <a:spcPct val="90000"/>
              </a:lnSpc>
            </a:pPr>
            <a:r>
              <a:rPr lang="en-US" sz="1200" dirty="0"/>
              <a:t>Check the balance of the classes: print(</a:t>
            </a:r>
            <a:r>
              <a:rPr lang="en-US" sz="1200" dirty="0" err="1"/>
              <a:t>df</a:t>
            </a:r>
            <a:r>
              <a:rPr lang="en-US" sz="1200" dirty="0"/>
              <a:t>['target'].</a:t>
            </a:r>
            <a:r>
              <a:rPr lang="en-US" sz="1200" dirty="0" err="1"/>
              <a:t>value_counts</a:t>
            </a:r>
            <a:r>
              <a:rPr lang="en-US" sz="1200" dirty="0"/>
              <a:t>())</a:t>
            </a:r>
          </a:p>
          <a:p>
            <a:pPr>
              <a:lnSpc>
                <a:spcPct val="90000"/>
              </a:lnSpc>
            </a:pPr>
            <a:r>
              <a:rPr lang="en-US" sz="1200" dirty="0"/>
              <a:t>This line is checking the distribution of negative and positive sentiments in the dataset. The </a:t>
            </a:r>
            <a:r>
              <a:rPr lang="en-US" sz="1200" dirty="0" err="1"/>
              <a:t>value_counts</a:t>
            </a:r>
            <a:r>
              <a:rPr lang="en-US" sz="1200" dirty="0"/>
              <a:t>() function returns the number of instances of each unique value in the 'target' column. It helps in understanding whether the dataset is balanced (i.e., has a similar number of negative and positive tweets) or imbalanced. A balanced dataset generally results in a better performing model.</a:t>
            </a:r>
            <a:endParaRPr lang="en-CA" sz="1200" dirty="0"/>
          </a:p>
        </p:txBody>
      </p:sp>
      <p:pic>
        <p:nvPicPr>
          <p:cNvPr id="17" name="Picture 16">
            <a:extLst>
              <a:ext uri="{FF2B5EF4-FFF2-40B4-BE49-F238E27FC236}">
                <a16:creationId xmlns:a16="http://schemas.microsoft.com/office/drawing/2014/main" id="{591D8587-7E33-2766-B9C4-29B84285D2CB}"/>
              </a:ext>
            </a:extLst>
          </p:cNvPr>
          <p:cNvPicPr>
            <a:picLocks noChangeAspect="1"/>
          </p:cNvPicPr>
          <p:nvPr/>
        </p:nvPicPr>
        <p:blipFill>
          <a:blip r:embed="rId2"/>
          <a:stretch>
            <a:fillRect/>
          </a:stretch>
        </p:blipFill>
        <p:spPr>
          <a:xfrm>
            <a:off x="6889475" y="2064775"/>
            <a:ext cx="4747547" cy="3106994"/>
          </a:xfrm>
          <a:prstGeom prst="rect">
            <a:avLst/>
          </a:prstGeom>
        </p:spPr>
      </p:pic>
    </p:spTree>
    <p:extLst>
      <p:ext uri="{BB962C8B-B14F-4D97-AF65-F5344CB8AC3E}">
        <p14:creationId xmlns:p14="http://schemas.microsoft.com/office/powerpoint/2010/main" val="60009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C5D9-8C07-A176-3469-C3FF1EA14584}"/>
              </a:ext>
            </a:extLst>
          </p:cNvPr>
          <p:cNvSpPr>
            <a:spLocks noGrp="1"/>
          </p:cNvSpPr>
          <p:nvPr>
            <p:ph type="title"/>
          </p:nvPr>
        </p:nvSpPr>
        <p:spPr/>
        <p:txBody>
          <a:bodyPr/>
          <a:lstStyle/>
          <a:p>
            <a:r>
              <a:rPr lang="en-CA" dirty="0"/>
              <a:t>Data Preprocessing</a:t>
            </a:r>
          </a:p>
        </p:txBody>
      </p:sp>
      <p:sp>
        <p:nvSpPr>
          <p:cNvPr id="3" name="Content Placeholder 2">
            <a:extLst>
              <a:ext uri="{FF2B5EF4-FFF2-40B4-BE49-F238E27FC236}">
                <a16:creationId xmlns:a16="http://schemas.microsoft.com/office/drawing/2014/main" id="{335FCFFD-0796-87B4-A822-56490AE0511C}"/>
              </a:ext>
            </a:extLst>
          </p:cNvPr>
          <p:cNvSpPr>
            <a:spLocks noGrp="1"/>
          </p:cNvSpPr>
          <p:nvPr>
            <p:ph idx="1"/>
          </p:nvPr>
        </p:nvSpPr>
        <p:spPr>
          <a:xfrm>
            <a:off x="838200" y="1690687"/>
            <a:ext cx="5729748" cy="4729777"/>
          </a:xfrm>
        </p:spPr>
        <p:txBody>
          <a:bodyPr>
            <a:normAutofit fontScale="47500" lnSpcReduction="20000"/>
          </a:bodyPr>
          <a:lstStyle/>
          <a:p>
            <a:r>
              <a:rPr lang="en-US" dirty="0"/>
              <a:t>Download </a:t>
            </a:r>
            <a:r>
              <a:rPr lang="en-US" dirty="0" err="1"/>
              <a:t>stopwords</a:t>
            </a:r>
            <a:r>
              <a:rPr lang="en-US" dirty="0"/>
              <a:t>: </a:t>
            </a:r>
            <a:r>
              <a:rPr lang="en-US" dirty="0" err="1"/>
              <a:t>nltk.download</a:t>
            </a:r>
            <a:r>
              <a:rPr lang="en-US" dirty="0"/>
              <a:t>('</a:t>
            </a:r>
            <a:r>
              <a:rPr lang="en-US" dirty="0" err="1"/>
              <a:t>stopwords</a:t>
            </a:r>
            <a:r>
              <a:rPr lang="en-US" dirty="0"/>
              <a:t>')</a:t>
            </a:r>
          </a:p>
          <a:p>
            <a:r>
              <a:rPr lang="en-US" dirty="0"/>
              <a:t>This line downloads the set of English </a:t>
            </a:r>
            <a:r>
              <a:rPr lang="en-US" dirty="0" err="1"/>
              <a:t>stopwords</a:t>
            </a:r>
            <a:r>
              <a:rPr lang="en-US" dirty="0"/>
              <a:t> (common words like 'the', 'is', 'in', etc.) from the NLTK (Natural Language Toolkit) library.</a:t>
            </a:r>
          </a:p>
          <a:p>
            <a:r>
              <a:rPr lang="en-US" dirty="0"/>
              <a:t>Define preprocessing function: def </a:t>
            </a:r>
            <a:r>
              <a:rPr lang="en-US" dirty="0" err="1"/>
              <a:t>preprocess_text</a:t>
            </a:r>
            <a:r>
              <a:rPr lang="en-US" dirty="0"/>
              <a:t>(text):...</a:t>
            </a:r>
          </a:p>
          <a:p>
            <a:r>
              <a:rPr lang="en-US" dirty="0"/>
              <a:t>This function takes a string of text as input and performs several preprocessing steps:</a:t>
            </a:r>
          </a:p>
          <a:p>
            <a:r>
              <a:rPr lang="en-US" dirty="0"/>
              <a:t>It removes any non-alphabetic characters and converts all the text to lower case.</a:t>
            </a:r>
          </a:p>
          <a:p>
            <a:r>
              <a:rPr lang="en-US" dirty="0"/>
              <a:t>It splits the text into individual words.</a:t>
            </a:r>
          </a:p>
          <a:p>
            <a:r>
              <a:rPr lang="en-US" dirty="0"/>
              <a:t>It removes </a:t>
            </a:r>
            <a:r>
              <a:rPr lang="en-US" dirty="0" err="1"/>
              <a:t>stopwords</a:t>
            </a:r>
            <a:r>
              <a:rPr lang="en-US" dirty="0"/>
              <a:t> and applies stemming to the words.</a:t>
            </a:r>
          </a:p>
          <a:p>
            <a:r>
              <a:rPr lang="en-US" dirty="0"/>
              <a:t>It joins the processed words back into a single string.</a:t>
            </a:r>
          </a:p>
          <a:p>
            <a:r>
              <a:rPr lang="en-US" dirty="0"/>
              <a:t>Apply preprocessing function to text: </a:t>
            </a:r>
            <a:r>
              <a:rPr lang="en-US" dirty="0" err="1"/>
              <a:t>df</a:t>
            </a:r>
            <a:r>
              <a:rPr lang="en-US" dirty="0"/>
              <a:t>['text'] = </a:t>
            </a:r>
            <a:r>
              <a:rPr lang="en-US" dirty="0" err="1"/>
              <a:t>df</a:t>
            </a:r>
            <a:r>
              <a:rPr lang="en-US" dirty="0"/>
              <a:t>['text'].apply(</a:t>
            </a:r>
            <a:r>
              <a:rPr lang="en-US" dirty="0" err="1"/>
              <a:t>preprocess_text</a:t>
            </a:r>
            <a:r>
              <a:rPr lang="en-US" dirty="0"/>
              <a:t>)</a:t>
            </a:r>
          </a:p>
          <a:p>
            <a:r>
              <a:rPr lang="en-US" dirty="0"/>
              <a:t>This line applies the preprocess text function to every row in the 'text' column of the Data Frame. The resulting processed text is then stored back in the 'text' column. This means the 'text' column is now ready for vectorization and further analysis.</a:t>
            </a:r>
            <a:endParaRPr lang="en-CA" dirty="0"/>
          </a:p>
        </p:txBody>
      </p:sp>
      <p:pic>
        <p:nvPicPr>
          <p:cNvPr id="5" name="Picture 4">
            <a:extLst>
              <a:ext uri="{FF2B5EF4-FFF2-40B4-BE49-F238E27FC236}">
                <a16:creationId xmlns:a16="http://schemas.microsoft.com/office/drawing/2014/main" id="{7193CC57-F77A-E1A2-B101-914384BEB773}"/>
              </a:ext>
            </a:extLst>
          </p:cNvPr>
          <p:cNvPicPr>
            <a:picLocks noChangeAspect="1"/>
          </p:cNvPicPr>
          <p:nvPr/>
        </p:nvPicPr>
        <p:blipFill>
          <a:blip r:embed="rId2"/>
          <a:stretch>
            <a:fillRect/>
          </a:stretch>
        </p:blipFill>
        <p:spPr>
          <a:xfrm>
            <a:off x="7039897" y="1827535"/>
            <a:ext cx="4461387" cy="3202930"/>
          </a:xfrm>
          <a:prstGeom prst="rect">
            <a:avLst/>
          </a:prstGeom>
        </p:spPr>
      </p:pic>
    </p:spTree>
    <p:extLst>
      <p:ext uri="{BB962C8B-B14F-4D97-AF65-F5344CB8AC3E}">
        <p14:creationId xmlns:p14="http://schemas.microsoft.com/office/powerpoint/2010/main" val="375871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AE3-78C3-C849-A83B-A87248C4D335}"/>
              </a:ext>
            </a:extLst>
          </p:cNvPr>
          <p:cNvSpPr>
            <a:spLocks noGrp="1"/>
          </p:cNvSpPr>
          <p:nvPr>
            <p:ph type="title"/>
          </p:nvPr>
        </p:nvSpPr>
        <p:spPr>
          <a:xfrm>
            <a:off x="838200" y="365125"/>
            <a:ext cx="10515600" cy="1090049"/>
          </a:xfrm>
        </p:spPr>
        <p:txBody>
          <a:bodyPr/>
          <a:lstStyle/>
          <a:p>
            <a:r>
              <a:rPr lang="en-CA" dirty="0"/>
              <a:t>Selecting and fitting the model</a:t>
            </a:r>
          </a:p>
        </p:txBody>
      </p:sp>
      <p:sp>
        <p:nvSpPr>
          <p:cNvPr id="3" name="Content Placeholder 2">
            <a:extLst>
              <a:ext uri="{FF2B5EF4-FFF2-40B4-BE49-F238E27FC236}">
                <a16:creationId xmlns:a16="http://schemas.microsoft.com/office/drawing/2014/main" id="{775D2BCE-E597-74A6-E381-DBCE8CA23100}"/>
              </a:ext>
            </a:extLst>
          </p:cNvPr>
          <p:cNvSpPr>
            <a:spLocks noGrp="1"/>
          </p:cNvSpPr>
          <p:nvPr>
            <p:ph idx="1"/>
          </p:nvPr>
        </p:nvSpPr>
        <p:spPr>
          <a:xfrm>
            <a:off x="611121" y="1573161"/>
            <a:ext cx="7126866" cy="4919714"/>
          </a:xfrm>
        </p:spPr>
        <p:txBody>
          <a:bodyPr>
            <a:normAutofit lnSpcReduction="10000"/>
          </a:bodyPr>
          <a:lstStyle/>
          <a:p>
            <a:r>
              <a:rPr lang="en-US" sz="1000" dirty="0"/>
              <a:t>Separate features and labels: X = </a:t>
            </a:r>
            <a:r>
              <a:rPr lang="en-US" sz="1000" dirty="0" err="1"/>
              <a:t>df</a:t>
            </a:r>
            <a:r>
              <a:rPr lang="en-US" sz="1000" dirty="0"/>
              <a:t>['text'], y = </a:t>
            </a:r>
            <a:r>
              <a:rPr lang="en-US" sz="1000" dirty="0" err="1"/>
              <a:t>df</a:t>
            </a:r>
            <a:r>
              <a:rPr lang="en-US" sz="1000" dirty="0"/>
              <a:t>['target']</a:t>
            </a:r>
          </a:p>
          <a:p>
            <a:r>
              <a:rPr lang="en-US" sz="1000" dirty="0"/>
              <a:t>The features (X) and the labels (y) are being separated. X contains the 'text' column (the tweet text), which is the feature we want to base our predictions on. y contains the 'target' column (the sentiment), which is what we want to predict.</a:t>
            </a:r>
          </a:p>
          <a:p>
            <a:r>
              <a:rPr lang="en-US" sz="1000" dirty="0"/>
              <a:t>Split the data into training and testing sets: </a:t>
            </a:r>
            <a:r>
              <a:rPr lang="en-US" sz="1000" dirty="0" err="1"/>
              <a:t>X_train</a:t>
            </a:r>
            <a:r>
              <a:rPr lang="en-US" sz="1000" dirty="0"/>
              <a:t>, </a:t>
            </a:r>
            <a:r>
              <a:rPr lang="en-US" sz="1000" dirty="0" err="1"/>
              <a:t>X_test</a:t>
            </a:r>
            <a:r>
              <a:rPr lang="en-US" sz="1000" dirty="0"/>
              <a:t>, </a:t>
            </a:r>
            <a:r>
              <a:rPr lang="en-US" sz="1000" dirty="0" err="1"/>
              <a:t>y_train</a:t>
            </a:r>
            <a:r>
              <a:rPr lang="en-US" sz="1000" dirty="0"/>
              <a:t>, </a:t>
            </a:r>
            <a:r>
              <a:rPr lang="en-US" sz="1000" dirty="0" err="1"/>
              <a:t>y_test</a:t>
            </a:r>
            <a:r>
              <a:rPr lang="en-US" sz="1000" dirty="0"/>
              <a:t> = </a:t>
            </a:r>
            <a:r>
              <a:rPr lang="en-US" sz="1000" dirty="0" err="1"/>
              <a:t>train_test_split</a:t>
            </a:r>
            <a:r>
              <a:rPr lang="en-US" sz="1000" dirty="0"/>
              <a:t>(X, y, </a:t>
            </a:r>
            <a:r>
              <a:rPr lang="en-US" sz="1000" dirty="0" err="1"/>
              <a:t>test_size</a:t>
            </a:r>
            <a:r>
              <a:rPr lang="en-US" sz="1000" dirty="0"/>
              <a:t>=0.2, </a:t>
            </a:r>
            <a:r>
              <a:rPr lang="en-US" sz="1000" dirty="0" err="1"/>
              <a:t>random_state</a:t>
            </a:r>
            <a:r>
              <a:rPr lang="en-US" sz="1000" dirty="0"/>
              <a:t>=42)</a:t>
            </a:r>
          </a:p>
          <a:p>
            <a:r>
              <a:rPr lang="en-US" sz="1000" dirty="0"/>
              <a:t>The data is being split into a training set and a testing set. 80% of the data will be used for training the model, and 20% will be used for testing its performance. The </a:t>
            </a:r>
            <a:r>
              <a:rPr lang="en-US" sz="1000" dirty="0" err="1"/>
              <a:t>random_state</a:t>
            </a:r>
            <a:r>
              <a:rPr lang="en-US" sz="1000" dirty="0"/>
              <a:t> parameter is set for reproducibility - using the same </a:t>
            </a:r>
            <a:r>
              <a:rPr lang="en-US" sz="1000" dirty="0" err="1"/>
              <a:t>random_state</a:t>
            </a:r>
            <a:r>
              <a:rPr lang="en-US" sz="1000" dirty="0"/>
              <a:t> will produce the same train/test split each time.</a:t>
            </a:r>
          </a:p>
          <a:p>
            <a:r>
              <a:rPr lang="en-US" sz="1000" dirty="0"/>
              <a:t>Vectorize the text data:</a:t>
            </a:r>
          </a:p>
          <a:p>
            <a:r>
              <a:rPr lang="en-US" sz="1000" dirty="0"/>
              <a:t>vectorizer = </a:t>
            </a:r>
            <a:r>
              <a:rPr lang="en-US" sz="1000" dirty="0" err="1"/>
              <a:t>CountVectorizer</a:t>
            </a:r>
            <a:r>
              <a:rPr lang="en-US" sz="1000" dirty="0"/>
              <a:t>(</a:t>
            </a:r>
            <a:r>
              <a:rPr lang="en-US" sz="1000" dirty="0" err="1"/>
              <a:t>max_features</a:t>
            </a:r>
            <a:r>
              <a:rPr lang="en-US" sz="1000" dirty="0"/>
              <a:t>=5000)</a:t>
            </a:r>
          </a:p>
          <a:p>
            <a:r>
              <a:rPr lang="en-US" sz="1000" dirty="0" err="1"/>
              <a:t>X_train</a:t>
            </a:r>
            <a:r>
              <a:rPr lang="en-US" sz="1000" dirty="0"/>
              <a:t> = </a:t>
            </a:r>
            <a:r>
              <a:rPr lang="en-US" sz="1000" dirty="0" err="1"/>
              <a:t>vectorizer.fit_transform</a:t>
            </a:r>
            <a:r>
              <a:rPr lang="en-US" sz="1000" dirty="0"/>
              <a:t>(</a:t>
            </a:r>
            <a:r>
              <a:rPr lang="en-US" sz="1000" dirty="0" err="1"/>
              <a:t>X_train</a:t>
            </a:r>
            <a:r>
              <a:rPr lang="en-US" sz="1000" dirty="0"/>
              <a:t>)</a:t>
            </a:r>
          </a:p>
          <a:p>
            <a:r>
              <a:rPr lang="en-US" sz="1000" dirty="0" err="1"/>
              <a:t>X_test</a:t>
            </a:r>
            <a:r>
              <a:rPr lang="en-US" sz="1000" dirty="0"/>
              <a:t> = </a:t>
            </a:r>
            <a:r>
              <a:rPr lang="en-US" sz="1000" dirty="0" err="1"/>
              <a:t>vectorizer.transform</a:t>
            </a:r>
            <a:r>
              <a:rPr lang="en-US" sz="1000" dirty="0"/>
              <a:t>(</a:t>
            </a:r>
            <a:r>
              <a:rPr lang="en-US" sz="1000" dirty="0" err="1"/>
              <a:t>X_test</a:t>
            </a:r>
            <a:r>
              <a:rPr lang="en-US" sz="1000" dirty="0"/>
              <a:t>)</a:t>
            </a:r>
          </a:p>
          <a:p>
            <a:r>
              <a:rPr lang="en-US" sz="1000" dirty="0"/>
              <a:t>These lines are converting the text data into a numerical format that can be processed by machine learning algorithms. The </a:t>
            </a:r>
            <a:r>
              <a:rPr lang="en-US" sz="1000" dirty="0" err="1"/>
              <a:t>CountVectorizer</a:t>
            </a:r>
            <a:r>
              <a:rPr lang="en-US" sz="1000" dirty="0"/>
              <a:t> function creates a 'bag of words' model - it assigns an integer ID to each word and counts the number of occurrences of each word. The parameter </a:t>
            </a:r>
            <a:r>
              <a:rPr lang="en-US" sz="1000" dirty="0" err="1"/>
              <a:t>max_features</a:t>
            </a:r>
            <a:r>
              <a:rPr lang="en-US" sz="1000" dirty="0"/>
              <a:t>=5000 means that only the 5000 most frequent words will be kept.</a:t>
            </a:r>
          </a:p>
          <a:p>
            <a:r>
              <a:rPr lang="en-US" sz="1000" dirty="0"/>
              <a:t>Train the machine learning model:</a:t>
            </a:r>
          </a:p>
          <a:p>
            <a:r>
              <a:rPr lang="en-US" sz="1000" dirty="0"/>
              <a:t>model = </a:t>
            </a:r>
            <a:r>
              <a:rPr lang="en-US" sz="1000" dirty="0" err="1"/>
              <a:t>LogisticRegression</a:t>
            </a:r>
            <a:r>
              <a:rPr lang="en-US" sz="1000" dirty="0"/>
              <a:t>()</a:t>
            </a:r>
          </a:p>
          <a:p>
            <a:r>
              <a:rPr lang="en-US" sz="1000" dirty="0" err="1"/>
              <a:t>model.fit</a:t>
            </a:r>
            <a:r>
              <a:rPr lang="en-US" sz="1000" dirty="0"/>
              <a:t>(</a:t>
            </a:r>
            <a:r>
              <a:rPr lang="en-US" sz="1000" dirty="0" err="1"/>
              <a:t>X_train</a:t>
            </a:r>
            <a:r>
              <a:rPr lang="en-US" sz="1000" dirty="0"/>
              <a:t>, </a:t>
            </a:r>
            <a:r>
              <a:rPr lang="en-US" sz="1000" dirty="0" err="1"/>
              <a:t>y_train</a:t>
            </a:r>
            <a:r>
              <a:rPr lang="en-US" sz="1000" dirty="0"/>
              <a:t>)</a:t>
            </a:r>
          </a:p>
          <a:p>
            <a:r>
              <a:rPr lang="en-US" sz="1000" dirty="0"/>
              <a:t>A Logistic Regression model is being created and trained on the training data. </a:t>
            </a:r>
            <a:r>
              <a:rPr lang="en-US" sz="1000" dirty="0" err="1"/>
              <a:t>model.fit</a:t>
            </a:r>
            <a:r>
              <a:rPr lang="en-US" sz="1000" dirty="0"/>
              <a:t>(</a:t>
            </a:r>
            <a:r>
              <a:rPr lang="en-US" sz="1000" dirty="0" err="1"/>
              <a:t>X_train</a:t>
            </a:r>
            <a:r>
              <a:rPr lang="en-US" sz="1000" dirty="0"/>
              <a:t>, </a:t>
            </a:r>
            <a:r>
              <a:rPr lang="en-US" sz="1000" dirty="0" err="1"/>
              <a:t>y_train</a:t>
            </a:r>
            <a:r>
              <a:rPr lang="en-US" sz="1000" dirty="0"/>
              <a:t>) is where the training occurs - the model learns to associate the tweet texts (</a:t>
            </a:r>
            <a:r>
              <a:rPr lang="en-US" sz="1000" dirty="0" err="1"/>
              <a:t>X_train</a:t>
            </a:r>
            <a:r>
              <a:rPr lang="en-US" sz="1000" dirty="0"/>
              <a:t>) with the sentiments (</a:t>
            </a:r>
            <a:r>
              <a:rPr lang="en-US" sz="1000" dirty="0" err="1"/>
              <a:t>y_train</a:t>
            </a:r>
            <a:r>
              <a:rPr lang="en-US" sz="1000" dirty="0"/>
              <a:t>). After this line, the model is ready to make predictions.</a:t>
            </a:r>
            <a:endParaRPr lang="en-CA" sz="1000" dirty="0"/>
          </a:p>
        </p:txBody>
      </p:sp>
      <p:pic>
        <p:nvPicPr>
          <p:cNvPr id="5" name="Picture 4">
            <a:extLst>
              <a:ext uri="{FF2B5EF4-FFF2-40B4-BE49-F238E27FC236}">
                <a16:creationId xmlns:a16="http://schemas.microsoft.com/office/drawing/2014/main" id="{CCBE09DC-04A2-F7E0-1424-E9C1B6B23E68}"/>
              </a:ext>
            </a:extLst>
          </p:cNvPr>
          <p:cNvPicPr>
            <a:picLocks noChangeAspect="1"/>
          </p:cNvPicPr>
          <p:nvPr/>
        </p:nvPicPr>
        <p:blipFill>
          <a:blip r:embed="rId2"/>
          <a:stretch>
            <a:fillRect/>
          </a:stretch>
        </p:blipFill>
        <p:spPr>
          <a:xfrm>
            <a:off x="7836311" y="1818967"/>
            <a:ext cx="4049368" cy="3912338"/>
          </a:xfrm>
          <a:prstGeom prst="rect">
            <a:avLst/>
          </a:prstGeom>
        </p:spPr>
      </p:pic>
    </p:spTree>
    <p:extLst>
      <p:ext uri="{BB962C8B-B14F-4D97-AF65-F5344CB8AC3E}">
        <p14:creationId xmlns:p14="http://schemas.microsoft.com/office/powerpoint/2010/main" val="402258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23FE20-2339-DD04-2E58-34EB0292A550}"/>
              </a:ext>
            </a:extLst>
          </p:cNvPr>
          <p:cNvSpPr>
            <a:spLocks noGrp="1"/>
          </p:cNvSpPr>
          <p:nvPr>
            <p:ph type="title"/>
          </p:nvPr>
        </p:nvSpPr>
        <p:spPr>
          <a:xfrm>
            <a:off x="838200" y="185591"/>
            <a:ext cx="3888526" cy="1382655"/>
          </a:xfrm>
        </p:spPr>
        <p:txBody>
          <a:bodyPr>
            <a:normAutofit/>
          </a:bodyPr>
          <a:lstStyle/>
          <a:p>
            <a:r>
              <a:rPr lang="en-CA" dirty="0"/>
              <a:t>Evaluating the model</a:t>
            </a:r>
          </a:p>
        </p:txBody>
      </p:sp>
      <p:sp>
        <p:nvSpPr>
          <p:cNvPr id="3" name="Content Placeholder 2">
            <a:extLst>
              <a:ext uri="{FF2B5EF4-FFF2-40B4-BE49-F238E27FC236}">
                <a16:creationId xmlns:a16="http://schemas.microsoft.com/office/drawing/2014/main" id="{AD7AB77E-318D-BF40-B507-8D2D64777D75}"/>
              </a:ext>
            </a:extLst>
          </p:cNvPr>
          <p:cNvSpPr>
            <a:spLocks noGrp="1"/>
          </p:cNvSpPr>
          <p:nvPr>
            <p:ph idx="1"/>
          </p:nvPr>
        </p:nvSpPr>
        <p:spPr>
          <a:xfrm>
            <a:off x="643467" y="1568246"/>
            <a:ext cx="5517099" cy="4871883"/>
          </a:xfrm>
        </p:spPr>
        <p:txBody>
          <a:bodyPr>
            <a:normAutofit/>
          </a:bodyPr>
          <a:lstStyle/>
          <a:p>
            <a:pPr>
              <a:lnSpc>
                <a:spcPct val="90000"/>
              </a:lnSpc>
              <a:buFont typeface="+mj-lt"/>
              <a:buAutoNum type="arabicPeriod"/>
            </a:pPr>
            <a:r>
              <a:rPr lang="en-US" sz="1200" b="1" i="0" dirty="0">
                <a:effectLst/>
                <a:latin typeface="Söhne"/>
              </a:rPr>
              <a:t>Precision</a:t>
            </a:r>
            <a:r>
              <a:rPr lang="en-US" sz="1200" b="0" i="0" dirty="0">
                <a:effectLst/>
                <a:latin typeface="Söhne"/>
              </a:rPr>
              <a:t>: Precision is the ability of a classifier not to label a negative sample as positive. In other words, for each class, it is the ratio of correctly predicted positive observations to the total predicted positives. For instance, for the 'Negative' class, a precision of 0.78 means that 78% of the tweets predicted as negative were actually negative.</a:t>
            </a:r>
          </a:p>
          <a:p>
            <a:pPr>
              <a:lnSpc>
                <a:spcPct val="90000"/>
              </a:lnSpc>
              <a:buFont typeface="+mj-lt"/>
              <a:buAutoNum type="arabicPeriod"/>
            </a:pPr>
            <a:r>
              <a:rPr lang="en-US" sz="1200" b="1" i="0" dirty="0">
                <a:effectLst/>
                <a:latin typeface="Söhne"/>
              </a:rPr>
              <a:t>Recall (Sensitivity)</a:t>
            </a:r>
            <a:r>
              <a:rPr lang="en-US" sz="1200" b="0" i="0" dirty="0">
                <a:effectLst/>
                <a:latin typeface="Söhne"/>
              </a:rPr>
              <a:t>: Recall is the ability of a classifier to find all positive instances. For each class, it is defined as the ratio of correctly predicted positive observations to all observations in actual class. The recall of 0.74 for the 'Negative' class means that the model correctly identified 74% of all actual negative tweets.</a:t>
            </a:r>
          </a:p>
          <a:p>
            <a:pPr>
              <a:lnSpc>
                <a:spcPct val="90000"/>
              </a:lnSpc>
              <a:buFont typeface="+mj-lt"/>
              <a:buAutoNum type="arabicPeriod"/>
            </a:pPr>
            <a:r>
              <a:rPr lang="en-US" sz="1200" b="1" i="0" dirty="0">
                <a:effectLst/>
                <a:latin typeface="Söhne"/>
              </a:rPr>
              <a:t>F1-score</a:t>
            </a:r>
            <a:r>
              <a:rPr lang="en-US" sz="1200" b="0" i="0" dirty="0">
                <a:effectLst/>
                <a:latin typeface="Söhne"/>
              </a:rPr>
              <a:t>: The F1-score is the harmonic mean of precision and recall. It tries to find the balance between precision and recall. An F1-score is considered perfect at 1, and worst at 0. For the 'Negative' class, the F1-score of 0.76 indicates that the model has a reasonably balanced precision and recall.</a:t>
            </a:r>
          </a:p>
          <a:p>
            <a:pPr>
              <a:lnSpc>
                <a:spcPct val="90000"/>
              </a:lnSpc>
              <a:buFont typeface="+mj-lt"/>
              <a:buAutoNum type="arabicPeriod"/>
            </a:pPr>
            <a:r>
              <a:rPr lang="en-US" sz="1200" b="1" i="0" dirty="0">
                <a:effectLst/>
                <a:latin typeface="Söhne"/>
              </a:rPr>
              <a:t>Support</a:t>
            </a:r>
            <a:r>
              <a:rPr lang="en-US" sz="1200" b="0" i="0" dirty="0">
                <a:effectLst/>
                <a:latin typeface="Söhne"/>
              </a:rPr>
              <a:t>: Support is the number of actual occurrences of the class in the dataset. For 'Negative', the support is 159494, meaning there are 159494 negative tweets in the dataset.</a:t>
            </a:r>
          </a:p>
          <a:p>
            <a:pPr>
              <a:lnSpc>
                <a:spcPct val="90000"/>
              </a:lnSpc>
              <a:buFont typeface="+mj-lt"/>
              <a:buAutoNum type="arabicPeriod"/>
            </a:pPr>
            <a:r>
              <a:rPr lang="en-US" sz="1200" b="1" i="0" dirty="0">
                <a:effectLst/>
                <a:latin typeface="Söhne"/>
              </a:rPr>
              <a:t>Accuracy</a:t>
            </a:r>
            <a:r>
              <a:rPr lang="en-US" sz="1200" b="0" i="0" dirty="0">
                <a:effectLst/>
                <a:latin typeface="Söhne"/>
              </a:rPr>
              <a:t>: Accuracy is the ratio of correctly predicted observations to the total observations. An accuracy of 0.77 means the model correctly predicted the sentiment 77% of the time.</a:t>
            </a:r>
          </a:p>
          <a:p>
            <a:pPr>
              <a:lnSpc>
                <a:spcPct val="90000"/>
              </a:lnSpc>
              <a:buFont typeface="+mj-lt"/>
              <a:buAutoNum type="arabicPeriod"/>
            </a:pPr>
            <a:r>
              <a:rPr lang="en-US" sz="1200" b="1" i="0" dirty="0">
                <a:effectLst/>
                <a:latin typeface="Söhne"/>
              </a:rPr>
              <a:t>Macro avg</a:t>
            </a:r>
            <a:r>
              <a:rPr lang="en-US" sz="1200" b="0" i="0" dirty="0">
                <a:effectLst/>
                <a:latin typeface="Söhne"/>
              </a:rPr>
              <a:t>: The macro average computes the metric independently for each class and then takes the average, treating all classes equally, regardless of their imbalance in the dataset.</a:t>
            </a:r>
          </a:p>
          <a:p>
            <a:pPr>
              <a:lnSpc>
                <a:spcPct val="90000"/>
              </a:lnSpc>
              <a:buFont typeface="+mj-lt"/>
              <a:buAutoNum type="arabicPeriod"/>
            </a:pPr>
            <a:r>
              <a:rPr lang="en-US" sz="1200" b="1" i="0" dirty="0">
                <a:effectLst/>
                <a:latin typeface="Söhne"/>
              </a:rPr>
              <a:t>Weighted avg</a:t>
            </a:r>
            <a:r>
              <a:rPr lang="en-US" sz="1200" b="0" i="0" dirty="0">
                <a:effectLst/>
                <a:latin typeface="Söhne"/>
              </a:rPr>
              <a:t>: The weighted average calculates metrics for each label, and finds their average weighted by support, which helps in imbalance situations.</a:t>
            </a:r>
          </a:p>
        </p:txBody>
      </p:sp>
      <p:pic>
        <p:nvPicPr>
          <p:cNvPr id="5" name="Picture 4">
            <a:extLst>
              <a:ext uri="{FF2B5EF4-FFF2-40B4-BE49-F238E27FC236}">
                <a16:creationId xmlns:a16="http://schemas.microsoft.com/office/drawing/2014/main" id="{10276433-F106-2082-0E8A-C690F79FECEC}"/>
              </a:ext>
            </a:extLst>
          </p:cNvPr>
          <p:cNvPicPr>
            <a:picLocks noChangeAspect="1"/>
          </p:cNvPicPr>
          <p:nvPr/>
        </p:nvPicPr>
        <p:blipFill>
          <a:blip r:embed="rId2"/>
          <a:stretch>
            <a:fillRect/>
          </a:stretch>
        </p:blipFill>
        <p:spPr>
          <a:xfrm>
            <a:off x="6800986" y="2222090"/>
            <a:ext cx="4747547" cy="3034825"/>
          </a:xfrm>
          <a:prstGeom prst="rect">
            <a:avLst/>
          </a:prstGeom>
        </p:spPr>
      </p:pic>
    </p:spTree>
    <p:extLst>
      <p:ext uri="{BB962C8B-B14F-4D97-AF65-F5344CB8AC3E}">
        <p14:creationId xmlns:p14="http://schemas.microsoft.com/office/powerpoint/2010/main" val="108238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4D90-5F46-EE60-4EF1-E306B4511E7E}"/>
              </a:ext>
            </a:extLst>
          </p:cNvPr>
          <p:cNvSpPr>
            <a:spLocks noGrp="1"/>
          </p:cNvSpPr>
          <p:nvPr>
            <p:ph type="title"/>
          </p:nvPr>
        </p:nvSpPr>
        <p:spPr/>
        <p:txBody>
          <a:bodyPr/>
          <a:lstStyle/>
          <a:p>
            <a:r>
              <a:rPr lang="en-CA" dirty="0"/>
              <a:t>Word cloud Positive reviews</a:t>
            </a:r>
          </a:p>
        </p:txBody>
      </p:sp>
      <p:pic>
        <p:nvPicPr>
          <p:cNvPr id="7" name="Content Placeholder 6">
            <a:extLst>
              <a:ext uri="{FF2B5EF4-FFF2-40B4-BE49-F238E27FC236}">
                <a16:creationId xmlns:a16="http://schemas.microsoft.com/office/drawing/2014/main" id="{1B284BF9-6AEC-B27D-DCC1-B4A554BE7681}"/>
              </a:ext>
            </a:extLst>
          </p:cNvPr>
          <p:cNvPicPr>
            <a:picLocks noGrp="1" noChangeAspect="1"/>
          </p:cNvPicPr>
          <p:nvPr>
            <p:ph idx="1"/>
          </p:nvPr>
        </p:nvPicPr>
        <p:blipFill>
          <a:blip r:embed="rId2"/>
          <a:stretch>
            <a:fillRect/>
          </a:stretch>
        </p:blipFill>
        <p:spPr>
          <a:xfrm>
            <a:off x="2744423" y="1690688"/>
            <a:ext cx="6703154" cy="4160837"/>
          </a:xfrm>
        </p:spPr>
      </p:pic>
    </p:spTree>
    <p:extLst>
      <p:ext uri="{BB962C8B-B14F-4D97-AF65-F5344CB8AC3E}">
        <p14:creationId xmlns:p14="http://schemas.microsoft.com/office/powerpoint/2010/main" val="2722151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4D90-5F46-EE60-4EF1-E306B4511E7E}"/>
              </a:ext>
            </a:extLst>
          </p:cNvPr>
          <p:cNvSpPr>
            <a:spLocks noGrp="1"/>
          </p:cNvSpPr>
          <p:nvPr>
            <p:ph type="title"/>
          </p:nvPr>
        </p:nvSpPr>
        <p:spPr/>
        <p:txBody>
          <a:bodyPr/>
          <a:lstStyle/>
          <a:p>
            <a:r>
              <a:rPr lang="en-CA" dirty="0"/>
              <a:t>Word cloud Negative reviews</a:t>
            </a:r>
          </a:p>
        </p:txBody>
      </p:sp>
      <p:pic>
        <p:nvPicPr>
          <p:cNvPr id="5" name="Content Placeholder 4">
            <a:extLst>
              <a:ext uri="{FF2B5EF4-FFF2-40B4-BE49-F238E27FC236}">
                <a16:creationId xmlns:a16="http://schemas.microsoft.com/office/drawing/2014/main" id="{E4A3D654-7E11-BD54-C8BF-64E0ED333142}"/>
              </a:ext>
            </a:extLst>
          </p:cNvPr>
          <p:cNvPicPr>
            <a:picLocks noGrp="1" noChangeAspect="1"/>
          </p:cNvPicPr>
          <p:nvPr>
            <p:ph idx="1"/>
          </p:nvPr>
        </p:nvPicPr>
        <p:blipFill>
          <a:blip r:embed="rId2"/>
          <a:stretch>
            <a:fillRect/>
          </a:stretch>
        </p:blipFill>
        <p:spPr>
          <a:xfrm>
            <a:off x="2776318" y="1690688"/>
            <a:ext cx="6639364" cy="4386486"/>
          </a:xfrm>
        </p:spPr>
      </p:pic>
    </p:spTree>
    <p:extLst>
      <p:ext uri="{BB962C8B-B14F-4D97-AF65-F5344CB8AC3E}">
        <p14:creationId xmlns:p14="http://schemas.microsoft.com/office/powerpoint/2010/main" val="124769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412A-7C1E-DFAE-C469-72ABC0871534}"/>
              </a:ext>
            </a:extLst>
          </p:cNvPr>
          <p:cNvSpPr>
            <a:spLocks noGrp="1"/>
          </p:cNvSpPr>
          <p:nvPr>
            <p:ph type="title"/>
          </p:nvPr>
        </p:nvSpPr>
        <p:spPr/>
        <p:txBody>
          <a:bodyPr/>
          <a:lstStyle/>
          <a:p>
            <a:r>
              <a:rPr lang="en-CA" dirty="0"/>
              <a:t>Visualisations using Power-bi</a:t>
            </a:r>
          </a:p>
        </p:txBody>
      </p:sp>
      <p:pic>
        <p:nvPicPr>
          <p:cNvPr id="13" name="Content Placeholder 12" descr="A colorful circular chart with text&#10;&#10;Description automatically generated">
            <a:extLst>
              <a:ext uri="{FF2B5EF4-FFF2-40B4-BE49-F238E27FC236}">
                <a16:creationId xmlns:a16="http://schemas.microsoft.com/office/drawing/2014/main" id="{8B355BDB-C33B-B939-7D80-1E2709F27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592" y="1555724"/>
            <a:ext cx="6054425" cy="3746551"/>
          </a:xfrm>
        </p:spPr>
      </p:pic>
      <p:pic>
        <p:nvPicPr>
          <p:cNvPr id="15" name="Picture 14" descr="A graph of a number of people&#10;&#10;Description automatically generated">
            <a:extLst>
              <a:ext uri="{FF2B5EF4-FFF2-40B4-BE49-F238E27FC236}">
                <a16:creationId xmlns:a16="http://schemas.microsoft.com/office/drawing/2014/main" id="{9D9633DB-1ABE-45A9-E72F-80319423D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858" y="1976283"/>
            <a:ext cx="5840361" cy="3460955"/>
          </a:xfrm>
          <a:prstGeom prst="rect">
            <a:avLst/>
          </a:prstGeom>
        </p:spPr>
      </p:pic>
    </p:spTree>
    <p:extLst>
      <p:ext uri="{BB962C8B-B14F-4D97-AF65-F5344CB8AC3E}">
        <p14:creationId xmlns:p14="http://schemas.microsoft.com/office/powerpoint/2010/main" val="169144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DD80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EA6A3-37F7-53D4-46B0-D5F7AFE77F12}"/>
              </a:ext>
            </a:extLst>
          </p:cNvPr>
          <p:cNvSpPr>
            <a:spLocks noGrp="1"/>
          </p:cNvSpPr>
          <p:nvPr>
            <p:ph type="title"/>
          </p:nvPr>
        </p:nvSpPr>
        <p:spPr>
          <a:xfrm>
            <a:off x="960511" y="2979174"/>
            <a:ext cx="2402122" cy="1572269"/>
          </a:xfrm>
        </p:spPr>
        <p:txBody>
          <a:bodyPr>
            <a:normAutofit fontScale="90000"/>
          </a:bodyPr>
          <a:lstStyle/>
          <a:p>
            <a:pPr algn="ctr"/>
            <a:r>
              <a:rPr lang="en-US" sz="2200" dirty="0">
                <a:solidFill>
                  <a:srgbClr val="FFFFFF"/>
                </a:solidFill>
              </a:rPr>
              <a:t>Sentiment Analysis on Twitter Data using Python and Azure</a:t>
            </a:r>
            <a:endParaRPr lang="en-CA" sz="2200" dirty="0">
              <a:solidFill>
                <a:srgbClr val="FFFFFF"/>
              </a:solidFill>
            </a:endParaRPr>
          </a:p>
        </p:txBody>
      </p:sp>
      <p:sp>
        <p:nvSpPr>
          <p:cNvPr id="16" name="Content Placeholder 2">
            <a:extLst>
              <a:ext uri="{FF2B5EF4-FFF2-40B4-BE49-F238E27FC236}">
                <a16:creationId xmlns:a16="http://schemas.microsoft.com/office/drawing/2014/main" id="{562D24A6-2188-5247-4AB9-E635212BD9AD}"/>
              </a:ext>
            </a:extLst>
          </p:cNvPr>
          <p:cNvSpPr>
            <a:spLocks noGrp="1"/>
          </p:cNvSpPr>
          <p:nvPr>
            <p:ph idx="1"/>
          </p:nvPr>
        </p:nvSpPr>
        <p:spPr>
          <a:xfrm>
            <a:off x="4356688" y="344129"/>
            <a:ext cx="7569841" cy="6361471"/>
          </a:xfrm>
        </p:spPr>
        <p:txBody>
          <a:bodyPr anchor="ctr">
            <a:normAutofit/>
          </a:bodyPr>
          <a:lstStyle/>
          <a:p>
            <a:pPr marL="0" indent="0">
              <a:lnSpc>
                <a:spcPct val="90000"/>
              </a:lnSpc>
              <a:buNone/>
            </a:pPr>
            <a:r>
              <a:rPr lang="en-US" sz="1400" b="1" dirty="0"/>
              <a:t>Introduction:</a:t>
            </a:r>
          </a:p>
          <a:p>
            <a:pPr>
              <a:lnSpc>
                <a:spcPct val="90000"/>
              </a:lnSpc>
            </a:pPr>
            <a:r>
              <a:rPr lang="en-US" sz="1400" dirty="0"/>
              <a:t>In this presentation, we will explore the fascinating world of sentiment analysis using a robust dataset called Sentiment140. This dataset contains 1.6 million tweets collected from Twitter, a popular social media platform. Sentiment analysis, also known as opinion mining, uses natural language processing, text analysis, and computational linguistics to identify and extract subjective information from source materials.</a:t>
            </a:r>
          </a:p>
          <a:p>
            <a:pPr marL="0" indent="0">
              <a:lnSpc>
                <a:spcPct val="90000"/>
              </a:lnSpc>
              <a:buNone/>
            </a:pPr>
            <a:r>
              <a:rPr lang="en-US" sz="1400" b="1" dirty="0"/>
              <a:t>About the Dataset: </a:t>
            </a:r>
          </a:p>
          <a:p>
            <a:pPr marL="0" indent="0">
              <a:lnSpc>
                <a:spcPct val="90000"/>
              </a:lnSpc>
              <a:buNone/>
            </a:pPr>
            <a:r>
              <a:rPr lang="en-US" sz="1400" b="1" dirty="0"/>
              <a:t>Dataset Link:- </a:t>
            </a:r>
            <a:r>
              <a:rPr lang="en-US" sz="1400" dirty="0">
                <a:hlinkClick r:id="rId3"/>
              </a:rPr>
              <a:t>https://www.kaggle.com/datasets/kazanova/sentiment140</a:t>
            </a:r>
            <a:endParaRPr lang="en-US" sz="1400" dirty="0"/>
          </a:p>
          <a:p>
            <a:pPr>
              <a:lnSpc>
                <a:spcPct val="90000"/>
              </a:lnSpc>
            </a:pPr>
            <a:r>
              <a:rPr lang="en-US" sz="1400" dirty="0"/>
              <a:t>The Sentiment140 dataset, initially used in a Stanford University project, is made up of Twitter statuses that have been automatically labeled as negative or positive. This labeling is based on the presence of specific emoticons in the tweets. The data fields include:</a:t>
            </a:r>
          </a:p>
          <a:p>
            <a:pPr>
              <a:lnSpc>
                <a:spcPct val="90000"/>
              </a:lnSpc>
            </a:pPr>
            <a:r>
              <a:rPr lang="en-US" sz="1400" dirty="0"/>
              <a:t>Polarity: the sentiment of the tweet (0 = negative, 2 = neutral, 4 = positive)</a:t>
            </a:r>
          </a:p>
          <a:p>
            <a:pPr>
              <a:lnSpc>
                <a:spcPct val="90000"/>
              </a:lnSpc>
            </a:pPr>
            <a:r>
              <a:rPr lang="en-US" sz="1400" dirty="0"/>
              <a:t>ID: the id of the tweet</a:t>
            </a:r>
          </a:p>
          <a:p>
            <a:pPr>
              <a:lnSpc>
                <a:spcPct val="90000"/>
              </a:lnSpc>
            </a:pPr>
            <a:r>
              <a:rPr lang="en-US" sz="1400" dirty="0"/>
              <a:t>Date: the date of the tweet</a:t>
            </a:r>
          </a:p>
          <a:p>
            <a:pPr>
              <a:lnSpc>
                <a:spcPct val="90000"/>
              </a:lnSpc>
            </a:pPr>
            <a:r>
              <a:rPr lang="en-US" sz="1400" dirty="0"/>
              <a:t>Query: the query used to collect the tweet</a:t>
            </a:r>
          </a:p>
          <a:p>
            <a:pPr>
              <a:lnSpc>
                <a:spcPct val="90000"/>
              </a:lnSpc>
            </a:pPr>
            <a:r>
              <a:rPr lang="en-US" sz="1400" dirty="0"/>
              <a:t>User: the user that tweeted</a:t>
            </a:r>
          </a:p>
          <a:p>
            <a:pPr>
              <a:lnSpc>
                <a:spcPct val="90000"/>
              </a:lnSpc>
            </a:pPr>
            <a:r>
              <a:rPr lang="en-US" sz="1400" dirty="0"/>
              <a:t>Text: the text of the tweet</a:t>
            </a:r>
          </a:p>
        </p:txBody>
      </p:sp>
    </p:spTree>
    <p:extLst>
      <p:ext uri="{BB962C8B-B14F-4D97-AF65-F5344CB8AC3E}">
        <p14:creationId xmlns:p14="http://schemas.microsoft.com/office/powerpoint/2010/main" val="259773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412A-7C1E-DFAE-C469-72ABC0871534}"/>
              </a:ext>
            </a:extLst>
          </p:cNvPr>
          <p:cNvSpPr>
            <a:spLocks noGrp="1"/>
          </p:cNvSpPr>
          <p:nvPr>
            <p:ph type="title"/>
          </p:nvPr>
        </p:nvSpPr>
        <p:spPr/>
        <p:txBody>
          <a:bodyPr/>
          <a:lstStyle/>
          <a:p>
            <a:r>
              <a:rPr lang="en-CA" dirty="0"/>
              <a:t>Visualisations using Power-bi</a:t>
            </a:r>
          </a:p>
        </p:txBody>
      </p:sp>
      <p:pic>
        <p:nvPicPr>
          <p:cNvPr id="6" name="Picture 5" descr="A graph of a bar&#10;&#10;Description automatically generated">
            <a:extLst>
              <a:ext uri="{FF2B5EF4-FFF2-40B4-BE49-F238E27FC236}">
                <a16:creationId xmlns:a16="http://schemas.microsoft.com/office/drawing/2014/main" id="{7BA86BF6-0F60-D585-357C-4AD30B6BE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01" y="1769319"/>
            <a:ext cx="5874099" cy="4009292"/>
          </a:xfrm>
          <a:prstGeom prst="rect">
            <a:avLst/>
          </a:prstGeom>
        </p:spPr>
      </p:pic>
      <p:pic>
        <p:nvPicPr>
          <p:cNvPr id="8" name="Picture 7" descr="A colorful circle with text and numbers&#10;&#10;Description automatically generated">
            <a:extLst>
              <a:ext uri="{FF2B5EF4-FFF2-40B4-BE49-F238E27FC236}">
                <a16:creationId xmlns:a16="http://schemas.microsoft.com/office/drawing/2014/main" id="{3AC36CDB-6913-A3A5-7567-D212D44C5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71" y="1892412"/>
            <a:ext cx="5772025" cy="3617406"/>
          </a:xfrm>
          <a:prstGeom prst="rect">
            <a:avLst/>
          </a:prstGeom>
        </p:spPr>
      </p:pic>
    </p:spTree>
    <p:extLst>
      <p:ext uri="{BB962C8B-B14F-4D97-AF65-F5344CB8AC3E}">
        <p14:creationId xmlns:p14="http://schemas.microsoft.com/office/powerpoint/2010/main" val="368151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6EBD37-8762-11D1-3533-49005972DA4E}"/>
              </a:ext>
            </a:extLst>
          </p:cNvPr>
          <p:cNvSpPr>
            <a:spLocks noGrp="1"/>
          </p:cNvSpPr>
          <p:nvPr>
            <p:ph type="title"/>
          </p:nvPr>
        </p:nvSpPr>
        <p:spPr>
          <a:xfrm>
            <a:off x="838201" y="643467"/>
            <a:ext cx="3888526" cy="1800526"/>
          </a:xfrm>
        </p:spPr>
        <p:txBody>
          <a:bodyPr>
            <a:normAutofit/>
          </a:bodyPr>
          <a:lstStyle/>
          <a:p>
            <a:r>
              <a:rPr lang="en-CA" dirty="0"/>
              <a:t>Project Findings</a:t>
            </a:r>
          </a:p>
        </p:txBody>
      </p:sp>
      <p:sp>
        <p:nvSpPr>
          <p:cNvPr id="3" name="Content Placeholder 2">
            <a:extLst>
              <a:ext uri="{FF2B5EF4-FFF2-40B4-BE49-F238E27FC236}">
                <a16:creationId xmlns:a16="http://schemas.microsoft.com/office/drawing/2014/main" id="{5214B99C-B705-006E-53B7-80137F8CE2ED}"/>
              </a:ext>
            </a:extLst>
          </p:cNvPr>
          <p:cNvSpPr>
            <a:spLocks noGrp="1"/>
          </p:cNvSpPr>
          <p:nvPr>
            <p:ph idx="1"/>
          </p:nvPr>
        </p:nvSpPr>
        <p:spPr>
          <a:xfrm>
            <a:off x="838201" y="2443994"/>
            <a:ext cx="4825180" cy="3372952"/>
          </a:xfrm>
        </p:spPr>
        <p:txBody>
          <a:bodyPr>
            <a:normAutofit/>
          </a:bodyPr>
          <a:lstStyle/>
          <a:p>
            <a:pPr>
              <a:lnSpc>
                <a:spcPct val="90000"/>
              </a:lnSpc>
              <a:buFont typeface="+mj-lt"/>
              <a:buAutoNum type="arabicPeriod"/>
            </a:pPr>
            <a:r>
              <a:rPr lang="en-US" sz="1600" b="0" i="0" dirty="0">
                <a:effectLst/>
                <a:latin typeface="Söhne"/>
              </a:rPr>
              <a:t>The model performed reasonably well with an accuracy of 77% in predicting the sentiment of a given tweet as either positive or negative.</a:t>
            </a:r>
          </a:p>
          <a:p>
            <a:pPr>
              <a:lnSpc>
                <a:spcPct val="90000"/>
              </a:lnSpc>
              <a:buFont typeface="+mj-lt"/>
              <a:buAutoNum type="arabicPeriod"/>
            </a:pPr>
            <a:r>
              <a:rPr lang="en-US" sz="1600" b="0" i="0" dirty="0">
                <a:effectLst/>
                <a:latin typeface="Söhne"/>
              </a:rPr>
              <a:t>Precision, recall, and F1-score values also indicated good performance, reflecting the model's balance in classifying both positive and negative tweets.</a:t>
            </a:r>
          </a:p>
          <a:p>
            <a:pPr>
              <a:lnSpc>
                <a:spcPct val="90000"/>
              </a:lnSpc>
              <a:buFont typeface="+mj-lt"/>
              <a:buAutoNum type="arabicPeriod"/>
            </a:pPr>
            <a:r>
              <a:rPr lang="en-US" sz="1600" b="0" i="0" dirty="0">
                <a:effectLst/>
                <a:latin typeface="Söhne"/>
              </a:rPr>
              <a:t>The model, using logistic regression, demonstrated that machine learning techniques could be effective tools for sentiment analysis, even on large-scale, unstructured text data like tweets.</a:t>
            </a:r>
          </a:p>
          <a:p>
            <a:pPr>
              <a:lnSpc>
                <a:spcPct val="90000"/>
              </a:lnSpc>
            </a:pPr>
            <a:endParaRPr lang="en-CA" sz="1600" dirty="0"/>
          </a:p>
        </p:txBody>
      </p:sp>
      <p:pic>
        <p:nvPicPr>
          <p:cNvPr id="7" name="Graphic 6" descr="Target Audience">
            <a:extLst>
              <a:ext uri="{FF2B5EF4-FFF2-40B4-BE49-F238E27FC236}">
                <a16:creationId xmlns:a16="http://schemas.microsoft.com/office/drawing/2014/main" id="{E63C1427-03B8-45D5-CF4B-AAB9742BD1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0986" y="1069398"/>
            <a:ext cx="4747547" cy="4747547"/>
          </a:xfrm>
          <a:prstGeom prst="rect">
            <a:avLst/>
          </a:prstGeom>
        </p:spPr>
      </p:pic>
    </p:spTree>
    <p:extLst>
      <p:ext uri="{BB962C8B-B14F-4D97-AF65-F5344CB8AC3E}">
        <p14:creationId xmlns:p14="http://schemas.microsoft.com/office/powerpoint/2010/main" val="244050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F79CDF-8E0B-52D3-8AB4-D2D5E8EDA44B}"/>
              </a:ext>
            </a:extLst>
          </p:cNvPr>
          <p:cNvSpPr>
            <a:spLocks noGrp="1"/>
          </p:cNvSpPr>
          <p:nvPr>
            <p:ph type="title"/>
          </p:nvPr>
        </p:nvSpPr>
        <p:spPr>
          <a:xfrm>
            <a:off x="838201" y="643467"/>
            <a:ext cx="3888526" cy="1800526"/>
          </a:xfrm>
        </p:spPr>
        <p:txBody>
          <a:bodyPr>
            <a:normAutofit/>
          </a:bodyPr>
          <a:lstStyle/>
          <a:p>
            <a:r>
              <a:rPr lang="en-CA" dirty="0"/>
              <a:t>Future Scope</a:t>
            </a:r>
          </a:p>
        </p:txBody>
      </p:sp>
      <p:sp>
        <p:nvSpPr>
          <p:cNvPr id="3" name="Content Placeholder 2">
            <a:extLst>
              <a:ext uri="{FF2B5EF4-FFF2-40B4-BE49-F238E27FC236}">
                <a16:creationId xmlns:a16="http://schemas.microsoft.com/office/drawing/2014/main" id="{D88E9C7A-2C64-1527-9B7F-49565AFD9BA8}"/>
              </a:ext>
            </a:extLst>
          </p:cNvPr>
          <p:cNvSpPr>
            <a:spLocks noGrp="1"/>
          </p:cNvSpPr>
          <p:nvPr>
            <p:ph idx="1"/>
          </p:nvPr>
        </p:nvSpPr>
        <p:spPr>
          <a:xfrm>
            <a:off x="414119" y="2326006"/>
            <a:ext cx="5141107" cy="3888527"/>
          </a:xfrm>
        </p:spPr>
        <p:txBody>
          <a:bodyPr>
            <a:normAutofit fontScale="92500" lnSpcReduction="20000"/>
          </a:bodyPr>
          <a:lstStyle/>
          <a:p>
            <a:pPr>
              <a:lnSpc>
                <a:spcPct val="90000"/>
              </a:lnSpc>
            </a:pPr>
            <a:r>
              <a:rPr lang="en-US" sz="1600" b="0" i="0" dirty="0">
                <a:effectLst/>
                <a:latin typeface="Söhne"/>
              </a:rPr>
              <a:t>While the model performed satisfactorily, there's room for further improvement and exploration:</a:t>
            </a:r>
          </a:p>
          <a:p>
            <a:pPr>
              <a:lnSpc>
                <a:spcPct val="90000"/>
              </a:lnSpc>
              <a:buFont typeface="+mj-lt"/>
              <a:buAutoNum type="arabicPeriod"/>
            </a:pPr>
            <a:r>
              <a:rPr lang="en-US" sz="1600" b="0" i="0" dirty="0">
                <a:effectLst/>
                <a:latin typeface="Söhne"/>
              </a:rPr>
              <a:t>The use of more advanced NLP techniques and models, like word embeddings (Word2Vec, </a:t>
            </a:r>
            <a:r>
              <a:rPr lang="en-US" sz="1600" b="0" i="0" dirty="0" err="1">
                <a:effectLst/>
                <a:latin typeface="Söhne"/>
              </a:rPr>
              <a:t>GloVe</a:t>
            </a:r>
            <a:r>
              <a:rPr lang="en-US" sz="1600" b="0" i="0" dirty="0">
                <a:effectLst/>
                <a:latin typeface="Söhne"/>
              </a:rPr>
              <a:t>) or transformers (BERT, GPT-3), could potentially improve the accuracy of sentiment analysis.</a:t>
            </a:r>
          </a:p>
          <a:p>
            <a:pPr>
              <a:lnSpc>
                <a:spcPct val="90000"/>
              </a:lnSpc>
              <a:buFont typeface="+mj-lt"/>
              <a:buAutoNum type="arabicPeriod"/>
            </a:pPr>
            <a:r>
              <a:rPr lang="en-US" sz="1600" b="0" i="0" dirty="0">
                <a:effectLst/>
                <a:latin typeface="Söhne"/>
              </a:rPr>
              <a:t>Deep Learning techniques, such as Recurrent Neural Networks (RNNs) and Long Short-Term Memory (LSTM) networks, could be employed to better capture context and semantics in tweets.</a:t>
            </a:r>
          </a:p>
          <a:p>
            <a:pPr>
              <a:lnSpc>
                <a:spcPct val="90000"/>
              </a:lnSpc>
              <a:buFont typeface="+mj-lt"/>
              <a:buAutoNum type="arabicPeriod"/>
            </a:pPr>
            <a:r>
              <a:rPr lang="en-US" sz="1600" b="0" i="0" dirty="0">
                <a:effectLst/>
                <a:latin typeface="Söhne"/>
              </a:rPr>
              <a:t>Implementing a system for handling negations and sarcasm could improve the model's understanding of tweets.</a:t>
            </a:r>
          </a:p>
          <a:p>
            <a:pPr>
              <a:lnSpc>
                <a:spcPct val="90000"/>
              </a:lnSpc>
              <a:buFont typeface="+mj-lt"/>
              <a:buAutoNum type="arabicPeriod"/>
            </a:pPr>
            <a:r>
              <a:rPr lang="en-US" sz="1600" b="0" i="0" dirty="0">
                <a:effectLst/>
                <a:latin typeface="Söhne"/>
              </a:rPr>
              <a:t>The model could be expanded to include multi-class sentiment analysis (e.g., very negative, negative, neutral, positive, very positive) or emotion detection (e.g., happy, sad, angry, etc.).</a:t>
            </a:r>
          </a:p>
          <a:p>
            <a:pPr>
              <a:lnSpc>
                <a:spcPct val="90000"/>
              </a:lnSpc>
              <a:buFont typeface="+mj-lt"/>
              <a:buAutoNum type="arabicPeriod"/>
            </a:pPr>
            <a:r>
              <a:rPr lang="en-US" sz="1600" b="0" i="0" dirty="0">
                <a:effectLst/>
                <a:latin typeface="Söhne"/>
              </a:rPr>
              <a:t>Additionally, real-time sentiment analysis could be implemented for live monitoring of sentiments on social media platforms.</a:t>
            </a:r>
          </a:p>
          <a:p>
            <a:pPr>
              <a:lnSpc>
                <a:spcPct val="90000"/>
              </a:lnSpc>
            </a:pPr>
            <a:endParaRPr lang="en-CA" sz="1600" dirty="0"/>
          </a:p>
        </p:txBody>
      </p:sp>
      <p:pic>
        <p:nvPicPr>
          <p:cNvPr id="7" name="Graphic 6" descr="Mining Tools">
            <a:extLst>
              <a:ext uri="{FF2B5EF4-FFF2-40B4-BE49-F238E27FC236}">
                <a16:creationId xmlns:a16="http://schemas.microsoft.com/office/drawing/2014/main" id="{4C07D7F5-A93B-2673-176F-8485FEA8D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6762" y="1455174"/>
            <a:ext cx="4361771" cy="4361771"/>
          </a:xfrm>
          <a:prstGeom prst="rect">
            <a:avLst/>
          </a:prstGeom>
        </p:spPr>
      </p:pic>
    </p:spTree>
    <p:extLst>
      <p:ext uri="{BB962C8B-B14F-4D97-AF65-F5344CB8AC3E}">
        <p14:creationId xmlns:p14="http://schemas.microsoft.com/office/powerpoint/2010/main" val="3002808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AF02D-0995-FDF6-E34D-056A34FDCEC2}"/>
              </a:ext>
            </a:extLst>
          </p:cNvPr>
          <p:cNvSpPr>
            <a:spLocks noGrp="1"/>
          </p:cNvSpPr>
          <p:nvPr>
            <p:ph type="title"/>
          </p:nvPr>
        </p:nvSpPr>
        <p:spPr>
          <a:xfrm>
            <a:off x="6513788" y="365125"/>
            <a:ext cx="4840010" cy="1807305"/>
          </a:xfrm>
        </p:spPr>
        <p:txBody>
          <a:bodyPr>
            <a:normAutofit/>
          </a:bodyPr>
          <a:lstStyle/>
          <a:p>
            <a:r>
              <a:rPr lang="en-CA" dirty="0"/>
              <a:t>Conclusion</a:t>
            </a:r>
          </a:p>
        </p:txBody>
      </p:sp>
      <p:pic>
        <p:nvPicPr>
          <p:cNvPr id="5" name="Picture 4" descr="Light bulb on yellow background with sketched light beams and cord">
            <a:extLst>
              <a:ext uri="{FF2B5EF4-FFF2-40B4-BE49-F238E27FC236}">
                <a16:creationId xmlns:a16="http://schemas.microsoft.com/office/drawing/2014/main" id="{66C35D98-8C2B-3D9C-2805-13910AAE3363}"/>
              </a:ext>
            </a:extLst>
          </p:cNvPr>
          <p:cNvPicPr>
            <a:picLocks noChangeAspect="1"/>
          </p:cNvPicPr>
          <p:nvPr/>
        </p:nvPicPr>
        <p:blipFill rotWithShape="1">
          <a:blip r:embed="rId2"/>
          <a:srcRect l="44703" r="445"/>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4B091F4-1FF2-EBDC-AB2E-05BF20797720}"/>
              </a:ext>
            </a:extLst>
          </p:cNvPr>
          <p:cNvSpPr>
            <a:spLocks noGrp="1"/>
          </p:cNvSpPr>
          <p:nvPr>
            <p:ph idx="1"/>
          </p:nvPr>
        </p:nvSpPr>
        <p:spPr>
          <a:xfrm>
            <a:off x="6513788" y="2290916"/>
            <a:ext cx="4840010" cy="3886047"/>
          </a:xfrm>
        </p:spPr>
        <p:txBody>
          <a:bodyPr>
            <a:normAutofit/>
          </a:bodyPr>
          <a:lstStyle/>
          <a:p>
            <a:pPr>
              <a:lnSpc>
                <a:spcPct val="90000"/>
              </a:lnSpc>
            </a:pPr>
            <a:r>
              <a:rPr lang="en-US" sz="1700" dirty="0"/>
              <a:t>The project successfully demonstrated the application of machine learning and NLP techniques in performing sentiment analysis on a large Twitter dataset. Despite the inherent challenges in processing and understanding unstructured text data, the model achieved good performance metrics, validating the effectiveness of these techniques in extracting meaningful insights from such data. With future enhancements and expansion, such sentiment analysis models have significant potential in various fields, from business and marketing to public policy and mental health.</a:t>
            </a:r>
          </a:p>
          <a:p>
            <a:pPr>
              <a:lnSpc>
                <a:spcPct val="90000"/>
              </a:lnSpc>
            </a:pPr>
            <a:endParaRPr lang="en-US" sz="1700" dirty="0"/>
          </a:p>
          <a:p>
            <a:pPr>
              <a:lnSpc>
                <a:spcPct val="90000"/>
              </a:lnSpc>
            </a:pPr>
            <a:endParaRPr lang="en-US" sz="1700" dirty="0"/>
          </a:p>
          <a:p>
            <a:pPr>
              <a:lnSpc>
                <a:spcPct val="90000"/>
              </a:lnSpc>
            </a:pPr>
            <a:endParaRPr lang="en-US" sz="1700" dirty="0"/>
          </a:p>
          <a:p>
            <a:pPr>
              <a:lnSpc>
                <a:spcPct val="90000"/>
              </a:lnSpc>
            </a:pPr>
            <a:endParaRPr lang="en-US" sz="1700" dirty="0"/>
          </a:p>
          <a:p>
            <a:pPr>
              <a:lnSpc>
                <a:spcPct val="90000"/>
              </a:lnSpc>
            </a:pPr>
            <a:endParaRPr lang="en-CA" sz="1700" dirty="0"/>
          </a:p>
        </p:txBody>
      </p:sp>
    </p:spTree>
    <p:extLst>
      <p:ext uri="{BB962C8B-B14F-4D97-AF65-F5344CB8AC3E}">
        <p14:creationId xmlns:p14="http://schemas.microsoft.com/office/powerpoint/2010/main" val="38067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EA6A3-37F7-53D4-46B0-D5F7AFE77F12}"/>
              </a:ext>
            </a:extLst>
          </p:cNvPr>
          <p:cNvSpPr>
            <a:spLocks noGrp="1"/>
          </p:cNvSpPr>
          <p:nvPr>
            <p:ph type="title"/>
          </p:nvPr>
        </p:nvSpPr>
        <p:spPr>
          <a:xfrm>
            <a:off x="4630994" y="365125"/>
            <a:ext cx="6722804" cy="1807305"/>
          </a:xfrm>
        </p:spPr>
        <p:txBody>
          <a:bodyPr>
            <a:normAutofit/>
          </a:bodyPr>
          <a:lstStyle/>
          <a:p>
            <a:r>
              <a:rPr lang="en-US" sz="3100" dirty="0"/>
              <a:t>Sentiment Analysis on Twitter Data using Python and Azure</a:t>
            </a:r>
            <a:endParaRPr lang="en-CA" sz="3100" dirty="0"/>
          </a:p>
        </p:txBody>
      </p:sp>
      <p:pic>
        <p:nvPicPr>
          <p:cNvPr id="5" name="Picture 4" descr="Computer script on a screen">
            <a:extLst>
              <a:ext uri="{FF2B5EF4-FFF2-40B4-BE49-F238E27FC236}">
                <a16:creationId xmlns:a16="http://schemas.microsoft.com/office/drawing/2014/main" id="{6E1AB950-55EC-7380-2FA7-7ECD05FD7349}"/>
              </a:ext>
            </a:extLst>
          </p:cNvPr>
          <p:cNvPicPr>
            <a:picLocks noChangeAspect="1"/>
          </p:cNvPicPr>
          <p:nvPr/>
        </p:nvPicPr>
        <p:blipFill rotWithShape="1">
          <a:blip r:embed="rId2"/>
          <a:srcRect l="347" r="40119" b="-1"/>
          <a:stretch/>
        </p:blipFill>
        <p:spPr>
          <a:xfrm>
            <a:off x="3" y="10"/>
            <a:ext cx="4709650"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62D24A6-2188-5247-4AB9-E635212BD9AD}"/>
              </a:ext>
            </a:extLst>
          </p:cNvPr>
          <p:cNvSpPr>
            <a:spLocks noGrp="1"/>
          </p:cNvSpPr>
          <p:nvPr>
            <p:ph idx="1"/>
          </p:nvPr>
        </p:nvSpPr>
        <p:spPr>
          <a:xfrm>
            <a:off x="4709653" y="1907458"/>
            <a:ext cx="7030063" cy="4585417"/>
          </a:xfrm>
        </p:spPr>
        <p:txBody>
          <a:bodyPr>
            <a:normAutofit/>
          </a:bodyPr>
          <a:lstStyle/>
          <a:p>
            <a:pPr marL="0" indent="0">
              <a:lnSpc>
                <a:spcPct val="90000"/>
              </a:lnSpc>
              <a:buNone/>
            </a:pPr>
            <a:r>
              <a:rPr lang="en-US" sz="1400" b="1" dirty="0"/>
              <a:t>About the Python Process:</a:t>
            </a:r>
          </a:p>
          <a:p>
            <a:pPr>
              <a:lnSpc>
                <a:spcPct val="90000"/>
              </a:lnSpc>
            </a:pPr>
            <a:r>
              <a:rPr lang="en-US" sz="1400" dirty="0"/>
              <a:t>We utilize Python, a powerful programming language known for its readability and versatility in data analysis tasks, to pre-process and analyze the data. The process includes the following steps:</a:t>
            </a:r>
          </a:p>
          <a:p>
            <a:pPr>
              <a:lnSpc>
                <a:spcPct val="90000"/>
              </a:lnSpc>
            </a:pPr>
            <a:r>
              <a:rPr lang="en-US" sz="1400" dirty="0"/>
              <a:t>Data Cleaning: Remove unnecessary columns, handle missing data, and clean the tweet text (remove special characters, URLs, numbers, etc.)</a:t>
            </a:r>
          </a:p>
          <a:p>
            <a:pPr>
              <a:lnSpc>
                <a:spcPct val="90000"/>
              </a:lnSpc>
            </a:pPr>
            <a:r>
              <a:rPr lang="en-US" sz="1400" dirty="0"/>
              <a:t>Text Preprocessing: Tokenize the text (split it into individual words), and remove stop words (commonly used words like 'the', 'is', 'in', etc.)</a:t>
            </a:r>
          </a:p>
          <a:p>
            <a:pPr>
              <a:lnSpc>
                <a:spcPct val="90000"/>
              </a:lnSpc>
            </a:pPr>
            <a:r>
              <a:rPr lang="en-US" sz="1400" dirty="0"/>
              <a:t>Vectorization: Convert the preprocessed text into a numerical format that can be understood by machine learning algorithms. We used the Bag of Words model for this purpose.</a:t>
            </a:r>
          </a:p>
          <a:p>
            <a:pPr>
              <a:lnSpc>
                <a:spcPct val="90000"/>
              </a:lnSpc>
            </a:pPr>
            <a:r>
              <a:rPr lang="en-US" sz="1400" dirty="0"/>
              <a:t>Model Training: Train a logistic regression model using the vectorized text.</a:t>
            </a:r>
          </a:p>
          <a:p>
            <a:pPr>
              <a:lnSpc>
                <a:spcPct val="90000"/>
              </a:lnSpc>
            </a:pPr>
            <a:r>
              <a:rPr lang="en-US" sz="1400" dirty="0"/>
              <a:t>Evaluation: Evaluate the model using accuracy, precision, recall, and F1-score.</a:t>
            </a:r>
          </a:p>
          <a:p>
            <a:pPr marL="0" indent="0">
              <a:lnSpc>
                <a:spcPct val="90000"/>
              </a:lnSpc>
              <a:buNone/>
            </a:pPr>
            <a:endParaRPr lang="en-US" sz="1400" dirty="0"/>
          </a:p>
          <a:p>
            <a:pPr marL="0" indent="0">
              <a:lnSpc>
                <a:spcPct val="90000"/>
              </a:lnSpc>
              <a:buNone/>
            </a:pPr>
            <a:r>
              <a:rPr lang="en-US" sz="1400" b="1" dirty="0"/>
              <a:t>GITHUB LINK: - </a:t>
            </a:r>
            <a:endParaRPr lang="en-CA" sz="1400" b="1" dirty="0"/>
          </a:p>
        </p:txBody>
      </p:sp>
    </p:spTree>
    <p:extLst>
      <p:ext uri="{BB962C8B-B14F-4D97-AF65-F5344CB8AC3E}">
        <p14:creationId xmlns:p14="http://schemas.microsoft.com/office/powerpoint/2010/main" val="363588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D80B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F9907A7-BE88-D633-13E6-AB106349C714}"/>
              </a:ext>
            </a:extLst>
          </p:cNvPr>
          <p:cNvSpPr>
            <a:spLocks noGrp="1"/>
          </p:cNvSpPr>
          <p:nvPr>
            <p:ph type="title"/>
          </p:nvPr>
        </p:nvSpPr>
        <p:spPr>
          <a:xfrm>
            <a:off x="838200" y="365125"/>
            <a:ext cx="10515600" cy="1325563"/>
          </a:xfrm>
        </p:spPr>
        <p:txBody>
          <a:bodyPr>
            <a:normAutofit/>
          </a:bodyPr>
          <a:lstStyle/>
          <a:p>
            <a:r>
              <a:rPr lang="en-CA" dirty="0"/>
              <a:t>Objectives</a:t>
            </a:r>
          </a:p>
        </p:txBody>
      </p:sp>
      <p:graphicFrame>
        <p:nvGraphicFramePr>
          <p:cNvPr id="5" name="Content Placeholder 2">
            <a:extLst>
              <a:ext uri="{FF2B5EF4-FFF2-40B4-BE49-F238E27FC236}">
                <a16:creationId xmlns:a16="http://schemas.microsoft.com/office/drawing/2014/main" id="{542C5B98-7972-6DEF-E791-63AD42B462E3}"/>
              </a:ext>
            </a:extLst>
          </p:cNvPr>
          <p:cNvGraphicFramePr>
            <a:graphicFrameLocks noGrp="1"/>
          </p:cNvGraphicFramePr>
          <p:nvPr>
            <p:ph idx="1"/>
            <p:extLst>
              <p:ext uri="{D42A27DB-BD31-4B8C-83A1-F6EECF244321}">
                <p14:modId xmlns:p14="http://schemas.microsoft.com/office/powerpoint/2010/main" val="2341112104"/>
              </p:ext>
            </p:extLst>
          </p:nvPr>
        </p:nvGraphicFramePr>
        <p:xfrm>
          <a:off x="838199" y="1848464"/>
          <a:ext cx="10832691" cy="4434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72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F44B-35DA-0196-1820-0178CC787E36}"/>
              </a:ext>
            </a:extLst>
          </p:cNvPr>
          <p:cNvSpPr>
            <a:spLocks noGrp="1"/>
          </p:cNvSpPr>
          <p:nvPr>
            <p:ph type="title"/>
          </p:nvPr>
        </p:nvSpPr>
        <p:spPr/>
        <p:txBody>
          <a:bodyPr/>
          <a:lstStyle/>
          <a:p>
            <a:r>
              <a:rPr lang="en-CA"/>
              <a:t>Architecture </a:t>
            </a:r>
            <a:endParaRPr lang="en-CA" dirty="0"/>
          </a:p>
        </p:txBody>
      </p:sp>
      <p:pic>
        <p:nvPicPr>
          <p:cNvPr id="5" name="Content Placeholder 4" descr="A diagram of a software project&#10;&#10;Description automatically generated">
            <a:extLst>
              <a:ext uri="{FF2B5EF4-FFF2-40B4-BE49-F238E27FC236}">
                <a16:creationId xmlns:a16="http://schemas.microsoft.com/office/drawing/2014/main" id="{E17667BB-25FD-3C6B-8A22-11BBD02C7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8774" y="1418817"/>
            <a:ext cx="6381135" cy="4834499"/>
          </a:xfrm>
        </p:spPr>
      </p:pic>
    </p:spTree>
    <p:extLst>
      <p:ext uri="{BB962C8B-B14F-4D97-AF65-F5344CB8AC3E}">
        <p14:creationId xmlns:p14="http://schemas.microsoft.com/office/powerpoint/2010/main" val="322128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E0B2-B2D4-CE30-29CC-6610FF13DB99}"/>
              </a:ext>
            </a:extLst>
          </p:cNvPr>
          <p:cNvSpPr>
            <a:spLocks noGrp="1"/>
          </p:cNvSpPr>
          <p:nvPr>
            <p:ph type="title"/>
          </p:nvPr>
        </p:nvSpPr>
        <p:spPr>
          <a:xfrm>
            <a:off x="838200" y="365126"/>
            <a:ext cx="10515600" cy="962230"/>
          </a:xfrm>
        </p:spPr>
        <p:txBody>
          <a:bodyPr/>
          <a:lstStyle/>
          <a:p>
            <a:r>
              <a:rPr lang="en-CA" dirty="0"/>
              <a:t>Explanation of Architecture </a:t>
            </a:r>
          </a:p>
        </p:txBody>
      </p:sp>
      <p:sp>
        <p:nvSpPr>
          <p:cNvPr id="3" name="Content Placeholder 2">
            <a:extLst>
              <a:ext uri="{FF2B5EF4-FFF2-40B4-BE49-F238E27FC236}">
                <a16:creationId xmlns:a16="http://schemas.microsoft.com/office/drawing/2014/main" id="{5AB9D04D-4CAD-2D69-7D16-DE5A756B2908}"/>
              </a:ext>
            </a:extLst>
          </p:cNvPr>
          <p:cNvSpPr>
            <a:spLocks noGrp="1"/>
          </p:cNvSpPr>
          <p:nvPr>
            <p:ph idx="1"/>
          </p:nvPr>
        </p:nvSpPr>
        <p:spPr>
          <a:xfrm>
            <a:off x="838199" y="1327356"/>
            <a:ext cx="10921181" cy="5165519"/>
          </a:xfrm>
        </p:spPr>
        <p:txBody>
          <a:bodyPr>
            <a:normAutofit fontScale="47500" lnSpcReduction="20000"/>
          </a:bodyPr>
          <a:lstStyle/>
          <a:p>
            <a:r>
              <a:rPr lang="en-US" dirty="0"/>
              <a:t>Load Dataset: The first step is to load the Sentiment140 dataset into a pandas </a:t>
            </a:r>
            <a:r>
              <a:rPr lang="en-US" dirty="0" err="1"/>
              <a:t>DataFrame</a:t>
            </a:r>
            <a:r>
              <a:rPr lang="en-US" dirty="0"/>
              <a:t>. Pandas is a data manipulation library in Python. This can be achieved using the </a:t>
            </a:r>
            <a:r>
              <a:rPr lang="en-US" dirty="0" err="1"/>
              <a:t>pandas.read_csv</a:t>
            </a:r>
            <a:r>
              <a:rPr lang="en-US" dirty="0"/>
              <a:t>() function. The data file contains the following fields: polarity, ID, date, query, user, and text of the tweet.</a:t>
            </a:r>
          </a:p>
          <a:p>
            <a:r>
              <a:rPr lang="en-US" dirty="0"/>
              <a:t>Data Cleaning: Once the data is loaded, we start with data cleaning. In this step, unnecessary columns are dropped using the </a:t>
            </a:r>
            <a:r>
              <a:rPr lang="en-US" dirty="0" err="1"/>
              <a:t>pandas.drop</a:t>
            </a:r>
            <a:r>
              <a:rPr lang="en-US" dirty="0"/>
              <a:t>() function. The columns 'ID', 'date', 'query', and 'user' are not useful for our sentiment analysis task, so we drop these columns. The 'polarity' column is relabeled to 'target' and the values are mapped from {0, 2, 4} to {Negative, Neutral, Positive}.</a:t>
            </a:r>
          </a:p>
          <a:p>
            <a:r>
              <a:rPr lang="en-US" dirty="0"/>
              <a:t>Preprocessing: The next step is preprocessing the text of the tweets. The raw tweets are processed by:</a:t>
            </a:r>
          </a:p>
          <a:p>
            <a:r>
              <a:rPr lang="en-US" dirty="0"/>
              <a:t>Removing special characters, numbers, and URLs using regular expressions.</a:t>
            </a:r>
          </a:p>
          <a:p>
            <a:r>
              <a:rPr lang="en-US" dirty="0"/>
              <a:t>Tokenizing the text (splitting the text into individual words) using the </a:t>
            </a:r>
            <a:r>
              <a:rPr lang="en-US" dirty="0" err="1"/>
              <a:t>nltk.word_tokenize</a:t>
            </a:r>
            <a:r>
              <a:rPr lang="en-US" dirty="0"/>
              <a:t>() function.</a:t>
            </a:r>
          </a:p>
          <a:p>
            <a:r>
              <a:rPr lang="en-US" dirty="0"/>
              <a:t>Removing stop words (commonly used words like 'the', 'is', 'in', etc.) using the NLTK library's list of English stop words.</a:t>
            </a:r>
          </a:p>
          <a:p>
            <a:r>
              <a:rPr lang="en-US" dirty="0"/>
              <a:t>Applying stemming (reducing words to their root form) using the Porter Stemmer from the NLTK library.</a:t>
            </a:r>
          </a:p>
          <a:p>
            <a:r>
              <a:rPr lang="en-US" dirty="0"/>
              <a:t>Vectorization: After preprocessing the text data, we need to convert the text into a numerical format that can be understood by machine learning algorithms. This is known as vectorization. We use the Bag of Words model, which represents each document as a bag of its words, disregarding grammar and word order but keeping the multiplicity. We limit the number of features to 5000 most frequently occurring words to keep the feature vector size manageable. This is achieved using the </a:t>
            </a:r>
            <a:r>
              <a:rPr lang="en-US" dirty="0" err="1"/>
              <a:t>CountVectorizer</a:t>
            </a:r>
            <a:r>
              <a:rPr lang="en-US" dirty="0"/>
              <a:t>() function from the </a:t>
            </a:r>
            <a:r>
              <a:rPr lang="en-US" dirty="0" err="1"/>
              <a:t>sklearn</a:t>
            </a:r>
            <a:r>
              <a:rPr lang="en-US" dirty="0"/>
              <a:t> library.</a:t>
            </a:r>
          </a:p>
          <a:p>
            <a:r>
              <a:rPr lang="en-US" dirty="0"/>
              <a:t>Splitting the Data: The dataset is split into a training set and a testing set using the </a:t>
            </a:r>
            <a:r>
              <a:rPr lang="en-US" dirty="0" err="1"/>
              <a:t>train_test_split</a:t>
            </a:r>
            <a:r>
              <a:rPr lang="en-US" dirty="0"/>
              <a:t>() function from the </a:t>
            </a:r>
            <a:r>
              <a:rPr lang="en-US" dirty="0" err="1"/>
              <a:t>sklearn</a:t>
            </a:r>
            <a:r>
              <a:rPr lang="en-US" dirty="0"/>
              <a:t> library. This helps to validate the performance of the model.</a:t>
            </a:r>
          </a:p>
          <a:p>
            <a:r>
              <a:rPr lang="en-US" dirty="0"/>
              <a:t>Model Training: A logistic regression model is trained using the training data. Logistic regression is a suitable model for binary classification tasks like sentiment analysis. The model is trained using the </a:t>
            </a:r>
            <a:r>
              <a:rPr lang="en-US" dirty="0" err="1"/>
              <a:t>LogisticRegression</a:t>
            </a:r>
            <a:r>
              <a:rPr lang="en-US" dirty="0"/>
              <a:t>().fit() function from the </a:t>
            </a:r>
            <a:r>
              <a:rPr lang="en-US" dirty="0" err="1"/>
              <a:t>sklearn</a:t>
            </a:r>
            <a:r>
              <a:rPr lang="en-US" dirty="0"/>
              <a:t> library.</a:t>
            </a:r>
          </a:p>
          <a:p>
            <a:r>
              <a:rPr lang="en-US" dirty="0"/>
              <a:t>Model Evaluation: After the model is trained, it is evaluated on the testing data. The performance of the model is assessed using accuracy, precision, recall, and F1-score. These metrics give a comprehensive understanding of the model's performance. They are calculated using the respective functions from the </a:t>
            </a:r>
            <a:r>
              <a:rPr lang="en-US" dirty="0" err="1"/>
              <a:t>sklearn</a:t>
            </a:r>
            <a:r>
              <a:rPr lang="en-US" dirty="0"/>
              <a:t> library (</a:t>
            </a:r>
            <a:r>
              <a:rPr lang="en-US" dirty="0" err="1"/>
              <a:t>accuracy_score</a:t>
            </a:r>
            <a:r>
              <a:rPr lang="en-US" dirty="0"/>
              <a:t>(), </a:t>
            </a:r>
            <a:r>
              <a:rPr lang="en-US" dirty="0" err="1"/>
              <a:t>precision_score</a:t>
            </a:r>
            <a:r>
              <a:rPr lang="en-US" dirty="0"/>
              <a:t>(), </a:t>
            </a:r>
            <a:r>
              <a:rPr lang="en-US" dirty="0" err="1"/>
              <a:t>recall_score</a:t>
            </a:r>
            <a:r>
              <a:rPr lang="en-US" dirty="0"/>
              <a:t>(), f1_score()).</a:t>
            </a:r>
            <a:endParaRPr lang="en-CA" dirty="0"/>
          </a:p>
        </p:txBody>
      </p:sp>
    </p:spTree>
    <p:extLst>
      <p:ext uri="{BB962C8B-B14F-4D97-AF65-F5344CB8AC3E}">
        <p14:creationId xmlns:p14="http://schemas.microsoft.com/office/powerpoint/2010/main" val="173299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D80B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3FF46D-FD36-8317-7167-3DD3BAEB8253}"/>
              </a:ext>
            </a:extLst>
          </p:cNvPr>
          <p:cNvSpPr>
            <a:spLocks noGrp="1"/>
          </p:cNvSpPr>
          <p:nvPr>
            <p:ph type="title"/>
          </p:nvPr>
        </p:nvSpPr>
        <p:spPr>
          <a:xfrm>
            <a:off x="838200" y="365125"/>
            <a:ext cx="10515600" cy="1325563"/>
          </a:xfrm>
        </p:spPr>
        <p:txBody>
          <a:bodyPr>
            <a:normAutofit/>
          </a:bodyPr>
          <a:lstStyle/>
          <a:p>
            <a:r>
              <a:rPr lang="en-US" dirty="0"/>
              <a:t>Pros of Sentiment Analysis on Twitter Data</a:t>
            </a:r>
            <a:endParaRPr lang="en-CA" dirty="0"/>
          </a:p>
        </p:txBody>
      </p:sp>
      <p:graphicFrame>
        <p:nvGraphicFramePr>
          <p:cNvPr id="5" name="Content Placeholder 2">
            <a:extLst>
              <a:ext uri="{FF2B5EF4-FFF2-40B4-BE49-F238E27FC236}">
                <a16:creationId xmlns:a16="http://schemas.microsoft.com/office/drawing/2014/main" id="{5102B370-FF81-DAAA-6959-F9FA69A63C6A}"/>
              </a:ext>
            </a:extLst>
          </p:cNvPr>
          <p:cNvGraphicFramePr>
            <a:graphicFrameLocks noGrp="1"/>
          </p:cNvGraphicFramePr>
          <p:nvPr>
            <p:ph idx="1"/>
            <p:extLst>
              <p:ext uri="{D42A27DB-BD31-4B8C-83A1-F6EECF244321}">
                <p14:modId xmlns:p14="http://schemas.microsoft.com/office/powerpoint/2010/main" val="258854270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718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DD80B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7F06AF-E892-9B15-A650-BA42AF45DD79}"/>
              </a:ext>
            </a:extLst>
          </p:cNvPr>
          <p:cNvSpPr>
            <a:spLocks noGrp="1"/>
          </p:cNvSpPr>
          <p:nvPr>
            <p:ph type="title"/>
          </p:nvPr>
        </p:nvSpPr>
        <p:spPr>
          <a:xfrm>
            <a:off x="838200" y="365125"/>
            <a:ext cx="10515600" cy="1325563"/>
          </a:xfrm>
        </p:spPr>
        <p:txBody>
          <a:bodyPr>
            <a:normAutofit/>
          </a:bodyPr>
          <a:lstStyle/>
          <a:p>
            <a:r>
              <a:rPr lang="en-US" dirty="0"/>
              <a:t>Cons of Sentiment Analysis on Twitter Data</a:t>
            </a:r>
            <a:endParaRPr lang="en-CA" dirty="0"/>
          </a:p>
        </p:txBody>
      </p:sp>
      <p:graphicFrame>
        <p:nvGraphicFramePr>
          <p:cNvPr id="5" name="Content Placeholder 2">
            <a:extLst>
              <a:ext uri="{FF2B5EF4-FFF2-40B4-BE49-F238E27FC236}">
                <a16:creationId xmlns:a16="http://schemas.microsoft.com/office/drawing/2014/main" id="{3640A802-96CE-7CFF-3E5E-38B206D89234}"/>
              </a:ext>
            </a:extLst>
          </p:cNvPr>
          <p:cNvGraphicFramePr>
            <a:graphicFrameLocks noGrp="1"/>
          </p:cNvGraphicFramePr>
          <p:nvPr>
            <p:ph idx="1"/>
            <p:extLst>
              <p:ext uri="{D42A27DB-BD31-4B8C-83A1-F6EECF244321}">
                <p14:modId xmlns:p14="http://schemas.microsoft.com/office/powerpoint/2010/main" val="3394377131"/>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5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DD80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51ECBC-3F18-F322-6517-1D9713D1CC7B}"/>
              </a:ext>
            </a:extLst>
          </p:cNvPr>
          <p:cNvSpPr>
            <a:spLocks noGrp="1"/>
          </p:cNvSpPr>
          <p:nvPr>
            <p:ph type="title"/>
          </p:nvPr>
        </p:nvSpPr>
        <p:spPr>
          <a:xfrm>
            <a:off x="960510" y="2785830"/>
            <a:ext cx="3010737" cy="1765613"/>
          </a:xfrm>
        </p:spPr>
        <p:txBody>
          <a:bodyPr>
            <a:normAutofit/>
          </a:bodyPr>
          <a:lstStyle/>
          <a:p>
            <a:pPr algn="ctr"/>
            <a:r>
              <a:rPr lang="en-US" sz="2500">
                <a:solidFill>
                  <a:srgbClr val="FFFFFF"/>
                </a:solidFill>
              </a:rPr>
              <a:t>Business Impact of Sentiment Analysis on Twitter Data</a:t>
            </a:r>
            <a:endParaRPr lang="en-CA" sz="2500">
              <a:solidFill>
                <a:srgbClr val="FFFFFF"/>
              </a:solidFill>
            </a:endParaRPr>
          </a:p>
        </p:txBody>
      </p:sp>
      <p:sp>
        <p:nvSpPr>
          <p:cNvPr id="3" name="Content Placeholder 2">
            <a:extLst>
              <a:ext uri="{FF2B5EF4-FFF2-40B4-BE49-F238E27FC236}">
                <a16:creationId xmlns:a16="http://schemas.microsoft.com/office/drawing/2014/main" id="{A3F50384-0948-50FE-DF75-EA5DDF3DEDBA}"/>
              </a:ext>
            </a:extLst>
          </p:cNvPr>
          <p:cNvSpPr>
            <a:spLocks noGrp="1"/>
          </p:cNvSpPr>
          <p:nvPr>
            <p:ph idx="1"/>
          </p:nvPr>
        </p:nvSpPr>
        <p:spPr>
          <a:xfrm>
            <a:off x="4742128" y="904568"/>
            <a:ext cx="6874802" cy="5279922"/>
          </a:xfrm>
        </p:spPr>
        <p:txBody>
          <a:bodyPr anchor="ctr">
            <a:normAutofit/>
          </a:bodyPr>
          <a:lstStyle/>
          <a:p>
            <a:pPr>
              <a:lnSpc>
                <a:spcPct val="90000"/>
              </a:lnSpc>
            </a:pPr>
            <a:r>
              <a:rPr lang="en-US" sz="1400" dirty="0"/>
              <a:t>Improved Customer Service: Businesses can use sentiment analysis to monitor customer feedback in real time, identify issues, and resolve them promptly, leading to improved customer satisfaction and loyalty.</a:t>
            </a:r>
          </a:p>
          <a:p>
            <a:pPr>
              <a:lnSpc>
                <a:spcPct val="90000"/>
              </a:lnSpc>
            </a:pPr>
            <a:r>
              <a:rPr lang="en-US" sz="1400" dirty="0"/>
              <a:t>Product Development: By analyzing customer sentiment, businesses can identify what customers like or dislike about their products and use this feedback to make improvements or develop new products.</a:t>
            </a:r>
          </a:p>
          <a:p>
            <a:pPr>
              <a:lnSpc>
                <a:spcPct val="90000"/>
              </a:lnSpc>
            </a:pPr>
            <a:r>
              <a:rPr lang="en-US" sz="1400" dirty="0"/>
              <a:t>Marketing and Sales Strategy: Understanding customer sentiment can inform marketing and sales strategies. For instance, products with positive sentiment can be promoted more heavily, while negative sentiment can indicate a need for strategy adjustment.</a:t>
            </a:r>
          </a:p>
          <a:p>
            <a:pPr>
              <a:lnSpc>
                <a:spcPct val="90000"/>
              </a:lnSpc>
            </a:pPr>
            <a:r>
              <a:rPr lang="en-US" sz="1400" dirty="0"/>
              <a:t>Brand Reputation: Monitoring sentiment can help businesses manage their brand reputation by alerting them to shifts in public opinion and giving them the opportunity to address negative sentiment proactively.</a:t>
            </a:r>
          </a:p>
          <a:p>
            <a:pPr>
              <a:lnSpc>
                <a:spcPct val="90000"/>
              </a:lnSpc>
            </a:pPr>
            <a:r>
              <a:rPr lang="en-US" sz="1400" dirty="0"/>
              <a:t>Competitive Advantage: By understanding customer sentiment, businesses can gain a competitive advantage by swiftly acting on customer feedback and market trends.</a:t>
            </a:r>
            <a:endParaRPr lang="en-CA" sz="1400" dirty="0"/>
          </a:p>
        </p:txBody>
      </p:sp>
    </p:spTree>
    <p:extLst>
      <p:ext uri="{BB962C8B-B14F-4D97-AF65-F5344CB8AC3E}">
        <p14:creationId xmlns:p14="http://schemas.microsoft.com/office/powerpoint/2010/main" val="4186327685"/>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332441"/>
      </a:dk2>
      <a:lt2>
        <a:srgbClr val="E2E8E4"/>
      </a:lt2>
      <a:accent1>
        <a:srgbClr val="DD80BB"/>
      </a:accent1>
      <a:accent2>
        <a:srgbClr val="CF63D5"/>
      </a:accent2>
      <a:accent3>
        <a:srgbClr val="B180DD"/>
      </a:accent3>
      <a:accent4>
        <a:srgbClr val="7163D5"/>
      </a:accent4>
      <a:accent5>
        <a:srgbClr val="809CDD"/>
      </a:accent5>
      <a:accent6>
        <a:srgbClr val="55AED1"/>
      </a:accent6>
      <a:hlink>
        <a:srgbClr val="568D6A"/>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3283</Words>
  <Application>Microsoft Office PowerPoint</Application>
  <PresentationFormat>Widescreen</PresentationFormat>
  <Paragraphs>131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Elephant</vt:lpstr>
      <vt:lpstr>Söhne</vt:lpstr>
      <vt:lpstr>BrushVTI</vt:lpstr>
      <vt:lpstr>Assignment -4  Sentiment Analysis for Tweets </vt:lpstr>
      <vt:lpstr>Sentiment Analysis on Twitter Data using Python and Azure</vt:lpstr>
      <vt:lpstr>Sentiment Analysis on Twitter Data using Python and Azure</vt:lpstr>
      <vt:lpstr>Objectives</vt:lpstr>
      <vt:lpstr>Architecture </vt:lpstr>
      <vt:lpstr>Explanation of Architecture </vt:lpstr>
      <vt:lpstr>Pros of Sentiment Analysis on Twitter Data</vt:lpstr>
      <vt:lpstr>Cons of Sentiment Analysis on Twitter Data</vt:lpstr>
      <vt:lpstr>Business Impact of Sentiment Analysis on Twitter Data</vt:lpstr>
      <vt:lpstr>Libraries used in the project</vt:lpstr>
      <vt:lpstr>Libraries Functionalities</vt:lpstr>
      <vt:lpstr>Loading the data and naming columns</vt:lpstr>
      <vt:lpstr>Data Analysis</vt:lpstr>
      <vt:lpstr>Data Preprocessing</vt:lpstr>
      <vt:lpstr>Selecting and fitting the model</vt:lpstr>
      <vt:lpstr>Evaluating the model</vt:lpstr>
      <vt:lpstr>Word cloud Positive reviews</vt:lpstr>
      <vt:lpstr>Word cloud Negative reviews</vt:lpstr>
      <vt:lpstr>Visualisations using Power-bi</vt:lpstr>
      <vt:lpstr>Visualisations using Power-bi</vt:lpstr>
      <vt:lpstr>Project Findings</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  Sentiment Analysis for Tweets </dc:title>
  <dc:creator>Mahesh Kavuri</dc:creator>
  <cp:lastModifiedBy>Mahesh Kavuri</cp:lastModifiedBy>
  <cp:revision>20</cp:revision>
  <dcterms:created xsi:type="dcterms:W3CDTF">2023-07-28T04:55:41Z</dcterms:created>
  <dcterms:modified xsi:type="dcterms:W3CDTF">2023-07-28T05:51:53Z</dcterms:modified>
</cp:coreProperties>
</file>