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77" r:id="rId3"/>
    <p:sldId id="278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418"/>
    <a:srgbClr val="BC8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EB726-0115-4F38-AC72-0B8A81DFD3A0}" v="1" dt="2024-09-16T07:01:40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13084-D632-49E5-B442-4E41458967E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8F561-DCDB-417F-B589-2D0122237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80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8F561-DCDB-417F-B589-2D0122237C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20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FB2B-4F86-2C03-1F2F-97D3D4EF9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A1027-7A74-EC97-655F-FFE8677B1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10D2C-8F6D-84DD-406D-7092A879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E2C6-D427-4C43-A47B-00963BAA78B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A3FFF-7751-2BE5-B65F-77F9E1C9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3B64-B50A-EC8E-57FB-8E9D7156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009-E34E-4502-8AA4-66AB61E8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05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02F2-F79E-2181-15E7-7669B058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1551-3896-1C60-1CAA-617A4720D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F56B4-D06E-5DF2-5861-6B858D5A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E2C6-D427-4C43-A47B-00963BAA78B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7FFF-D460-E63A-91F8-D6007E0D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6C11-F11F-C6D8-E1A6-5EA1A1CA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009-E34E-4502-8AA4-66AB61E8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3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C79F4-5919-C886-A2E6-6C955C178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F3A62-A1D5-8FFC-0120-01EAFC644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223AF-5E43-91AB-0305-996D9BD3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E2C6-D427-4C43-A47B-00963BAA78B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5714-8749-0A39-E039-2CAE70BF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19277-9D7E-FDB4-DB86-3F48F765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009-E34E-4502-8AA4-66AB61E8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7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E6B2-6E6E-1A6C-BCA0-994E0E8A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9123-9DF0-F4ED-1F96-F660EF3D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6E3D-8A76-EACF-FD27-2CE6B471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E2C6-D427-4C43-A47B-00963BAA78B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39E7C-C7AD-8DA8-A897-B2B2D5C4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7408-C12A-13C5-680C-A3DEF3C1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009-E34E-4502-8AA4-66AB61E8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27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52C8-F089-3616-07BA-1352A736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87BF2-F66E-596E-54D2-6CFF7C5E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FB27D-BA5C-73C9-C245-A49180F4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E2C6-D427-4C43-A47B-00963BAA78B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D6F1-1267-7AFE-D8DC-0A1379C4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60C6B-56DA-5A32-4A0F-EFE13415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009-E34E-4502-8AA4-66AB61E8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01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E34C-6CF4-5C21-FBAD-FFCC0AE9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0AF7-FD62-1EF6-FBB9-4292A8C34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FAC7D-953D-1B23-1260-B9A405AC1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132D3-7680-44D6-16CE-108255AB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E2C6-D427-4C43-A47B-00963BAA78B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799E4-FDBF-D282-6352-92EF6636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28CA1-9564-850C-D2E4-434BD2B9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009-E34E-4502-8AA4-66AB61E8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9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FF2E-C3B3-F15F-74CF-6B32EC97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7A3DA-738F-2D45-A416-35EB49980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5FD70-3A4F-764C-F8A0-18308089A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3F752-98C7-D0F0-D283-D1DF4429A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02CF3-8B8B-E741-7913-0ACC6BB9A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C4CA6-74D9-DF0E-DB80-86058C41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E2C6-D427-4C43-A47B-00963BAA78B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4B79C-044D-3E20-AE81-C7B270C6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6E98-8658-C530-9E18-52A8E8D5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009-E34E-4502-8AA4-66AB61E8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87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EF02-E222-8C26-1895-53EB24F5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84873-1358-67F8-87A5-BE3A3F29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E2C6-D427-4C43-A47B-00963BAA78B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60ADD-E9B5-4A0F-AEEA-46064A58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D8E18-3095-D4FD-F859-9EC6A8C8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009-E34E-4502-8AA4-66AB61E8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0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8219-3CCF-B2C8-F2A0-FA42997E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E2C6-D427-4C43-A47B-00963BAA78B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5AC00-A045-C234-953F-BFC21642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E9B07-8E84-42EF-F6DB-8105CE36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009-E34E-4502-8AA4-66AB61E8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53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DC36-D654-5ED0-CFCB-34076624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8C2F-1D46-5D3E-4443-70FC13DC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63E27-4840-267F-1707-4BF9B4029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92ADF-FCF7-0571-06E0-E409569D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E2C6-D427-4C43-A47B-00963BAA78B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FC313-9C90-4D8A-B61E-2DD3DBB3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41425-34F0-784F-9BC7-BD722D35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009-E34E-4502-8AA4-66AB61E8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17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0D7F-ABFA-82FF-0884-59C2EAC0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60F19-AABB-A0E0-1818-C53D26E83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5052-AD26-7053-C2AA-6C6248140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C6A19-DA25-26F4-4FB0-EDD09124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E2C6-D427-4C43-A47B-00963BAA78B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4A492-0D03-AA69-C921-26325648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E66F7-872F-A5AF-57CE-A12573AB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009-E34E-4502-8AA4-66AB61E8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15F66-7F95-1BC5-CE23-ABC11EA2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7CA83-FA03-6B1C-8A20-62201AF7B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19F9-16F3-F65B-0836-7BDE27047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E2C6-D427-4C43-A47B-00963BAA78B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B7B7-72D3-E864-C524-6F0C6B61E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0DC05-E974-DE0A-718D-4D826AE54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D009-E34E-4502-8AA4-66AB61E8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66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6B39D182-F3AE-C7F3-DA2A-2DE808F9F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5381" y="-20096"/>
            <a:ext cx="13837381" cy="68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14754D-CF75-6D7C-183B-B54624F743C5}"/>
              </a:ext>
            </a:extLst>
          </p:cNvPr>
          <p:cNvSpPr txBox="1"/>
          <p:nvPr/>
        </p:nvSpPr>
        <p:spPr>
          <a:xfrm>
            <a:off x="542610" y="1577853"/>
            <a:ext cx="3697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12718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2140-5C77-CAC0-9715-446E9B8EA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07151" y="628343"/>
            <a:ext cx="9144000" cy="794927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087EC-4638-DCDD-4687-11EABA031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86" y="1423270"/>
            <a:ext cx="10962968" cy="4617730"/>
          </a:xfrm>
        </p:spPr>
        <p:txBody>
          <a:bodyPr/>
          <a:lstStyle/>
          <a:p>
            <a:pPr algn="l"/>
            <a:r>
              <a:rPr lang="en-US" b="1" dirty="0"/>
              <a:t>CHURN PREDICTION ON E-COMMERCE</a:t>
            </a:r>
          </a:p>
          <a:p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Identifying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Implementing proactive strategies to retain them.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Ensuring sustained revenue and long-term </a:t>
            </a:r>
          </a:p>
          <a:p>
            <a:pPr algn="l"/>
            <a:r>
              <a:rPr lang="en-US" dirty="0"/>
              <a:t>     customer loyalty.</a:t>
            </a:r>
            <a:endParaRPr lang="en-IN" dirty="0"/>
          </a:p>
        </p:txBody>
      </p:sp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9565B78D-9A3C-EEAF-93EB-9D6AFFB64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786" y="4598807"/>
            <a:ext cx="914400" cy="914400"/>
          </a:xfrm>
          <a:prstGeom prst="rect">
            <a:avLst/>
          </a:prstGeom>
        </p:spPr>
      </p:pic>
      <p:pic>
        <p:nvPicPr>
          <p:cNvPr id="11" name="Graphic 10" descr="Coins with solid fill">
            <a:extLst>
              <a:ext uri="{FF2B5EF4-FFF2-40B4-BE49-F238E27FC236}">
                <a16:creationId xmlns:a16="http://schemas.microsoft.com/office/drawing/2014/main" id="{1A9BA010-1D20-27F5-65D0-547AEB9A5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9281" y="5036395"/>
            <a:ext cx="607142" cy="607142"/>
          </a:xfrm>
          <a:prstGeom prst="rect">
            <a:avLst/>
          </a:prstGeom>
        </p:spPr>
      </p:pic>
      <p:pic>
        <p:nvPicPr>
          <p:cNvPr id="13" name="Graphic 12" descr="Upward trend with solid fill">
            <a:extLst>
              <a:ext uri="{FF2B5EF4-FFF2-40B4-BE49-F238E27FC236}">
                <a16:creationId xmlns:a16="http://schemas.microsoft.com/office/drawing/2014/main" id="{A84C416C-9F42-B3A2-29E7-AE05FEA08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4073" y="4479157"/>
            <a:ext cx="914400" cy="9144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FB42E3-5D4D-AAB9-327A-0BA25F0F382B}"/>
              </a:ext>
            </a:extLst>
          </p:cNvPr>
          <p:cNvSpPr/>
          <p:nvPr/>
        </p:nvSpPr>
        <p:spPr>
          <a:xfrm>
            <a:off x="1717032" y="4877538"/>
            <a:ext cx="1296936" cy="32200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3E7DDCE-0EA6-EF79-FB0D-71CCE35466E7}"/>
              </a:ext>
            </a:extLst>
          </p:cNvPr>
          <p:cNvSpPr/>
          <p:nvPr/>
        </p:nvSpPr>
        <p:spPr>
          <a:xfrm>
            <a:off x="4309193" y="4875392"/>
            <a:ext cx="1296936" cy="32200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 descr="Head With Gears">
                <a:extLst>
                  <a:ext uri="{FF2B5EF4-FFF2-40B4-BE49-F238E27FC236}">
                    <a16:creationId xmlns:a16="http://schemas.microsoft.com/office/drawing/2014/main" id="{D003BCF8-021D-6E34-7FA5-9983F7F421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9279832"/>
                  </p:ext>
                </p:extLst>
              </p:nvPr>
            </p:nvGraphicFramePr>
            <p:xfrm>
              <a:off x="3188724" y="4606073"/>
              <a:ext cx="876125" cy="907134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876125" cy="907134"/>
                    </a:xfrm>
                    <a:prstGeom prst="rect">
                      <a:avLst/>
                    </a:prstGeom>
                  </am3d:spPr>
                  <am3d:camera>
                    <am3d:pos x="0" y="0" z="6268937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171" d="1000000"/>
                    <am3d:preTrans dx="-164765" dy="-18081215" dz="-21786"/>
                    <am3d:scale>
                      <am3d:sx n="1000000" d="1000000"/>
                      <am3d:sy n="1000000" d="1000000"/>
                      <am3d:sz n="1000000" d="1000000"/>
                    </am3d:scale>
                    <am3d:rot ax="1398841" ay="52511" az="22637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2550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 descr="Head With Gears">
                <a:extLst>
                  <a:ext uri="{FF2B5EF4-FFF2-40B4-BE49-F238E27FC236}">
                    <a16:creationId xmlns:a16="http://schemas.microsoft.com/office/drawing/2014/main" id="{D003BCF8-021D-6E34-7FA5-9983F7F421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88724" y="4606073"/>
                <a:ext cx="876125" cy="907134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59DB4DB-1323-C406-2E0D-225DF53F7FA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7145" r="15173"/>
          <a:stretch/>
        </p:blipFill>
        <p:spPr>
          <a:xfrm>
            <a:off x="7400561" y="0"/>
            <a:ext cx="4826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5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DB40-1817-D5F3-6CBA-D42BB7FE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809"/>
            <a:ext cx="10515600" cy="19485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532D28-F2C2-5DFE-7D39-C9B8843D6DC5}"/>
              </a:ext>
            </a:extLst>
          </p:cNvPr>
          <p:cNvSpPr txBox="1">
            <a:spLocks/>
          </p:cNvSpPr>
          <p:nvPr/>
        </p:nvSpPr>
        <p:spPr>
          <a:xfrm>
            <a:off x="972165" y="997666"/>
            <a:ext cx="9971139" cy="5325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prediction based on Recency: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28738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recency values.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Opportunities: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1438" indent="-3556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interactions but few purchase (low spending)</a:t>
            </a:r>
          </a:p>
          <a:p>
            <a:pPr marL="985838"/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Program Adjustment: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5838" indent="3556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loyalty scores.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LTV customers at risk of churn: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3763" indent="447675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total spend (high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monetary_value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893763" indent="447675">
              <a:buFont typeface="Wingdings" panose="05000000000000000000" pitchFamily="2" charset="2"/>
              <a:buChar char="Ø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3763" indent="447675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recency and low loyalty</a:t>
            </a:r>
            <a:endParaRPr lang="en-IN" sz="1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D0A5EA-9D73-D77E-B1F0-C633A21A5A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63" t="11761" r="16512" b="13259"/>
          <a:stretch/>
        </p:blipFill>
        <p:spPr>
          <a:xfrm>
            <a:off x="8695327" y="1258136"/>
            <a:ext cx="1194986" cy="11651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98993C-A064-7227-5E0E-F0B472FF8C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29" t="19135" r="14727" b="8009"/>
          <a:stretch/>
        </p:blipFill>
        <p:spPr>
          <a:xfrm>
            <a:off x="8179081" y="2533734"/>
            <a:ext cx="932173" cy="10159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994B48-9FBB-F3E4-4C29-D346DE2FA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457" y="2531761"/>
            <a:ext cx="705803" cy="705803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7276CBD2-9AED-1C14-4B1A-578280D14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91841">
            <a:off x="9328209" y="2934233"/>
            <a:ext cx="239634" cy="2396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F52FC5-4285-79B4-5316-02DC33E19E2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1774" b="49999"/>
          <a:stretch/>
        </p:blipFill>
        <p:spPr>
          <a:xfrm>
            <a:off x="8530751" y="3660132"/>
            <a:ext cx="2057400" cy="8483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3203307-D09A-AC26-0CF8-6F13ABCFF0B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4395" b="24316"/>
          <a:stretch/>
        </p:blipFill>
        <p:spPr>
          <a:xfrm>
            <a:off x="8530751" y="4680513"/>
            <a:ext cx="2057400" cy="2505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69A967B-9796-5F21-E7F7-EA9BE48291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7451" y="5010362"/>
            <a:ext cx="1161150" cy="11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0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445E80-D3DE-6C70-DDB2-1D9313FD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43972"/>
              </p:ext>
            </p:extLst>
          </p:nvPr>
        </p:nvGraphicFramePr>
        <p:xfrm>
          <a:off x="690880" y="1166274"/>
          <a:ext cx="10850880" cy="5356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25440">
                  <a:extLst>
                    <a:ext uri="{9D8B030D-6E8A-4147-A177-3AD203B41FA5}">
                      <a16:colId xmlns:a16="http://schemas.microsoft.com/office/drawing/2014/main" val="68669520"/>
                    </a:ext>
                  </a:extLst>
                </a:gridCol>
                <a:gridCol w="5425440">
                  <a:extLst>
                    <a:ext uri="{9D8B030D-6E8A-4147-A177-3AD203B41FA5}">
                      <a16:colId xmlns:a16="http://schemas.microsoft.com/office/drawing/2014/main" val="3595922168"/>
                    </a:ext>
                  </a:extLst>
                </a:gridCol>
              </a:tblGrid>
              <a:tr h="53564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219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4AD604-DB0B-C085-2B3D-E8AF45D49544}"/>
              </a:ext>
            </a:extLst>
          </p:cNvPr>
          <p:cNvSpPr txBox="1"/>
          <p:nvPr/>
        </p:nvSpPr>
        <p:spPr>
          <a:xfrm>
            <a:off x="813120" y="1143774"/>
            <a:ext cx="52117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prediction based on Recency: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2B502-152B-7B12-59B8-567C792D8BAA}"/>
              </a:ext>
            </a:extLst>
          </p:cNvPr>
          <p:cNvSpPr txBox="1"/>
          <p:nvPr/>
        </p:nvSpPr>
        <p:spPr>
          <a:xfrm>
            <a:off x="6167122" y="1166274"/>
            <a:ext cx="52117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Opportunities: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8B7C8C-7CA1-ACEF-B4B6-5079C723D92C}"/>
              </a:ext>
            </a:extLst>
          </p:cNvPr>
          <p:cNvSpPr txBox="1">
            <a:spLocks/>
          </p:cNvSpPr>
          <p:nvPr/>
        </p:nvSpPr>
        <p:spPr>
          <a:xfrm>
            <a:off x="690880" y="517078"/>
            <a:ext cx="9144000" cy="37496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5EC2B4-BF48-3019-D1A1-68D35A0CD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99" y="1731140"/>
            <a:ext cx="5054022" cy="28470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C820BA-3D86-746A-BAE1-1D24E5F98085}"/>
              </a:ext>
            </a:extLst>
          </p:cNvPr>
          <p:cNvSpPr txBox="1"/>
          <p:nvPr/>
        </p:nvSpPr>
        <p:spPr>
          <a:xfrm>
            <a:off x="813120" y="4578219"/>
            <a:ext cx="5211759" cy="948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Retention Strategy: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</a:p>
          <a:p>
            <a:pPr marL="285750" lvl="0" indent="-193675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Re-engagement Campaign with Limited-Time Offers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E0FE0-ECD9-3E05-2DF8-9AEB15E1C51B}"/>
              </a:ext>
            </a:extLst>
          </p:cNvPr>
          <p:cNvSpPr txBox="1"/>
          <p:nvPr/>
        </p:nvSpPr>
        <p:spPr>
          <a:xfrm>
            <a:off x="6330001" y="4578219"/>
            <a:ext cx="52117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Retention Strategy: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Targeted Conversion Tactics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1EEEAD-D4B4-F313-8530-09B5E7AEA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79" y="1714738"/>
            <a:ext cx="5054022" cy="28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6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F97384-3EED-6563-C06D-D5DACF81528F}"/>
              </a:ext>
            </a:extLst>
          </p:cNvPr>
          <p:cNvSpPr txBox="1">
            <a:spLocks/>
          </p:cNvSpPr>
          <p:nvPr/>
        </p:nvSpPr>
        <p:spPr>
          <a:xfrm>
            <a:off x="690880" y="525021"/>
            <a:ext cx="9144000" cy="37496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Code Snippet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88F34E-CDF7-54D3-5F77-D0152711B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92982"/>
              </p:ext>
            </p:extLst>
          </p:nvPr>
        </p:nvGraphicFramePr>
        <p:xfrm>
          <a:off x="690880" y="1166274"/>
          <a:ext cx="10850880" cy="5356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25440">
                  <a:extLst>
                    <a:ext uri="{9D8B030D-6E8A-4147-A177-3AD203B41FA5}">
                      <a16:colId xmlns:a16="http://schemas.microsoft.com/office/drawing/2014/main" val="68669520"/>
                    </a:ext>
                  </a:extLst>
                </a:gridCol>
                <a:gridCol w="5425440">
                  <a:extLst>
                    <a:ext uri="{9D8B030D-6E8A-4147-A177-3AD203B41FA5}">
                      <a16:colId xmlns:a16="http://schemas.microsoft.com/office/drawing/2014/main" val="3595922168"/>
                    </a:ext>
                  </a:extLst>
                </a:gridCol>
              </a:tblGrid>
              <a:tr h="53564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2192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0F47E04-D7E7-0DB0-D92B-E2F64F6A0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27" y="1881612"/>
            <a:ext cx="5072312" cy="2749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A4F1D-291F-FEC0-777B-422F36407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941" y="1881612"/>
            <a:ext cx="5035732" cy="2749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69E03C-2F2A-6152-2983-4E5EBB509DC4}"/>
              </a:ext>
            </a:extLst>
          </p:cNvPr>
          <p:cNvSpPr txBox="1"/>
          <p:nvPr/>
        </p:nvSpPr>
        <p:spPr>
          <a:xfrm>
            <a:off x="690880" y="1323888"/>
            <a:ext cx="52117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Program Adjustment: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B8958-1E91-8152-9E28-DEC96EA114D7}"/>
              </a:ext>
            </a:extLst>
          </p:cNvPr>
          <p:cNvSpPr txBox="1"/>
          <p:nvPr/>
        </p:nvSpPr>
        <p:spPr>
          <a:xfrm>
            <a:off x="6116320" y="1323888"/>
            <a:ext cx="52117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LTV customers at risk of churn: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6666A-8F6A-3B64-D016-E6DD277AD3F2}"/>
              </a:ext>
            </a:extLst>
          </p:cNvPr>
          <p:cNvSpPr txBox="1"/>
          <p:nvPr/>
        </p:nvSpPr>
        <p:spPr>
          <a:xfrm>
            <a:off x="6237927" y="4788759"/>
            <a:ext cx="5211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Retention Strategy: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reat like VIPs.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C6A98-6CA7-DE76-5A12-54F07A11D6FA}"/>
              </a:ext>
            </a:extLst>
          </p:cNvPr>
          <p:cNvSpPr txBox="1"/>
          <p:nvPr/>
        </p:nvSpPr>
        <p:spPr>
          <a:xfrm>
            <a:off x="830327" y="4788760"/>
            <a:ext cx="5211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Retention Strategy: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Loyalty Enhancement Program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1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141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Business Problem </vt:lpstr>
      <vt:lpstr>Insights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 Rajeshwari</dc:creator>
  <cp:lastModifiedBy>Kamalesh V</cp:lastModifiedBy>
  <cp:revision>5</cp:revision>
  <dcterms:created xsi:type="dcterms:W3CDTF">2024-09-07T15:30:21Z</dcterms:created>
  <dcterms:modified xsi:type="dcterms:W3CDTF">2024-09-17T09:52:56Z</dcterms:modified>
</cp:coreProperties>
</file>