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9165d01a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9165d01a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9165d01a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c9165d01a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9165d01a9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9165d01a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29f4b52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c629f4b52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29f4b524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29f4b52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629f4b52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629f4b52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29f4b524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29f4b52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29f4b524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29f4b524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c9165d01a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9165d01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9165d01a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9165d01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9165d01a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9165d01a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Smoke Detection System</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b="1"/>
              <a:t>CS225_CS226 Mini Project</a:t>
            </a:r>
            <a:endParaRPr b="1"/>
          </a:p>
          <a:p>
            <a:pPr marL="0" lvl="0" indent="0" algn="l" rtl="0">
              <a:spcBef>
                <a:spcPts val="0"/>
              </a:spcBef>
              <a:spcAft>
                <a:spcPts val="0"/>
              </a:spcAft>
              <a:buNone/>
            </a:pPr>
            <a:r>
              <a:rPr lang="en-GB"/>
              <a:t>Kavya Goyal 1901CS30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a:off x="583600" y="1378827"/>
            <a:ext cx="7688700" cy="362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After careful analysis of the data in </a:t>
            </a:r>
            <a:r>
              <a:rPr lang="en-GB" b="1"/>
              <a:t>presence of smoke</a:t>
            </a:r>
            <a:endParaRPr b="1"/>
          </a:p>
          <a:p>
            <a:pPr marL="0" lvl="0" indent="0" algn="l" rtl="0">
              <a:lnSpc>
                <a:spcPct val="50000"/>
              </a:lnSpc>
              <a:spcBef>
                <a:spcPts val="1200"/>
              </a:spcBef>
              <a:spcAft>
                <a:spcPts val="0"/>
              </a:spcAft>
              <a:buNone/>
            </a:pPr>
            <a:r>
              <a:rPr lang="en-GB"/>
              <a:t>with </a:t>
            </a:r>
            <a:r>
              <a:rPr lang="en-GB" b="1"/>
              <a:t>190 </a:t>
            </a:r>
            <a:r>
              <a:rPr lang="en-GB"/>
              <a:t>as a threshold.</a:t>
            </a:r>
            <a:endParaRPr/>
          </a:p>
          <a:p>
            <a:pPr marL="0" lvl="0" indent="0" algn="l" rtl="0">
              <a:spcBef>
                <a:spcPts val="1200"/>
              </a:spcBef>
              <a:spcAft>
                <a:spcPts val="0"/>
              </a:spcAft>
              <a:buNone/>
            </a:pPr>
            <a:endParaRPr b="1"/>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sz="1600" b="1"/>
          </a:p>
        </p:txBody>
      </p:sp>
      <p:pic>
        <p:nvPicPr>
          <p:cNvPr id="141" name="Google Shape;141;p22"/>
          <p:cNvPicPr preferRelativeResize="0"/>
          <p:nvPr/>
        </p:nvPicPr>
        <p:blipFill rotWithShape="1">
          <a:blip r:embed="rId3">
            <a:alphaModFix/>
          </a:blip>
          <a:srcRect t="10642"/>
          <a:stretch/>
        </p:blipFill>
        <p:spPr>
          <a:xfrm>
            <a:off x="632225" y="2049624"/>
            <a:ext cx="3774800" cy="2634725"/>
          </a:xfrm>
          <a:prstGeom prst="rect">
            <a:avLst/>
          </a:prstGeom>
          <a:noFill/>
          <a:ln>
            <a:noFill/>
          </a:ln>
        </p:spPr>
      </p:pic>
      <p:pic>
        <p:nvPicPr>
          <p:cNvPr id="142" name="Google Shape;142;p22"/>
          <p:cNvPicPr preferRelativeResize="0"/>
          <p:nvPr/>
        </p:nvPicPr>
        <p:blipFill>
          <a:blip r:embed="rId4">
            <a:alphaModFix/>
          </a:blip>
          <a:stretch>
            <a:fillRect/>
          </a:stretch>
        </p:blipFill>
        <p:spPr>
          <a:xfrm>
            <a:off x="4715025" y="1565200"/>
            <a:ext cx="3870725" cy="315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When the levels are greater than 190</a:t>
            </a:r>
            <a:endParaRPr/>
          </a:p>
        </p:txBody>
      </p:sp>
      <p:sp>
        <p:nvSpPr>
          <p:cNvPr id="148" name="Google Shape;148;p23"/>
          <p:cNvSpPr txBox="1">
            <a:spLocks noGrp="1"/>
          </p:cNvSpPr>
          <p:nvPr>
            <p:ph type="body" idx="1"/>
          </p:nvPr>
        </p:nvSpPr>
        <p:spPr>
          <a:xfrm>
            <a:off x="729450" y="2078875"/>
            <a:ext cx="45795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a:t>The Fan turns on</a:t>
            </a:r>
            <a:endParaRPr/>
          </a:p>
          <a:p>
            <a:pPr marL="457200" lvl="0" indent="-311150" algn="l" rtl="0">
              <a:spcBef>
                <a:spcPts val="0"/>
              </a:spcBef>
              <a:spcAft>
                <a:spcPts val="0"/>
              </a:spcAft>
              <a:buSzPts val="1300"/>
              <a:buAutoNum type="arabicPeriod"/>
            </a:pPr>
            <a:r>
              <a:rPr lang="en-GB"/>
              <a:t>The buzzer turns on</a:t>
            </a:r>
            <a:endParaRPr/>
          </a:p>
          <a:p>
            <a:pPr marL="457200" lvl="0" indent="-311150" algn="l" rtl="0">
              <a:spcBef>
                <a:spcPts val="0"/>
              </a:spcBef>
              <a:spcAft>
                <a:spcPts val="0"/>
              </a:spcAft>
              <a:buSzPts val="1300"/>
              <a:buAutoNum type="arabicPeriod"/>
            </a:pPr>
            <a:r>
              <a:rPr lang="en-GB"/>
              <a:t>The </a:t>
            </a:r>
            <a:r>
              <a:rPr lang="en-GB" u="sng"/>
              <a:t>Blynk App </a:t>
            </a:r>
            <a:r>
              <a:rPr lang="en-GB"/>
              <a:t> is connected to our mobiles, and then </a:t>
            </a:r>
            <a:endParaRPr/>
          </a:p>
          <a:p>
            <a:pPr marL="457200" lvl="0" indent="0" algn="l" rtl="0">
              <a:lnSpc>
                <a:spcPct val="10000"/>
              </a:lnSpc>
              <a:spcBef>
                <a:spcPts val="1200"/>
              </a:spcBef>
              <a:spcAft>
                <a:spcPts val="0"/>
              </a:spcAft>
              <a:buNone/>
            </a:pPr>
            <a:r>
              <a:rPr lang="en-GB"/>
              <a:t>sends a notification for the same.</a:t>
            </a:r>
            <a:endParaRPr/>
          </a:p>
          <a:p>
            <a:pPr marL="457200" lvl="0" indent="0" algn="l" rtl="0">
              <a:spcBef>
                <a:spcPts val="1200"/>
              </a:spcBef>
              <a:spcAft>
                <a:spcPts val="1200"/>
              </a:spcAft>
              <a:buNone/>
            </a:pPr>
            <a:r>
              <a:rPr lang="en-GB"/>
              <a:t> </a:t>
            </a:r>
            <a:endParaRPr/>
          </a:p>
        </p:txBody>
      </p:sp>
      <p:pic>
        <p:nvPicPr>
          <p:cNvPr id="149" name="Google Shape;149;p23"/>
          <p:cNvPicPr preferRelativeResize="0"/>
          <p:nvPr/>
        </p:nvPicPr>
        <p:blipFill rotWithShape="1">
          <a:blip r:embed="rId3">
            <a:alphaModFix/>
          </a:blip>
          <a:srcRect t="35045" b="10879"/>
          <a:stretch/>
        </p:blipFill>
        <p:spPr>
          <a:xfrm>
            <a:off x="5853750" y="1766350"/>
            <a:ext cx="2702826" cy="316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55" name="Google Shape;155;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After careful analysis of the data in presence and absence of smoke, I found that  after  </a:t>
            </a:r>
            <a:r>
              <a:rPr lang="en-GB" b="1"/>
              <a:t>190 units</a:t>
            </a:r>
            <a:r>
              <a:rPr lang="en-GB"/>
              <a:t> of smoke, it crosses a “Normal” mark and enters the  “Critical” Range.  After </a:t>
            </a:r>
            <a:r>
              <a:rPr lang="en-GB" b="1"/>
              <a:t>250 units</a:t>
            </a:r>
            <a:r>
              <a:rPr lang="en-GB"/>
              <a:t>, it enters “Dangerous” levels. </a:t>
            </a:r>
            <a:r>
              <a:rPr lang="en-GB" b="1"/>
              <a:t> </a:t>
            </a:r>
            <a:endParaRPr b="1"/>
          </a:p>
          <a:p>
            <a:pPr marL="0" lvl="0" indent="0" algn="l" rtl="0">
              <a:spcBef>
                <a:spcPts val="1200"/>
              </a:spcBef>
              <a:spcAft>
                <a:spcPts val="1200"/>
              </a:spcAft>
              <a:buNone/>
            </a:pPr>
            <a:r>
              <a:rPr lang="en-GB"/>
              <a:t>This prototype can be used to detect smoke in our houses, and also send notifications for the same.    </a:t>
            </a:r>
            <a:endParaRPr/>
          </a:p>
        </p:txBody>
      </p:sp>
      <p:sp>
        <p:nvSpPr>
          <p:cNvPr id="156" name="Google Shape;156;p24"/>
          <p:cNvSpPr txBox="1"/>
          <p:nvPr/>
        </p:nvSpPr>
        <p:spPr>
          <a:xfrm>
            <a:off x="-19148" y="4356842"/>
            <a:ext cx="9144000" cy="8004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Lato"/>
              <a:buAutoNum type="arabicPeriod"/>
            </a:pPr>
            <a:r>
              <a:rPr lang="en-GB" sz="1000" i="1">
                <a:latin typeface="Lato"/>
                <a:ea typeface="Lato"/>
                <a:cs typeface="Lato"/>
                <a:sym typeface="Lato"/>
              </a:rPr>
              <a:t>All the images used in the experimental report and this presentation are in the Media folder</a:t>
            </a:r>
            <a:endParaRPr sz="1000" i="1">
              <a:latin typeface="Lato"/>
              <a:ea typeface="Lato"/>
              <a:cs typeface="Lato"/>
              <a:sym typeface="Lato"/>
            </a:endParaRPr>
          </a:p>
          <a:p>
            <a:pPr marL="457200" lvl="0" indent="-292100" algn="l" rtl="0">
              <a:spcBef>
                <a:spcPts val="0"/>
              </a:spcBef>
              <a:spcAft>
                <a:spcPts val="0"/>
              </a:spcAft>
              <a:buSzPts val="1000"/>
              <a:buFont typeface="Lato"/>
              <a:buAutoNum type="arabicPeriod"/>
            </a:pPr>
            <a:r>
              <a:rPr lang="en-GB" sz="1000" i="1">
                <a:latin typeface="Lato"/>
                <a:ea typeface="Lato"/>
                <a:cs typeface="Lato"/>
                <a:sym typeface="Lato"/>
              </a:rPr>
              <a:t>The code is written in C++ in Arduino IDE</a:t>
            </a:r>
            <a:endParaRPr sz="1000" i="1">
              <a:latin typeface="Lato"/>
              <a:ea typeface="Lato"/>
              <a:cs typeface="Lato"/>
              <a:sym typeface="Lato"/>
            </a:endParaRPr>
          </a:p>
          <a:p>
            <a:pPr marL="457200" lvl="0" indent="-292100" algn="l" rtl="0">
              <a:spcBef>
                <a:spcPts val="0"/>
              </a:spcBef>
              <a:spcAft>
                <a:spcPts val="0"/>
              </a:spcAft>
              <a:buSzPts val="1000"/>
              <a:buFont typeface="Lato"/>
              <a:buAutoNum type="arabicPeriod"/>
            </a:pPr>
            <a:r>
              <a:rPr lang="en-GB" sz="1000" i="1">
                <a:latin typeface="Lato"/>
                <a:ea typeface="Lato"/>
                <a:cs typeface="Lato"/>
                <a:sym typeface="Lato"/>
              </a:rPr>
              <a:t>The video demonstration is given </a:t>
            </a:r>
            <a:endParaRPr sz="1000" i="1">
              <a:latin typeface="Lato"/>
              <a:ea typeface="Lato"/>
              <a:cs typeface="Lato"/>
              <a:sym typeface="Lato"/>
            </a:endParaRPr>
          </a:p>
          <a:p>
            <a:pPr marL="457200" lvl="0" indent="-292100" algn="l" rtl="0">
              <a:spcBef>
                <a:spcPts val="0"/>
              </a:spcBef>
              <a:spcAft>
                <a:spcPts val="0"/>
              </a:spcAft>
              <a:buSzPts val="1000"/>
              <a:buFont typeface="Lato"/>
              <a:buAutoNum type="arabicPeriod"/>
            </a:pPr>
            <a:r>
              <a:rPr lang="en-GB" sz="1000" i="1">
                <a:latin typeface="Lato"/>
                <a:ea typeface="Lato"/>
                <a:cs typeface="Lato"/>
                <a:sym typeface="Lato"/>
              </a:rPr>
              <a:t>The experimental data is given in the ‘Experimental Data” folder</a:t>
            </a:r>
            <a:endParaRPr sz="1000" i="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this project?	</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smoke detection circuit eventually detects smoke and triggers alarms so as to warn the people about the fire. With advancements of IoT devices, this trigger is met by automated response systems like working of mechanical machines or frameworks to suppress the fire. </a:t>
            </a:r>
            <a:endParaRPr/>
          </a:p>
          <a:p>
            <a:pPr marL="0" lvl="0" indent="0" algn="l" rtl="0">
              <a:spcBef>
                <a:spcPts val="1200"/>
              </a:spcBef>
              <a:spcAft>
                <a:spcPts val="0"/>
              </a:spcAft>
              <a:buNone/>
            </a:pPr>
            <a:r>
              <a:rPr lang="en-GB"/>
              <a:t>I have created a small prototype of the same where in detection of smoke, the micro controller unit of the circuit triggers a response to turn a fan on and send a notification to our mobile devices. </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Circuit</a:t>
            </a:r>
            <a:endParaRPr/>
          </a:p>
          <a:p>
            <a:pPr marL="0" lvl="0" indent="0" algn="l" rtl="0">
              <a:spcBef>
                <a:spcPts val="0"/>
              </a:spcBef>
              <a:spcAft>
                <a:spcPts val="0"/>
              </a:spcAft>
              <a:buNone/>
            </a:pPr>
            <a:endParaRPr/>
          </a:p>
        </p:txBody>
      </p:sp>
      <p:pic>
        <p:nvPicPr>
          <p:cNvPr id="99" name="Google Shape;99;p15"/>
          <p:cNvPicPr preferRelativeResize="0"/>
          <p:nvPr/>
        </p:nvPicPr>
        <p:blipFill>
          <a:blip r:embed="rId3">
            <a:alphaModFix/>
          </a:blip>
          <a:stretch>
            <a:fillRect/>
          </a:stretch>
        </p:blipFill>
        <p:spPr>
          <a:xfrm>
            <a:off x="2583175" y="2101075"/>
            <a:ext cx="4526801" cy="26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Components Used</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Arial"/>
              <a:buAutoNum type="arabicPeriod"/>
            </a:pPr>
            <a:r>
              <a:rPr lang="en-GB" sz="1600">
                <a:solidFill>
                  <a:srgbClr val="000000"/>
                </a:solidFill>
                <a:latin typeface="Arial"/>
                <a:ea typeface="Arial"/>
                <a:cs typeface="Arial"/>
                <a:sym typeface="Arial"/>
              </a:rPr>
              <a:t>Node MCU (ESP8266MCD). </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eriod"/>
            </a:pPr>
            <a:r>
              <a:rPr lang="en-GB" sz="1600">
                <a:solidFill>
                  <a:srgbClr val="000000"/>
                </a:solidFill>
                <a:latin typeface="Arial"/>
                <a:ea typeface="Arial"/>
                <a:cs typeface="Arial"/>
                <a:sym typeface="Arial"/>
              </a:rPr>
              <a:t>MQ135 Smoke Detection Sensor</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eriod"/>
            </a:pPr>
            <a:r>
              <a:rPr lang="en-GB" sz="1600">
                <a:solidFill>
                  <a:srgbClr val="000000"/>
                </a:solidFill>
                <a:latin typeface="Arial"/>
                <a:ea typeface="Arial"/>
                <a:cs typeface="Arial"/>
                <a:sym typeface="Arial"/>
              </a:rPr>
              <a:t>Single Channel Relay Module</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eriod"/>
            </a:pPr>
            <a:r>
              <a:rPr lang="en-GB" sz="1600">
                <a:solidFill>
                  <a:srgbClr val="000000"/>
                </a:solidFill>
                <a:latin typeface="Arial"/>
                <a:ea typeface="Arial"/>
                <a:cs typeface="Arial"/>
                <a:sym typeface="Arial"/>
              </a:rPr>
              <a:t>Buzzer</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AutoNum type="arabicPeriod"/>
            </a:pPr>
            <a:r>
              <a:rPr lang="en-GB" sz="1600">
                <a:solidFill>
                  <a:srgbClr val="000000"/>
                </a:solidFill>
                <a:latin typeface="Arial"/>
                <a:ea typeface="Arial"/>
                <a:cs typeface="Arial"/>
                <a:sym typeface="Arial"/>
              </a:rPr>
              <a:t>9 Volt Battery with a DC Fan</a:t>
            </a:r>
            <a:endParaRPr sz="1600">
              <a:solidFill>
                <a:srgbClr val="000000"/>
              </a:solidFill>
              <a:latin typeface="Arial"/>
              <a:ea typeface="Arial"/>
              <a:cs typeface="Arial"/>
              <a:sym typeface="Arial"/>
            </a:endParaRPr>
          </a:p>
          <a:p>
            <a:pPr marL="0" lvl="0" indent="0" algn="l" rtl="0">
              <a:spcBef>
                <a:spcPts val="0"/>
              </a:spcBef>
              <a:spcAft>
                <a:spcPts val="1200"/>
              </a:spcAft>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729450" y="1319082"/>
            <a:ext cx="7688700" cy="3332420"/>
          </a:xfrm>
          <a:prstGeom prst="rect">
            <a:avLst/>
          </a:prstGeom>
        </p:spPr>
        <p:txBody>
          <a:bodyPr spcFirstLastPara="1" wrap="square" lIns="91425" tIns="91425" rIns="91425" bIns="91425" anchor="t" anchorCtr="0">
            <a:spAutoFit/>
          </a:bodyPr>
          <a:lstStyle/>
          <a:p>
            <a:pPr marL="457200" lvl="0" indent="-311150" algn="l" rtl="0">
              <a:spcBef>
                <a:spcPts val="0"/>
              </a:spcBef>
              <a:spcAft>
                <a:spcPts val="0"/>
              </a:spcAft>
              <a:buSzPts val="1300"/>
              <a:buAutoNum type="arabicPeriod"/>
            </a:pPr>
            <a:r>
              <a:rPr lang="en-GB" b="1" dirty="0"/>
              <a:t>NodeMCU (ESP8266MCD)</a:t>
            </a:r>
            <a:endParaRPr b="1" dirty="0"/>
          </a:p>
          <a:p>
            <a:pPr marL="457200" lvl="0" indent="0" algn="l" rtl="0">
              <a:spcBef>
                <a:spcPts val="1200"/>
              </a:spcBef>
              <a:spcAft>
                <a:spcPts val="0"/>
              </a:spcAft>
              <a:buNone/>
            </a:pPr>
            <a:r>
              <a:rPr lang="en-GB" dirty="0"/>
              <a:t>This is the microcontroller unit of the circuit. It takes the power from the </a:t>
            </a:r>
            <a:r>
              <a:rPr lang="en-GB" dirty="0" err="1"/>
              <a:t>usb</a:t>
            </a:r>
            <a:r>
              <a:rPr lang="en-GB" dirty="0"/>
              <a:t> cable. It has a built in Wi-Fi Module to communicate with mobile devices </a:t>
            </a:r>
            <a:endParaRPr dirty="0"/>
          </a:p>
          <a:p>
            <a:pPr marL="146050" lvl="0" indent="0" algn="l" rtl="0">
              <a:spcBef>
                <a:spcPts val="1200"/>
              </a:spcBef>
              <a:spcAft>
                <a:spcPts val="0"/>
              </a:spcAft>
              <a:buSzPts val="1300"/>
              <a:buNone/>
            </a:pPr>
            <a:r>
              <a:rPr lang="en-GB" b="1" dirty="0"/>
              <a:t>2.      MQ135 Sensor</a:t>
            </a:r>
            <a:endParaRPr b="1" dirty="0"/>
          </a:p>
          <a:p>
            <a:pPr marL="457200" lvl="0" indent="0" algn="l" rtl="0">
              <a:spcBef>
                <a:spcPts val="1200"/>
              </a:spcBef>
              <a:spcAft>
                <a:spcPts val="0"/>
              </a:spcAft>
              <a:buNone/>
            </a:pPr>
            <a:r>
              <a:rPr lang="en-GB" dirty="0"/>
              <a:t>This is the smoke detection sensor. It has 4 pins, A0 (Analog), D0 (Digital), GND (Ground), and </a:t>
            </a:r>
            <a:r>
              <a:rPr lang="en-GB" dirty="0" err="1"/>
              <a:t>Vcc</a:t>
            </a:r>
            <a:r>
              <a:rPr lang="en-GB" dirty="0"/>
              <a:t> pin. The following connections are established.</a:t>
            </a:r>
            <a:endParaRPr dirty="0"/>
          </a:p>
          <a:p>
            <a:pPr marL="457200" lvl="0" indent="0" algn="l" rtl="0">
              <a:spcBef>
                <a:spcPts val="1200"/>
              </a:spcBef>
              <a:spcAft>
                <a:spcPts val="0"/>
              </a:spcAft>
              <a:buNone/>
            </a:pPr>
            <a:r>
              <a:rPr lang="en-GB" u="sng" dirty="0"/>
              <a:t>A0 -&gt; Analog Output of NodeMCU (A0)</a:t>
            </a:r>
            <a:endParaRPr u="sng" dirty="0"/>
          </a:p>
          <a:p>
            <a:pPr marL="457200" lvl="0" indent="0" algn="l" rtl="0">
              <a:spcBef>
                <a:spcPts val="1200"/>
              </a:spcBef>
              <a:spcAft>
                <a:spcPts val="0"/>
              </a:spcAft>
              <a:buNone/>
            </a:pPr>
            <a:r>
              <a:rPr lang="en-GB" u="sng" dirty="0"/>
              <a:t>GND-&gt; GND of NodeMCU</a:t>
            </a:r>
            <a:endParaRPr u="sng" dirty="0"/>
          </a:p>
          <a:p>
            <a:pPr marL="457200" lvl="0" indent="0" algn="l" rtl="0">
              <a:spcBef>
                <a:spcPts val="1200"/>
              </a:spcBef>
              <a:spcAft>
                <a:spcPts val="1200"/>
              </a:spcAft>
              <a:buNone/>
            </a:pPr>
            <a:r>
              <a:rPr lang="en-GB" u="sng" dirty="0" err="1"/>
              <a:t>Vcc</a:t>
            </a:r>
            <a:r>
              <a:rPr lang="en-GB" u="sng" dirty="0"/>
              <a:t> -&gt; Vin of NodeMCU</a:t>
            </a:r>
            <a:endParaRPr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body" idx="1"/>
          </p:nvPr>
        </p:nvSpPr>
        <p:spPr>
          <a:xfrm>
            <a:off x="729450" y="1303800"/>
            <a:ext cx="7688700" cy="394643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b="1" dirty="0"/>
              <a:t>3.          Single Channel Relay Module</a:t>
            </a:r>
            <a:endParaRPr b="1" dirty="0"/>
          </a:p>
          <a:p>
            <a:pPr marL="457200" lvl="0" indent="0" algn="l" rtl="0">
              <a:spcBef>
                <a:spcPts val="1200"/>
              </a:spcBef>
              <a:spcAft>
                <a:spcPts val="0"/>
              </a:spcAft>
              <a:buNone/>
            </a:pPr>
            <a:r>
              <a:rPr lang="en-GB" dirty="0"/>
              <a:t>This works as a open/close switch to turn off/on the DC fan when the smoke/gas level is greater than a threshold value.  When the threshold of the smoke level is greater than a desired value, the pin d7 turns on to 1. This model has 3 input pins that are connected to NodeMCU.</a:t>
            </a:r>
            <a:endParaRPr dirty="0"/>
          </a:p>
          <a:p>
            <a:pPr marL="457200" lvl="0" indent="0" algn="l" rtl="0">
              <a:spcBef>
                <a:spcPts val="1200"/>
              </a:spcBef>
              <a:spcAft>
                <a:spcPts val="0"/>
              </a:spcAft>
              <a:buNone/>
            </a:pPr>
            <a:r>
              <a:rPr lang="en-GB" u="sng" dirty="0"/>
              <a:t>IN -&gt; d7</a:t>
            </a:r>
            <a:endParaRPr u="sng" dirty="0"/>
          </a:p>
          <a:p>
            <a:pPr marL="457200" lvl="0" indent="0" algn="l" rtl="0">
              <a:spcBef>
                <a:spcPts val="1200"/>
              </a:spcBef>
              <a:spcAft>
                <a:spcPts val="0"/>
              </a:spcAft>
              <a:buNone/>
            </a:pPr>
            <a:r>
              <a:rPr lang="en-GB" u="sng" dirty="0"/>
              <a:t>G-&gt;GND</a:t>
            </a:r>
            <a:endParaRPr u="sng" dirty="0"/>
          </a:p>
          <a:p>
            <a:pPr marL="457200" lvl="0" indent="0" algn="l" rtl="0">
              <a:spcBef>
                <a:spcPts val="1200"/>
              </a:spcBef>
              <a:spcAft>
                <a:spcPts val="0"/>
              </a:spcAft>
              <a:buNone/>
            </a:pPr>
            <a:r>
              <a:rPr lang="en-GB" u="sng" dirty="0"/>
              <a:t>3V-&gt;3V3 (Power)</a:t>
            </a:r>
            <a:endParaRPr u="sng" dirty="0"/>
          </a:p>
          <a:p>
            <a:pPr marL="457200" lvl="0" indent="0" algn="l" rtl="0">
              <a:spcBef>
                <a:spcPts val="1200"/>
              </a:spcBef>
              <a:spcAft>
                <a:spcPts val="0"/>
              </a:spcAft>
              <a:buNone/>
            </a:pPr>
            <a:r>
              <a:rPr lang="en-GB" dirty="0"/>
              <a:t>Apart from these, </a:t>
            </a:r>
            <a:r>
              <a:rPr lang="en-GB" dirty="0">
                <a:solidFill>
                  <a:srgbClr val="555555"/>
                </a:solidFill>
                <a:highlight>
                  <a:srgbClr val="FFFFFF"/>
                </a:highlight>
              </a:rPr>
              <a:t>+</a:t>
            </a:r>
            <a:r>
              <a:rPr lang="en-GB" dirty="0" err="1">
                <a:solidFill>
                  <a:srgbClr val="555555"/>
                </a:solidFill>
                <a:highlight>
                  <a:srgbClr val="FFFFFF"/>
                </a:highlight>
              </a:rPr>
              <a:t>ve</a:t>
            </a:r>
            <a:r>
              <a:rPr lang="en-GB" dirty="0">
                <a:solidFill>
                  <a:srgbClr val="555555"/>
                </a:solidFill>
                <a:highlight>
                  <a:srgbClr val="FFFFFF"/>
                </a:highlight>
              </a:rPr>
              <a:t> terminal of battery to the Common (C) of Relay, -</a:t>
            </a:r>
            <a:r>
              <a:rPr lang="en-GB" dirty="0" err="1">
                <a:solidFill>
                  <a:srgbClr val="555555"/>
                </a:solidFill>
                <a:highlight>
                  <a:srgbClr val="FFFFFF"/>
                </a:highlight>
              </a:rPr>
              <a:t>ve</a:t>
            </a:r>
            <a:r>
              <a:rPr lang="en-GB" dirty="0">
                <a:solidFill>
                  <a:srgbClr val="555555"/>
                </a:solidFill>
                <a:highlight>
                  <a:srgbClr val="FFFFFF"/>
                </a:highlight>
              </a:rPr>
              <a:t> terminal of battery  to the fan's black wire and Normally Open (NO) of the relay is connected to the  fan's red wire.</a:t>
            </a:r>
            <a:endParaRPr dirty="0"/>
          </a:p>
          <a:p>
            <a:pPr marL="457200" lvl="0" indent="0" algn="l" rtl="0">
              <a:spcBef>
                <a:spcPts val="1200"/>
              </a:spcBef>
              <a:spcAft>
                <a:spcPts val="0"/>
              </a:spcAft>
              <a:buNone/>
            </a:pPr>
            <a:r>
              <a:rPr lang="en-GB" dirty="0"/>
              <a:t>‘</a:t>
            </a:r>
            <a:endParaRPr dirty="0"/>
          </a:p>
          <a:p>
            <a:pPr marL="457200" lvl="0" indent="0" algn="l" rtl="0">
              <a:spcBef>
                <a:spcPts val="12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body" idx="1"/>
          </p:nvPr>
        </p:nvSpPr>
        <p:spPr>
          <a:xfrm>
            <a:off x="729450" y="1303800"/>
            <a:ext cx="7688700" cy="354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b="1" dirty="0"/>
              <a:t>4.          Buzzer</a:t>
            </a:r>
            <a:endParaRPr b="1" dirty="0"/>
          </a:p>
          <a:p>
            <a:pPr marL="450000" lvl="0" indent="0" algn="l" rtl="0">
              <a:lnSpc>
                <a:spcPct val="100000"/>
              </a:lnSpc>
              <a:spcBef>
                <a:spcPts val="1200"/>
              </a:spcBef>
              <a:spcAft>
                <a:spcPts val="0"/>
              </a:spcAft>
              <a:buNone/>
            </a:pPr>
            <a:r>
              <a:rPr lang="en-GB" dirty="0"/>
              <a:t>This buzzer turns on a frequency of 300Hz for a duration of 500 </a:t>
            </a:r>
            <a:r>
              <a:rPr lang="en-GB" dirty="0" err="1"/>
              <a:t>ms</a:t>
            </a:r>
            <a:r>
              <a:rPr lang="en-GB" dirty="0"/>
              <a:t> whenever the gas levels  detected are more than the threshold detected </a:t>
            </a:r>
            <a:r>
              <a:rPr lang="en-GB" b="1" dirty="0"/>
              <a:t>(190 units). </a:t>
            </a:r>
            <a:r>
              <a:rPr lang="en-GB" dirty="0"/>
              <a:t>The connections are given by</a:t>
            </a:r>
            <a:endParaRPr dirty="0"/>
          </a:p>
          <a:p>
            <a:pPr marL="450000" lvl="0" indent="0" algn="l" rtl="0">
              <a:lnSpc>
                <a:spcPct val="100000"/>
              </a:lnSpc>
              <a:spcBef>
                <a:spcPts val="1200"/>
              </a:spcBef>
              <a:spcAft>
                <a:spcPts val="0"/>
              </a:spcAft>
              <a:buNone/>
            </a:pPr>
            <a:r>
              <a:rPr lang="en-GB" u="sng" dirty="0"/>
              <a:t>D5 of NodeMCU -&gt; Positive (Red wire of Buzzer)</a:t>
            </a:r>
            <a:endParaRPr u="sng" dirty="0"/>
          </a:p>
          <a:p>
            <a:pPr marL="450000" lvl="0" indent="0" algn="l" rtl="0">
              <a:lnSpc>
                <a:spcPct val="100000"/>
              </a:lnSpc>
              <a:spcBef>
                <a:spcPts val="1200"/>
              </a:spcBef>
              <a:spcAft>
                <a:spcPts val="0"/>
              </a:spcAft>
              <a:buNone/>
            </a:pPr>
            <a:r>
              <a:rPr lang="en-GB" u="sng" dirty="0"/>
              <a:t>GND of NodeMCU -&gt; Negative(Black wire of Buzzer)</a:t>
            </a:r>
            <a:endParaRPr u="sng" dirty="0"/>
          </a:p>
          <a:p>
            <a:pPr marL="0" lvl="0" indent="0" algn="l" rtl="0">
              <a:lnSpc>
                <a:spcPct val="100000"/>
              </a:lnSpc>
              <a:spcBef>
                <a:spcPts val="1200"/>
              </a:spcBef>
              <a:spcAft>
                <a:spcPts val="0"/>
              </a:spcAft>
              <a:buNone/>
            </a:pPr>
            <a:r>
              <a:rPr lang="en-GB" b="1" dirty="0"/>
              <a:t>5.          9V Battery with DC Fan</a:t>
            </a:r>
            <a:endParaRPr b="1" dirty="0"/>
          </a:p>
          <a:p>
            <a:pPr marL="0" lvl="0" indent="0" algn="l" rtl="0">
              <a:lnSpc>
                <a:spcPct val="100000"/>
              </a:lnSpc>
              <a:spcBef>
                <a:spcPts val="1200"/>
              </a:spcBef>
              <a:spcAft>
                <a:spcPts val="0"/>
              </a:spcAft>
              <a:buNone/>
            </a:pPr>
            <a:r>
              <a:rPr lang="en-GB" b="1" dirty="0"/>
              <a:t>              </a:t>
            </a:r>
            <a:r>
              <a:rPr lang="en-GB" dirty="0"/>
              <a:t>The DC fan is powered by the 9V battery.</a:t>
            </a:r>
            <a:endParaRPr dirty="0"/>
          </a:p>
          <a:p>
            <a:pPr marL="457200" lvl="0" indent="0" algn="l" rtl="0">
              <a:lnSpc>
                <a:spcPct val="100000"/>
              </a:lnSpc>
              <a:spcBef>
                <a:spcPts val="1200"/>
              </a:spcBef>
              <a:spcAft>
                <a:spcPts val="0"/>
              </a:spcAft>
              <a:buNone/>
            </a:pPr>
            <a:r>
              <a:rPr lang="en-GB" u="sng" dirty="0">
                <a:solidFill>
                  <a:srgbClr val="555555"/>
                </a:solidFill>
                <a:highlight>
                  <a:schemeClr val="lt1"/>
                </a:highlight>
              </a:rPr>
              <a:t>+</a:t>
            </a:r>
            <a:r>
              <a:rPr lang="en-GB" u="sng" dirty="0" err="1">
                <a:solidFill>
                  <a:srgbClr val="555555"/>
                </a:solidFill>
                <a:highlight>
                  <a:schemeClr val="lt1"/>
                </a:highlight>
              </a:rPr>
              <a:t>ve</a:t>
            </a:r>
            <a:r>
              <a:rPr lang="en-GB" u="sng" dirty="0">
                <a:solidFill>
                  <a:srgbClr val="555555"/>
                </a:solidFill>
                <a:highlight>
                  <a:schemeClr val="lt1"/>
                </a:highlight>
              </a:rPr>
              <a:t> terminal of battery to the Common (C) of Relay Module</a:t>
            </a:r>
            <a:endParaRPr u="sng" dirty="0">
              <a:solidFill>
                <a:srgbClr val="555555"/>
              </a:solidFill>
              <a:highlight>
                <a:schemeClr val="lt1"/>
              </a:highlight>
            </a:endParaRPr>
          </a:p>
          <a:p>
            <a:pPr marL="457200" lvl="0" indent="0" algn="l" rtl="0">
              <a:lnSpc>
                <a:spcPct val="100000"/>
              </a:lnSpc>
              <a:spcBef>
                <a:spcPts val="1200"/>
              </a:spcBef>
              <a:spcAft>
                <a:spcPts val="0"/>
              </a:spcAft>
              <a:buNone/>
            </a:pPr>
            <a:r>
              <a:rPr lang="en-GB" u="sng" dirty="0">
                <a:solidFill>
                  <a:srgbClr val="555555"/>
                </a:solidFill>
                <a:highlight>
                  <a:schemeClr val="lt1"/>
                </a:highlight>
              </a:rPr>
              <a:t> -</a:t>
            </a:r>
            <a:r>
              <a:rPr lang="en-GB" u="sng" dirty="0" err="1">
                <a:solidFill>
                  <a:srgbClr val="555555"/>
                </a:solidFill>
                <a:highlight>
                  <a:schemeClr val="lt1"/>
                </a:highlight>
              </a:rPr>
              <a:t>ve</a:t>
            </a:r>
            <a:r>
              <a:rPr lang="en-GB" u="sng" dirty="0">
                <a:solidFill>
                  <a:srgbClr val="555555"/>
                </a:solidFill>
                <a:highlight>
                  <a:schemeClr val="lt1"/>
                </a:highlight>
              </a:rPr>
              <a:t> terminal of battery  to the fan's black wire</a:t>
            </a:r>
            <a:endParaRPr u="sng" dirty="0">
              <a:solidFill>
                <a:srgbClr val="555555"/>
              </a:solidFill>
              <a:highlight>
                <a:schemeClr val="lt1"/>
              </a:highlight>
            </a:endParaRPr>
          </a:p>
          <a:p>
            <a:pPr marL="457200" lvl="0" indent="0" algn="l" rtl="0">
              <a:lnSpc>
                <a:spcPct val="100000"/>
              </a:lnSpc>
              <a:spcBef>
                <a:spcPts val="1200"/>
              </a:spcBef>
              <a:spcAft>
                <a:spcPts val="0"/>
              </a:spcAft>
              <a:buNone/>
            </a:pPr>
            <a:r>
              <a:rPr lang="en-GB" u="sng" dirty="0">
                <a:solidFill>
                  <a:srgbClr val="555555"/>
                </a:solidFill>
                <a:highlight>
                  <a:schemeClr val="lt1"/>
                </a:highlight>
              </a:rPr>
              <a:t> Normally Open (NO) of the relay module to the  fan's red wire.</a:t>
            </a:r>
            <a:r>
              <a:rPr lang="en-GB" u="sng" dirty="0"/>
              <a:t>    </a:t>
            </a:r>
            <a:endParaRPr u="sng" dirty="0"/>
          </a:p>
          <a:p>
            <a:pPr marL="0" lvl="0" indent="0" algn="l" rtl="0">
              <a:spcBef>
                <a:spcPts val="1200"/>
              </a:spcBef>
              <a:spcAft>
                <a:spcPts val="0"/>
              </a:spcAft>
              <a:buNone/>
            </a:pPr>
            <a:endParaRPr dirty="0"/>
          </a:p>
          <a:p>
            <a:pPr marL="457200" lvl="0" indent="0" algn="l" rtl="0">
              <a:spcBef>
                <a:spcPts val="1200"/>
              </a:spcBef>
              <a:spcAft>
                <a:spcPts val="0"/>
              </a:spcAft>
              <a:buNone/>
            </a:pPr>
            <a:r>
              <a:rPr lang="en-GB" dirty="0"/>
              <a:t>‘</a:t>
            </a:r>
            <a:endParaRPr dirty="0"/>
          </a:p>
          <a:p>
            <a:pPr marL="45720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 SetUp</a:t>
            </a:r>
            <a:endParaRPr/>
          </a:p>
        </p:txBody>
      </p:sp>
      <p:sp>
        <p:nvSpPr>
          <p:cNvPr id="126" name="Google Shape;126;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GB" dirty="0"/>
              <a:t>In order to </a:t>
            </a:r>
            <a:r>
              <a:rPr lang="en-GB" b="1" dirty="0" err="1"/>
              <a:t>caliber</a:t>
            </a:r>
            <a:r>
              <a:rPr lang="en-GB" dirty="0"/>
              <a:t> the MQ 135 Sensor, put it in a smoke free environment for a few hours before use when bought,</a:t>
            </a:r>
            <a:endParaRPr dirty="0"/>
          </a:p>
          <a:p>
            <a:pPr marL="457200" lvl="0" indent="-311150" algn="l" rtl="0">
              <a:spcBef>
                <a:spcPts val="0"/>
              </a:spcBef>
              <a:spcAft>
                <a:spcPts val="0"/>
              </a:spcAft>
              <a:buSzPts val="1300"/>
              <a:buAutoNum type="arabicPeriod"/>
            </a:pPr>
            <a:r>
              <a:rPr lang="en-GB" dirty="0"/>
              <a:t>In order to create a </a:t>
            </a:r>
            <a:r>
              <a:rPr lang="en-GB" b="1" dirty="0"/>
              <a:t>smoke free</a:t>
            </a:r>
            <a:r>
              <a:rPr lang="en-GB" dirty="0"/>
              <a:t> environment, make the room air conditioned for about 10 minutes. Then, calculate the levels of smoke in the atmosphere with MQ 135 Sensor</a:t>
            </a:r>
            <a:endParaRPr dirty="0"/>
          </a:p>
          <a:p>
            <a:pPr marL="457200" lvl="0" indent="-311150" algn="l" rtl="0">
              <a:spcBef>
                <a:spcPts val="0"/>
              </a:spcBef>
              <a:spcAft>
                <a:spcPts val="0"/>
              </a:spcAft>
              <a:buSzPts val="1300"/>
              <a:buAutoNum type="arabicPeriod"/>
            </a:pPr>
            <a:r>
              <a:rPr lang="en-GB" dirty="0"/>
              <a:t>In order to create a </a:t>
            </a:r>
            <a:r>
              <a:rPr lang="en-GB" b="1" dirty="0"/>
              <a:t>smoke like </a:t>
            </a:r>
            <a:r>
              <a:rPr lang="en-GB" dirty="0"/>
              <a:t>environment, I have made use a incense stick used at homes.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Analysis</a:t>
            </a:r>
            <a:endParaRPr/>
          </a:p>
        </p:txBody>
      </p:sp>
      <p:sp>
        <p:nvSpPr>
          <p:cNvPr id="132" name="Google Shape;132;p21"/>
          <p:cNvSpPr txBox="1">
            <a:spLocks noGrp="1"/>
          </p:cNvSpPr>
          <p:nvPr>
            <p:ph type="body" idx="1"/>
          </p:nvPr>
        </p:nvSpPr>
        <p:spPr>
          <a:xfrm>
            <a:off x="729450" y="1835800"/>
            <a:ext cx="7688700" cy="294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After careful analysis of the data in </a:t>
            </a:r>
            <a:r>
              <a:rPr lang="en-GB" b="1"/>
              <a:t>absence of smoke</a:t>
            </a:r>
            <a:r>
              <a:rPr lang="en-GB"/>
              <a:t>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GB"/>
              <a:t>The average of these readings was found to be </a:t>
            </a:r>
            <a:r>
              <a:rPr lang="en-GB" sz="1600" b="1"/>
              <a:t>162.45</a:t>
            </a:r>
            <a:endParaRPr sz="1600" b="1"/>
          </a:p>
        </p:txBody>
      </p:sp>
      <p:pic>
        <p:nvPicPr>
          <p:cNvPr id="133" name="Google Shape;133;p21"/>
          <p:cNvPicPr preferRelativeResize="0"/>
          <p:nvPr/>
        </p:nvPicPr>
        <p:blipFill>
          <a:blip r:embed="rId3">
            <a:alphaModFix/>
          </a:blip>
          <a:stretch>
            <a:fillRect/>
          </a:stretch>
        </p:blipFill>
        <p:spPr>
          <a:xfrm>
            <a:off x="776800" y="2328661"/>
            <a:ext cx="2171700" cy="1781175"/>
          </a:xfrm>
          <a:prstGeom prst="rect">
            <a:avLst/>
          </a:prstGeom>
          <a:noFill/>
          <a:ln>
            <a:noFill/>
          </a:ln>
        </p:spPr>
      </p:pic>
      <p:pic>
        <p:nvPicPr>
          <p:cNvPr id="134" name="Google Shape;134;p21"/>
          <p:cNvPicPr preferRelativeResize="0"/>
          <p:nvPr/>
        </p:nvPicPr>
        <p:blipFill>
          <a:blip r:embed="rId4">
            <a:alphaModFix/>
          </a:blip>
          <a:stretch>
            <a:fillRect/>
          </a:stretch>
        </p:blipFill>
        <p:spPr>
          <a:xfrm>
            <a:off x="5985375" y="2304848"/>
            <a:ext cx="2190750" cy="1790700"/>
          </a:xfrm>
          <a:prstGeom prst="rect">
            <a:avLst/>
          </a:prstGeom>
          <a:noFill/>
          <a:ln>
            <a:noFill/>
          </a:ln>
        </p:spPr>
      </p:pic>
      <p:pic>
        <p:nvPicPr>
          <p:cNvPr id="135" name="Google Shape;135;p21"/>
          <p:cNvPicPr preferRelativeResize="0"/>
          <p:nvPr/>
        </p:nvPicPr>
        <p:blipFill>
          <a:blip r:embed="rId5">
            <a:alphaModFix/>
          </a:blip>
          <a:stretch>
            <a:fillRect/>
          </a:stretch>
        </p:blipFill>
        <p:spPr>
          <a:xfrm>
            <a:off x="3521275" y="2328661"/>
            <a:ext cx="2105025" cy="174307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On-screen Show (16:9)</PresentationFormat>
  <Paragraphs>72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Raleway</vt:lpstr>
      <vt:lpstr>Lato</vt:lpstr>
      <vt:lpstr>Streamline</vt:lpstr>
      <vt:lpstr>Smoke Detection System</vt:lpstr>
      <vt:lpstr>Why this project? </vt:lpstr>
      <vt:lpstr>Circuit </vt:lpstr>
      <vt:lpstr>Components Used</vt:lpstr>
      <vt:lpstr>PowerPoint Presentation</vt:lpstr>
      <vt:lpstr>PowerPoint Presentation</vt:lpstr>
      <vt:lpstr>PowerPoint Presentation</vt:lpstr>
      <vt:lpstr>Pre SetUp</vt:lpstr>
      <vt:lpstr>Data Analysis</vt:lpstr>
      <vt:lpstr>PowerPoint Presentation</vt:lpstr>
      <vt:lpstr>When the levels are greater than 190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Smoke Detection System</dc:title>
  <cp:lastModifiedBy>Kavya Goyal</cp:lastModifiedBy>
  <cp:revision>2</cp:revision>
  <dcterms:modified xsi:type="dcterms:W3CDTF">2021-03-21T11:34:38Z</dcterms:modified>
</cp:coreProperties>
</file>