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7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9" r:id="rId6"/>
    <p:sldId id="260" r:id="rId7"/>
    <p:sldId id="270" r:id="rId8"/>
    <p:sldId id="261" r:id="rId9"/>
    <p:sldId id="271" r:id="rId10"/>
    <p:sldId id="262" r:id="rId11"/>
    <p:sldId id="272" r:id="rId12"/>
    <p:sldId id="263" r:id="rId13"/>
    <p:sldId id="264" r:id="rId14"/>
    <p:sldId id="273" r:id="rId15"/>
    <p:sldId id="265" r:id="rId16"/>
    <p:sldId id="274" r:id="rId17"/>
    <p:sldId id="266" r:id="rId18"/>
    <p:sldId id="275" r:id="rId19"/>
    <p:sldId id="267" r:id="rId20"/>
    <p:sldId id="276" r:id="rId21"/>
    <p:sldId id="268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2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8A9C23-11F2-486C-B3F0-3C71FFD67B63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D925FE-9118-4BA5-86EB-D51C36F566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1100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D925FE-9118-4BA5-86EB-D51C36F5664A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8163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D925FE-9118-4BA5-86EB-D51C36F5664A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2015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27B83-657A-5FB4-3E9F-D99E9D303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78D5ED-832F-DBA2-A847-052BF21B90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64132-D799-9FD7-1630-01283A0F7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C51BE-0AA9-44A9-BE2F-5E564D016A3A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E3362-2DBD-CAA0-B00E-9F80086FC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C4DA3-3488-080C-3F8A-E209499DC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9FA49-C5D7-429F-B650-8315199F05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342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69E7D-3765-72C0-B9B7-27ADB4D5A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F58F61-F71D-15F7-7C8C-E18DEAF607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9F165-E497-E43E-B29F-BEDED2B0A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C51BE-0AA9-44A9-BE2F-5E564D016A3A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E8D77-0FD7-99A4-649D-1E70FAA1B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B38A1-E5C5-D821-F8BA-96DA58D58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9FA49-C5D7-429F-B650-8315199F05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1496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C7CDB3-B181-D7F8-1CD6-6F53FFC2D7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FBB85C-4E7C-C3F7-245B-08A657D56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5BB64-BE97-7EC3-1394-54F1A1BE0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C51BE-0AA9-44A9-BE2F-5E564D016A3A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F6C3A-04A6-06FA-7E0A-1EFD6100C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E6FC3-ECB7-FD2D-6E56-17ACD227C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9FA49-C5D7-429F-B650-8315199F05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64445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C51BE-0AA9-44A9-BE2F-5E564D016A3A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9FA49-C5D7-429F-B650-8315199F05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0781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53C49-5850-0B36-7279-52CD12415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DEE03-A7A8-82D1-5476-9AEA5B217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20B39-A111-79DD-B213-37A1643B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C51BE-0AA9-44A9-BE2F-5E564D016A3A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C0C06F-D491-DBEF-D96E-D16041557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41893-D506-3151-4D16-D51964D83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9FA49-C5D7-429F-B650-8315199F05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9807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D28A3-7A60-14D2-ED66-975C94035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4D47DF-4E65-19AA-FE43-D3BD510DE2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44E82-C455-2CCA-0201-49616BD56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C51BE-0AA9-44A9-BE2F-5E564D016A3A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5DC70-EA3A-F117-6A12-11541459F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67FC5-4E9A-8715-E6E5-1AACDE959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9FA49-C5D7-429F-B650-8315199F05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4286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11F59-FC6E-1A10-15EA-1F095968B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C1DAA-D6E8-4D0E-1022-645D5E0655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5A1504-F987-4A3B-6B24-7BFC36C899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E72B91-DDEC-9443-0A51-D72999CEE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C51BE-0AA9-44A9-BE2F-5E564D016A3A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F781E8-20AF-406E-8D8F-828561CFE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6BE777-3BE9-7B9A-A146-B2EE0CE71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9FA49-C5D7-429F-B650-8315199F05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9151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3667D-9C8A-B054-1882-9C314744C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319EA7-185F-E9F5-55C1-7031B6CEC7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8A4734-89A1-B3ED-AB46-D363D9CB14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FA0EA7-DA20-F3DA-954D-3158EE3388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008886-0CC3-F3ED-0125-2DBE9A6273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59FB8D-CAFA-B2D4-8216-25E1F8C58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C51BE-0AA9-44A9-BE2F-5E564D016A3A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7EB90A-781C-5468-BE46-FB48CD8A9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B7D5AF-0AC9-F055-0ED2-99E62EF73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9FA49-C5D7-429F-B650-8315199F05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1656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49BB8-BFEA-828B-16AF-5C9234038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D2C434-C9A2-36A7-699A-909EC1623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C51BE-0AA9-44A9-BE2F-5E564D016A3A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08EBFB-881A-32D6-BCA6-B0156F9EC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DE4E5D-3E3E-557C-E59A-3A61CB6CF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9FA49-C5D7-429F-B650-8315199F05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7578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0547FB-F1E7-17E4-E090-49E21DD81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C51BE-0AA9-44A9-BE2F-5E564D016A3A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14B0A3-C49E-9815-222C-66A389A72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4E25C1-3A82-3B76-0363-2F130DBA7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9FA49-C5D7-429F-B650-8315199F05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1739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78943-98A3-3784-3506-6B2191C0C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2014C-FC87-7B06-0FDD-18B3E97C8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7D2EB5-B0E0-E512-7CCB-9432E1F9D7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2D6E4C-D234-74F5-EDF9-5663BD531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C51BE-0AA9-44A9-BE2F-5E564D016A3A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821547-C074-111F-55C0-7D70B49F3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962C78-1B81-19D5-96D0-A63916086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9FA49-C5D7-429F-B650-8315199F05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2349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F583D-FAD4-C879-AAE8-708CDD65A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74DD84-E3FB-0668-05D3-A7D2A246D7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84C527-793F-00B6-72A9-CC9A23A1F1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2C6A28-C9BC-1A4D-B888-3B2CCDA77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C51BE-0AA9-44A9-BE2F-5E564D016A3A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E71B45-B6E5-4918-9E08-67137E256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022FD9-20D2-5DFA-029F-F56CE030F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9FA49-C5D7-429F-B650-8315199F05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0268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A06604-39CC-82A7-83AE-B2B02F1C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48C3B9-A1E4-2989-1B36-7E1DECACE0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27E44B-C762-2D4D-C417-DA3B62CC22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DC51BE-0AA9-44A9-BE2F-5E564D016A3A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51710-6C90-78B4-CA85-23588692B3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DDE023-193E-CB2E-7E94-2E14AD84A1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9FA49-C5D7-429F-B650-8315199F05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461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8" r:id="rId1"/>
    <p:sldLayoutId id="2147484029" r:id="rId2"/>
    <p:sldLayoutId id="2147484030" r:id="rId3"/>
    <p:sldLayoutId id="2147484031" r:id="rId4"/>
    <p:sldLayoutId id="2147484032" r:id="rId5"/>
    <p:sldLayoutId id="2147484033" r:id="rId6"/>
    <p:sldLayoutId id="2147484034" r:id="rId7"/>
    <p:sldLayoutId id="2147484035" r:id="rId8"/>
    <p:sldLayoutId id="2147484036" r:id="rId9"/>
    <p:sldLayoutId id="2147484037" r:id="rId10"/>
    <p:sldLayoutId id="2147484038" r:id="rId11"/>
    <p:sldLayoutId id="214748403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9C5E6-1326-4385-1517-59196F95EA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887" y="2556248"/>
            <a:ext cx="6117771" cy="2190720"/>
          </a:xfrm>
        </p:spPr>
        <p:txBody>
          <a:bodyPr>
            <a:normAutofit fontScale="90000"/>
          </a:bodyPr>
          <a:lstStyle/>
          <a:p>
            <a:pPr algn="l"/>
            <a:br>
              <a:rPr lang="en-IN" sz="54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IN" sz="6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Consumer Goods </a:t>
            </a:r>
            <a:br>
              <a:rPr lang="en-IN" sz="6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IN" sz="6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 hoc Insights</a:t>
            </a:r>
            <a:br>
              <a:rPr lang="en-IN" sz="31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IN" sz="31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5C27A0-E230-DF02-8FCD-543F504B9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5287" y="4519713"/>
            <a:ext cx="3232494" cy="454509"/>
          </a:xfrm>
        </p:spPr>
        <p:txBody>
          <a:bodyPr>
            <a:normAutofit fontScale="92500"/>
          </a:bodyPr>
          <a:lstStyle/>
          <a:p>
            <a:pPr algn="l"/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Presented by KAVYA C 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C4B2D1-AA88-7159-D88C-AB61C6691BE0}"/>
              </a:ext>
            </a:extLst>
          </p:cNvPr>
          <p:cNvSpPr txBox="1"/>
          <p:nvPr/>
        </p:nvSpPr>
        <p:spPr>
          <a:xfrm>
            <a:off x="1842407" y="1969769"/>
            <a:ext cx="62783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200" dirty="0">
                <a:latin typeface="Segoe UI" panose="020B0502040204020203" pitchFamily="34" charset="0"/>
                <a:cs typeface="Segoe UI" panose="020B0502040204020203" pitchFamily="34" charset="0"/>
              </a:rPr>
              <a:t>Atliq Hardwares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51EC43-550C-4C98-F9DA-DDBB3FAE3E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887" y="1796143"/>
            <a:ext cx="1054780" cy="912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903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A237A3F-8914-4BDD-8271-6BD315671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943" y="0"/>
            <a:ext cx="10972800" cy="1382486"/>
          </a:xfrm>
        </p:spPr>
        <p:txBody>
          <a:bodyPr>
            <a:normAutofit/>
          </a:bodyPr>
          <a:lstStyle/>
          <a:p>
            <a:pPr algn="l"/>
            <a:r>
              <a:rPr lang="en-IN" sz="2500" dirty="0">
                <a:latin typeface="Segoe UI" panose="020B0502040204020203" pitchFamily="34" charset="0"/>
                <a:cs typeface="Segoe UI" panose="020B0502040204020203" pitchFamily="34" charset="0"/>
              </a:rPr>
              <a:t>Request – 4</a:t>
            </a:r>
            <a:br>
              <a:rPr lang="en-IN" sz="25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en-IN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Which segment had the most increase in unique products in 2021 vs 2020? The final output contains these fields, </a:t>
            </a:r>
            <a:b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segment | product_count_2020  | product_count_2021  | difference </a:t>
            </a:r>
            <a:endParaRPr lang="en-IN" sz="17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4C25A2-B39B-9AA2-930F-7FD4BAA29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2" y="1796142"/>
            <a:ext cx="6466112" cy="50618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1F669E8-1103-8522-F92F-3D60E6ABB797}"/>
              </a:ext>
            </a:extLst>
          </p:cNvPr>
          <p:cNvSpPr txBox="1"/>
          <p:nvPr/>
        </p:nvSpPr>
        <p:spPr>
          <a:xfrm>
            <a:off x="304802" y="1269162"/>
            <a:ext cx="6269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                       Query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F532B0-856D-E0D9-2414-1FFDD54CF462}"/>
              </a:ext>
            </a:extLst>
          </p:cNvPr>
          <p:cNvSpPr txBox="1"/>
          <p:nvPr/>
        </p:nvSpPr>
        <p:spPr>
          <a:xfrm>
            <a:off x="6913022" y="1269162"/>
            <a:ext cx="5083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                       Output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378706E-2231-B5FE-B795-44D6AE308C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6343" y="1844150"/>
            <a:ext cx="4789714" cy="3261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108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1A0B9F-C46C-B0C8-9D9F-7AF276FB14E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799722" y="783144"/>
            <a:ext cx="5410955" cy="477945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2A655B-87A3-6F1E-3C48-A4DC08E8A963}"/>
              </a:ext>
            </a:extLst>
          </p:cNvPr>
          <p:cNvSpPr txBox="1"/>
          <p:nvPr/>
        </p:nvSpPr>
        <p:spPr>
          <a:xfrm>
            <a:off x="6434254" y="1367958"/>
            <a:ext cx="3926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en-IN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Insights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55F0B1E-B060-599A-2525-CA116E9E65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4883" y="2139037"/>
            <a:ext cx="5410955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Top Growth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 Accessories had the highest increase, adding 34 unique products from 2020 to 2021.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Steady Growth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 Notebooks, Peripherals, and Desktops grew by 15–16 unique products.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Low Growth Segments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 Storage and Networking had small increases, adding 5 and 3 unique products.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Action Plan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 Focus on Accessories to maintain growth. Identify what drives growth in Notebooks and Peripherals. Find ways to improve product diversity in Storage and Networking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4561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22AA9D1-5813-63AD-2C87-900DBFCD2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57" y="1"/>
            <a:ext cx="11244943" cy="1306286"/>
          </a:xfrm>
        </p:spPr>
        <p:txBody>
          <a:bodyPr>
            <a:normAutofit fontScale="90000"/>
          </a:bodyPr>
          <a:lstStyle/>
          <a:p>
            <a:pPr algn="l"/>
            <a:r>
              <a:rPr lang="en-IN" sz="2500" dirty="0">
                <a:latin typeface="Segoe UI" panose="020B0502040204020203" pitchFamily="34" charset="0"/>
                <a:cs typeface="Segoe UI" panose="020B0502040204020203" pitchFamily="34" charset="0"/>
              </a:rPr>
              <a:t>Request – 5</a:t>
            </a:r>
            <a:br>
              <a:rPr lang="en-IN" sz="25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en-IN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000" dirty="0"/>
              <a:t>Get the products that have the highest and lowest manufacturing costs. The final output should contain these fields, product_code | product | manufacturing_cost</a:t>
            </a:r>
            <a:endParaRPr lang="en-IN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55C8DC-4467-8B47-E00D-D3E929126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57" y="1894881"/>
            <a:ext cx="6738257" cy="31951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048BF74-93BC-42CA-8DBB-DEC962AB41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9988" y="2047213"/>
            <a:ext cx="4361784" cy="124794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DEDAEDF-797A-DEB4-714F-95C4C5AE8D3E}"/>
              </a:ext>
            </a:extLst>
          </p:cNvPr>
          <p:cNvSpPr txBox="1"/>
          <p:nvPr/>
        </p:nvSpPr>
        <p:spPr>
          <a:xfrm>
            <a:off x="108856" y="1334477"/>
            <a:ext cx="7278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                              Query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1FEA85-A6C3-EB96-8390-546494729DFE}"/>
              </a:ext>
            </a:extLst>
          </p:cNvPr>
          <p:cNvSpPr txBox="1"/>
          <p:nvPr/>
        </p:nvSpPr>
        <p:spPr>
          <a:xfrm>
            <a:off x="6371529" y="1306287"/>
            <a:ext cx="54612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                          Output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4DFDD8-C109-D2A1-6777-1439F20408E7}"/>
              </a:ext>
            </a:extLst>
          </p:cNvPr>
          <p:cNvSpPr txBox="1"/>
          <p:nvPr/>
        </p:nvSpPr>
        <p:spPr>
          <a:xfrm>
            <a:off x="304800" y="5773894"/>
            <a:ext cx="117239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AQ HOME Allin1 Gen 2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has the highest manufacturing cost. The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AQ Master wired x1 Ms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has the lowest cost. Focus on optimizing pricing for high-cost products and boosting sales for low-cost ones.</a:t>
            </a:r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0E74A2-3CF9-E666-3E2A-649C1377390E}"/>
              </a:ext>
            </a:extLst>
          </p:cNvPr>
          <p:cNvSpPr txBox="1"/>
          <p:nvPr/>
        </p:nvSpPr>
        <p:spPr>
          <a:xfrm>
            <a:off x="218511" y="5264220"/>
            <a:ext cx="3926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en-IN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Insights</a:t>
            </a:r>
          </a:p>
        </p:txBody>
      </p:sp>
    </p:spTree>
    <p:extLst>
      <p:ext uri="{BB962C8B-B14F-4D97-AF65-F5344CB8AC3E}">
        <p14:creationId xmlns:p14="http://schemas.microsoft.com/office/powerpoint/2010/main" val="2313626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1F1A910-9B5B-F5B2-7033-A2D881DDD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375" y="0"/>
            <a:ext cx="11147425" cy="1643743"/>
          </a:xfrm>
        </p:spPr>
        <p:txBody>
          <a:bodyPr>
            <a:normAutofit/>
          </a:bodyPr>
          <a:lstStyle/>
          <a:p>
            <a:pPr algn="l"/>
            <a:r>
              <a:rPr lang="en-IN" sz="2500" dirty="0">
                <a:latin typeface="Segoe UI" panose="020B0502040204020203" pitchFamily="34" charset="0"/>
                <a:cs typeface="Segoe UI" panose="020B0502040204020203" pitchFamily="34" charset="0"/>
              </a:rPr>
              <a:t>Request – 6</a:t>
            </a:r>
            <a:br>
              <a:rPr lang="en-IN" sz="25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en-IN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800" dirty="0"/>
              <a:t>Generate a report which contains the </a:t>
            </a:r>
            <a:r>
              <a:rPr lang="en-US" sz="1800" b="1" dirty="0"/>
              <a:t>top 5 customers </a:t>
            </a:r>
            <a:r>
              <a:rPr lang="en-US" sz="1800" dirty="0"/>
              <a:t>who received an average high </a:t>
            </a:r>
            <a:r>
              <a:rPr lang="en-US" sz="1800" b="1" dirty="0"/>
              <a:t>pre_invoice_discount_pct </a:t>
            </a:r>
            <a:r>
              <a:rPr lang="en-US" sz="1800" dirty="0"/>
              <a:t>for the </a:t>
            </a:r>
            <a:r>
              <a:rPr lang="en-US" sz="1800" b="1" dirty="0"/>
              <a:t>fiscal year 2021 </a:t>
            </a:r>
            <a:r>
              <a:rPr lang="en-US" sz="1800" dirty="0"/>
              <a:t>and in the </a:t>
            </a:r>
            <a:r>
              <a:rPr lang="en-US" sz="1800" b="1" dirty="0"/>
              <a:t>Indian market</a:t>
            </a:r>
            <a:r>
              <a:rPr lang="en-US" sz="1800" dirty="0"/>
              <a:t>. The final output contains these fields, </a:t>
            </a:r>
            <a:br>
              <a:rPr lang="en-US" sz="1800" dirty="0"/>
            </a:br>
            <a:r>
              <a:rPr lang="en-US" sz="1800" dirty="0"/>
              <a:t>customer_code | customer | average_discount_percentage</a:t>
            </a:r>
            <a:endParaRPr lang="en-IN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A72694-4438-3FF8-CB30-EB20B7CD6B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72830"/>
            <a:ext cx="8726118" cy="26713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0C86D16-C9AB-4463-3D36-D1C69F280B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2347" y="5468939"/>
            <a:ext cx="4810796" cy="134382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E9F0D50-BC31-CD88-5468-B24BB1E4AD9C}"/>
              </a:ext>
            </a:extLst>
          </p:cNvPr>
          <p:cNvSpPr txBox="1"/>
          <p:nvPr/>
        </p:nvSpPr>
        <p:spPr>
          <a:xfrm>
            <a:off x="206375" y="1677454"/>
            <a:ext cx="8578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                                     Query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DEFCFE-26DD-1AB4-2F19-2EEFE04E9807}"/>
              </a:ext>
            </a:extLst>
          </p:cNvPr>
          <p:cNvSpPr txBox="1"/>
          <p:nvPr/>
        </p:nvSpPr>
        <p:spPr>
          <a:xfrm>
            <a:off x="7076059" y="4911565"/>
            <a:ext cx="50070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                       Output</a:t>
            </a:r>
          </a:p>
        </p:txBody>
      </p:sp>
    </p:spTree>
    <p:extLst>
      <p:ext uri="{BB962C8B-B14F-4D97-AF65-F5344CB8AC3E}">
        <p14:creationId xmlns:p14="http://schemas.microsoft.com/office/powerpoint/2010/main" val="2315706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0593048-E699-5310-BF4E-7F3B7F7AB489}"/>
              </a:ext>
            </a:extLst>
          </p:cNvPr>
          <p:cNvSpPr txBox="1"/>
          <p:nvPr/>
        </p:nvSpPr>
        <p:spPr>
          <a:xfrm>
            <a:off x="6781800" y="1636004"/>
            <a:ext cx="3926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en-IN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Insights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1B9FF475-CB33-E280-C242-E81683DBB6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9773" y="1997839"/>
            <a:ext cx="4778827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largest average pre-invoice discount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was given to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Flipkart (31%)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least average pre-invoice discount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was given to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Amazon (29%)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Most top customers received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30% discount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 showing a similar pricing strategy.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Consider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evaluating profitability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negotiation strategies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for these key customers.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93C248-6BB8-764E-ADD0-FECC4EF94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068" y="717421"/>
            <a:ext cx="6420746" cy="5096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8222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EB03AF5-C8F2-D168-F6C0-C4F390D35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5" y="1"/>
            <a:ext cx="11179175" cy="1621970"/>
          </a:xfrm>
        </p:spPr>
        <p:txBody>
          <a:bodyPr>
            <a:normAutofit fontScale="90000"/>
          </a:bodyPr>
          <a:lstStyle/>
          <a:p>
            <a:pPr algn="l"/>
            <a:r>
              <a:rPr lang="en-IN" sz="2500" dirty="0">
                <a:latin typeface="Segoe UI" panose="020B0502040204020203" pitchFamily="34" charset="0"/>
                <a:cs typeface="Segoe UI" panose="020B0502040204020203" pitchFamily="34" charset="0"/>
              </a:rPr>
              <a:t>Request – 7</a:t>
            </a:r>
            <a:br>
              <a:rPr lang="en-IN" sz="25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en-IN" sz="25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Get the complete report of the Gross sales amount for the customer “</a:t>
            </a:r>
            <a:r>
              <a:rPr lang="en-US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Atliq Exclusive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” for each month. This analysis helps to get an idea of low and high-performing months and take strategic decisions. The final report contains these columns: Month | Year | Gross sales Amount</a:t>
            </a:r>
            <a:br>
              <a:rPr lang="en-IN" sz="1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IN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17DE44-A3CA-DC9C-EBC0-636ECD4D2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26" y="2079170"/>
            <a:ext cx="7684860" cy="44631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009B88A-19A2-E55C-D043-670BDC2C71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0939" y="2139119"/>
            <a:ext cx="3579547" cy="440319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B3E0E64-BD98-143D-7C29-FA613312EE2F}"/>
              </a:ext>
            </a:extLst>
          </p:cNvPr>
          <p:cNvSpPr txBox="1"/>
          <p:nvPr/>
        </p:nvSpPr>
        <p:spPr>
          <a:xfrm>
            <a:off x="447714" y="1562021"/>
            <a:ext cx="8023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                                     Query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E40B22-F0AA-DE40-BF10-3AE8C0709C13}"/>
              </a:ext>
            </a:extLst>
          </p:cNvPr>
          <p:cNvSpPr txBox="1"/>
          <p:nvPr/>
        </p:nvSpPr>
        <p:spPr>
          <a:xfrm>
            <a:off x="8667829" y="1562022"/>
            <a:ext cx="3382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          Output</a:t>
            </a:r>
          </a:p>
        </p:txBody>
      </p:sp>
    </p:spTree>
    <p:extLst>
      <p:ext uri="{BB962C8B-B14F-4D97-AF65-F5344CB8AC3E}">
        <p14:creationId xmlns:p14="http://schemas.microsoft.com/office/powerpoint/2010/main" val="34049831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95CED15-24AD-BB32-B5F3-3910F5600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9166"/>
            <a:ext cx="11865429" cy="45726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D9AD49D-6317-BD74-76E2-91FA9CEA5C86}"/>
              </a:ext>
            </a:extLst>
          </p:cNvPr>
          <p:cNvSpPr txBox="1"/>
          <p:nvPr/>
        </p:nvSpPr>
        <p:spPr>
          <a:xfrm>
            <a:off x="424544" y="5777733"/>
            <a:ext cx="112122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Atliq Exclusive's highest sales were in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November 2020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and the lowest were in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March 2020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because of the pandemic. Sales improved from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September 2020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as lockdowns eased and festivals began.</a:t>
            </a:r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110598-05B9-5D32-0031-E55C35D43FB5}"/>
              </a:ext>
            </a:extLst>
          </p:cNvPr>
          <p:cNvSpPr txBox="1"/>
          <p:nvPr/>
        </p:nvSpPr>
        <p:spPr>
          <a:xfrm>
            <a:off x="293915" y="5063936"/>
            <a:ext cx="3926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en-IN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Insights</a:t>
            </a:r>
          </a:p>
        </p:txBody>
      </p:sp>
    </p:spTree>
    <p:extLst>
      <p:ext uri="{BB962C8B-B14F-4D97-AF65-F5344CB8AC3E}">
        <p14:creationId xmlns:p14="http://schemas.microsoft.com/office/powerpoint/2010/main" val="39726717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39E1A3E-7922-C1B1-8439-66DD3E653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87313"/>
            <a:ext cx="11125200" cy="1603375"/>
          </a:xfrm>
        </p:spPr>
        <p:txBody>
          <a:bodyPr>
            <a:normAutofit fontScale="90000"/>
          </a:bodyPr>
          <a:lstStyle/>
          <a:p>
            <a:pPr algn="l"/>
            <a:r>
              <a:rPr lang="en-IN" sz="2500" dirty="0">
                <a:latin typeface="Segoe UI" panose="020B0502040204020203" pitchFamily="34" charset="0"/>
                <a:cs typeface="Segoe UI" panose="020B0502040204020203" pitchFamily="34" charset="0"/>
              </a:rPr>
              <a:t>Request – 8</a:t>
            </a:r>
            <a:br>
              <a:rPr lang="en-IN" sz="25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en-IN" sz="1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In which quarter of </a:t>
            </a:r>
            <a:r>
              <a:rPr lang="en-US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2020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, got the maximum </a:t>
            </a:r>
            <a:r>
              <a:rPr lang="en-US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total_sold_quantity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? The final output contains these fields sorted by the total_sold_quantity, </a:t>
            </a:r>
            <a:b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Quarter | total_sold_quantity</a:t>
            </a:r>
            <a:br>
              <a:rPr lang="en-IN" sz="1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IN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AA4E3F-1DB2-42A1-2DF5-CA1EF98314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950364"/>
            <a:ext cx="7620000" cy="48203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EFE03FA-F079-5B29-6070-3B6FCC523C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7433" y="2131756"/>
            <a:ext cx="3505596" cy="164805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441C575-8943-FF3E-2C63-D1010D0AB365}"/>
              </a:ext>
            </a:extLst>
          </p:cNvPr>
          <p:cNvSpPr txBox="1"/>
          <p:nvPr/>
        </p:nvSpPr>
        <p:spPr>
          <a:xfrm>
            <a:off x="523268" y="1488699"/>
            <a:ext cx="58967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                           Query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D1FF79-C811-AAAB-AF97-6ED63A7CFD36}"/>
              </a:ext>
            </a:extLst>
          </p:cNvPr>
          <p:cNvSpPr txBox="1"/>
          <p:nvPr/>
        </p:nvSpPr>
        <p:spPr>
          <a:xfrm>
            <a:off x="9143606" y="1488699"/>
            <a:ext cx="2819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    Output</a:t>
            </a:r>
          </a:p>
        </p:txBody>
      </p:sp>
    </p:spTree>
    <p:extLst>
      <p:ext uri="{BB962C8B-B14F-4D97-AF65-F5344CB8AC3E}">
        <p14:creationId xmlns:p14="http://schemas.microsoft.com/office/powerpoint/2010/main" val="10734921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861C873-7E58-F59B-268E-9FE57D28C027}"/>
              </a:ext>
            </a:extLst>
          </p:cNvPr>
          <p:cNvSpPr txBox="1"/>
          <p:nvPr/>
        </p:nvSpPr>
        <p:spPr>
          <a:xfrm>
            <a:off x="7369630" y="2178707"/>
            <a:ext cx="357051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Q1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of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2020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had the highest total sold quantity, indicating strong demand during this period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. Q3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had the lowest sales, suggesting lower seasonal demand or supply constraints. To maximize sales, the company can analyze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Q1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trends and apply similar strategies to weaker quarters.</a:t>
            </a:r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6010B7-8350-F72B-E6A8-906ED9BE96D4}"/>
              </a:ext>
            </a:extLst>
          </p:cNvPr>
          <p:cNvSpPr txBox="1"/>
          <p:nvPr/>
        </p:nvSpPr>
        <p:spPr>
          <a:xfrm>
            <a:off x="7293429" y="1384565"/>
            <a:ext cx="3926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en-IN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Insights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FEBB2DC-5EDC-9759-2A5D-60D8BAE99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847" y="863056"/>
            <a:ext cx="5108439" cy="522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5586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BBD1C54-B41E-6573-2E10-E933B5659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0"/>
            <a:ext cx="11201400" cy="1709058"/>
          </a:xfrm>
        </p:spPr>
        <p:txBody>
          <a:bodyPr>
            <a:normAutofit/>
          </a:bodyPr>
          <a:lstStyle/>
          <a:p>
            <a:pPr algn="l"/>
            <a:r>
              <a:rPr lang="en-IN" sz="2500" dirty="0">
                <a:latin typeface="Segoe UI" panose="020B0502040204020203" pitchFamily="34" charset="0"/>
                <a:cs typeface="Segoe UI" panose="020B0502040204020203" pitchFamily="34" charset="0"/>
              </a:rPr>
              <a:t>Request – 9</a:t>
            </a:r>
            <a:br>
              <a:rPr lang="en-IN" sz="25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en-IN" sz="1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800" dirty="0"/>
              <a:t>Which </a:t>
            </a:r>
            <a:r>
              <a:rPr lang="en-US" sz="1800" b="1" dirty="0"/>
              <a:t>channel</a:t>
            </a:r>
            <a:r>
              <a:rPr lang="en-US" sz="1800" dirty="0"/>
              <a:t> helped to bring more </a:t>
            </a:r>
            <a:r>
              <a:rPr lang="en-US" sz="1800" b="1" dirty="0"/>
              <a:t>gross sales </a:t>
            </a:r>
            <a:r>
              <a:rPr lang="en-US" sz="1800" dirty="0"/>
              <a:t>in the fiscal year </a:t>
            </a:r>
            <a:r>
              <a:rPr lang="en-US" sz="1800" b="1" dirty="0"/>
              <a:t>2021</a:t>
            </a:r>
            <a:r>
              <a:rPr lang="en-US" sz="1800" dirty="0"/>
              <a:t> and the percentage of contribution? The final output contains these fields, </a:t>
            </a:r>
            <a:br>
              <a:rPr lang="en-US" sz="1800" dirty="0"/>
            </a:br>
            <a:r>
              <a:rPr lang="en-US" sz="1800" dirty="0"/>
              <a:t>channel | gross_sales_mln | percentage</a:t>
            </a:r>
            <a:br>
              <a:rPr lang="en-IN" sz="1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IN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9CDB65-F900-5705-A669-946102ABE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925778"/>
            <a:ext cx="7848600" cy="44869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DE0D206-662D-D3B0-294B-EDBC700263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8121" y="2352578"/>
            <a:ext cx="3791479" cy="139084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1D50DC5-AD1C-F82D-AA16-8831261369DE}"/>
              </a:ext>
            </a:extLst>
          </p:cNvPr>
          <p:cNvSpPr txBox="1"/>
          <p:nvPr/>
        </p:nvSpPr>
        <p:spPr>
          <a:xfrm>
            <a:off x="523267" y="1488699"/>
            <a:ext cx="7042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                           Query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FF3D20-2787-52AB-72CE-A0420D578848}"/>
              </a:ext>
            </a:extLst>
          </p:cNvPr>
          <p:cNvSpPr txBox="1"/>
          <p:nvPr/>
        </p:nvSpPr>
        <p:spPr>
          <a:xfrm>
            <a:off x="8001000" y="1488699"/>
            <a:ext cx="419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             Output</a:t>
            </a:r>
          </a:p>
        </p:txBody>
      </p:sp>
    </p:spTree>
    <p:extLst>
      <p:ext uri="{BB962C8B-B14F-4D97-AF65-F5344CB8AC3E}">
        <p14:creationId xmlns:p14="http://schemas.microsoft.com/office/powerpoint/2010/main" val="756480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876AB-FA87-4B35-2EEE-BD555E260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Introduction</a:t>
            </a:r>
            <a:b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A5BDE-746A-02B7-4EE0-04E197E9B50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00859" y="1855464"/>
            <a:ext cx="10363826" cy="3424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Atliq hardware is a leading computer hardware producer in India, with operations across multiple countries.</a:t>
            </a:r>
          </a:p>
          <a:p>
            <a:pPr marL="0" indent="0">
              <a:buNone/>
            </a:pPr>
            <a:r>
              <a:rPr lang="en-US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The management seeks quick, smart, data-informed decisions to improve business efficiency.</a:t>
            </a:r>
          </a:p>
          <a:p>
            <a:pPr marL="0" indent="0">
              <a:buNone/>
            </a:pPr>
            <a:r>
              <a:rPr lang="en-US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This project aims to deliver business insights using </a:t>
            </a:r>
            <a:r>
              <a:rPr lang="en-US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sql</a:t>
            </a:r>
            <a:r>
              <a:rPr lang="en-US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 queries to solve ad-hoc requests from the management.</a:t>
            </a:r>
            <a:endParaRPr lang="en-IN" sz="2400" cap="none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61876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953474F8-E61A-0DA9-353D-B55A640299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3572" y="2136338"/>
            <a:ext cx="4158343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Retailer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channel was the primary revenue driver, contributing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73.22%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gross sales.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Distributor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channel had the lowest contribution at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11.31%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Expanding direct sales and improving distributor performance could help diversify revenue sources.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14734C-D58A-48EE-4721-9FDAEA1AAA04}"/>
              </a:ext>
            </a:extLst>
          </p:cNvPr>
          <p:cNvSpPr txBox="1"/>
          <p:nvPr/>
        </p:nvSpPr>
        <p:spPr>
          <a:xfrm>
            <a:off x="6672943" y="1742725"/>
            <a:ext cx="3926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en-IN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Insights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825C0CB-27EB-357C-E20A-FFB245B14B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686" y="1689307"/>
            <a:ext cx="4854285" cy="3633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567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4DD1B74-F529-B902-A700-61588E7B3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87313"/>
            <a:ext cx="11125200" cy="1730601"/>
          </a:xfrm>
        </p:spPr>
        <p:txBody>
          <a:bodyPr>
            <a:normAutofit fontScale="90000"/>
          </a:bodyPr>
          <a:lstStyle/>
          <a:p>
            <a:pPr algn="l"/>
            <a:r>
              <a:rPr lang="en-IN" sz="2500" dirty="0">
                <a:latin typeface="Segoe UI" panose="020B0502040204020203" pitchFamily="34" charset="0"/>
                <a:cs typeface="Segoe UI" panose="020B0502040204020203" pitchFamily="34" charset="0"/>
              </a:rPr>
              <a:t>Request – 10</a:t>
            </a:r>
            <a:br>
              <a:rPr lang="en-IN" sz="25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en-IN" sz="25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Get the Top 3 products in each division that have a high total_sold_quantity in the fiscal_year 2021? The final output contains these fields, </a:t>
            </a:r>
            <a:b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division | product_code |</a:t>
            </a:r>
            <a:r>
              <a:rPr lang="en-IN" sz="1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product | total_sold_quantity | rank_order</a:t>
            </a:r>
            <a:br>
              <a:rPr lang="en-IN" sz="1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en-IN" sz="1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IN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752D0A-414C-3573-6230-5DAB395BD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1" y="1981200"/>
            <a:ext cx="7021285" cy="47894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81BDD6D-82C3-6168-DE17-F9B9568C94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2869" y="2062679"/>
            <a:ext cx="4591160" cy="23132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6C9D49-5F23-2251-DD08-68DEF07ACBE5}"/>
              </a:ext>
            </a:extLst>
          </p:cNvPr>
          <p:cNvSpPr txBox="1"/>
          <p:nvPr/>
        </p:nvSpPr>
        <p:spPr>
          <a:xfrm>
            <a:off x="304801" y="1488699"/>
            <a:ext cx="67709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                           Query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9F835F-CF9B-7DC4-A177-E2212D9ED6AF}"/>
              </a:ext>
            </a:extLst>
          </p:cNvPr>
          <p:cNvSpPr txBox="1"/>
          <p:nvPr/>
        </p:nvSpPr>
        <p:spPr>
          <a:xfrm>
            <a:off x="7372238" y="1488698"/>
            <a:ext cx="4721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                 Output</a:t>
            </a:r>
          </a:p>
        </p:txBody>
      </p:sp>
    </p:spTree>
    <p:extLst>
      <p:ext uri="{BB962C8B-B14F-4D97-AF65-F5344CB8AC3E}">
        <p14:creationId xmlns:p14="http://schemas.microsoft.com/office/powerpoint/2010/main" val="3137316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55C3A72-C27C-F19B-4E1F-242525E49B7E}"/>
              </a:ext>
            </a:extLst>
          </p:cNvPr>
          <p:cNvSpPr txBox="1"/>
          <p:nvPr/>
        </p:nvSpPr>
        <p:spPr>
          <a:xfrm>
            <a:off x="410009" y="5720754"/>
            <a:ext cx="1125947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Each division has a product with different variants appearing twice in the top three. In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N&amp;S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AQ Pen Drive DRC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has two variants with strong sales. In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P&amp;A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AQ Maxima Ms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appears twice, showing high demand. In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PC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AQ Digit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has two versions with close sales figures.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771E63C-4B0F-1BFE-D621-CF0B645AB2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009" y="1408133"/>
            <a:ext cx="3534268" cy="295316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92AEE0F-000A-88F8-304F-D25ADEB42B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9082" y="1265238"/>
            <a:ext cx="3553321" cy="309605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460EBC9-2677-F681-AF0C-8048D4EAFC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1565" y="1408133"/>
            <a:ext cx="3410426" cy="302937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46048C5-D249-8361-FF08-451C7A138FFC}"/>
              </a:ext>
            </a:extLst>
          </p:cNvPr>
          <p:cNvSpPr txBox="1"/>
          <p:nvPr/>
        </p:nvSpPr>
        <p:spPr>
          <a:xfrm>
            <a:off x="3124201" y="251350"/>
            <a:ext cx="46155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Top 3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highest-selling products by </a:t>
            </a:r>
            <a:r>
              <a:rPr lang="en-US" sz="2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Division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for </a:t>
            </a:r>
            <a:r>
              <a:rPr lang="en-US" sz="2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FY 2021</a:t>
            </a:r>
            <a:endParaRPr lang="en-IN" sz="2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C9E4BCD-43C5-75CF-7044-8D9C75ADFDD0}"/>
              </a:ext>
            </a:extLst>
          </p:cNvPr>
          <p:cNvSpPr txBox="1"/>
          <p:nvPr/>
        </p:nvSpPr>
        <p:spPr>
          <a:xfrm>
            <a:off x="410009" y="5182878"/>
            <a:ext cx="3926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IN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Insights</a:t>
            </a:r>
          </a:p>
        </p:txBody>
      </p:sp>
    </p:spTree>
    <p:extLst>
      <p:ext uri="{BB962C8B-B14F-4D97-AF65-F5344CB8AC3E}">
        <p14:creationId xmlns:p14="http://schemas.microsoft.com/office/powerpoint/2010/main" val="2567755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99BB4-E849-799C-8CFE-8EE660FC5B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402772"/>
            <a:ext cx="10363826" cy="5388428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r>
              <a:rPr lang="en-IN" sz="6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60808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7CAEA-24D9-9194-4286-DF6BBD41C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9253482" cy="1596177"/>
          </a:xfrm>
        </p:spPr>
        <p:txBody>
          <a:bodyPr/>
          <a:lstStyle/>
          <a:p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7E17E-AABD-1219-D992-4EE569FD354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Address all ad-hoc requests.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Uncover hidden insights to meet the business needs.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Provide data-driven insights for the top-level management to make strategic business decisions.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Utilize SQL queries to extract key information from the database.</a:t>
            </a:r>
          </a:p>
        </p:txBody>
      </p:sp>
    </p:spTree>
    <p:extLst>
      <p:ext uri="{BB962C8B-B14F-4D97-AF65-F5344CB8AC3E}">
        <p14:creationId xmlns:p14="http://schemas.microsoft.com/office/powerpoint/2010/main" val="1601469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3BCC1-6A96-1CAC-CFBF-1696D5191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306" y="707571"/>
            <a:ext cx="11040919" cy="1469572"/>
          </a:xfrm>
        </p:spPr>
        <p:txBody>
          <a:bodyPr>
            <a:normAutofit/>
          </a:bodyPr>
          <a:lstStyle/>
          <a:p>
            <a:pPr algn="l"/>
            <a:r>
              <a:rPr lang="en-IN" sz="2800" dirty="0">
                <a:latin typeface="Segoe UI" panose="020B0502040204020203" pitchFamily="34" charset="0"/>
                <a:cs typeface="Segoe UI" panose="020B0502040204020203" pitchFamily="34" charset="0"/>
              </a:rPr>
              <a:t>Request – 1</a:t>
            </a:r>
            <a:br>
              <a:rPr lang="en-IN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en-IN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200" cap="none" dirty="0">
                <a:latin typeface="Segoe UI" panose="020B0502040204020203" pitchFamily="34" charset="0"/>
                <a:cs typeface="Segoe UI" panose="020B0502040204020203" pitchFamily="34" charset="0"/>
              </a:rPr>
              <a:t>Provide the list of markets in which customer "</a:t>
            </a:r>
            <a:r>
              <a:rPr lang="en-US" sz="2200" b="1" cap="none" dirty="0">
                <a:latin typeface="Segoe UI" panose="020B0502040204020203" pitchFamily="34" charset="0"/>
                <a:cs typeface="Segoe UI" panose="020B0502040204020203" pitchFamily="34" charset="0"/>
              </a:rPr>
              <a:t>atliq exclusive</a:t>
            </a:r>
            <a:r>
              <a:rPr lang="en-US" sz="2200" cap="none" dirty="0">
                <a:latin typeface="Segoe UI" panose="020B0502040204020203" pitchFamily="34" charset="0"/>
                <a:cs typeface="Segoe UI" panose="020B0502040204020203" pitchFamily="34" charset="0"/>
              </a:rPr>
              <a:t>" operates its business in the </a:t>
            </a:r>
            <a:r>
              <a:rPr lang="en-US" sz="2200" b="1" cap="none" dirty="0">
                <a:latin typeface="Segoe UI" panose="020B0502040204020203" pitchFamily="34" charset="0"/>
                <a:cs typeface="Segoe UI" panose="020B0502040204020203" pitchFamily="34" charset="0"/>
              </a:rPr>
              <a:t>APAC</a:t>
            </a:r>
            <a:r>
              <a:rPr lang="en-US" sz="2200" cap="none" dirty="0">
                <a:latin typeface="Segoe UI" panose="020B0502040204020203" pitchFamily="34" charset="0"/>
                <a:cs typeface="Segoe UI" panose="020B0502040204020203" pitchFamily="34" charset="0"/>
              </a:rPr>
              <a:t> region.</a:t>
            </a:r>
            <a:endParaRPr lang="en-IN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842020-109E-77BC-62F0-3FCB4A59F791}"/>
              </a:ext>
            </a:extLst>
          </p:cNvPr>
          <p:cNvSpPr txBox="1"/>
          <p:nvPr/>
        </p:nvSpPr>
        <p:spPr>
          <a:xfrm>
            <a:off x="237306" y="2427879"/>
            <a:ext cx="5013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                   Query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4A2B45-C245-28C3-97DB-F7C23927AE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306" y="3023680"/>
            <a:ext cx="5858693" cy="266737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E4DFC48-0F45-B352-A123-17E6EF4D4706}"/>
              </a:ext>
            </a:extLst>
          </p:cNvPr>
          <p:cNvSpPr txBox="1"/>
          <p:nvPr/>
        </p:nvSpPr>
        <p:spPr>
          <a:xfrm>
            <a:off x="7078295" y="2369579"/>
            <a:ext cx="2019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  Output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F62D46D-4ABE-D8FF-5DFE-5509A244A7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8295" y="3023681"/>
            <a:ext cx="2019582" cy="266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435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5129881-DED8-F8B9-1766-5CB71DF5E9E2}"/>
              </a:ext>
            </a:extLst>
          </p:cNvPr>
          <p:cNvSpPr txBox="1"/>
          <p:nvPr/>
        </p:nvSpPr>
        <p:spPr>
          <a:xfrm>
            <a:off x="7717972" y="2531907"/>
            <a:ext cx="423454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Atliq Exclusive</a:t>
            </a:r>
            <a:r>
              <a:rPr lang="en-US" dirty="0"/>
              <a:t> operates in </a:t>
            </a:r>
            <a:r>
              <a:rPr lang="en-US" b="1" dirty="0"/>
              <a:t>8 major markets across the APAC region</a:t>
            </a:r>
            <a:r>
              <a:rPr lang="en-US" dirty="0"/>
              <a:t>, showcasing its strong footprint and business expansion in this region.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93D7B1-0DD6-CB85-0422-D9C3BB4F0B83}"/>
              </a:ext>
            </a:extLst>
          </p:cNvPr>
          <p:cNvSpPr txBox="1"/>
          <p:nvPr/>
        </p:nvSpPr>
        <p:spPr>
          <a:xfrm>
            <a:off x="7554686" y="1981566"/>
            <a:ext cx="4234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en-IN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Insights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783CB59-C490-A132-97E2-A51F66060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367984" cy="6858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7DD4427-0040-F82E-6227-2ABB4B69A6BD}"/>
              </a:ext>
            </a:extLst>
          </p:cNvPr>
          <p:cNvSpPr txBox="1"/>
          <p:nvPr/>
        </p:nvSpPr>
        <p:spPr>
          <a:xfrm>
            <a:off x="4811486" y="348708"/>
            <a:ext cx="23450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0" dirty="0">
                <a:solidFill>
                  <a:schemeClr val="accent5">
                    <a:lumMod val="7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Atliq Exclusive's</a:t>
            </a:r>
            <a:r>
              <a:rPr lang="en-US" sz="1600" b="0" i="0" dirty="0">
                <a:solidFill>
                  <a:schemeClr val="accent5">
                    <a:lumMod val="7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marketing countries in APAC region</a:t>
            </a:r>
            <a:endParaRPr lang="en-IN" sz="1600" dirty="0">
              <a:solidFill>
                <a:schemeClr val="accent5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1924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BF04F10-5AB9-EFE9-1E17-3021DF3C9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37" y="0"/>
            <a:ext cx="10863349" cy="2002971"/>
          </a:xfrm>
        </p:spPr>
        <p:txBody>
          <a:bodyPr>
            <a:normAutofit/>
          </a:bodyPr>
          <a:lstStyle/>
          <a:p>
            <a:pPr algn="l"/>
            <a:r>
              <a:rPr lang="en-IN" sz="3100" dirty="0">
                <a:latin typeface="Segoe UI" panose="020B0502040204020203" pitchFamily="34" charset="0"/>
                <a:cs typeface="Segoe UI" panose="020B0502040204020203" pitchFamily="34" charset="0"/>
              </a:rPr>
              <a:t>Request – 2</a:t>
            </a:r>
            <a:br>
              <a:rPr lang="en-IN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en-IN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700" cap="none" dirty="0">
                <a:latin typeface="Segoe UI" panose="020B0502040204020203" pitchFamily="34" charset="0"/>
                <a:cs typeface="Segoe UI" panose="020B0502040204020203" pitchFamily="34" charset="0"/>
              </a:rPr>
              <a:t>What is the percentage of unique product increase in 2021 vs. 2020? The final output contains these fields</a:t>
            </a:r>
            <a:r>
              <a:rPr lang="en-US" sz="1700" dirty="0"/>
              <a:t>, </a:t>
            </a:r>
            <a:br>
              <a:rPr lang="en-US" sz="1700" dirty="0"/>
            </a:br>
            <a:r>
              <a:rPr lang="en-US" sz="1700" cap="none" dirty="0">
                <a:latin typeface="Segoe UI" panose="020B0502040204020203" pitchFamily="34" charset="0"/>
                <a:cs typeface="Segoe UI" panose="020B0502040204020203" pitchFamily="34" charset="0"/>
              </a:rPr>
              <a:t>unique_products_2020 </a:t>
            </a:r>
            <a:br>
              <a:rPr lang="en-US" sz="1700" cap="none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700" cap="none" dirty="0">
                <a:latin typeface="Segoe UI" panose="020B0502040204020203" pitchFamily="34" charset="0"/>
                <a:cs typeface="Segoe UI" panose="020B0502040204020203" pitchFamily="34" charset="0"/>
              </a:rPr>
              <a:t>unique_products_2021 </a:t>
            </a:r>
            <a:br>
              <a:rPr lang="en-US" sz="1700" cap="none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700" cap="none" dirty="0">
                <a:latin typeface="Segoe UI" panose="020B0502040204020203" pitchFamily="34" charset="0"/>
                <a:cs typeface="Segoe UI" panose="020B0502040204020203" pitchFamily="34" charset="0"/>
              </a:rPr>
              <a:t>percentage_chg </a:t>
            </a:r>
            <a:endParaRPr lang="en-IN" sz="17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052AC7-FD45-4E80-CA9E-F23594504748}"/>
              </a:ext>
            </a:extLst>
          </p:cNvPr>
          <p:cNvSpPr txBox="1"/>
          <p:nvPr/>
        </p:nvSpPr>
        <p:spPr>
          <a:xfrm>
            <a:off x="188701" y="2082380"/>
            <a:ext cx="7358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                       Query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DD5AEE-EB2F-6BBD-114C-A0EEF6C10D41}"/>
              </a:ext>
            </a:extLst>
          </p:cNvPr>
          <p:cNvSpPr txBox="1"/>
          <p:nvPr/>
        </p:nvSpPr>
        <p:spPr>
          <a:xfrm>
            <a:off x="7750629" y="2110879"/>
            <a:ext cx="4192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  Output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B10B832-B688-C663-5B73-92FC70CFE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201" y="2928867"/>
            <a:ext cx="4300924" cy="100026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8060F0A-F89F-5272-7ED6-7E4B2DBD1E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123" y="2623454"/>
            <a:ext cx="7104728" cy="4016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278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EF6B5A-C971-4A6D-F5DF-946BD7F9471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01241" y="405468"/>
            <a:ext cx="4367445" cy="522995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717549-A8F1-F7E2-1A3F-BD7DF529422A}"/>
              </a:ext>
            </a:extLst>
          </p:cNvPr>
          <p:cNvSpPr txBox="1"/>
          <p:nvPr/>
        </p:nvSpPr>
        <p:spPr>
          <a:xfrm>
            <a:off x="6291943" y="2297253"/>
            <a:ext cx="4234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en-IN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Insights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1C4425BD-0454-3CD5-ECBD-03FC4E487F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9029" y="2874467"/>
            <a:ext cx="451757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Atliq Hardware's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36.33%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rise in unique products shows its focus on innovation and meeting customer needs.</a:t>
            </a:r>
          </a:p>
        </p:txBody>
      </p:sp>
    </p:spTree>
    <p:extLst>
      <p:ext uri="{BB962C8B-B14F-4D97-AF65-F5344CB8AC3E}">
        <p14:creationId xmlns:p14="http://schemas.microsoft.com/office/powerpoint/2010/main" val="1283307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9AF7F75-DF80-2787-24E3-3FFDDD02D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457" y="108857"/>
            <a:ext cx="11016343" cy="2503714"/>
          </a:xfrm>
        </p:spPr>
        <p:txBody>
          <a:bodyPr>
            <a:normAutofit/>
          </a:bodyPr>
          <a:lstStyle/>
          <a:p>
            <a:pPr algn="l"/>
            <a:r>
              <a:rPr lang="en-IN" sz="2800" dirty="0">
                <a:latin typeface="Segoe UI" panose="020B0502040204020203" pitchFamily="34" charset="0"/>
                <a:cs typeface="Segoe UI" panose="020B0502040204020203" pitchFamily="34" charset="0"/>
              </a:rPr>
              <a:t>Request – 3</a:t>
            </a:r>
            <a:br>
              <a:rPr lang="en-IN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en-IN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Provide a report with all the unique product counts for each segment and sort them in descending order of product counts. The final output contains 2 fields,</a:t>
            </a:r>
            <a:br>
              <a:rPr lang="en-IN" sz="22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IN" sz="2200" dirty="0">
                <a:latin typeface="Segoe UI" panose="020B0502040204020203" pitchFamily="34" charset="0"/>
                <a:cs typeface="Segoe UI" panose="020B0502040204020203" pitchFamily="34" charset="0"/>
              </a:rPr>
              <a:t>segment </a:t>
            </a:r>
            <a:br>
              <a:rPr lang="en-IN" sz="22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IN" sz="2200" dirty="0">
                <a:latin typeface="Segoe UI" panose="020B0502040204020203" pitchFamily="34" charset="0"/>
                <a:cs typeface="Segoe UI" panose="020B0502040204020203" pitchFamily="34" charset="0"/>
              </a:rPr>
              <a:t>product_count</a:t>
            </a:r>
            <a:br>
              <a:rPr lang="en-US" sz="2400" cap="none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I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4E7924-6341-9151-3D17-43E2A30F5FFF}"/>
              </a:ext>
            </a:extLst>
          </p:cNvPr>
          <p:cNvSpPr txBox="1"/>
          <p:nvPr/>
        </p:nvSpPr>
        <p:spPr>
          <a:xfrm>
            <a:off x="338051" y="2754085"/>
            <a:ext cx="5083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                       Query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A18F31-7FBD-76C0-E12C-8514925C4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457" y="3473797"/>
            <a:ext cx="6173061" cy="15432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0CBCDB0-3F15-04D4-EC74-B45F1A1D3908}"/>
              </a:ext>
            </a:extLst>
          </p:cNvPr>
          <p:cNvSpPr txBox="1"/>
          <p:nvPr/>
        </p:nvSpPr>
        <p:spPr>
          <a:xfrm>
            <a:off x="8032096" y="2758549"/>
            <a:ext cx="2876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       Output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D851DEF-EC52-5F76-B2A1-4F6F85F89F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2096" y="3473797"/>
            <a:ext cx="2876951" cy="218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25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2381C9-9717-1348-9113-8AD9C33F5A5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37361" y="1193020"/>
            <a:ext cx="5477639" cy="466790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454F608-FF5C-D88A-0442-F75F9614C36E}"/>
              </a:ext>
            </a:extLst>
          </p:cNvPr>
          <p:cNvSpPr txBox="1"/>
          <p:nvPr/>
        </p:nvSpPr>
        <p:spPr>
          <a:xfrm>
            <a:off x="6016879" y="1472481"/>
            <a:ext cx="4234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en-IN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Insights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D42DCDC9-6823-1A80-FAA5-DD6043DBD3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6879" y="1931131"/>
            <a:ext cx="5835805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Strong Segments: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Notebooks, Accessories, and Peripherals dominate, averaging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110 products per segment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Weak Segments: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Desktops, Storage, and Networking lag behind, averaging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23 products per segment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Action Needed: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The Product Development team should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redesign or improve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products in weaker segments.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Growth Focus: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Innovation in strong segments will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maintain market leadership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 while weaker segments need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growth strategies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8860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1399</TotalTime>
  <Words>1086</Words>
  <Application>Microsoft Office PowerPoint</Application>
  <PresentationFormat>Widescreen</PresentationFormat>
  <Paragraphs>83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Segoe UI</vt:lpstr>
      <vt:lpstr>Office Theme</vt:lpstr>
      <vt:lpstr> Consumer Goods  Ad hoc Insights </vt:lpstr>
      <vt:lpstr>Introduction </vt:lpstr>
      <vt:lpstr>Objective</vt:lpstr>
      <vt:lpstr>Request – 1  Provide the list of markets in which customer "atliq exclusive" operates its business in the APAC region.</vt:lpstr>
      <vt:lpstr>PowerPoint Presentation</vt:lpstr>
      <vt:lpstr>Request – 2  What is the percentage of unique product increase in 2021 vs. 2020? The final output contains these fields,  unique_products_2020  unique_products_2021  percentage_chg </vt:lpstr>
      <vt:lpstr>PowerPoint Presentation</vt:lpstr>
      <vt:lpstr>Request – 3  Provide a report with all the unique product counts for each segment and sort them in descending order of product counts. The final output contains 2 fields, segment  product_count </vt:lpstr>
      <vt:lpstr>PowerPoint Presentation</vt:lpstr>
      <vt:lpstr>Request – 4  Which segment had the most increase in unique products in 2021 vs 2020? The final output contains these fields,  segment | product_count_2020  | product_count_2021  | difference </vt:lpstr>
      <vt:lpstr>PowerPoint Presentation</vt:lpstr>
      <vt:lpstr>Request – 5  Get the products that have the highest and lowest manufacturing costs. The final output should contain these fields, product_code | product | manufacturing_cost</vt:lpstr>
      <vt:lpstr>Request – 6  Generate a report which contains the top 5 customers who received an average high pre_invoice_discount_pct for the fiscal year 2021 and in the Indian market. The final output contains these fields,  customer_code | customer | average_discount_percentage</vt:lpstr>
      <vt:lpstr>PowerPoint Presentation</vt:lpstr>
      <vt:lpstr>Request – 7  Get the complete report of the Gross sales amount for the customer “Atliq Exclusive” for each month. This analysis helps to get an idea of low and high-performing months and take strategic decisions. The final report contains these columns: Month | Year | Gross sales Amount </vt:lpstr>
      <vt:lpstr>PowerPoint Presentation</vt:lpstr>
      <vt:lpstr>Request – 8  In which quarter of 2020, got the maximum total_sold_quantity? The final output contains these fields sorted by the total_sold_quantity,  Quarter | total_sold_quantity </vt:lpstr>
      <vt:lpstr>PowerPoint Presentation</vt:lpstr>
      <vt:lpstr>Request – 9  Which channel helped to bring more gross sales in the fiscal year 2021 and the percentage of contribution? The final output contains these fields,  channel | gross_sales_mln | percentage </vt:lpstr>
      <vt:lpstr>PowerPoint Presentation</vt:lpstr>
      <vt:lpstr>Request – 10  Get the Top 3 products in each division that have a high total_sold_quantity in the fiscal_year 2021? The final output contains these fields,  division | product_code | product | total_sold_quantity | rank_order 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Manjunath ediga</dc:creator>
  <cp:lastModifiedBy>Manjunath ediga</cp:lastModifiedBy>
  <cp:revision>4</cp:revision>
  <dcterms:created xsi:type="dcterms:W3CDTF">2025-03-06T06:26:16Z</dcterms:created>
  <dcterms:modified xsi:type="dcterms:W3CDTF">2025-03-09T15:18:06Z</dcterms:modified>
</cp:coreProperties>
</file>