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71" r:id="rId2"/>
    <p:sldId id="258" r:id="rId3"/>
    <p:sldId id="259" r:id="rId4"/>
    <p:sldId id="260" r:id="rId5"/>
    <p:sldId id="261" r:id="rId6"/>
    <p:sldId id="262" r:id="rId7"/>
    <p:sldId id="263" r:id="rId8"/>
    <p:sldId id="264"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4BDE20-5BA4-495D-A2EB-5094390FFFCC}" v="36" dt="2024-06-21T11:10:29.6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3EF47-6F7C-4D5C-B991-F662418BFD6E}" type="datetimeFigureOut">
              <a:rPr lang="en-IN" smtClean="0"/>
              <a:t>21-06-2024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45EEA-7B2E-405F-90ED-D96EC8C625ED}" type="slidenum">
              <a:rPr lang="en-IN" smtClean="0"/>
              <a:t>‹#›</a:t>
            </a:fld>
            <a:endParaRPr lang="en-IN"/>
          </a:p>
        </p:txBody>
      </p:sp>
    </p:spTree>
    <p:extLst>
      <p:ext uri="{BB962C8B-B14F-4D97-AF65-F5344CB8AC3E}">
        <p14:creationId xmlns:p14="http://schemas.microsoft.com/office/powerpoint/2010/main" val="253661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645EEA-7B2E-405F-90ED-D96EC8C625ED}" type="slidenum">
              <a:rPr lang="en-IN" smtClean="0"/>
              <a:t>9</a:t>
            </a:fld>
            <a:endParaRPr lang="en-IN"/>
          </a:p>
        </p:txBody>
      </p:sp>
    </p:spTree>
    <p:extLst>
      <p:ext uri="{BB962C8B-B14F-4D97-AF65-F5344CB8AC3E}">
        <p14:creationId xmlns:p14="http://schemas.microsoft.com/office/powerpoint/2010/main" val="3319579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6/21/2024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6/21/2024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F1350C-B111-BEC1-80FD-6CAE667B638C}"/>
              </a:ext>
            </a:extLst>
          </p:cNvPr>
          <p:cNvSpPr txBox="1"/>
          <p:nvPr/>
        </p:nvSpPr>
        <p:spPr>
          <a:xfrm>
            <a:off x="696287" y="1770077"/>
            <a:ext cx="11157358" cy="630942"/>
          </a:xfrm>
          <a:prstGeom prst="rect">
            <a:avLst/>
          </a:prstGeom>
          <a:noFill/>
        </p:spPr>
        <p:txBody>
          <a:bodyPr wrap="square" rtlCol="0">
            <a:spAutoFit/>
          </a:bodyPr>
          <a:lstStyle/>
          <a:p>
            <a:r>
              <a:rPr lang="en-IN" sz="3500" b="1" dirty="0">
                <a:latin typeface="Times New Roman" panose="02020603050405020304" pitchFamily="18" charset="0"/>
                <a:cs typeface="Times New Roman" panose="02020603050405020304" pitchFamily="18" charset="0"/>
              </a:rPr>
              <a:t>PATIENTS SUMMARY DASHBOARD IN POWER BI</a:t>
            </a:r>
          </a:p>
        </p:txBody>
      </p:sp>
      <p:sp>
        <p:nvSpPr>
          <p:cNvPr id="3" name="TextBox 2">
            <a:extLst>
              <a:ext uri="{FF2B5EF4-FFF2-40B4-BE49-F238E27FC236}">
                <a16:creationId xmlns:a16="http://schemas.microsoft.com/office/drawing/2014/main" id="{CAB9BCD1-F900-40FB-80F0-AD6146C5BD49}"/>
              </a:ext>
            </a:extLst>
          </p:cNvPr>
          <p:cNvSpPr txBox="1"/>
          <p:nvPr/>
        </p:nvSpPr>
        <p:spPr>
          <a:xfrm>
            <a:off x="6274966" y="3167390"/>
            <a:ext cx="5083729"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PRESENTED BY - KAVYA</a:t>
            </a:r>
          </a:p>
        </p:txBody>
      </p:sp>
    </p:spTree>
    <p:extLst>
      <p:ext uri="{BB962C8B-B14F-4D97-AF65-F5344CB8AC3E}">
        <p14:creationId xmlns:p14="http://schemas.microsoft.com/office/powerpoint/2010/main" val="628614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C77F68-6726-150E-6A5D-F8316AE7B86A}"/>
              </a:ext>
            </a:extLst>
          </p:cNvPr>
          <p:cNvSpPr txBox="1"/>
          <p:nvPr/>
        </p:nvSpPr>
        <p:spPr>
          <a:xfrm>
            <a:off x="671119" y="453006"/>
            <a:ext cx="4462943"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WORK DONE </a:t>
            </a:r>
          </a:p>
        </p:txBody>
      </p:sp>
      <p:sp>
        <p:nvSpPr>
          <p:cNvPr id="3" name="TextBox 2">
            <a:extLst>
              <a:ext uri="{FF2B5EF4-FFF2-40B4-BE49-F238E27FC236}">
                <a16:creationId xmlns:a16="http://schemas.microsoft.com/office/drawing/2014/main" id="{6BADAA8A-F50E-1AD3-C7FF-1BC892BD00EE}"/>
              </a:ext>
            </a:extLst>
          </p:cNvPr>
          <p:cNvSpPr txBox="1"/>
          <p:nvPr/>
        </p:nvSpPr>
        <p:spPr>
          <a:xfrm>
            <a:off x="11702642" y="5679347"/>
            <a:ext cx="41945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11</a:t>
            </a:r>
          </a:p>
        </p:txBody>
      </p:sp>
      <p:pic>
        <p:nvPicPr>
          <p:cNvPr id="6" name="Picture 5">
            <a:extLst>
              <a:ext uri="{FF2B5EF4-FFF2-40B4-BE49-F238E27FC236}">
                <a16:creationId xmlns:a16="http://schemas.microsoft.com/office/drawing/2014/main" id="{4E455772-05D2-9226-1AE0-51504CC062F4}"/>
              </a:ext>
            </a:extLst>
          </p:cNvPr>
          <p:cNvPicPr>
            <a:picLocks noChangeAspect="1"/>
          </p:cNvPicPr>
          <p:nvPr/>
        </p:nvPicPr>
        <p:blipFill>
          <a:blip r:embed="rId2"/>
          <a:stretch>
            <a:fillRect/>
          </a:stretch>
        </p:blipFill>
        <p:spPr>
          <a:xfrm>
            <a:off x="973122" y="1130416"/>
            <a:ext cx="9915787" cy="4597167"/>
          </a:xfrm>
          <a:prstGeom prst="rect">
            <a:avLst/>
          </a:prstGeom>
        </p:spPr>
      </p:pic>
    </p:spTree>
    <p:extLst>
      <p:ext uri="{BB962C8B-B14F-4D97-AF65-F5344CB8AC3E}">
        <p14:creationId xmlns:p14="http://schemas.microsoft.com/office/powerpoint/2010/main" val="260026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B181C188-304F-99FA-446D-7BE2FA5BDFB5}"/>
              </a:ext>
            </a:extLst>
          </p:cNvPr>
          <p:cNvSpPr>
            <a:spLocks noChangeArrowheads="1"/>
          </p:cNvSpPr>
          <p:nvPr/>
        </p:nvSpPr>
        <p:spPr bwMode="auto">
          <a:xfrm>
            <a:off x="880844" y="1372697"/>
            <a:ext cx="942083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Looking ahead, the evolution of customer performance dashboards in Power BI is poised to embrace several exciting advancements. One key aspect is the integration of AI and machine learning capabilities for predictive analytics, enabling organizations to forecast customer behaviors and trends more accurately. Enhanced natural language processing (NLP) features will enable users to interact with dashboards using conversational queries, making insights more accessible to non-technical stakeholders. Improved real-time data processing and IoT integration will provide up-to-the-minute insights, crucial for agile decision-making. Moreover, enhanced customization options and interactive storytelling capabilities will empower users to create more personalized and engaging dashboards tailored to specific business needs. As Power BI continues to innovate, these advancements promise to further enhance the effectiveness and usability of customer performance dashboards, driving deeper insights and strategic actions for businesses worldwide.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5B2639AE-06A8-1D60-0406-8B2AE3F33D22}"/>
              </a:ext>
            </a:extLst>
          </p:cNvPr>
          <p:cNvSpPr txBox="1"/>
          <p:nvPr/>
        </p:nvSpPr>
        <p:spPr>
          <a:xfrm>
            <a:off x="880844" y="568794"/>
            <a:ext cx="299487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FUTURE ASPECTS</a:t>
            </a:r>
          </a:p>
        </p:txBody>
      </p:sp>
      <p:sp>
        <p:nvSpPr>
          <p:cNvPr id="2" name="TextBox 1">
            <a:extLst>
              <a:ext uri="{FF2B5EF4-FFF2-40B4-BE49-F238E27FC236}">
                <a16:creationId xmlns:a16="http://schemas.microsoft.com/office/drawing/2014/main" id="{455703D3-4916-622A-6AAE-925DEA166781}"/>
              </a:ext>
            </a:extLst>
          </p:cNvPr>
          <p:cNvSpPr txBox="1"/>
          <p:nvPr/>
        </p:nvSpPr>
        <p:spPr>
          <a:xfrm>
            <a:off x="11652308" y="5704514"/>
            <a:ext cx="60400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12</a:t>
            </a:r>
          </a:p>
        </p:txBody>
      </p:sp>
    </p:spTree>
    <p:extLst>
      <p:ext uri="{BB962C8B-B14F-4D97-AF65-F5344CB8AC3E}">
        <p14:creationId xmlns:p14="http://schemas.microsoft.com/office/powerpoint/2010/main" val="1357523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BAE126-2BF1-14A2-F2F7-86FA5FD1280C}"/>
              </a:ext>
            </a:extLst>
          </p:cNvPr>
          <p:cNvSpPr txBox="1"/>
          <p:nvPr/>
        </p:nvSpPr>
        <p:spPr>
          <a:xfrm>
            <a:off x="1266738" y="629173"/>
            <a:ext cx="4630723"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57CED3A4-1322-F687-E9EC-7F9C1C299827}"/>
              </a:ext>
            </a:extLst>
          </p:cNvPr>
          <p:cNvSpPr txBox="1"/>
          <p:nvPr/>
        </p:nvSpPr>
        <p:spPr>
          <a:xfrm>
            <a:off x="1266738" y="1437467"/>
            <a:ext cx="9370503" cy="2585323"/>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 Patient Summary Dashboard in Power BI is an invaluable asset for healthcare providers, offering an integrated and dynamic platform to monitor and analyze patient data. By utilizing Power BI's robust data integration and visualization capabilities, the dashboard delivers a holistic view of patient health metrics, medical history, and treatment outcomes. This enhances clinical decision-making, improves patient care, and operational efficiency, while ensuring data security and regulatory compliance. With features like real-time alerts, interactive drill-downs, and customizable views, healthcare professionals can swiftly respond to critical situations and maintain a high standard of patient management. The implementation of such a dashboard ultimately leads to better patient outcomes and a more efficient healthcare delivery system</a:t>
            </a:r>
            <a:r>
              <a:rPr lang="en-US" dirty="0"/>
              <a:t>.</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6A97DE0-5E81-2C8F-2A2E-E724207A0226}"/>
              </a:ext>
            </a:extLst>
          </p:cNvPr>
          <p:cNvSpPr txBox="1"/>
          <p:nvPr/>
        </p:nvSpPr>
        <p:spPr>
          <a:xfrm>
            <a:off x="11610363" y="5662569"/>
            <a:ext cx="721453" cy="36911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13</a:t>
            </a:r>
          </a:p>
        </p:txBody>
      </p:sp>
    </p:spTree>
    <p:extLst>
      <p:ext uri="{BB962C8B-B14F-4D97-AF65-F5344CB8AC3E}">
        <p14:creationId xmlns:p14="http://schemas.microsoft.com/office/powerpoint/2010/main" val="2560351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717C2E-5B5B-0165-CA75-29F19BD8F4D8}"/>
              </a:ext>
            </a:extLst>
          </p:cNvPr>
          <p:cNvSpPr txBox="1"/>
          <p:nvPr/>
        </p:nvSpPr>
        <p:spPr>
          <a:xfrm>
            <a:off x="3481432" y="2323750"/>
            <a:ext cx="5603846" cy="923330"/>
          </a:xfrm>
          <a:prstGeom prst="rect">
            <a:avLst/>
          </a:prstGeom>
          <a:noFill/>
        </p:spPr>
        <p:txBody>
          <a:bodyPr wrap="square" rtlCol="0">
            <a:spAutoFit/>
          </a:bodyPr>
          <a:lstStyle/>
          <a:p>
            <a:r>
              <a:rPr lang="en-IN" sz="5400" b="1" dirty="0">
                <a:latin typeface="Times New Roman" panose="02020603050405020304" pitchFamily="18" charset="0"/>
                <a:cs typeface="Times New Roman" panose="02020603050405020304" pitchFamily="18" charset="0"/>
              </a:rPr>
              <a:t>THANK YOU</a:t>
            </a:r>
          </a:p>
        </p:txBody>
      </p:sp>
      <p:sp>
        <p:nvSpPr>
          <p:cNvPr id="3" name="TextBox 2">
            <a:extLst>
              <a:ext uri="{FF2B5EF4-FFF2-40B4-BE49-F238E27FC236}">
                <a16:creationId xmlns:a16="http://schemas.microsoft.com/office/drawing/2014/main" id="{3B3EBC96-15B4-94D2-7CC5-D7C3BB838D88}"/>
              </a:ext>
            </a:extLst>
          </p:cNvPr>
          <p:cNvSpPr txBox="1"/>
          <p:nvPr/>
        </p:nvSpPr>
        <p:spPr>
          <a:xfrm>
            <a:off x="11629937" y="5637402"/>
            <a:ext cx="562063" cy="37750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681378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B223D9-FE8B-759B-91C5-59E2F38ED768}"/>
              </a:ext>
            </a:extLst>
          </p:cNvPr>
          <p:cNvSpPr txBox="1"/>
          <p:nvPr/>
        </p:nvSpPr>
        <p:spPr>
          <a:xfrm>
            <a:off x="889233" y="604007"/>
            <a:ext cx="3917659"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7214030A-DE66-866A-3681-2E409EB6E0A6}"/>
              </a:ext>
            </a:extLst>
          </p:cNvPr>
          <p:cNvSpPr txBox="1"/>
          <p:nvPr/>
        </p:nvSpPr>
        <p:spPr>
          <a:xfrm>
            <a:off x="1652631" y="3429000"/>
            <a:ext cx="8103764" cy="147732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 Patient Summary Dashboard in Power BI is a powerful tool designed to provide healthcare professionals with an intuitive and comprehensive overview of patient data. This dashboard leverages the capabilities of Power BI to integrate, analyze, and visualize various patient-related metrics, facilitating better decision-making and enhancing patient care.</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5713943-1725-9BBF-4CF1-C5EED06C0720}"/>
              </a:ext>
            </a:extLst>
          </p:cNvPr>
          <p:cNvSpPr txBox="1"/>
          <p:nvPr/>
        </p:nvSpPr>
        <p:spPr>
          <a:xfrm>
            <a:off x="1652630" y="1405901"/>
            <a:ext cx="8103764"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In today's data-driven business environment, organizations are increasingly relying on analytics to gain insights into customer behavior and performance. A Patients Summary Dashboard created using Power BI is a powerful tool that enables businesses to visualize, analyze, and interpret customer-related data in real time. This dashboard helps in making informed decisions, optimizing customer engagement strategies, and enhancing overall business performance.</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5CF9146-D483-EED0-53AF-4339F927FE62}"/>
              </a:ext>
            </a:extLst>
          </p:cNvPr>
          <p:cNvSpPr txBox="1"/>
          <p:nvPr/>
        </p:nvSpPr>
        <p:spPr>
          <a:xfrm>
            <a:off x="11669086" y="5712903"/>
            <a:ext cx="612397" cy="36911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02</a:t>
            </a:r>
          </a:p>
        </p:txBody>
      </p:sp>
    </p:spTree>
    <p:extLst>
      <p:ext uri="{BB962C8B-B14F-4D97-AF65-F5344CB8AC3E}">
        <p14:creationId xmlns:p14="http://schemas.microsoft.com/office/powerpoint/2010/main" val="586932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1CFAC2-5C2B-8C3C-E6F8-ECFE40EC855B}"/>
              </a:ext>
            </a:extLst>
          </p:cNvPr>
          <p:cNvSpPr txBox="1"/>
          <p:nvPr/>
        </p:nvSpPr>
        <p:spPr>
          <a:xfrm>
            <a:off x="906011" y="553673"/>
            <a:ext cx="3171038"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A176CE5F-D04C-ED53-8A85-48B52FB4CDDF}"/>
              </a:ext>
            </a:extLst>
          </p:cNvPr>
          <p:cNvSpPr txBox="1"/>
          <p:nvPr/>
        </p:nvSpPr>
        <p:spPr>
          <a:xfrm>
            <a:off x="1300294" y="1376644"/>
            <a:ext cx="8690994" cy="286232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Enhancing Patients Insights with a Performance Dashboard in Power BI</a:t>
            </a:r>
          </a:p>
          <a:p>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Involves integrating comprehensive data sources, utilizing advanced analytics, and implementing interactive visualizations to provide a holistic view of patient care. By leveraging predictive analytics, real-time monitoring, and risk stratification, healthcare providers can proactively manage patient health, identify high-risk individuals, and optimize treatment plans. The dashboard's ability to track key performance indicators (KPIs), analyze trends, and facilitate collaboration among healthcare teams ensures that patient care is continuously improved, operational efficiency is maximized, and compliance with healthcare regulations is maintained.</a:t>
            </a:r>
            <a:endParaRPr lang="en-US"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470391-8047-0CF3-E1AA-68982FC59ACE}"/>
              </a:ext>
            </a:extLst>
          </p:cNvPr>
          <p:cNvSpPr txBox="1"/>
          <p:nvPr/>
        </p:nvSpPr>
        <p:spPr>
          <a:xfrm>
            <a:off x="1300294" y="4291942"/>
            <a:ext cx="8690994"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To address these challenges, of the hospital seeks to develop a patient Summary Dashboard using Power BI. The goal is to create an integrated, real-time, and user-friendly dashboard that consolidates data from various sources, provides actionable insights, and supports advanced analytics to enhance customer understanding and decision-making.</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FF49158-DAD2-7CC9-4223-BECAF04B3879}"/>
              </a:ext>
            </a:extLst>
          </p:cNvPr>
          <p:cNvSpPr txBox="1"/>
          <p:nvPr/>
        </p:nvSpPr>
        <p:spPr>
          <a:xfrm>
            <a:off x="11741791" y="5771626"/>
            <a:ext cx="900418" cy="36911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1322368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1541CF-2BF8-4A7E-DAB1-DC5719105166}"/>
              </a:ext>
            </a:extLst>
          </p:cNvPr>
          <p:cNvSpPr txBox="1"/>
          <p:nvPr/>
        </p:nvSpPr>
        <p:spPr>
          <a:xfrm>
            <a:off x="998290" y="486561"/>
            <a:ext cx="4035104"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OBJECTIVE</a:t>
            </a:r>
          </a:p>
        </p:txBody>
      </p:sp>
      <p:sp>
        <p:nvSpPr>
          <p:cNvPr id="4" name="Rectangle 2">
            <a:extLst>
              <a:ext uri="{FF2B5EF4-FFF2-40B4-BE49-F238E27FC236}">
                <a16:creationId xmlns:a16="http://schemas.microsoft.com/office/drawing/2014/main" id="{8A651335-B9E5-455B-3192-77F398DF8DEC}"/>
              </a:ext>
            </a:extLst>
          </p:cNvPr>
          <p:cNvSpPr>
            <a:spLocks noChangeArrowheads="1"/>
          </p:cNvSpPr>
          <p:nvPr/>
        </p:nvSpPr>
        <p:spPr bwMode="auto">
          <a:xfrm>
            <a:off x="1392573" y="1297965"/>
            <a:ext cx="880005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Seamlessly integrate data from multiple sources, including CRM, e-commerce, and social media platforms.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Data Updates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the dashboard updates in real-time to provide the latest customer performance metrics.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Visualizations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interactive charts, graphs, and maps to facilitate easy exploration and analysis of customer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Analytics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features for advanced analytics, such as predictive modeling and trend analysis, to uncover deeper insights.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Customizable Reports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customization of reports to meet specific business needs and enable detailed drill-downs into customer segments.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 a user-friendly interface that can be easily navigated by non-technical users, promoting widespread adoption and utilization. </a:t>
            </a:r>
          </a:p>
        </p:txBody>
      </p:sp>
      <p:sp>
        <p:nvSpPr>
          <p:cNvPr id="3" name="TextBox 2">
            <a:extLst>
              <a:ext uri="{FF2B5EF4-FFF2-40B4-BE49-F238E27FC236}">
                <a16:creationId xmlns:a16="http://schemas.microsoft.com/office/drawing/2014/main" id="{5AFDBF37-A0F7-0026-6CE2-2CF59BC36645}"/>
              </a:ext>
            </a:extLst>
          </p:cNvPr>
          <p:cNvSpPr txBox="1"/>
          <p:nvPr/>
        </p:nvSpPr>
        <p:spPr>
          <a:xfrm>
            <a:off x="11669086" y="5721292"/>
            <a:ext cx="58723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04</a:t>
            </a:r>
          </a:p>
        </p:txBody>
      </p:sp>
    </p:spTree>
    <p:extLst>
      <p:ext uri="{BB962C8B-B14F-4D97-AF65-F5344CB8AC3E}">
        <p14:creationId xmlns:p14="http://schemas.microsoft.com/office/powerpoint/2010/main" val="255220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C2A20C-78C4-D5EA-7688-FB6F1D0C2015}"/>
              </a:ext>
            </a:extLst>
          </p:cNvPr>
          <p:cNvSpPr txBox="1"/>
          <p:nvPr/>
        </p:nvSpPr>
        <p:spPr>
          <a:xfrm>
            <a:off x="402672" y="570261"/>
            <a:ext cx="8011486"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Basic Features of Patients Summary Dashboard Using Power BI</a:t>
            </a:r>
            <a:endParaRPr lang="en-IN"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654AD02-F049-F364-61AE-6BE27354AC71}"/>
              </a:ext>
            </a:extLst>
          </p:cNvPr>
          <p:cNvSpPr txBox="1"/>
          <p:nvPr/>
        </p:nvSpPr>
        <p:spPr>
          <a:xfrm>
            <a:off x="2090058" y="1408567"/>
            <a:ext cx="6106884" cy="369332"/>
          </a:xfrm>
          <a:prstGeom prst="rect">
            <a:avLst/>
          </a:prstGeom>
          <a:noFill/>
        </p:spPr>
        <p:txBody>
          <a:bodyPr wrap="square">
            <a:spAutoFit/>
          </a:bodyPr>
          <a:lstStyle/>
          <a:p>
            <a:pPr algn="just"/>
            <a:r>
              <a:rPr lang="en-IN" dirty="0"/>
              <a:t>1. </a:t>
            </a:r>
            <a:r>
              <a:rPr lang="en-IN" b="1" dirty="0">
                <a:latin typeface="Times New Roman" panose="02020603050405020304" pitchFamily="18" charset="0"/>
                <a:cs typeface="Times New Roman" panose="02020603050405020304" pitchFamily="18" charset="0"/>
              </a:rPr>
              <a:t>Customer Acquisition Metrics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7B8710C-ED06-4CFB-4FFF-8574A89BAD9B}"/>
              </a:ext>
            </a:extLst>
          </p:cNvPr>
          <p:cNvSpPr txBox="1"/>
          <p:nvPr/>
        </p:nvSpPr>
        <p:spPr>
          <a:xfrm>
            <a:off x="2090058" y="2029033"/>
            <a:ext cx="6106884" cy="369332"/>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Customer Retention Metrics</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E33B3B5-18EB-4022-BCA2-23AF7FACEF74}"/>
              </a:ext>
            </a:extLst>
          </p:cNvPr>
          <p:cNvSpPr txBox="1"/>
          <p:nvPr/>
        </p:nvSpPr>
        <p:spPr>
          <a:xfrm>
            <a:off x="2090058" y="2650697"/>
            <a:ext cx="6106884" cy="369332"/>
          </a:xfrm>
          <a:prstGeom prst="rect">
            <a:avLst/>
          </a:prstGeom>
          <a:noFill/>
        </p:spPr>
        <p:txBody>
          <a:bodyPr wrap="square">
            <a:spAutoFit/>
          </a:bodyPr>
          <a:lstStyle/>
          <a:p>
            <a:r>
              <a:rPr lang="en-IN" b="1" dirty="0"/>
              <a:t>3. </a:t>
            </a:r>
            <a:r>
              <a:rPr lang="en-IN" b="1" dirty="0">
                <a:latin typeface="Times New Roman" panose="02020603050405020304" pitchFamily="18" charset="0"/>
                <a:cs typeface="Times New Roman" panose="02020603050405020304" pitchFamily="18" charset="0"/>
              </a:rPr>
              <a:t>Customer Satisfaction Metrics</a:t>
            </a:r>
          </a:p>
        </p:txBody>
      </p:sp>
      <p:sp>
        <p:nvSpPr>
          <p:cNvPr id="15" name="TextBox 14">
            <a:extLst>
              <a:ext uri="{FF2B5EF4-FFF2-40B4-BE49-F238E27FC236}">
                <a16:creationId xmlns:a16="http://schemas.microsoft.com/office/drawing/2014/main" id="{267DCA59-990D-8D1A-37E3-15DC1AAE7C99}"/>
              </a:ext>
            </a:extLst>
          </p:cNvPr>
          <p:cNvSpPr txBox="1"/>
          <p:nvPr/>
        </p:nvSpPr>
        <p:spPr>
          <a:xfrm>
            <a:off x="2090058" y="3227556"/>
            <a:ext cx="6106884" cy="369332"/>
          </a:xfrm>
          <a:prstGeom prst="rect">
            <a:avLst/>
          </a:prstGeom>
          <a:noFill/>
        </p:spPr>
        <p:txBody>
          <a:bodyPr wrap="square">
            <a:spAutoFit/>
          </a:bodyPr>
          <a:lstStyle/>
          <a:p>
            <a:r>
              <a:rPr lang="en-US" dirty="0"/>
              <a:t>4. </a:t>
            </a:r>
            <a:r>
              <a:rPr lang="en-US" b="1" dirty="0">
                <a:latin typeface="Times New Roman" panose="02020603050405020304" pitchFamily="18" charset="0"/>
                <a:cs typeface="Times New Roman" panose="02020603050405020304" pitchFamily="18" charset="0"/>
              </a:rPr>
              <a:t>Customer Lifetime Value (CLV)</a:t>
            </a:r>
            <a:endParaRPr lang="en-IN"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FF89F33-E609-468E-2171-27F176A74307}"/>
              </a:ext>
            </a:extLst>
          </p:cNvPr>
          <p:cNvSpPr txBox="1"/>
          <p:nvPr/>
        </p:nvSpPr>
        <p:spPr>
          <a:xfrm>
            <a:off x="2090058" y="3837971"/>
            <a:ext cx="6106884"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5</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Demographic Insights</a:t>
            </a:r>
            <a:endParaRPr lang="en-IN"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9CBC8EF-5CCD-58F7-1A77-9C96059D22D2}"/>
              </a:ext>
            </a:extLst>
          </p:cNvPr>
          <p:cNvSpPr txBox="1"/>
          <p:nvPr/>
        </p:nvSpPr>
        <p:spPr>
          <a:xfrm>
            <a:off x="2090058" y="4431608"/>
            <a:ext cx="6106884"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6</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Real-Time Data Updates</a:t>
            </a:r>
            <a:endParaRPr lang="en-IN"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518FD869-AC56-66E8-B971-8CDF57499635}"/>
              </a:ext>
            </a:extLst>
          </p:cNvPr>
          <p:cNvSpPr txBox="1"/>
          <p:nvPr/>
        </p:nvSpPr>
        <p:spPr>
          <a:xfrm>
            <a:off x="2090058" y="5025245"/>
            <a:ext cx="6106884"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7</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Interactive Visualizations</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E4A6D17-1CCA-9DD1-EC79-A17F9E104287}"/>
              </a:ext>
            </a:extLst>
          </p:cNvPr>
          <p:cNvSpPr txBox="1"/>
          <p:nvPr/>
        </p:nvSpPr>
        <p:spPr>
          <a:xfrm>
            <a:off x="11697049" y="5763237"/>
            <a:ext cx="49495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05</a:t>
            </a:r>
          </a:p>
        </p:txBody>
      </p:sp>
    </p:spTree>
    <p:extLst>
      <p:ext uri="{BB962C8B-B14F-4D97-AF65-F5344CB8AC3E}">
        <p14:creationId xmlns:p14="http://schemas.microsoft.com/office/powerpoint/2010/main" val="312520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2018F4-DD2C-C084-9880-BA2085BD4877}"/>
              </a:ext>
            </a:extLst>
          </p:cNvPr>
          <p:cNvSpPr txBox="1"/>
          <p:nvPr/>
        </p:nvSpPr>
        <p:spPr>
          <a:xfrm>
            <a:off x="939567" y="1412625"/>
            <a:ext cx="9966121" cy="1754326"/>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Data Collection and Integration</a:t>
            </a:r>
          </a:p>
          <a:p>
            <a:pPr algn="just"/>
            <a:r>
              <a:rPr lang="en-US" b="1" dirty="0">
                <a:latin typeface="Times New Roman" panose="02020603050405020304" pitchFamily="18" charset="0"/>
                <a:cs typeface="Times New Roman" panose="02020603050405020304" pitchFamily="18" charset="0"/>
              </a:rPr>
              <a:t>Identify Data Sources:</a:t>
            </a:r>
            <a:r>
              <a:rPr lang="en-US" dirty="0">
                <a:latin typeface="Times New Roman" panose="02020603050405020304" pitchFamily="18" charset="0"/>
                <a:cs typeface="Times New Roman" panose="02020603050405020304" pitchFamily="18" charset="0"/>
              </a:rPr>
              <a:t> Determine the data sources needed for the dashboard. Common sources include CRM systems, e-commerce platforms, social media, customer feedback tools, and financial systems.</a:t>
            </a:r>
          </a:p>
          <a:p>
            <a:pPr algn="just"/>
            <a:r>
              <a:rPr lang="en-US" b="1" dirty="0">
                <a:latin typeface="Times New Roman" panose="02020603050405020304" pitchFamily="18" charset="0"/>
                <a:cs typeface="Times New Roman" panose="02020603050405020304" pitchFamily="18" charset="0"/>
              </a:rPr>
              <a:t>Data Extraction:</a:t>
            </a:r>
            <a:r>
              <a:rPr lang="en-US" dirty="0">
                <a:latin typeface="Times New Roman" panose="02020603050405020304" pitchFamily="18" charset="0"/>
                <a:cs typeface="Times New Roman" panose="02020603050405020304" pitchFamily="18" charset="0"/>
              </a:rPr>
              <a:t> Extract data from these sources. Ensure data accuracy and completeness.</a:t>
            </a:r>
          </a:p>
          <a:p>
            <a:pPr algn="just"/>
            <a:r>
              <a:rPr lang="en-US" b="1" dirty="0">
                <a:latin typeface="Times New Roman" panose="02020603050405020304" pitchFamily="18" charset="0"/>
                <a:cs typeface="Times New Roman" panose="02020603050405020304" pitchFamily="18" charset="0"/>
              </a:rPr>
              <a:t>Data Integration:</a:t>
            </a:r>
            <a:r>
              <a:rPr lang="en-US" dirty="0">
                <a:latin typeface="Times New Roman" panose="02020603050405020304" pitchFamily="18" charset="0"/>
                <a:cs typeface="Times New Roman" panose="02020603050405020304" pitchFamily="18" charset="0"/>
              </a:rPr>
              <a:t> Use Power BI’s data connectors to integrate data from various sources. Power BI supports multiple data formats and platforms, including SQL databases, Excel files, and cloud services.</a:t>
            </a:r>
          </a:p>
        </p:txBody>
      </p:sp>
      <p:sp>
        <p:nvSpPr>
          <p:cNvPr id="5" name="TextBox 4">
            <a:extLst>
              <a:ext uri="{FF2B5EF4-FFF2-40B4-BE49-F238E27FC236}">
                <a16:creationId xmlns:a16="http://schemas.microsoft.com/office/drawing/2014/main" id="{3B1514E6-EE2F-04EF-983F-C3894A974CC2}"/>
              </a:ext>
            </a:extLst>
          </p:cNvPr>
          <p:cNvSpPr txBox="1"/>
          <p:nvPr/>
        </p:nvSpPr>
        <p:spPr>
          <a:xfrm>
            <a:off x="880844" y="3429000"/>
            <a:ext cx="10024844" cy="1754326"/>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Data Preparation and Transformation</a:t>
            </a:r>
          </a:p>
          <a:p>
            <a:pPr algn="just"/>
            <a:r>
              <a:rPr lang="en-US" b="1" dirty="0">
                <a:latin typeface="Times New Roman" panose="02020603050405020304" pitchFamily="18" charset="0"/>
                <a:cs typeface="Times New Roman" panose="02020603050405020304" pitchFamily="18" charset="0"/>
              </a:rPr>
              <a:t>Data Cleaning:</a:t>
            </a:r>
            <a:r>
              <a:rPr lang="en-US" dirty="0">
                <a:latin typeface="Times New Roman" panose="02020603050405020304" pitchFamily="18" charset="0"/>
                <a:cs typeface="Times New Roman" panose="02020603050405020304" pitchFamily="18" charset="0"/>
              </a:rPr>
              <a:t> Clean the data to remove duplicates, correct errors, and handle missing values.</a:t>
            </a:r>
          </a:p>
          <a:p>
            <a:pPr algn="just"/>
            <a:r>
              <a:rPr lang="en-US" b="1" dirty="0">
                <a:latin typeface="Times New Roman" panose="02020603050405020304" pitchFamily="18" charset="0"/>
                <a:cs typeface="Times New Roman" panose="02020603050405020304" pitchFamily="18" charset="0"/>
              </a:rPr>
              <a:t>Data Transformation:</a:t>
            </a:r>
            <a:r>
              <a:rPr lang="en-US" dirty="0">
                <a:latin typeface="Times New Roman" panose="02020603050405020304" pitchFamily="18" charset="0"/>
                <a:cs typeface="Times New Roman" panose="02020603050405020304" pitchFamily="18" charset="0"/>
              </a:rPr>
              <a:t> Transform the data to make it suitable for analysis. This may include normalizing data formats, creating calculated fields, and aggregating data at the required levels.</a:t>
            </a:r>
          </a:p>
          <a:p>
            <a:pPr algn="just"/>
            <a:r>
              <a:rPr lang="en-US" b="1" dirty="0">
                <a:latin typeface="Times New Roman" panose="02020603050405020304" pitchFamily="18" charset="0"/>
                <a:cs typeface="Times New Roman" panose="02020603050405020304" pitchFamily="18" charset="0"/>
              </a:rPr>
              <a:t>Data Modeling:</a:t>
            </a:r>
            <a:r>
              <a:rPr lang="en-US" dirty="0">
                <a:latin typeface="Times New Roman" panose="02020603050405020304" pitchFamily="18" charset="0"/>
                <a:cs typeface="Times New Roman" panose="02020603050405020304" pitchFamily="18" charset="0"/>
              </a:rPr>
              <a:t> Create a data model in Power BI. Define relationships between different data tables to enable comprehensive analysis.</a:t>
            </a:r>
          </a:p>
        </p:txBody>
      </p:sp>
      <p:sp>
        <p:nvSpPr>
          <p:cNvPr id="6" name="TextBox 5">
            <a:extLst>
              <a:ext uri="{FF2B5EF4-FFF2-40B4-BE49-F238E27FC236}">
                <a16:creationId xmlns:a16="http://schemas.microsoft.com/office/drawing/2014/main" id="{8FC8264F-C303-B42B-B03A-5B4C76E23AF6}"/>
              </a:ext>
            </a:extLst>
          </p:cNvPr>
          <p:cNvSpPr txBox="1"/>
          <p:nvPr/>
        </p:nvSpPr>
        <p:spPr>
          <a:xfrm>
            <a:off x="880844" y="620785"/>
            <a:ext cx="411899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METHODOLOGY IN POWER BI</a:t>
            </a:r>
          </a:p>
        </p:txBody>
      </p:sp>
      <p:sp>
        <p:nvSpPr>
          <p:cNvPr id="2" name="TextBox 1">
            <a:extLst>
              <a:ext uri="{FF2B5EF4-FFF2-40B4-BE49-F238E27FC236}">
                <a16:creationId xmlns:a16="http://schemas.microsoft.com/office/drawing/2014/main" id="{57E20B1B-04A0-3F23-098B-BD10747E9B46}"/>
              </a:ext>
            </a:extLst>
          </p:cNvPr>
          <p:cNvSpPr txBox="1"/>
          <p:nvPr/>
        </p:nvSpPr>
        <p:spPr>
          <a:xfrm>
            <a:off x="11671882" y="5704514"/>
            <a:ext cx="52011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06</a:t>
            </a:r>
          </a:p>
        </p:txBody>
      </p:sp>
    </p:spTree>
    <p:extLst>
      <p:ext uri="{BB962C8B-B14F-4D97-AF65-F5344CB8AC3E}">
        <p14:creationId xmlns:p14="http://schemas.microsoft.com/office/powerpoint/2010/main" val="197797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4B0698-38C0-AD60-A144-558030A69512}"/>
              </a:ext>
            </a:extLst>
          </p:cNvPr>
          <p:cNvSpPr txBox="1"/>
          <p:nvPr/>
        </p:nvSpPr>
        <p:spPr>
          <a:xfrm>
            <a:off x="912303" y="427000"/>
            <a:ext cx="9473268" cy="2031325"/>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Dashboard Design and Development</a:t>
            </a:r>
          </a:p>
          <a:p>
            <a:pPr algn="just"/>
            <a:r>
              <a:rPr lang="en-US" b="1" dirty="0">
                <a:latin typeface="Times New Roman" panose="02020603050405020304" pitchFamily="18" charset="0"/>
                <a:cs typeface="Times New Roman" panose="02020603050405020304" pitchFamily="18" charset="0"/>
              </a:rPr>
              <a:t>Layout Design:</a:t>
            </a:r>
            <a:r>
              <a:rPr lang="en-US" dirty="0">
                <a:latin typeface="Times New Roman" panose="02020603050405020304" pitchFamily="18" charset="0"/>
                <a:cs typeface="Times New Roman" panose="02020603050405020304" pitchFamily="18" charset="0"/>
              </a:rPr>
              <a:t> Design the layout of the dashboard. Organize the dashboard to ensure logical flow and ease of use. Group related metrics together.</a:t>
            </a:r>
          </a:p>
          <a:p>
            <a:pPr algn="just"/>
            <a:r>
              <a:rPr lang="en-US" b="1" dirty="0">
                <a:latin typeface="Times New Roman" panose="02020603050405020304" pitchFamily="18" charset="0"/>
                <a:cs typeface="Times New Roman" panose="02020603050405020304" pitchFamily="18" charset="0"/>
              </a:rPr>
              <a:t>Visualization Selection:</a:t>
            </a:r>
            <a:r>
              <a:rPr lang="en-US" dirty="0">
                <a:latin typeface="Times New Roman" panose="02020603050405020304" pitchFamily="18" charset="0"/>
                <a:cs typeface="Times New Roman" panose="02020603050405020304" pitchFamily="18" charset="0"/>
              </a:rPr>
              <a:t> Choose appropriate visualizations for each metric. Common visualizations include bar charts, line graphs, pie charts, tables, and maps.</a:t>
            </a:r>
          </a:p>
          <a:p>
            <a:pPr algn="just"/>
            <a:r>
              <a:rPr lang="en-US" b="1" dirty="0">
                <a:latin typeface="Times New Roman" panose="02020603050405020304" pitchFamily="18" charset="0"/>
                <a:cs typeface="Times New Roman" panose="02020603050405020304" pitchFamily="18" charset="0"/>
              </a:rPr>
              <a:t>Interactivity:</a:t>
            </a:r>
            <a:r>
              <a:rPr lang="en-US" dirty="0">
                <a:latin typeface="Times New Roman" panose="02020603050405020304" pitchFamily="18" charset="0"/>
                <a:cs typeface="Times New Roman" panose="02020603050405020304" pitchFamily="18" charset="0"/>
              </a:rPr>
              <a:t> Add interactive elements such as slicers, filters, and drill-through actions to enable users to explore the data dynamically</a:t>
            </a:r>
            <a:r>
              <a:rPr lang="en-US" dirty="0"/>
              <a:t>.</a:t>
            </a:r>
          </a:p>
        </p:txBody>
      </p:sp>
      <p:sp>
        <p:nvSpPr>
          <p:cNvPr id="5" name="TextBox 4">
            <a:extLst>
              <a:ext uri="{FF2B5EF4-FFF2-40B4-BE49-F238E27FC236}">
                <a16:creationId xmlns:a16="http://schemas.microsoft.com/office/drawing/2014/main" id="{35FD050F-29B4-540C-3EBC-E23E04CFA4DB}"/>
              </a:ext>
            </a:extLst>
          </p:cNvPr>
          <p:cNvSpPr txBox="1"/>
          <p:nvPr/>
        </p:nvSpPr>
        <p:spPr>
          <a:xfrm>
            <a:off x="912303" y="2855694"/>
            <a:ext cx="9473268" cy="2031325"/>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Implementation and Testing</a:t>
            </a:r>
          </a:p>
          <a:p>
            <a:pPr algn="just"/>
            <a:r>
              <a:rPr lang="en-US" b="1" dirty="0">
                <a:latin typeface="Times New Roman" panose="02020603050405020304" pitchFamily="18" charset="0"/>
                <a:cs typeface="Times New Roman" panose="02020603050405020304" pitchFamily="18" charset="0"/>
              </a:rPr>
              <a:t>Dashboard Creation:</a:t>
            </a:r>
            <a:r>
              <a:rPr lang="en-US" dirty="0">
                <a:latin typeface="Times New Roman" panose="02020603050405020304" pitchFamily="18" charset="0"/>
                <a:cs typeface="Times New Roman" panose="02020603050405020304" pitchFamily="18" charset="0"/>
              </a:rPr>
              <a:t> Build the dashboard in Power BI. Use the design and visualizations selected in the previous step.</a:t>
            </a:r>
          </a:p>
          <a:p>
            <a:pPr algn="just"/>
            <a:r>
              <a:rPr lang="en-US" b="1" dirty="0">
                <a:latin typeface="Times New Roman" panose="02020603050405020304" pitchFamily="18" charset="0"/>
                <a:cs typeface="Times New Roman" panose="02020603050405020304" pitchFamily="18" charset="0"/>
              </a:rPr>
              <a:t>Data Refresh Setup:</a:t>
            </a:r>
            <a:r>
              <a:rPr lang="en-US" dirty="0">
                <a:latin typeface="Times New Roman" panose="02020603050405020304" pitchFamily="18" charset="0"/>
                <a:cs typeface="Times New Roman" panose="02020603050405020304" pitchFamily="18" charset="0"/>
              </a:rPr>
              <a:t> Set up data refresh schedules to ensure the dashboard is updated with the latest information. Power BI allows for both scheduled and real-time data refresh.</a:t>
            </a:r>
          </a:p>
          <a:p>
            <a:pPr algn="just"/>
            <a:r>
              <a:rPr lang="en-US" b="1" dirty="0">
                <a:latin typeface="Times New Roman" panose="02020603050405020304" pitchFamily="18" charset="0"/>
                <a:cs typeface="Times New Roman" panose="02020603050405020304" pitchFamily="18" charset="0"/>
              </a:rPr>
              <a:t>Testing:</a:t>
            </a:r>
            <a:r>
              <a:rPr lang="en-US" dirty="0">
                <a:latin typeface="Times New Roman" panose="02020603050405020304" pitchFamily="18" charset="0"/>
                <a:cs typeface="Times New Roman" panose="02020603050405020304" pitchFamily="18" charset="0"/>
              </a:rPr>
              <a:t> Test the dashboard thoroughly to ensure accuracy and functionality. Validate the data and visualizations against known benchmarks or sample data sets.</a:t>
            </a:r>
          </a:p>
        </p:txBody>
      </p:sp>
      <p:sp>
        <p:nvSpPr>
          <p:cNvPr id="2" name="TextBox 1">
            <a:extLst>
              <a:ext uri="{FF2B5EF4-FFF2-40B4-BE49-F238E27FC236}">
                <a16:creationId xmlns:a16="http://schemas.microsoft.com/office/drawing/2014/main" id="{41758484-900C-7E0A-D494-74F18914730C}"/>
              </a:ext>
            </a:extLst>
          </p:cNvPr>
          <p:cNvSpPr txBox="1"/>
          <p:nvPr/>
        </p:nvSpPr>
        <p:spPr>
          <a:xfrm>
            <a:off x="11688660" y="5637402"/>
            <a:ext cx="50334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07</a:t>
            </a:r>
          </a:p>
        </p:txBody>
      </p:sp>
    </p:spTree>
    <p:extLst>
      <p:ext uri="{BB962C8B-B14F-4D97-AF65-F5344CB8AC3E}">
        <p14:creationId xmlns:p14="http://schemas.microsoft.com/office/powerpoint/2010/main" val="49527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7467FA-8B1F-8D75-D7A7-31741C0F09D6}"/>
              </a:ext>
            </a:extLst>
          </p:cNvPr>
          <p:cNvSpPr txBox="1"/>
          <p:nvPr/>
        </p:nvSpPr>
        <p:spPr>
          <a:xfrm>
            <a:off x="1247862" y="1115736"/>
            <a:ext cx="436227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D662943E-7CA0-5C03-DECD-3A117CB0FBC1}"/>
              </a:ext>
            </a:extLst>
          </p:cNvPr>
          <p:cNvSpPr txBox="1"/>
          <p:nvPr/>
        </p:nvSpPr>
        <p:spPr>
          <a:xfrm>
            <a:off x="1449198" y="2091647"/>
            <a:ext cx="8852483" cy="203132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dataset appears to be a comprehensive collection of patient admission records from a healthcare facility. It includes various attributes such as admission number, dates of admission and discharge, patient demographics (age, gender, rural/urban status), type of admission (emergency or OPD), and duration of intensive care unit stay. Additionally, the dataset tracks numerous health conditions and diagnoses, along with detailed doctors' notes for each patient. This rich dataset can be instrumental in analyzing patient demographics, treatment outcomes, and healthcare service utilization.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C086CF0-7D1A-B4B6-57A1-743D19C5ADE9}"/>
              </a:ext>
            </a:extLst>
          </p:cNvPr>
          <p:cNvSpPr txBox="1"/>
          <p:nvPr/>
        </p:nvSpPr>
        <p:spPr>
          <a:xfrm>
            <a:off x="11618752" y="5679347"/>
            <a:ext cx="511729" cy="36911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08</a:t>
            </a:r>
          </a:p>
        </p:txBody>
      </p:sp>
    </p:spTree>
    <p:extLst>
      <p:ext uri="{BB962C8B-B14F-4D97-AF65-F5344CB8AC3E}">
        <p14:creationId xmlns:p14="http://schemas.microsoft.com/office/powerpoint/2010/main" val="52624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02F3081-E21E-4392-28F7-8F9D38505008}"/>
              </a:ext>
            </a:extLst>
          </p:cNvPr>
          <p:cNvSpPr txBox="1"/>
          <p:nvPr/>
        </p:nvSpPr>
        <p:spPr>
          <a:xfrm>
            <a:off x="869659" y="570450"/>
            <a:ext cx="5285064"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RESEARCH AND PRODUCT SURVEY</a:t>
            </a:r>
          </a:p>
        </p:txBody>
      </p:sp>
      <p:sp>
        <p:nvSpPr>
          <p:cNvPr id="10" name="TextBox 9">
            <a:extLst>
              <a:ext uri="{FF2B5EF4-FFF2-40B4-BE49-F238E27FC236}">
                <a16:creationId xmlns:a16="http://schemas.microsoft.com/office/drawing/2014/main" id="{6051ED0A-4927-C2DA-3AAE-1676D029674B}"/>
              </a:ext>
            </a:extLst>
          </p:cNvPr>
          <p:cNvSpPr txBox="1"/>
          <p:nvPr/>
        </p:nvSpPr>
        <p:spPr>
          <a:xfrm>
            <a:off x="1900805" y="2854656"/>
            <a:ext cx="3598877" cy="1200329"/>
          </a:xfrm>
          <a:prstGeom prst="rect">
            <a:avLst/>
          </a:prstGeom>
          <a:noFill/>
        </p:spPr>
        <p:txBody>
          <a:bodyPr wrap="square" rtlCol="0">
            <a:spAutoFit/>
          </a:bodyPr>
          <a:lstStyle/>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KAGGLE</a:t>
            </a: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GITHUB</a:t>
            </a: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SIMPLI LEARN</a:t>
            </a: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REAL – TIME DATABASE</a:t>
            </a:r>
          </a:p>
        </p:txBody>
      </p:sp>
      <p:sp>
        <p:nvSpPr>
          <p:cNvPr id="12" name="TextBox 11">
            <a:extLst>
              <a:ext uri="{FF2B5EF4-FFF2-40B4-BE49-F238E27FC236}">
                <a16:creationId xmlns:a16="http://schemas.microsoft.com/office/drawing/2014/main" id="{298F54C4-DC0C-BAC3-808B-15C1A8A35A31}"/>
              </a:ext>
            </a:extLst>
          </p:cNvPr>
          <p:cNvSpPr txBox="1"/>
          <p:nvPr/>
        </p:nvSpPr>
        <p:spPr>
          <a:xfrm>
            <a:off x="1828800" y="1450943"/>
            <a:ext cx="7793372"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This survey aims to gather insights on the usage and challenges of customer performance dashboards in Power BI. Participants are asked about their roles, industry sectors, frequency of dashboard use, primary metrics </a:t>
            </a:r>
            <a:r>
              <a:rPr lang="en-US" dirty="0" err="1">
                <a:latin typeface="Times New Roman" panose="02020603050405020304" pitchFamily="18" charset="0"/>
                <a:cs typeface="Times New Roman" panose="02020603050405020304" pitchFamily="18" charset="0"/>
              </a:rPr>
              <a:t>tracked,and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collectd</a:t>
            </a:r>
            <a:r>
              <a:rPr lang="en-US" dirty="0">
                <a:latin typeface="Times New Roman" panose="02020603050405020304" pitchFamily="18" charset="0"/>
                <a:cs typeface="Times New Roman" panose="02020603050405020304" pitchFamily="18" charset="0"/>
              </a:rPr>
              <a:t> from the below sights:</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9F31C51-906A-FAF4-4181-DB60AE4EFF99}"/>
              </a:ext>
            </a:extLst>
          </p:cNvPr>
          <p:cNvSpPr txBox="1"/>
          <p:nvPr/>
        </p:nvSpPr>
        <p:spPr>
          <a:xfrm>
            <a:off x="11604770" y="5712903"/>
            <a:ext cx="58723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149940182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413</TotalTime>
  <Words>1243</Words>
  <Application>Microsoft Office PowerPoint</Application>
  <PresentationFormat>Widescreen</PresentationFormat>
  <Paragraphs>69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kavya mohan</dc:creator>
  <cp:lastModifiedBy>kavya mohan</cp:lastModifiedBy>
  <cp:revision>3</cp:revision>
  <dcterms:created xsi:type="dcterms:W3CDTF">2024-06-19T13:58:35Z</dcterms:created>
  <dcterms:modified xsi:type="dcterms:W3CDTF">2024-06-21T11:23:02Z</dcterms:modified>
</cp:coreProperties>
</file>