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99" r:id="rId3"/>
    <p:sldId id="298" r:id="rId4"/>
    <p:sldId id="280" r:id="rId5"/>
    <p:sldId id="260" r:id="rId6"/>
    <p:sldId id="282" r:id="rId7"/>
    <p:sldId id="289" r:id="rId8"/>
    <p:sldId id="294" r:id="rId9"/>
    <p:sldId id="295" r:id="rId10"/>
    <p:sldId id="300" r:id="rId11"/>
    <p:sldId id="2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1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dhi Shah" initials="VS" lastIdx="2" clrIdx="0">
    <p:extLst>
      <p:ext uri="{19B8F6BF-5375-455C-9EA6-DF929625EA0E}">
        <p15:presenceInfo xmlns:p15="http://schemas.microsoft.com/office/powerpoint/2012/main" userId="S::hc5026@wayne.edu::14f4576a-34f8-4b08-9db4-438279eabe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8AB9E"/>
    <a:srgbClr val="727566"/>
    <a:srgbClr val="D09F7B"/>
    <a:srgbClr val="E7CEBC"/>
    <a:srgbClr val="685D4C"/>
    <a:srgbClr val="90816A"/>
    <a:srgbClr val="7A7A7A"/>
    <a:srgbClr val="525368"/>
    <a:srgbClr val="FC6C7D"/>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91" autoAdjust="0"/>
    <p:restoredTop sz="79348" autoAdjust="0"/>
  </p:normalViewPr>
  <p:slideViewPr>
    <p:cSldViewPr snapToGrid="0">
      <p:cViewPr>
        <p:scale>
          <a:sx n="81" d="100"/>
          <a:sy n="81" d="100"/>
        </p:scale>
        <p:origin x="264" y="16"/>
      </p:cViewPr>
      <p:guideLst>
        <p:guide orient="horz" pos="3192"/>
        <p:guide pos="1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734AC-7AD2-47A8-93FE-10B3F44F5281}"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56A36-B143-4DD4-B6F2-31C9A5A1A973}" type="slidenum">
              <a:rPr lang="en-US" smtClean="0"/>
              <a:t>‹#›</a:t>
            </a:fld>
            <a:endParaRPr lang="en-US"/>
          </a:p>
        </p:txBody>
      </p:sp>
    </p:spTree>
    <p:extLst>
      <p:ext uri="{BB962C8B-B14F-4D97-AF65-F5344CB8AC3E}">
        <p14:creationId xmlns:p14="http://schemas.microsoft.com/office/powerpoint/2010/main" val="340502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zety.com/blog/hr-statistic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zipjob.com/blog/how-many-jobs-applications-should-you-be-sending-ou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lobenewswire.com/news-release/2019/06/17/1869379/0/en/Study-Consumers-Reject-Brands-That-Advertise-on-Fake-News-and-Objectionable-Content-Online.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inc.com/andrew-thomas/the-hidden-ratio-that-could-make-or-break-your-company.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885763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average person applies to 10 jobs per week and spends 11 </a:t>
            </a:r>
            <a:r>
              <a:rPr lang="en-US" dirty="0" err="1"/>
              <a:t>hrs</a:t>
            </a:r>
            <a:r>
              <a:rPr lang="en-US" dirty="0"/>
              <a:t> in total per week.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average a person spends 1.1hrs behind  each add</a:t>
            </a:r>
            <a:br>
              <a:rPr lang="en-US" sz="1200" dirty="0"/>
            </a:br>
            <a:r>
              <a:rPr lang="en-US" sz="1200" dirty="0"/>
              <a:t>this person is losing 1hr in a week on fake/scam 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br>
            <a:r>
              <a:rPr lang="en-US" sz="1200" dirty="0"/>
              <a:t>source - </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3" tooltip="https://zety.com/blog/hr-statistics"/>
              </a:rPr>
              <a:t>https://zety.com/blog/hr-statistics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hlinkClick r:id="rId4" tooltip="https://www.zipjob.com/blog/how-many-jobs-applications-should-you-be-sending-out/"/>
              </a:rPr>
              <a:t>https://www.zipjob.com/blog/how-many-jobs-applications-should-you-be-sending-out/</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85035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confidentiality purpose, company name is masked in the Dataset/ Data source. </a:t>
            </a:r>
          </a:p>
          <a:p>
            <a:r>
              <a:rPr lang="en-US" dirty="0"/>
              <a:t>We first identified the problem. </a:t>
            </a:r>
            <a:br>
              <a:rPr lang="en-US" dirty="0"/>
            </a:br>
            <a:r>
              <a:rPr lang="en-US" dirty="0"/>
              <a:t>Developed a plan of how will we analyze and derive conclusions.</a:t>
            </a:r>
          </a:p>
          <a:p>
            <a:pPr marL="228600" indent="-228600">
              <a:buFont typeface="+mj-lt"/>
              <a:buAutoNum type="arabicPeriod"/>
            </a:pPr>
            <a:r>
              <a:rPr lang="en-US" dirty="0"/>
              <a:t>Data cleaning was the first step – </a:t>
            </a:r>
            <a:r>
              <a:rPr lang="en-US" dirty="0" err="1"/>
              <a:t>Softwares</a:t>
            </a:r>
            <a:r>
              <a:rPr lang="en-US" dirty="0"/>
              <a:t> R, Tableau and Excel were used.</a:t>
            </a:r>
          </a:p>
          <a:p>
            <a:pPr marL="228600" indent="-228600">
              <a:buFont typeface="+mj-lt"/>
              <a:buAutoNum type="arabicPeriod"/>
            </a:pPr>
            <a:r>
              <a:rPr lang="en-US" dirty="0"/>
              <a:t>Care – Secondary reading was done on the loss incurred.</a:t>
            </a:r>
          </a:p>
          <a:p>
            <a:pPr marL="228600" indent="-228600">
              <a:buFont typeface="+mj-lt"/>
              <a:buAutoNum type="arabicPeriod"/>
            </a:pPr>
            <a:r>
              <a:rPr lang="en-US" dirty="0"/>
              <a:t>Do – Tableau and Data studio was used. </a:t>
            </a:r>
          </a:p>
          <a:p>
            <a:pPr marL="228600" indent="-228600">
              <a:buFont typeface="+mj-lt"/>
              <a:buAutoNum type="arabicPeriod"/>
            </a:pPr>
            <a:r>
              <a:rPr lang="en-US" dirty="0"/>
              <a:t>Impact – R was used, and a Logistic regression model was made to make predictions.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24438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Data cleaning was performed on above variables. </a:t>
            </a:r>
          </a:p>
          <a:p>
            <a:pPr marL="228600" indent="-228600">
              <a:buFont typeface="+mj-lt"/>
              <a:buAutoNum type="arabicPeriod"/>
            </a:pPr>
            <a:r>
              <a:rPr lang="en-US" dirty="0"/>
              <a:t>New column was created to remove the effect of Salary range. </a:t>
            </a:r>
          </a:p>
          <a:p>
            <a:pPr marL="228600" indent="-228600">
              <a:buFont typeface="+mj-lt"/>
              <a:buAutoNum type="arabicPeriod"/>
            </a:pPr>
            <a:r>
              <a:rPr lang="en-US" dirty="0"/>
              <a:t>Missing values indicated no entry from the user posting the advertisement, hence they were replaced with “Not Mentioned”</a:t>
            </a:r>
          </a:p>
          <a:p>
            <a:pPr marL="228600" indent="-228600">
              <a:buFont typeface="+mj-lt"/>
              <a:buAutoNum type="arabicPeriod"/>
            </a:pPr>
            <a:r>
              <a:rPr lang="en-US" dirty="0"/>
              <a:t>Job ID was a numeric field which was not adding any value to our predictive model, hence it was removed.</a:t>
            </a:r>
          </a:p>
          <a:p>
            <a:pPr marL="228600" indent="-228600">
              <a:buFont typeface="+mj-lt"/>
              <a:buAutoNum type="arabicPeriod"/>
            </a:pPr>
            <a:r>
              <a:rPr lang="en-US" dirty="0"/>
              <a:t>Fraudulent had 0,1 values which were not working as Boolean values in Tableau, hence new field was created with TRUE/FALSE. </a:t>
            </a:r>
          </a:p>
          <a:p>
            <a:pPr marL="228600" indent="-228600">
              <a:buFont typeface="+mj-lt"/>
              <a:buAutoNum type="arabicPeriod"/>
            </a:pPr>
            <a:r>
              <a:rPr lang="en-US" dirty="0"/>
              <a:t>Description, Requirements, Benefits variables had unstructured blob data, hence text analytics and data mining techniques were performed.</a:t>
            </a:r>
          </a:p>
          <a:p>
            <a:pPr marL="228600" indent="-228600">
              <a:buFont typeface="+mj-lt"/>
              <a:buAutoNum type="arabicPeriod"/>
            </a:pPr>
            <a:r>
              <a:rPr lang="en-US" dirty="0"/>
              <a:t>To use the geo filter correctly in Tableau the variable Country, state and city was split into individual columns. </a:t>
            </a:r>
          </a:p>
        </p:txBody>
      </p:sp>
      <p:sp>
        <p:nvSpPr>
          <p:cNvPr id="4" name="Slide Number Placeholder 3"/>
          <p:cNvSpPr>
            <a:spLocks noGrp="1"/>
          </p:cNvSpPr>
          <p:nvPr>
            <p:ph type="sldNum" sz="quarter" idx="5"/>
          </p:nvPr>
        </p:nvSpPr>
        <p:spPr/>
        <p:txBody>
          <a:bodyPr/>
          <a:lstStyle/>
          <a:p>
            <a:fld id="{74756A36-B143-4DD4-B6F2-31C9A5A1A973}" type="slidenum">
              <a:rPr lang="en-US" smtClean="0"/>
              <a:t>3</a:t>
            </a:fld>
            <a:endParaRPr lang="en-US"/>
          </a:p>
        </p:txBody>
      </p:sp>
    </p:spTree>
    <p:extLst>
      <p:ext uri="{BB962C8B-B14F-4D97-AF65-F5344CB8AC3E}">
        <p14:creationId xmlns:p14="http://schemas.microsoft.com/office/powerpoint/2010/main" val="357282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Audience is the Job listing website. </a:t>
            </a:r>
          </a:p>
          <a:p>
            <a:r>
              <a:rPr lang="en-US" dirty="0"/>
              <a:t>We first ran a quick EDA to check the number of Fake ads in the dataset. For better understanding we took a percentage. </a:t>
            </a:r>
          </a:p>
          <a:p>
            <a:r>
              <a:rPr lang="en-US" dirty="0"/>
              <a:t>Even though the 5% might look small, but if it interacts with lot of users it can damage a websites reputation and reviews.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Hence it is essential to do something.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person spends 11 hours a week, spends 1 hour per job application approximately.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Each corporate ad attracts 250 resumes.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Nearly two-thirds(65%) of the consumers would stop using the website, if they see false content which will result in severe.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Total ads</a:t>
            </a:r>
            <a:r>
              <a:rPr lang="en-US" dirty="0"/>
              <a:t> - </a:t>
            </a:r>
            <a:r>
              <a:rPr lang="en-US" sz="1200" b="0" i="0" u="none" strike="noStrike" kern="1200" dirty="0">
                <a:solidFill>
                  <a:schemeClr val="tx1"/>
                </a:solidFill>
                <a:effectLst/>
                <a:latin typeface="+mn-lt"/>
                <a:ea typeface="+mn-ea"/>
                <a:cs typeface="+mn-cs"/>
              </a:rPr>
              <a:t>17880</a:t>
            </a:r>
            <a:r>
              <a:rPr lang="en-US" dirty="0"/>
              <a:t> </a:t>
            </a:r>
            <a:br>
              <a:rPr lang="en-US" dirty="0"/>
            </a:br>
            <a:r>
              <a:rPr lang="en-US" sz="1200" b="0" i="0" u="none" strike="noStrike" kern="1200" dirty="0">
                <a:solidFill>
                  <a:schemeClr val="tx1"/>
                </a:solidFill>
                <a:effectLst/>
                <a:latin typeface="+mn-lt"/>
                <a:ea typeface="+mn-ea"/>
                <a:cs typeface="+mn-cs"/>
              </a:rPr>
              <a:t>Average resume per ad</a:t>
            </a:r>
            <a:r>
              <a:rPr lang="en-US" dirty="0"/>
              <a:t> </a:t>
            </a:r>
            <a:r>
              <a:rPr lang="en-US" sz="1200" b="0" i="0" u="none" strike="noStrike" kern="1200" dirty="0">
                <a:solidFill>
                  <a:schemeClr val="tx1"/>
                </a:solidFill>
                <a:effectLst/>
                <a:latin typeface="+mn-lt"/>
                <a:ea typeface="+mn-ea"/>
                <a:cs typeface="+mn-cs"/>
              </a:rPr>
              <a:t>250</a:t>
            </a:r>
            <a:r>
              <a:rPr lang="en-US" dirty="0"/>
              <a:t> </a:t>
            </a:r>
            <a:r>
              <a:rPr lang="en-US" sz="1200" b="0" i="0" u="none" strike="noStrike" kern="1200" dirty="0">
                <a:solidFill>
                  <a:schemeClr val="tx1"/>
                </a:solidFill>
                <a:effectLst/>
                <a:latin typeface="+mn-lt"/>
                <a:ea typeface="+mn-ea"/>
                <a:cs typeface="+mn-cs"/>
              </a:rPr>
              <a:t>Total resume - 4,470,000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Fake ads</a:t>
            </a:r>
            <a:r>
              <a:rPr lang="en-US" dirty="0"/>
              <a:t> - </a:t>
            </a:r>
            <a:r>
              <a:rPr lang="en-US" sz="1200" b="0" i="0" u="none" strike="noStrike" kern="1200" dirty="0">
                <a:solidFill>
                  <a:schemeClr val="tx1"/>
                </a:solidFill>
                <a:effectLst/>
                <a:latin typeface="+mn-lt"/>
                <a:ea typeface="+mn-ea"/>
                <a:cs typeface="+mn-cs"/>
              </a:rPr>
              <a:t>866</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resume sent to fake ads</a:t>
            </a:r>
            <a:r>
              <a:rPr lang="en-US" dirty="0"/>
              <a:t> - </a:t>
            </a:r>
            <a:r>
              <a:rPr lang="en-US" sz="1200" b="0" i="0" u="none" strike="noStrike" kern="1200" dirty="0">
                <a:solidFill>
                  <a:schemeClr val="tx1"/>
                </a:solidFill>
                <a:effectLst/>
                <a:latin typeface="+mn-lt"/>
                <a:ea typeface="+mn-ea"/>
                <a:cs typeface="+mn-cs"/>
              </a:rPr>
              <a:t>200</a:t>
            </a:r>
            <a:r>
              <a:rPr lang="en-US" dirty="0"/>
              <a:t> </a:t>
            </a:r>
            <a:br>
              <a:rPr lang="en-US" dirty="0"/>
            </a:br>
            <a:r>
              <a:rPr lang="en-US" sz="1200" b="0" i="0" u="none" strike="noStrike" kern="1200" dirty="0">
                <a:solidFill>
                  <a:schemeClr val="tx1"/>
                </a:solidFill>
                <a:effectLst/>
                <a:latin typeface="+mn-lt"/>
                <a:ea typeface="+mn-ea"/>
                <a:cs typeface="+mn-cs"/>
              </a:rPr>
              <a:t>Total resume sent to fake ads</a:t>
            </a:r>
            <a:r>
              <a:rPr lang="en-US" dirty="0"/>
              <a:t> – </a:t>
            </a:r>
            <a:r>
              <a:rPr lang="en-US" sz="1200" b="0" i="0" u="none" strike="noStrike" kern="1200" dirty="0">
                <a:solidFill>
                  <a:schemeClr val="tx1"/>
                </a:solidFill>
                <a:effectLst/>
                <a:latin typeface="+mn-lt"/>
                <a:ea typeface="+mn-ea"/>
                <a:cs typeface="+mn-cs"/>
              </a:rPr>
              <a:t>173,200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WOM of negative review</a:t>
            </a:r>
            <a:r>
              <a:rPr lang="en-US" dirty="0"/>
              <a:t>  -</a:t>
            </a:r>
            <a:r>
              <a:rPr lang="en-US" sz="1200" b="0" i="0" u="none" strike="noStrike" kern="1200" dirty="0">
                <a:solidFill>
                  <a:schemeClr val="tx1"/>
                </a:solidFill>
                <a:effectLst/>
                <a:latin typeface="+mn-lt"/>
                <a:ea typeface="+mn-ea"/>
                <a:cs typeface="+mn-cs"/>
              </a:rPr>
              <a:t>10</a:t>
            </a:r>
            <a:r>
              <a:rPr lang="en-US" dirty="0"/>
              <a:t> </a:t>
            </a:r>
            <a:br>
              <a:rPr lang="en-US" dirty="0"/>
            </a:br>
            <a:r>
              <a:rPr lang="en-US" sz="1200" b="0" i="0" u="none" strike="noStrike" kern="1200" dirty="0">
                <a:solidFill>
                  <a:schemeClr val="tx1"/>
                </a:solidFill>
                <a:effectLst/>
                <a:latin typeface="+mn-lt"/>
                <a:ea typeface="+mn-ea"/>
                <a:cs typeface="+mn-cs"/>
              </a:rPr>
              <a:t>Total reach of negative review</a:t>
            </a:r>
            <a:r>
              <a:rPr lang="en-US" dirty="0"/>
              <a:t> </a:t>
            </a:r>
            <a:r>
              <a:rPr lang="en-US" sz="1200" b="0" i="0" u="none" strike="noStrike" kern="1200" dirty="0">
                <a:solidFill>
                  <a:schemeClr val="tx1"/>
                </a:solidFill>
                <a:effectLst/>
                <a:latin typeface="+mn-lt"/>
                <a:ea typeface="+mn-ea"/>
                <a:cs typeface="+mn-cs"/>
              </a:rPr>
              <a:t> - 1,732,000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Real ads -</a:t>
            </a:r>
            <a:r>
              <a:rPr lang="en-US" dirty="0"/>
              <a:t> </a:t>
            </a:r>
            <a:r>
              <a:rPr lang="en-US" sz="1200" b="0" i="0" u="none" strike="noStrike" kern="1200" dirty="0">
                <a:solidFill>
                  <a:schemeClr val="tx1"/>
                </a:solidFill>
                <a:effectLst/>
                <a:latin typeface="+mn-lt"/>
                <a:ea typeface="+mn-ea"/>
                <a:cs typeface="+mn-cs"/>
              </a:rPr>
              <a:t>17,014</a:t>
            </a:r>
            <a:r>
              <a:rPr lang="en-US" dirty="0"/>
              <a:t> </a:t>
            </a:r>
            <a:br>
              <a:rPr lang="en-US" dirty="0"/>
            </a:br>
            <a:r>
              <a:rPr lang="en-US" sz="1200" b="0" i="0" u="none" strike="noStrike" kern="1200" dirty="0">
                <a:solidFill>
                  <a:schemeClr val="tx1"/>
                </a:solidFill>
                <a:effectLst/>
                <a:latin typeface="+mn-lt"/>
                <a:ea typeface="+mn-ea"/>
                <a:cs typeface="+mn-cs"/>
              </a:rPr>
              <a:t>Average resume per ad</a:t>
            </a:r>
            <a:r>
              <a:rPr lang="en-US" dirty="0"/>
              <a:t> - </a:t>
            </a:r>
            <a:r>
              <a:rPr lang="en-US" sz="1200" b="0" i="0" u="none" strike="noStrike" kern="1200" dirty="0">
                <a:solidFill>
                  <a:schemeClr val="tx1"/>
                </a:solidFill>
                <a:effectLst/>
                <a:latin typeface="+mn-lt"/>
                <a:ea typeface="+mn-ea"/>
                <a:cs typeface="+mn-cs"/>
              </a:rPr>
              <a:t>250</a:t>
            </a:r>
            <a:r>
              <a:rPr lang="en-US" dirty="0"/>
              <a:t> </a:t>
            </a:r>
            <a:br>
              <a:rPr lang="en-US" dirty="0"/>
            </a:br>
            <a:r>
              <a:rPr lang="en-US" sz="1200" b="0" i="0" u="none" strike="noStrike" kern="1200" dirty="0">
                <a:solidFill>
                  <a:schemeClr val="tx1"/>
                </a:solidFill>
                <a:effectLst/>
                <a:latin typeface="+mn-lt"/>
                <a:ea typeface="+mn-ea"/>
                <a:cs typeface="+mn-cs"/>
              </a:rPr>
              <a:t>Total real ad resume</a:t>
            </a:r>
            <a:r>
              <a:rPr lang="en-US" dirty="0"/>
              <a:t> </a:t>
            </a:r>
            <a:r>
              <a:rPr lang="en-US" sz="1200" b="0" i="0" u="none" strike="noStrike" kern="1200" dirty="0">
                <a:solidFill>
                  <a:schemeClr val="tx1"/>
                </a:solidFill>
                <a:effectLst/>
                <a:latin typeface="+mn-lt"/>
                <a:ea typeface="+mn-ea"/>
                <a:cs typeface="+mn-cs"/>
              </a:rPr>
              <a:t>   - 4,253,500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only 1/10 of customer leave positive review</a:t>
            </a:r>
            <a:r>
              <a:rPr lang="en-US" dirty="0"/>
              <a:t> -</a:t>
            </a:r>
            <a:r>
              <a:rPr lang="en-US" sz="1200" b="0" i="0" u="none" strike="noStrike" kern="1200" dirty="0">
                <a:solidFill>
                  <a:schemeClr val="tx1"/>
                </a:solidFill>
                <a:effectLst/>
                <a:latin typeface="+mn-lt"/>
                <a:ea typeface="+mn-ea"/>
                <a:cs typeface="+mn-cs"/>
              </a:rPr>
              <a:t> 425,350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Total reach of positive review</a:t>
            </a:r>
            <a:r>
              <a:rPr lang="en-US" dirty="0"/>
              <a:t> - </a:t>
            </a:r>
            <a:r>
              <a:rPr lang="en-US" sz="1200" b="0" i="0" u="none" strike="noStrike" kern="1200" dirty="0">
                <a:solidFill>
                  <a:schemeClr val="tx1"/>
                </a:solidFill>
                <a:effectLst/>
                <a:latin typeface="+mn-lt"/>
                <a:ea typeface="+mn-ea"/>
                <a:cs typeface="+mn-cs"/>
              </a:rPr>
              <a:t>4,253,500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Negative ratio</a:t>
            </a:r>
            <a:r>
              <a:rPr lang="en-US" dirty="0"/>
              <a:t> </a:t>
            </a:r>
            <a:r>
              <a:rPr lang="en-US" sz="1200" b="0" i="0" u="none" strike="noStrike" kern="1200" dirty="0">
                <a:solidFill>
                  <a:schemeClr val="tx1"/>
                </a:solidFill>
                <a:effectLst/>
                <a:latin typeface="+mn-lt"/>
                <a:ea typeface="+mn-ea"/>
                <a:cs typeface="+mn-cs"/>
              </a:rPr>
              <a:t>41%</a:t>
            </a:r>
            <a:r>
              <a:rPr lang="en-US" dirty="0"/>
              <a:t> </a:t>
            </a:r>
            <a:r>
              <a:rPr lang="en-US" sz="1200" b="0" i="0" u="none" strike="noStrike" kern="1200" dirty="0">
                <a:solidFill>
                  <a:schemeClr val="tx1"/>
                </a:solidFill>
                <a:effectLst/>
                <a:latin typeface="+mn-lt"/>
                <a:ea typeface="+mn-ea"/>
                <a:cs typeface="+mn-cs"/>
              </a:rPr>
              <a:t> </a:t>
            </a:r>
            <a:r>
              <a:rPr lang="en-US" dirty="0"/>
              <a:t> - </a:t>
            </a:r>
            <a:r>
              <a:rPr lang="en-US" sz="1200" b="0" i="0" u="none" strike="noStrike" kern="1200" dirty="0">
                <a:solidFill>
                  <a:schemeClr val="tx1"/>
                </a:solidFill>
                <a:effectLst/>
                <a:latin typeface="+mn-lt"/>
                <a:ea typeface="+mn-ea"/>
                <a:cs typeface="+mn-cs"/>
              </a:rPr>
              <a:t>705,260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Average ad price -</a:t>
            </a:r>
            <a:r>
              <a:rPr lang="en-US" dirty="0"/>
              <a:t> </a:t>
            </a:r>
            <a:r>
              <a:rPr lang="en-US" sz="1200" b="0" i="0" u="none" strike="noStrike" kern="1200" dirty="0">
                <a:solidFill>
                  <a:schemeClr val="tx1"/>
                </a:solidFill>
                <a:effectLst/>
                <a:latin typeface="+mn-lt"/>
                <a:ea typeface="+mn-ea"/>
                <a:cs typeface="+mn-cs"/>
              </a:rPr>
              <a:t>64.2</a:t>
            </a:r>
            <a:r>
              <a:rPr lang="en-US" dirty="0"/>
              <a:t> </a:t>
            </a:r>
            <a:br>
              <a:rPr lang="en-US" dirty="0"/>
            </a:br>
            <a:r>
              <a:rPr lang="en-US" sz="1200" b="0" i="0" u="none" strike="noStrike" kern="1200" dirty="0">
                <a:solidFill>
                  <a:schemeClr val="tx1"/>
                </a:solidFill>
                <a:effectLst/>
                <a:latin typeface="+mn-lt"/>
                <a:ea typeface="+mn-ea"/>
                <a:cs typeface="+mn-cs"/>
              </a:rPr>
              <a:t>Average ad price per viewer</a:t>
            </a:r>
            <a:r>
              <a:rPr lang="en-US" dirty="0"/>
              <a:t> - </a:t>
            </a:r>
            <a:r>
              <a:rPr lang="en-US" sz="1200" b="0" i="0" u="none" strike="noStrike" kern="1200" dirty="0">
                <a:solidFill>
                  <a:schemeClr val="tx1"/>
                </a:solidFill>
                <a:effectLst/>
                <a:latin typeface="+mn-lt"/>
                <a:ea typeface="+mn-ea"/>
                <a:cs typeface="+mn-cs"/>
              </a:rPr>
              <a:t>0.2568</a:t>
            </a:r>
            <a:r>
              <a:rPr lang="en-US" dirty="0"/>
              <a:t> </a:t>
            </a:r>
            <a:br>
              <a:rPr lang="en-US" dirty="0"/>
            </a:br>
            <a:r>
              <a:rPr lang="en-US" sz="1200" b="0" i="0" u="none" strike="noStrike" kern="1200" dirty="0">
                <a:solidFill>
                  <a:schemeClr val="tx1"/>
                </a:solidFill>
                <a:effectLst/>
                <a:latin typeface="+mn-lt"/>
                <a:ea typeface="+mn-ea"/>
                <a:cs typeface="+mn-cs"/>
              </a:rPr>
              <a:t>Total revenue loss</a:t>
            </a:r>
            <a:r>
              <a:rPr lang="en-US" dirty="0"/>
              <a:t> </a:t>
            </a:r>
            <a:r>
              <a:rPr lang="en-US" sz="1200" b="0" i="0" u="none" strike="noStrike" kern="1200" dirty="0">
                <a:solidFill>
                  <a:schemeClr val="tx1"/>
                </a:solidFill>
                <a:effectLst/>
                <a:latin typeface="+mn-lt"/>
                <a:ea typeface="+mn-ea"/>
                <a:cs typeface="+mn-cs"/>
              </a:rPr>
              <a:t>- 181,110.80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r>
              <a:rPr lang="en-US" dirty="0">
                <a:hlinkClick r:id="rId3"/>
              </a:rPr>
              <a:t>https://www.globenewswire.com/news-release/2019/06/17/1869379/0/en/Study-Consumers-Reject-Brands-That-Advertise-on-Fake-News-and-Objectionable-Content-Online.html</a:t>
            </a:r>
            <a:endParaRPr lang="en-US" dirty="0">
              <a:solidFill>
                <a:srgbClr val="0070C0"/>
              </a:solidFill>
            </a:endParaRPr>
          </a:p>
          <a:p>
            <a:r>
              <a:rPr lang="en-US" dirty="0">
                <a:hlinkClick r:id="rId4"/>
              </a:rPr>
              <a:t>https://www.inc.com/andrew-thomas/the-hidden-ratio-that-could-make-or-break-your-company.html</a:t>
            </a:r>
            <a:endParaRPr lang="en-US" dirty="0">
              <a:solidFill>
                <a:srgbClr val="0070C0"/>
              </a:solidFill>
            </a:endParaRPr>
          </a:p>
        </p:txBody>
      </p:sp>
      <p:sp>
        <p:nvSpPr>
          <p:cNvPr id="4" name="Slide Number Placeholder 3"/>
          <p:cNvSpPr>
            <a:spLocks noGrp="1"/>
          </p:cNvSpPr>
          <p:nvPr>
            <p:ph type="sldNum" sz="quarter" idx="5"/>
          </p:nvPr>
        </p:nvSpPr>
        <p:spPr/>
        <p:txBody>
          <a:bodyPr/>
          <a:lstStyle/>
          <a:p>
            <a:fld id="{74756A36-B143-4DD4-B6F2-31C9A5A1A973}" type="slidenum">
              <a:rPr lang="en-US" smtClean="0"/>
              <a:t>4</a:t>
            </a:fld>
            <a:endParaRPr lang="en-US"/>
          </a:p>
        </p:txBody>
      </p:sp>
    </p:spTree>
    <p:extLst>
      <p:ext uri="{BB962C8B-B14F-4D97-AF65-F5344CB8AC3E}">
        <p14:creationId xmlns:p14="http://schemas.microsoft.com/office/powerpoint/2010/main" val="55758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superficial EDA we saw majority of the fake job postings are from USA. Hence we decided to conduct in-depth analysis on USA.</a:t>
            </a:r>
            <a:br>
              <a:rPr lang="en-US" dirty="0"/>
            </a:br>
            <a:r>
              <a:rPr lang="en-US" dirty="0"/>
              <a:t>Since the company is masked, it is a possible that the Job listing website is having majority of the ad listed for USA only. </a:t>
            </a:r>
            <a:br>
              <a:rPr lang="en-US" dirty="0"/>
            </a:br>
            <a:r>
              <a:rPr lang="en-US" dirty="0"/>
              <a:t>We analyzed fake ads and found out that majority of them are posted from Texas -152 ads. (Texas was chosen over NY, because count of fakes ads was highest) But this could be because the total number of ads posted are more from Texas as compared to other states. Hence it was important to take a percentage of it to see which state is leading. And as we can see 20% of the ads posted for California(143) are fake.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observed out of 866 fake ads, we see that 583 ads of the total fake ads do not have a logo, which is equal to 67.32%. And it equals to 3.26% of the total ads posted. “If we recall total of 4.85% of the total ads are fake”. Thus having a logo in job ads would play a vital role for Job seekers as they will not be scammed and for job posters too, as rational candidates will not oust it out thinking it is a fake ad.  Therefore company logo should be made mandatory.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was also observed out of 866 fake ads, we see 616 ads of the total fake ads do not ask questions, which is equal to 71.13%. And it equals to 3.44% of the total ads posted. Thus we recommend our audience (job posting website) to encourage their clients to ask questions on their ads. They can say that an ad with questions attracts more viewership and eliminates incompetent applicants. However, if the ad is still posted without questions, an internal team should review the authenticity of the ad before publishing it.</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09529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analytics was performed on Description and Benefits fields in R studio. For Text mining we replaced alphanumeric chars with spaces and then deleted stop words from the field. Punctuation’s and the extra spaces were removed to account for the actual words that we might want to consider.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Word cloud was created for the words that appear only for the Fraud jobs in our dataset for these unstructured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were many repeated words observed in the different fields. Therefore we made sure to pick distinct words relative to the respective fields.</a:t>
            </a:r>
            <a:br>
              <a:rPr lang="en-US" dirty="0"/>
            </a:br>
            <a:r>
              <a:rPr lang="en-US" dirty="0"/>
              <a:t>Example Darren Lawson is a person from Aptitude staffing, which is a company based in California. This connects to all our findings so far which can be used on monthly basis to identify such fraudulent advertise. </a:t>
            </a:r>
            <a:br>
              <a:rPr lang="en-US" dirty="0"/>
            </a:b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3475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414188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Rstudio</a:t>
            </a:r>
            <a:r>
              <a:rPr lang="en-US" dirty="0"/>
              <a:t> was used to run a classification model for cross validating our EDA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Training data did not have descriptive variables, and only variables with low VIF values were used.</a:t>
            </a:r>
            <a:br>
              <a:rPr lang="en-US" dirty="0"/>
            </a:br>
            <a:r>
              <a:rPr lang="en-US" dirty="0"/>
              <a:t>Text analytics was performed on descriptive string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would recommend the company to make the highlighted fields mandatory as this would possibly oust out the fake/scam ads posted by bots and scamsters.</a:t>
            </a:r>
            <a:br>
              <a:rPr lang="en-US" dirty="0"/>
            </a:br>
            <a:r>
              <a:rPr lang="en-US" dirty="0"/>
              <a:t>R code is attached for reference.</a:t>
            </a:r>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13709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75BF-5FD5-4120-90B6-BCA24389B7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CC0298-1DBF-4204-9DDA-7D42DB05E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F6F41-4F13-423A-ABC0-7C36BFC9D9BB}"/>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5" name="Footer Placeholder 4">
            <a:extLst>
              <a:ext uri="{FF2B5EF4-FFF2-40B4-BE49-F238E27FC236}">
                <a16:creationId xmlns:a16="http://schemas.microsoft.com/office/drawing/2014/main" id="{1D6B5ADD-FA35-4264-8315-D44471603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56794-C8D4-4489-AF21-339802AEDA5D}"/>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304092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9C4E-A58F-458D-B51C-7C750F1480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9ACA09-C3F9-470F-AADE-E62827A178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41E40-C432-4F18-8BCD-3C0D0BA26CFA}"/>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5" name="Footer Placeholder 4">
            <a:extLst>
              <a:ext uri="{FF2B5EF4-FFF2-40B4-BE49-F238E27FC236}">
                <a16:creationId xmlns:a16="http://schemas.microsoft.com/office/drawing/2014/main" id="{667A1274-64EE-4215-9488-429BB1F8F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ABB4E-C815-4D93-84C7-0AC827FA1CCD}"/>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22030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EF90C-5EB6-4045-892D-628C3C6031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09004F-B087-4FC1-AD20-01ED978A7E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B2705-0D5B-4078-8E73-578FC79E47CF}"/>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5" name="Footer Placeholder 4">
            <a:extLst>
              <a:ext uri="{FF2B5EF4-FFF2-40B4-BE49-F238E27FC236}">
                <a16:creationId xmlns:a16="http://schemas.microsoft.com/office/drawing/2014/main" id="{1F86F2F1-2BFB-4BE1-B7B6-B69A10A5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2E56E-186D-4B02-A7E2-53B8477AF97A}"/>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1712480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35117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6210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87794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1487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993598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51822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243023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29367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6A89-9890-4B5D-A7E9-8BE77D356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837A8E-66A5-46CD-9DC5-8B90E6FDF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EA787-3B8A-46A0-8998-3818BDB18412}"/>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5" name="Footer Placeholder 4">
            <a:extLst>
              <a:ext uri="{FF2B5EF4-FFF2-40B4-BE49-F238E27FC236}">
                <a16:creationId xmlns:a16="http://schemas.microsoft.com/office/drawing/2014/main" id="{10C5C0EB-8C2B-41F6-A4C1-F66BE2828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70CB8-3A05-4872-9FCA-AEAC5401D8BC}"/>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1297706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721638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95582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4/29/2020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63841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E95F-3AA0-4C0B-B76B-C58D5F858D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01443-A1E9-4064-BB75-C74504406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3BE7F-98EA-4E49-BE6F-62D318149B72}"/>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5" name="Footer Placeholder 4">
            <a:extLst>
              <a:ext uri="{FF2B5EF4-FFF2-40B4-BE49-F238E27FC236}">
                <a16:creationId xmlns:a16="http://schemas.microsoft.com/office/drawing/2014/main" id="{5B0DF68C-AFCE-46C4-B8A8-BFC7DDFA6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563BF-D7FD-425E-ADAB-E76509683E1F}"/>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11782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181D-D4FE-42CB-8079-263F0CED83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BF30D8-D161-41C0-8A6A-F8F4938BCC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3365E9-8A69-49EC-9FCC-31BD934E60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01F614-F183-4AF8-BAE7-9B3F73627258}"/>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6" name="Footer Placeholder 5">
            <a:extLst>
              <a:ext uri="{FF2B5EF4-FFF2-40B4-BE49-F238E27FC236}">
                <a16:creationId xmlns:a16="http://schemas.microsoft.com/office/drawing/2014/main" id="{9F3F8941-DDC6-4892-BBE1-B540AB613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EBE75-9ACE-4E13-BDB7-E3B73EDA3176}"/>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252765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788C-2DA4-41F6-90CC-1FA6811D5C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EAA92E-2273-40D5-8C0D-1A61A58C0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122F1-FC53-4FD0-85BD-5635A8B33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83272-AE25-44BA-90AA-2B78D2827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16614-FF41-4379-BDFE-5C52CE786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A6B7A4-913B-4AF1-B68F-28E811D1D0A3}"/>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8" name="Footer Placeholder 7">
            <a:extLst>
              <a:ext uri="{FF2B5EF4-FFF2-40B4-BE49-F238E27FC236}">
                <a16:creationId xmlns:a16="http://schemas.microsoft.com/office/drawing/2014/main" id="{A326EDC6-E157-4E09-AFA2-6A72A657CB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C4B1A4-B129-4D3A-8EFD-450268E54E09}"/>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305609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7943-2B25-47AB-8512-874D5ED351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F0197-BA25-4935-9803-87B42864C64A}"/>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4" name="Footer Placeholder 3">
            <a:extLst>
              <a:ext uri="{FF2B5EF4-FFF2-40B4-BE49-F238E27FC236}">
                <a16:creationId xmlns:a16="http://schemas.microsoft.com/office/drawing/2014/main" id="{62CB20E9-E5EC-4A3C-9749-89ED5F822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F4B447-749F-4D96-8225-3CC73ECBAF4D}"/>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337330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621B1-565E-4D97-A269-859C818B4DE7}"/>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3" name="Footer Placeholder 2">
            <a:extLst>
              <a:ext uri="{FF2B5EF4-FFF2-40B4-BE49-F238E27FC236}">
                <a16:creationId xmlns:a16="http://schemas.microsoft.com/office/drawing/2014/main" id="{B02ED258-4033-4B16-981F-B627203EC4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7D33CE-0D98-4976-BDD4-79C5782DDD95}"/>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415620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AB32-815A-43FD-8E9C-0C53DE965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DFE122-840A-4C05-AF1E-7CA86403F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5D9245-DCFF-42C5-AF65-579C8F6B0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AFCBF-8CBF-4170-974D-4E2FD1E13963}"/>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6" name="Footer Placeholder 5">
            <a:extLst>
              <a:ext uri="{FF2B5EF4-FFF2-40B4-BE49-F238E27FC236}">
                <a16:creationId xmlns:a16="http://schemas.microsoft.com/office/drawing/2014/main" id="{481B924D-B78C-4DFA-8056-561B02EDD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17841-81DE-4B32-9A0E-56CA615556EF}"/>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310457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D180-2F96-401F-85BC-5B96C190F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585948-438A-48B2-A8D8-1CD7BDF1B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51791-F10E-4BD2-ACB2-59BF45B1B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40E15-6D9B-43A5-9B25-CFCD5794BF74}"/>
              </a:ext>
            </a:extLst>
          </p:cNvPr>
          <p:cNvSpPr>
            <a:spLocks noGrp="1"/>
          </p:cNvSpPr>
          <p:nvPr>
            <p:ph type="dt" sz="half" idx="10"/>
          </p:nvPr>
        </p:nvSpPr>
        <p:spPr/>
        <p:txBody>
          <a:bodyPr/>
          <a:lstStyle/>
          <a:p>
            <a:fld id="{24DA5E8E-0F60-46F5-AEB0-00CC60FD03C4}" type="datetimeFigureOut">
              <a:rPr lang="en-US" smtClean="0"/>
              <a:t>4/29/2020</a:t>
            </a:fld>
            <a:endParaRPr lang="en-US"/>
          </a:p>
        </p:txBody>
      </p:sp>
      <p:sp>
        <p:nvSpPr>
          <p:cNvPr id="6" name="Footer Placeholder 5">
            <a:extLst>
              <a:ext uri="{FF2B5EF4-FFF2-40B4-BE49-F238E27FC236}">
                <a16:creationId xmlns:a16="http://schemas.microsoft.com/office/drawing/2014/main" id="{446B83B2-B5E3-48A4-9FF4-3291C88AF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0BF64-5165-4136-AD0B-F499B3F7E3BC}"/>
              </a:ext>
            </a:extLst>
          </p:cNvPr>
          <p:cNvSpPr>
            <a:spLocks noGrp="1"/>
          </p:cNvSpPr>
          <p:nvPr>
            <p:ph type="sldNum" sz="quarter" idx="12"/>
          </p:nvPr>
        </p:nvSpPr>
        <p:spPr/>
        <p:txBody>
          <a:bodyPr/>
          <a:lstStyle/>
          <a:p>
            <a:fld id="{D5F0DCB5-C023-4E01-B2A6-53BBD9E61D73}" type="slidenum">
              <a:rPr lang="en-US" smtClean="0"/>
              <a:t>‹#›</a:t>
            </a:fld>
            <a:endParaRPr lang="en-US"/>
          </a:p>
        </p:txBody>
      </p:sp>
    </p:spTree>
    <p:extLst>
      <p:ext uri="{BB962C8B-B14F-4D97-AF65-F5344CB8AC3E}">
        <p14:creationId xmlns:p14="http://schemas.microsoft.com/office/powerpoint/2010/main" val="288346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443C7-9AF7-4F01-9CB6-EB8C6B0F5C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A14C11-BFD8-43C7-9C0A-B928DCB23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F2F8A-00BA-4576-9B6A-DE0D30FD8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A5E8E-0F60-46F5-AEB0-00CC60FD03C4}" type="datetimeFigureOut">
              <a:rPr lang="en-US" smtClean="0"/>
              <a:t>4/29/2020</a:t>
            </a:fld>
            <a:endParaRPr lang="en-US"/>
          </a:p>
        </p:txBody>
      </p:sp>
      <p:sp>
        <p:nvSpPr>
          <p:cNvPr id="5" name="Footer Placeholder 4">
            <a:extLst>
              <a:ext uri="{FF2B5EF4-FFF2-40B4-BE49-F238E27FC236}">
                <a16:creationId xmlns:a16="http://schemas.microsoft.com/office/drawing/2014/main" id="{C4C42A54-E153-4F3E-882D-4751D86F2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910D74-109B-4ED3-ABD0-76880A15B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0DCB5-C023-4E01-B2A6-53BBD9E61D73}" type="slidenum">
              <a:rPr lang="en-US" smtClean="0"/>
              <a:t>‹#›</a:t>
            </a:fld>
            <a:endParaRPr lang="en-US"/>
          </a:p>
        </p:txBody>
      </p:sp>
    </p:spTree>
    <p:extLst>
      <p:ext uri="{BB962C8B-B14F-4D97-AF65-F5344CB8AC3E}">
        <p14:creationId xmlns:p14="http://schemas.microsoft.com/office/powerpoint/2010/main" val="686318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4/29/2020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107429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4.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sv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svg"/></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6.jpe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7.jpe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2.png"/><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3.sv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42.png"/><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grpSp>
        <p:nvGrpSpPr>
          <p:cNvPr id="133" name="Group 132">
            <a:extLst>
              <a:ext uri="{FF2B5EF4-FFF2-40B4-BE49-F238E27FC236}">
                <a16:creationId xmlns:a16="http://schemas.microsoft.com/office/drawing/2014/main" id="{D4C6DD71-7FA5-45F9-AC55-8F59F309E2D8}"/>
              </a:ext>
            </a:extLst>
          </p:cNvPr>
          <p:cNvGrpSpPr/>
          <p:nvPr/>
        </p:nvGrpSpPr>
        <p:grpSpPr>
          <a:xfrm>
            <a:off x="193290" y="77773"/>
            <a:ext cx="11740099" cy="5714988"/>
            <a:chOff x="193290" y="77773"/>
            <a:chExt cx="11740099" cy="5714988"/>
          </a:xfrm>
        </p:grpSpPr>
        <p:sp>
          <p:nvSpPr>
            <p:cNvPr id="89" name="Rectangle 88">
              <a:extLst>
                <a:ext uri="{FF2B5EF4-FFF2-40B4-BE49-F238E27FC236}">
                  <a16:creationId xmlns:a16="http://schemas.microsoft.com/office/drawing/2014/main" id="{75112F2F-6E82-4C3A-9284-74FB1030E965}"/>
                </a:ext>
              </a:extLst>
            </p:cNvPr>
            <p:cNvSpPr/>
            <p:nvPr/>
          </p:nvSpPr>
          <p:spPr>
            <a:xfrm>
              <a:off x="1172169" y="1361696"/>
              <a:ext cx="1227322" cy="492443"/>
            </a:xfrm>
            <a:prstGeom prst="rect">
              <a:avLst/>
            </a:prstGeom>
            <a:solidFill>
              <a:schemeClr val="accent2">
                <a:lumMod val="75000"/>
              </a:schemeClr>
            </a:solidFill>
          </p:spPr>
          <p:txBody>
            <a:bodyPr wrap="square" lIns="0" tIns="0" rIns="0" bIns="0" anchor="ctr">
              <a:spAutoFit/>
            </a:bodyPr>
            <a:lstStyle/>
            <a:p>
              <a:pPr algn="ctr"/>
              <a:r>
                <a:rPr lang="en-US" sz="1600" b="1" dirty="0">
                  <a:solidFill>
                    <a:schemeClr val="bg1"/>
                  </a:solidFill>
                </a:rPr>
                <a:t>FAKE AD ALERT!!</a:t>
              </a:r>
            </a:p>
          </p:txBody>
        </p:sp>
        <p:grpSp>
          <p:nvGrpSpPr>
            <p:cNvPr id="103" name="Group 102">
              <a:extLst>
                <a:ext uri="{FF2B5EF4-FFF2-40B4-BE49-F238E27FC236}">
                  <a16:creationId xmlns:a16="http://schemas.microsoft.com/office/drawing/2014/main" id="{6441EDD3-F1D7-417D-8156-50EF3D352265}"/>
                </a:ext>
              </a:extLst>
            </p:cNvPr>
            <p:cNvGrpSpPr/>
            <p:nvPr/>
          </p:nvGrpSpPr>
          <p:grpSpPr>
            <a:xfrm>
              <a:off x="8797946" y="77773"/>
              <a:ext cx="3135443" cy="3552731"/>
              <a:chOff x="8736042" y="1497442"/>
              <a:chExt cx="3053876" cy="3361900"/>
            </a:xfrm>
            <a:solidFill>
              <a:schemeClr val="accent3">
                <a:lumMod val="75000"/>
              </a:schemeClr>
            </a:solidFill>
          </p:grpSpPr>
          <p:sp>
            <p:nvSpPr>
              <p:cNvPr id="4" name="Rectangle 3">
                <a:extLst>
                  <a:ext uri="{FF2B5EF4-FFF2-40B4-BE49-F238E27FC236}">
                    <a16:creationId xmlns:a16="http://schemas.microsoft.com/office/drawing/2014/main" id="{3F19BFA5-D0CA-4CF0-8499-504D956B6563}"/>
                  </a:ext>
                </a:extLst>
              </p:cNvPr>
              <p:cNvSpPr/>
              <p:nvPr/>
            </p:nvSpPr>
            <p:spPr>
              <a:xfrm>
                <a:off x="9665282" y="2633960"/>
                <a:ext cx="1195394" cy="738664"/>
              </a:xfrm>
              <a:prstGeom prst="rect">
                <a:avLst/>
              </a:prstGeom>
              <a:solidFill>
                <a:schemeClr val="accent3">
                  <a:lumMod val="50000"/>
                </a:schemeClr>
              </a:solidFill>
            </p:spPr>
            <p:txBody>
              <a:bodyPr wrap="square" lIns="0" tIns="0" rIns="0" bIns="0" anchor="ctr">
                <a:spAutoFit/>
              </a:bodyPr>
              <a:lstStyle/>
              <a:p>
                <a:pPr algn="ctr"/>
                <a:r>
                  <a:rPr lang="en-US" sz="1600" b="1" dirty="0">
                    <a:solidFill>
                      <a:schemeClr val="bg1"/>
                    </a:solidFill>
                  </a:rPr>
                  <a:t>IMPROVED </a:t>
                </a:r>
                <a:br>
                  <a:rPr lang="en-US" sz="1600" b="1" dirty="0">
                    <a:solidFill>
                      <a:schemeClr val="bg1"/>
                    </a:solidFill>
                  </a:rPr>
                </a:br>
                <a:r>
                  <a:rPr lang="en-US" sz="1600" b="1" dirty="0">
                    <a:solidFill>
                      <a:schemeClr val="bg1"/>
                    </a:solidFill>
                  </a:rPr>
                  <a:t>CUSTOMER</a:t>
                </a:r>
                <a:br>
                  <a:rPr lang="en-US" sz="1600" b="1" dirty="0">
                    <a:solidFill>
                      <a:schemeClr val="bg1"/>
                    </a:solidFill>
                  </a:rPr>
                </a:br>
                <a:r>
                  <a:rPr lang="en-US" sz="1600" b="1" dirty="0">
                    <a:solidFill>
                      <a:schemeClr val="bg1"/>
                    </a:solidFill>
                  </a:rPr>
                  <a:t>SATISFACTION</a:t>
                </a:r>
              </a:p>
            </p:txBody>
          </p:sp>
          <p:grpSp>
            <p:nvGrpSpPr>
              <p:cNvPr id="95" name="Graphic 19" descr="Laptop">
                <a:extLst>
                  <a:ext uri="{FF2B5EF4-FFF2-40B4-BE49-F238E27FC236}">
                    <a16:creationId xmlns:a16="http://schemas.microsoft.com/office/drawing/2014/main" id="{341E6ABC-411A-4AB8-98C7-10616A2CDBD6}"/>
                  </a:ext>
                </a:extLst>
              </p:cNvPr>
              <p:cNvGrpSpPr/>
              <p:nvPr/>
            </p:nvGrpSpPr>
            <p:grpSpPr>
              <a:xfrm>
                <a:off x="8736042" y="1497442"/>
                <a:ext cx="3053876" cy="3361900"/>
                <a:chOff x="8736042" y="1497442"/>
                <a:chExt cx="3053876" cy="3361900"/>
              </a:xfrm>
              <a:grpFill/>
            </p:grpSpPr>
            <p:sp>
              <p:nvSpPr>
                <p:cNvPr id="96" name="Freeform: Shape 95">
                  <a:extLst>
                    <a:ext uri="{FF2B5EF4-FFF2-40B4-BE49-F238E27FC236}">
                      <a16:creationId xmlns:a16="http://schemas.microsoft.com/office/drawing/2014/main" id="{4D964D14-5024-4D86-B4A6-E3F18BBD76FA}"/>
                    </a:ext>
                  </a:extLst>
                </p:cNvPr>
                <p:cNvSpPr/>
                <p:nvPr/>
              </p:nvSpPr>
              <p:spPr>
                <a:xfrm>
                  <a:off x="9181399" y="2197838"/>
                  <a:ext cx="2163162" cy="1610910"/>
                </a:xfrm>
                <a:custGeom>
                  <a:avLst/>
                  <a:gdLst>
                    <a:gd name="connsiteX0" fmla="*/ 1972295 w 2163162"/>
                    <a:gd name="connsiteY0" fmla="*/ 1400792 h 1610910"/>
                    <a:gd name="connsiteX1" fmla="*/ 190867 w 2163162"/>
                    <a:gd name="connsiteY1" fmla="*/ 1400792 h 1610910"/>
                    <a:gd name="connsiteX2" fmla="*/ 190867 w 2163162"/>
                    <a:gd name="connsiteY2" fmla="*/ 210119 h 1610910"/>
                    <a:gd name="connsiteX3" fmla="*/ 1972295 w 2163162"/>
                    <a:gd name="connsiteY3" fmla="*/ 210119 h 1610910"/>
                    <a:gd name="connsiteX4" fmla="*/ 1972295 w 2163162"/>
                    <a:gd name="connsiteY4" fmla="*/ 1400792 h 1610910"/>
                    <a:gd name="connsiteX5" fmla="*/ 2163162 w 2163162"/>
                    <a:gd name="connsiteY5" fmla="*/ 140079 h 1610910"/>
                    <a:gd name="connsiteX6" fmla="*/ 2035917 w 2163162"/>
                    <a:gd name="connsiteY6" fmla="*/ 0 h 1610910"/>
                    <a:gd name="connsiteX7" fmla="*/ 127245 w 2163162"/>
                    <a:gd name="connsiteY7" fmla="*/ 0 h 1610910"/>
                    <a:gd name="connsiteX8" fmla="*/ 0 w 2163162"/>
                    <a:gd name="connsiteY8" fmla="*/ 140079 h 1610910"/>
                    <a:gd name="connsiteX9" fmla="*/ 0 w 2163162"/>
                    <a:gd name="connsiteY9" fmla="*/ 1610910 h 1610910"/>
                    <a:gd name="connsiteX10" fmla="*/ 2163162 w 2163162"/>
                    <a:gd name="connsiteY10" fmla="*/ 1610910 h 1610910"/>
                    <a:gd name="connsiteX11" fmla="*/ 2163162 w 2163162"/>
                    <a:gd name="connsiteY11" fmla="*/ 140079 h 1610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162" h="1610910">
                      <a:moveTo>
                        <a:pt x="1972295" y="1400792"/>
                      </a:moveTo>
                      <a:lnTo>
                        <a:pt x="190867" y="1400792"/>
                      </a:lnTo>
                      <a:lnTo>
                        <a:pt x="190867" y="210119"/>
                      </a:lnTo>
                      <a:lnTo>
                        <a:pt x="1972295" y="210119"/>
                      </a:lnTo>
                      <a:lnTo>
                        <a:pt x="1972295" y="1400792"/>
                      </a:lnTo>
                      <a:close/>
                      <a:moveTo>
                        <a:pt x="2163162" y="140079"/>
                      </a:moveTo>
                      <a:cubicBezTo>
                        <a:pt x="2163162" y="63036"/>
                        <a:pt x="2105902" y="0"/>
                        <a:pt x="2035917" y="0"/>
                      </a:cubicBezTo>
                      <a:lnTo>
                        <a:pt x="127245" y="0"/>
                      </a:lnTo>
                      <a:cubicBezTo>
                        <a:pt x="57260" y="0"/>
                        <a:pt x="0" y="63036"/>
                        <a:pt x="0" y="140079"/>
                      </a:cubicBezTo>
                      <a:lnTo>
                        <a:pt x="0" y="1610910"/>
                      </a:lnTo>
                      <a:lnTo>
                        <a:pt x="2163162" y="1610910"/>
                      </a:lnTo>
                      <a:lnTo>
                        <a:pt x="2163162" y="140079"/>
                      </a:lnTo>
                      <a:close/>
                    </a:path>
                  </a:pathLst>
                </a:custGeom>
                <a:grpFill/>
                <a:ln w="3175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171C061-D8F8-405C-9899-4318BA459455}"/>
                    </a:ext>
                  </a:extLst>
                </p:cNvPr>
                <p:cNvSpPr/>
                <p:nvPr/>
              </p:nvSpPr>
              <p:spPr>
                <a:xfrm>
                  <a:off x="8799664" y="3948827"/>
                  <a:ext cx="2926631" cy="210119"/>
                </a:xfrm>
                <a:custGeom>
                  <a:avLst/>
                  <a:gdLst>
                    <a:gd name="connsiteX0" fmla="*/ 1654183 w 2926631"/>
                    <a:gd name="connsiteY0" fmla="*/ 0 h 210118"/>
                    <a:gd name="connsiteX1" fmla="*/ 1654183 w 2926631"/>
                    <a:gd name="connsiteY1" fmla="*/ 35020 h 210118"/>
                    <a:gd name="connsiteX2" fmla="*/ 1622372 w 2926631"/>
                    <a:gd name="connsiteY2" fmla="*/ 70040 h 210118"/>
                    <a:gd name="connsiteX3" fmla="*/ 1304260 w 2926631"/>
                    <a:gd name="connsiteY3" fmla="*/ 70040 h 210118"/>
                    <a:gd name="connsiteX4" fmla="*/ 1272448 w 2926631"/>
                    <a:gd name="connsiteY4" fmla="*/ 35020 h 210118"/>
                    <a:gd name="connsiteX5" fmla="*/ 1272448 w 2926631"/>
                    <a:gd name="connsiteY5" fmla="*/ 0 h 210118"/>
                    <a:gd name="connsiteX6" fmla="*/ 0 w 2926631"/>
                    <a:gd name="connsiteY6" fmla="*/ 0 h 210118"/>
                    <a:gd name="connsiteX7" fmla="*/ 0 w 2926631"/>
                    <a:gd name="connsiteY7" fmla="*/ 70040 h 210118"/>
                    <a:gd name="connsiteX8" fmla="*/ 127245 w 2926631"/>
                    <a:gd name="connsiteY8" fmla="*/ 210119 h 210118"/>
                    <a:gd name="connsiteX9" fmla="*/ 2799386 w 2926631"/>
                    <a:gd name="connsiteY9" fmla="*/ 210119 h 210118"/>
                    <a:gd name="connsiteX10" fmla="*/ 2926631 w 2926631"/>
                    <a:gd name="connsiteY10" fmla="*/ 70040 h 210118"/>
                    <a:gd name="connsiteX11" fmla="*/ 2926631 w 2926631"/>
                    <a:gd name="connsiteY11" fmla="*/ 0 h 210118"/>
                    <a:gd name="connsiteX12" fmla="*/ 1654183 w 2926631"/>
                    <a:gd name="connsiteY12" fmla="*/ 0 h 21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6631" h="210118">
                      <a:moveTo>
                        <a:pt x="1654183" y="0"/>
                      </a:moveTo>
                      <a:lnTo>
                        <a:pt x="1654183" y="35020"/>
                      </a:lnTo>
                      <a:cubicBezTo>
                        <a:pt x="1654183" y="56032"/>
                        <a:pt x="1641458" y="70040"/>
                        <a:pt x="1622372" y="70040"/>
                      </a:cubicBezTo>
                      <a:lnTo>
                        <a:pt x="1304260" y="70040"/>
                      </a:lnTo>
                      <a:cubicBezTo>
                        <a:pt x="1285173" y="70040"/>
                        <a:pt x="1272448" y="56032"/>
                        <a:pt x="1272448" y="35020"/>
                      </a:cubicBezTo>
                      <a:lnTo>
                        <a:pt x="1272448" y="0"/>
                      </a:lnTo>
                      <a:lnTo>
                        <a:pt x="0" y="0"/>
                      </a:lnTo>
                      <a:lnTo>
                        <a:pt x="0" y="70040"/>
                      </a:lnTo>
                      <a:cubicBezTo>
                        <a:pt x="0" y="147083"/>
                        <a:pt x="57260" y="210119"/>
                        <a:pt x="127245" y="210119"/>
                      </a:cubicBezTo>
                      <a:lnTo>
                        <a:pt x="2799386" y="210119"/>
                      </a:lnTo>
                      <a:cubicBezTo>
                        <a:pt x="2869371" y="210119"/>
                        <a:pt x="2926631" y="147083"/>
                        <a:pt x="2926631" y="70040"/>
                      </a:cubicBezTo>
                      <a:lnTo>
                        <a:pt x="2926631" y="0"/>
                      </a:lnTo>
                      <a:lnTo>
                        <a:pt x="1654183" y="0"/>
                      </a:lnTo>
                      <a:close/>
                    </a:path>
                  </a:pathLst>
                </a:custGeom>
                <a:grpFill/>
                <a:ln w="31750" cap="flat">
                  <a:noFill/>
                  <a:prstDash val="solid"/>
                  <a:miter/>
                </a:ln>
              </p:spPr>
              <p:txBody>
                <a:bodyPr rtlCol="0" anchor="ctr"/>
                <a:lstStyle/>
                <a:p>
                  <a:endParaRPr lang="en-US"/>
                </a:p>
              </p:txBody>
            </p:sp>
          </p:grpSp>
        </p:grpSp>
        <p:grpSp>
          <p:nvGrpSpPr>
            <p:cNvPr id="112" name="Graphic 92" descr="Laptop">
              <a:extLst>
                <a:ext uri="{FF2B5EF4-FFF2-40B4-BE49-F238E27FC236}">
                  <a16:creationId xmlns:a16="http://schemas.microsoft.com/office/drawing/2014/main" id="{EABE8944-327A-4758-9EF5-C011E390F50B}"/>
                </a:ext>
              </a:extLst>
            </p:cNvPr>
            <p:cNvGrpSpPr/>
            <p:nvPr/>
          </p:nvGrpSpPr>
          <p:grpSpPr>
            <a:xfrm>
              <a:off x="193290" y="150677"/>
              <a:ext cx="3135443" cy="3552731"/>
              <a:chOff x="204782" y="1560029"/>
              <a:chExt cx="3053876" cy="3361900"/>
            </a:xfrm>
            <a:solidFill>
              <a:schemeClr val="accent2">
                <a:lumMod val="90000"/>
              </a:schemeClr>
            </a:solidFill>
          </p:grpSpPr>
          <p:sp>
            <p:nvSpPr>
              <p:cNvPr id="113" name="Freeform: Shape 112">
                <a:extLst>
                  <a:ext uri="{FF2B5EF4-FFF2-40B4-BE49-F238E27FC236}">
                    <a16:creationId xmlns:a16="http://schemas.microsoft.com/office/drawing/2014/main" id="{ED27E7E0-B481-47A0-80C2-3BD93E2C514D}"/>
                  </a:ext>
                </a:extLst>
              </p:cNvPr>
              <p:cNvSpPr/>
              <p:nvPr/>
            </p:nvSpPr>
            <p:spPr>
              <a:xfrm>
                <a:off x="650139" y="2260425"/>
                <a:ext cx="2163162" cy="1610910"/>
              </a:xfrm>
              <a:custGeom>
                <a:avLst/>
                <a:gdLst>
                  <a:gd name="connsiteX0" fmla="*/ 1972295 w 2163162"/>
                  <a:gd name="connsiteY0" fmla="*/ 1400792 h 1610910"/>
                  <a:gd name="connsiteX1" fmla="*/ 190867 w 2163162"/>
                  <a:gd name="connsiteY1" fmla="*/ 1400792 h 1610910"/>
                  <a:gd name="connsiteX2" fmla="*/ 190867 w 2163162"/>
                  <a:gd name="connsiteY2" fmla="*/ 210119 h 1610910"/>
                  <a:gd name="connsiteX3" fmla="*/ 1972295 w 2163162"/>
                  <a:gd name="connsiteY3" fmla="*/ 210119 h 1610910"/>
                  <a:gd name="connsiteX4" fmla="*/ 1972295 w 2163162"/>
                  <a:gd name="connsiteY4" fmla="*/ 1400792 h 1610910"/>
                  <a:gd name="connsiteX5" fmla="*/ 2163162 w 2163162"/>
                  <a:gd name="connsiteY5" fmla="*/ 140079 h 1610910"/>
                  <a:gd name="connsiteX6" fmla="*/ 2035917 w 2163162"/>
                  <a:gd name="connsiteY6" fmla="*/ 0 h 1610910"/>
                  <a:gd name="connsiteX7" fmla="*/ 127245 w 2163162"/>
                  <a:gd name="connsiteY7" fmla="*/ 0 h 1610910"/>
                  <a:gd name="connsiteX8" fmla="*/ 0 w 2163162"/>
                  <a:gd name="connsiteY8" fmla="*/ 140079 h 1610910"/>
                  <a:gd name="connsiteX9" fmla="*/ 0 w 2163162"/>
                  <a:gd name="connsiteY9" fmla="*/ 1610910 h 1610910"/>
                  <a:gd name="connsiteX10" fmla="*/ 2163162 w 2163162"/>
                  <a:gd name="connsiteY10" fmla="*/ 1610910 h 1610910"/>
                  <a:gd name="connsiteX11" fmla="*/ 2163162 w 2163162"/>
                  <a:gd name="connsiteY11" fmla="*/ 140079 h 1610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162" h="1610910">
                    <a:moveTo>
                      <a:pt x="1972295" y="1400792"/>
                    </a:moveTo>
                    <a:lnTo>
                      <a:pt x="190867" y="1400792"/>
                    </a:lnTo>
                    <a:lnTo>
                      <a:pt x="190867" y="210119"/>
                    </a:lnTo>
                    <a:lnTo>
                      <a:pt x="1972295" y="210119"/>
                    </a:lnTo>
                    <a:lnTo>
                      <a:pt x="1972295" y="1400792"/>
                    </a:lnTo>
                    <a:close/>
                    <a:moveTo>
                      <a:pt x="2163162" y="140079"/>
                    </a:moveTo>
                    <a:cubicBezTo>
                      <a:pt x="2163162" y="63036"/>
                      <a:pt x="2105902" y="0"/>
                      <a:pt x="2035917" y="0"/>
                    </a:cubicBezTo>
                    <a:lnTo>
                      <a:pt x="127245" y="0"/>
                    </a:lnTo>
                    <a:cubicBezTo>
                      <a:pt x="57260" y="0"/>
                      <a:pt x="0" y="63036"/>
                      <a:pt x="0" y="140079"/>
                    </a:cubicBezTo>
                    <a:lnTo>
                      <a:pt x="0" y="1610910"/>
                    </a:lnTo>
                    <a:lnTo>
                      <a:pt x="2163162" y="1610910"/>
                    </a:lnTo>
                    <a:lnTo>
                      <a:pt x="2163162" y="140079"/>
                    </a:lnTo>
                    <a:close/>
                  </a:path>
                </a:pathLst>
              </a:custGeom>
              <a:grpFill/>
              <a:ln w="31750"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E5F606F-D4DD-4F30-8C01-F0D91256AEAD}"/>
                  </a:ext>
                </a:extLst>
              </p:cNvPr>
              <p:cNvSpPr/>
              <p:nvPr/>
            </p:nvSpPr>
            <p:spPr>
              <a:xfrm>
                <a:off x="268404" y="4011414"/>
                <a:ext cx="2926631" cy="210119"/>
              </a:xfrm>
              <a:custGeom>
                <a:avLst/>
                <a:gdLst>
                  <a:gd name="connsiteX0" fmla="*/ 1654183 w 2926631"/>
                  <a:gd name="connsiteY0" fmla="*/ 0 h 210118"/>
                  <a:gd name="connsiteX1" fmla="*/ 1654183 w 2926631"/>
                  <a:gd name="connsiteY1" fmla="*/ 35020 h 210118"/>
                  <a:gd name="connsiteX2" fmla="*/ 1622372 w 2926631"/>
                  <a:gd name="connsiteY2" fmla="*/ 70040 h 210118"/>
                  <a:gd name="connsiteX3" fmla="*/ 1304260 w 2926631"/>
                  <a:gd name="connsiteY3" fmla="*/ 70040 h 210118"/>
                  <a:gd name="connsiteX4" fmla="*/ 1272448 w 2926631"/>
                  <a:gd name="connsiteY4" fmla="*/ 35020 h 210118"/>
                  <a:gd name="connsiteX5" fmla="*/ 1272448 w 2926631"/>
                  <a:gd name="connsiteY5" fmla="*/ 0 h 210118"/>
                  <a:gd name="connsiteX6" fmla="*/ 0 w 2926631"/>
                  <a:gd name="connsiteY6" fmla="*/ 0 h 210118"/>
                  <a:gd name="connsiteX7" fmla="*/ 0 w 2926631"/>
                  <a:gd name="connsiteY7" fmla="*/ 70040 h 210118"/>
                  <a:gd name="connsiteX8" fmla="*/ 127245 w 2926631"/>
                  <a:gd name="connsiteY8" fmla="*/ 210119 h 210118"/>
                  <a:gd name="connsiteX9" fmla="*/ 2799386 w 2926631"/>
                  <a:gd name="connsiteY9" fmla="*/ 210119 h 210118"/>
                  <a:gd name="connsiteX10" fmla="*/ 2926631 w 2926631"/>
                  <a:gd name="connsiteY10" fmla="*/ 70040 h 210118"/>
                  <a:gd name="connsiteX11" fmla="*/ 2926631 w 2926631"/>
                  <a:gd name="connsiteY11" fmla="*/ 0 h 210118"/>
                  <a:gd name="connsiteX12" fmla="*/ 1654183 w 2926631"/>
                  <a:gd name="connsiteY12" fmla="*/ 0 h 21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6631" h="210118">
                    <a:moveTo>
                      <a:pt x="1654183" y="0"/>
                    </a:moveTo>
                    <a:lnTo>
                      <a:pt x="1654183" y="35020"/>
                    </a:lnTo>
                    <a:cubicBezTo>
                      <a:pt x="1654183" y="56032"/>
                      <a:pt x="1641458" y="70040"/>
                      <a:pt x="1622372" y="70040"/>
                    </a:cubicBezTo>
                    <a:lnTo>
                      <a:pt x="1304260" y="70040"/>
                    </a:lnTo>
                    <a:cubicBezTo>
                      <a:pt x="1285173" y="70040"/>
                      <a:pt x="1272448" y="56032"/>
                      <a:pt x="1272448" y="35020"/>
                    </a:cubicBezTo>
                    <a:lnTo>
                      <a:pt x="1272448" y="0"/>
                    </a:lnTo>
                    <a:lnTo>
                      <a:pt x="0" y="0"/>
                    </a:lnTo>
                    <a:lnTo>
                      <a:pt x="0" y="70040"/>
                    </a:lnTo>
                    <a:cubicBezTo>
                      <a:pt x="0" y="147083"/>
                      <a:pt x="57260" y="210119"/>
                      <a:pt x="127245" y="210119"/>
                    </a:cubicBezTo>
                    <a:lnTo>
                      <a:pt x="2799386" y="210119"/>
                    </a:lnTo>
                    <a:cubicBezTo>
                      <a:pt x="2869371" y="210119"/>
                      <a:pt x="2926631" y="147083"/>
                      <a:pt x="2926631" y="70040"/>
                    </a:cubicBezTo>
                    <a:lnTo>
                      <a:pt x="2926631" y="0"/>
                    </a:lnTo>
                    <a:lnTo>
                      <a:pt x="1654183" y="0"/>
                    </a:lnTo>
                    <a:close/>
                  </a:path>
                </a:pathLst>
              </a:custGeom>
              <a:grpFill/>
              <a:ln w="31750" cap="flat">
                <a:noFill/>
                <a:prstDash val="solid"/>
                <a:miter/>
              </a:ln>
            </p:spPr>
            <p:txBody>
              <a:bodyPr rtlCol="0" anchor="ctr"/>
              <a:lstStyle/>
              <a:p>
                <a:endParaRPr lang="en-US"/>
              </a:p>
            </p:txBody>
          </p:sp>
        </p:grpSp>
        <p:grpSp>
          <p:nvGrpSpPr>
            <p:cNvPr id="123" name="Group 122">
              <a:extLst>
                <a:ext uri="{FF2B5EF4-FFF2-40B4-BE49-F238E27FC236}">
                  <a16:creationId xmlns:a16="http://schemas.microsoft.com/office/drawing/2014/main" id="{AA62BAF6-AA8C-4EF7-BBB0-3E370D9F5ED6}"/>
                </a:ext>
              </a:extLst>
            </p:cNvPr>
            <p:cNvGrpSpPr/>
            <p:nvPr/>
          </p:nvGrpSpPr>
          <p:grpSpPr>
            <a:xfrm>
              <a:off x="2835479" y="3726395"/>
              <a:ext cx="6449038" cy="2066366"/>
              <a:chOff x="2871481" y="4288457"/>
              <a:chExt cx="6449038" cy="2066366"/>
            </a:xfrm>
          </p:grpSpPr>
          <p:pic>
            <p:nvPicPr>
              <p:cNvPr id="116" name="Graphic 115" descr="Head with gears">
                <a:extLst>
                  <a:ext uri="{FF2B5EF4-FFF2-40B4-BE49-F238E27FC236}">
                    <a16:creationId xmlns:a16="http://schemas.microsoft.com/office/drawing/2014/main" id="{BFE693C5-47FB-4518-8FF2-E547BDAE34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2848" y="4824727"/>
                <a:ext cx="966304" cy="966304"/>
              </a:xfrm>
              <a:prstGeom prst="rect">
                <a:avLst/>
              </a:prstGeom>
            </p:spPr>
          </p:pic>
          <p:sp>
            <p:nvSpPr>
              <p:cNvPr id="118" name="Rectangle: Rounded Corners 117">
                <a:extLst>
                  <a:ext uri="{FF2B5EF4-FFF2-40B4-BE49-F238E27FC236}">
                    <a16:creationId xmlns:a16="http://schemas.microsoft.com/office/drawing/2014/main" id="{D2388F66-0BF6-44BB-8768-376889B22E5E}"/>
                  </a:ext>
                </a:extLst>
              </p:cNvPr>
              <p:cNvSpPr/>
              <p:nvPr/>
            </p:nvSpPr>
            <p:spPr>
              <a:xfrm>
                <a:off x="3222860" y="4289472"/>
                <a:ext cx="2334932" cy="336265"/>
              </a:xfrm>
              <a:prstGeom prst="round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Bharath </a:t>
                </a:r>
                <a:r>
                  <a:rPr lang="en-US" dirty="0" err="1"/>
                  <a:t>Janapareddi</a:t>
                </a:r>
                <a:endParaRPr lang="en-US" dirty="0"/>
              </a:p>
            </p:txBody>
          </p:sp>
          <p:sp>
            <p:nvSpPr>
              <p:cNvPr id="119" name="Rectangle: Rounded Corners 118">
                <a:extLst>
                  <a:ext uri="{FF2B5EF4-FFF2-40B4-BE49-F238E27FC236}">
                    <a16:creationId xmlns:a16="http://schemas.microsoft.com/office/drawing/2014/main" id="{AB418C3E-43AD-45D9-A170-0743A5741430}"/>
                  </a:ext>
                </a:extLst>
              </p:cNvPr>
              <p:cNvSpPr/>
              <p:nvPr/>
            </p:nvSpPr>
            <p:spPr>
              <a:xfrm>
                <a:off x="2871481" y="5189529"/>
                <a:ext cx="2334932" cy="336265"/>
              </a:xfrm>
              <a:prstGeom prst="round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Kavya </a:t>
                </a:r>
                <a:r>
                  <a:rPr lang="en-US" dirty="0" err="1"/>
                  <a:t>Nagaraju</a:t>
                </a:r>
                <a:endParaRPr lang="en-US" dirty="0"/>
              </a:p>
            </p:txBody>
          </p:sp>
          <p:sp>
            <p:nvSpPr>
              <p:cNvPr id="120" name="Rectangle: Rounded Corners 119">
                <a:extLst>
                  <a:ext uri="{FF2B5EF4-FFF2-40B4-BE49-F238E27FC236}">
                    <a16:creationId xmlns:a16="http://schemas.microsoft.com/office/drawing/2014/main" id="{DCE066B0-0DA1-494B-A866-C831C9DBF269}"/>
                  </a:ext>
                </a:extLst>
              </p:cNvPr>
              <p:cNvSpPr/>
              <p:nvPr/>
            </p:nvSpPr>
            <p:spPr>
              <a:xfrm>
                <a:off x="4928534" y="6018558"/>
                <a:ext cx="2334932" cy="336265"/>
              </a:xfrm>
              <a:prstGeom prst="round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Priyanka Patil</a:t>
                </a:r>
              </a:p>
            </p:txBody>
          </p:sp>
          <p:sp>
            <p:nvSpPr>
              <p:cNvPr id="121" name="Rectangle: Rounded Corners 120">
                <a:extLst>
                  <a:ext uri="{FF2B5EF4-FFF2-40B4-BE49-F238E27FC236}">
                    <a16:creationId xmlns:a16="http://schemas.microsoft.com/office/drawing/2014/main" id="{EEAF1044-22B8-4656-9039-5EE6BCA8F8F2}"/>
                  </a:ext>
                </a:extLst>
              </p:cNvPr>
              <p:cNvSpPr/>
              <p:nvPr/>
            </p:nvSpPr>
            <p:spPr>
              <a:xfrm>
                <a:off x="6634210" y="4288457"/>
                <a:ext cx="2334932" cy="336265"/>
              </a:xfrm>
              <a:prstGeom prst="round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Vidhi Shah</a:t>
                </a:r>
              </a:p>
            </p:txBody>
          </p:sp>
          <p:sp>
            <p:nvSpPr>
              <p:cNvPr id="122" name="Rectangle: Rounded Corners 121">
                <a:extLst>
                  <a:ext uri="{FF2B5EF4-FFF2-40B4-BE49-F238E27FC236}">
                    <a16:creationId xmlns:a16="http://schemas.microsoft.com/office/drawing/2014/main" id="{921B3D33-F112-426E-937C-D695E95667C7}"/>
                  </a:ext>
                </a:extLst>
              </p:cNvPr>
              <p:cNvSpPr/>
              <p:nvPr/>
            </p:nvSpPr>
            <p:spPr>
              <a:xfrm>
                <a:off x="6985587" y="5216307"/>
                <a:ext cx="2334932" cy="336265"/>
              </a:xfrm>
              <a:prstGeom prst="round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Tejaswi Gundapaneni</a:t>
                </a:r>
              </a:p>
            </p:txBody>
          </p:sp>
        </p:grpSp>
        <p:sp>
          <p:nvSpPr>
            <p:cNvPr id="132" name="Freeform: Shape 131">
              <a:extLst>
                <a:ext uri="{FF2B5EF4-FFF2-40B4-BE49-F238E27FC236}">
                  <a16:creationId xmlns:a16="http://schemas.microsoft.com/office/drawing/2014/main" id="{1FA3BE00-1123-4710-8A98-7779DE82AA8A}"/>
                </a:ext>
              </a:extLst>
            </p:cNvPr>
            <p:cNvSpPr/>
            <p:nvPr/>
          </p:nvSpPr>
          <p:spPr>
            <a:xfrm>
              <a:off x="2835479" y="681551"/>
              <a:ext cx="6400800" cy="3588446"/>
            </a:xfrm>
            <a:custGeom>
              <a:avLst/>
              <a:gdLst>
                <a:gd name="connsiteX0" fmla="*/ 0 w 6400800"/>
                <a:gd name="connsiteY0" fmla="*/ 0 h 33609"/>
                <a:gd name="connsiteX1" fmla="*/ 1459684 w 6400800"/>
                <a:gd name="connsiteY1" fmla="*/ 33556 h 33609"/>
                <a:gd name="connsiteX2" fmla="*/ 3254928 w 6400800"/>
                <a:gd name="connsiteY2" fmla="*/ 8389 h 33609"/>
                <a:gd name="connsiteX3" fmla="*/ 5100506 w 6400800"/>
                <a:gd name="connsiteY3" fmla="*/ 16778 h 33609"/>
                <a:gd name="connsiteX4" fmla="*/ 6400800 w 6400800"/>
                <a:gd name="connsiteY4" fmla="*/ 25167 h 33609"/>
                <a:gd name="connsiteX0" fmla="*/ 0 w 6400800"/>
                <a:gd name="connsiteY0" fmla="*/ 1249960 h 1353763"/>
                <a:gd name="connsiteX1" fmla="*/ 1409350 w 6400800"/>
                <a:gd name="connsiteY1" fmla="*/ 1 h 1353763"/>
                <a:gd name="connsiteX2" fmla="*/ 3254928 w 6400800"/>
                <a:gd name="connsiteY2" fmla="*/ 1258349 h 1353763"/>
                <a:gd name="connsiteX3" fmla="*/ 5100506 w 6400800"/>
                <a:gd name="connsiteY3" fmla="*/ 1266738 h 1353763"/>
                <a:gd name="connsiteX4" fmla="*/ 6400800 w 6400800"/>
                <a:gd name="connsiteY4" fmla="*/ 1275127 h 1353763"/>
                <a:gd name="connsiteX0" fmla="*/ 0 w 6400800"/>
                <a:gd name="connsiteY0" fmla="*/ 1324502 h 4021920"/>
                <a:gd name="connsiteX1" fmla="*/ 1409350 w 6400800"/>
                <a:gd name="connsiteY1" fmla="*/ 74543 h 4021920"/>
                <a:gd name="connsiteX2" fmla="*/ 3212983 w 6400800"/>
                <a:gd name="connsiteY2" fmla="*/ 4008979 h 4021920"/>
                <a:gd name="connsiteX3" fmla="*/ 5100506 w 6400800"/>
                <a:gd name="connsiteY3" fmla="*/ 1341280 h 4021920"/>
                <a:gd name="connsiteX4" fmla="*/ 6400800 w 6400800"/>
                <a:gd name="connsiteY4" fmla="*/ 1349669 h 4021920"/>
                <a:gd name="connsiteX0" fmla="*/ 0 w 6400800"/>
                <a:gd name="connsiteY0" fmla="*/ 1331196 h 4015673"/>
                <a:gd name="connsiteX1" fmla="*/ 1409350 w 6400800"/>
                <a:gd name="connsiteY1" fmla="*/ 81237 h 4015673"/>
                <a:gd name="connsiteX2" fmla="*/ 3212983 w 6400800"/>
                <a:gd name="connsiteY2" fmla="*/ 4015673 h 4015673"/>
                <a:gd name="connsiteX3" fmla="*/ 4941116 w 6400800"/>
                <a:gd name="connsiteY3" fmla="*/ 72848 h 4015673"/>
                <a:gd name="connsiteX4" fmla="*/ 6400800 w 6400800"/>
                <a:gd name="connsiteY4" fmla="*/ 1356363 h 4015673"/>
                <a:gd name="connsiteX0" fmla="*/ 0 w 6400800"/>
                <a:gd name="connsiteY0" fmla="*/ 1331196 h 4015673"/>
                <a:gd name="connsiteX1" fmla="*/ 889233 w 6400800"/>
                <a:gd name="connsiteY1" fmla="*/ 2279152 h 4015673"/>
                <a:gd name="connsiteX2" fmla="*/ 1409350 w 6400800"/>
                <a:gd name="connsiteY2" fmla="*/ 81237 h 4015673"/>
                <a:gd name="connsiteX3" fmla="*/ 3212983 w 6400800"/>
                <a:gd name="connsiteY3" fmla="*/ 4015673 h 4015673"/>
                <a:gd name="connsiteX4" fmla="*/ 4941116 w 6400800"/>
                <a:gd name="connsiteY4" fmla="*/ 72848 h 4015673"/>
                <a:gd name="connsiteX5" fmla="*/ 6400800 w 6400800"/>
                <a:gd name="connsiteY5" fmla="*/ 1356363 h 4015673"/>
                <a:gd name="connsiteX0" fmla="*/ 0 w 6400800"/>
                <a:gd name="connsiteY0" fmla="*/ 1284925 h 3969402"/>
                <a:gd name="connsiteX1" fmla="*/ 889233 w 6400800"/>
                <a:gd name="connsiteY1" fmla="*/ 2232881 h 3969402"/>
                <a:gd name="connsiteX2" fmla="*/ 1409350 w 6400800"/>
                <a:gd name="connsiteY2" fmla="*/ 34966 h 3969402"/>
                <a:gd name="connsiteX3" fmla="*/ 3212983 w 6400800"/>
                <a:gd name="connsiteY3" fmla="*/ 3969402 h 3969402"/>
                <a:gd name="connsiteX4" fmla="*/ 4941116 w 6400800"/>
                <a:gd name="connsiteY4" fmla="*/ 26577 h 3969402"/>
                <a:gd name="connsiteX5" fmla="*/ 5620624 w 6400800"/>
                <a:gd name="connsiteY5" fmla="*/ 2199325 h 3969402"/>
                <a:gd name="connsiteX6" fmla="*/ 6400800 w 6400800"/>
                <a:gd name="connsiteY6" fmla="*/ 1310092 h 3969402"/>
                <a:gd name="connsiteX0" fmla="*/ 0 w 6400800"/>
                <a:gd name="connsiteY0" fmla="*/ 1284925 h 3970363"/>
                <a:gd name="connsiteX1" fmla="*/ 889233 w 6400800"/>
                <a:gd name="connsiteY1" fmla="*/ 2232881 h 3970363"/>
                <a:gd name="connsiteX2" fmla="*/ 1434517 w 6400800"/>
                <a:gd name="connsiteY2" fmla="*/ 420859 h 3970363"/>
                <a:gd name="connsiteX3" fmla="*/ 3212983 w 6400800"/>
                <a:gd name="connsiteY3" fmla="*/ 3969402 h 3970363"/>
                <a:gd name="connsiteX4" fmla="*/ 4941116 w 6400800"/>
                <a:gd name="connsiteY4" fmla="*/ 26577 h 3970363"/>
                <a:gd name="connsiteX5" fmla="*/ 5620624 w 6400800"/>
                <a:gd name="connsiteY5" fmla="*/ 2199325 h 3970363"/>
                <a:gd name="connsiteX6" fmla="*/ 6400800 w 6400800"/>
                <a:gd name="connsiteY6" fmla="*/ 1310092 h 3970363"/>
                <a:gd name="connsiteX0" fmla="*/ 0 w 6400800"/>
                <a:gd name="connsiteY0" fmla="*/ 903969 h 3588446"/>
                <a:gd name="connsiteX1" fmla="*/ 889233 w 6400800"/>
                <a:gd name="connsiteY1" fmla="*/ 1851925 h 3588446"/>
                <a:gd name="connsiteX2" fmla="*/ 1434517 w 6400800"/>
                <a:gd name="connsiteY2" fmla="*/ 39903 h 3588446"/>
                <a:gd name="connsiteX3" fmla="*/ 3212983 w 6400800"/>
                <a:gd name="connsiteY3" fmla="*/ 3588446 h 3588446"/>
                <a:gd name="connsiteX4" fmla="*/ 5016616 w 6400800"/>
                <a:gd name="connsiteY4" fmla="*/ 31514 h 3588446"/>
                <a:gd name="connsiteX5" fmla="*/ 5620624 w 6400800"/>
                <a:gd name="connsiteY5" fmla="*/ 1818369 h 3588446"/>
                <a:gd name="connsiteX6" fmla="*/ 6400800 w 6400800"/>
                <a:gd name="connsiteY6" fmla="*/ 929136 h 358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0800" h="3588446">
                  <a:moveTo>
                    <a:pt x="0" y="903969"/>
                  </a:moveTo>
                  <a:cubicBezTo>
                    <a:pt x="106261" y="787921"/>
                    <a:pt x="654341" y="2060251"/>
                    <a:pt x="889233" y="1851925"/>
                  </a:cubicBezTo>
                  <a:cubicBezTo>
                    <a:pt x="1124125" y="1643599"/>
                    <a:pt x="1047225" y="-249517"/>
                    <a:pt x="1434517" y="39903"/>
                  </a:cubicBezTo>
                  <a:cubicBezTo>
                    <a:pt x="1821809" y="329323"/>
                    <a:pt x="2615967" y="3589844"/>
                    <a:pt x="3212983" y="3588446"/>
                  </a:cubicBezTo>
                  <a:cubicBezTo>
                    <a:pt x="3810000" y="3587048"/>
                    <a:pt x="4615343" y="326527"/>
                    <a:pt x="5016616" y="31514"/>
                  </a:cubicBezTo>
                  <a:cubicBezTo>
                    <a:pt x="5417890" y="-263499"/>
                    <a:pt x="5377343" y="1604450"/>
                    <a:pt x="5620624" y="1818369"/>
                  </a:cubicBezTo>
                  <a:cubicBezTo>
                    <a:pt x="5863905" y="2032288"/>
                    <a:pt x="6288947" y="801903"/>
                    <a:pt x="6400800" y="92913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204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40240" y="542362"/>
            <a:ext cx="265176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5976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Impact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5073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1632894-A412-4926-998F-D4092398E28C}"/>
              </a:ext>
            </a:extLst>
          </p:cNvPr>
          <p:cNvGrpSpPr/>
          <p:nvPr/>
        </p:nvGrpSpPr>
        <p:grpSpPr>
          <a:xfrm>
            <a:off x="4714155" y="1035365"/>
            <a:ext cx="2857192" cy="2147197"/>
            <a:chOff x="8323879" y="927262"/>
            <a:chExt cx="2857192" cy="2147197"/>
          </a:xfrm>
        </p:grpSpPr>
        <p:grpSp>
          <p:nvGrpSpPr>
            <p:cNvPr id="40" name="Group 39">
              <a:extLst>
                <a:ext uri="{FF2B5EF4-FFF2-40B4-BE49-F238E27FC236}">
                  <a16:creationId xmlns:a16="http://schemas.microsoft.com/office/drawing/2014/main" id="{F7D3AEC6-1B93-4581-BC7C-72AF651A59F8}"/>
                </a:ext>
              </a:extLst>
            </p:cNvPr>
            <p:cNvGrpSpPr/>
            <p:nvPr/>
          </p:nvGrpSpPr>
          <p:grpSpPr>
            <a:xfrm>
              <a:off x="8323879" y="927262"/>
              <a:ext cx="2857192" cy="2147197"/>
              <a:chOff x="6377484" y="2366755"/>
              <a:chExt cx="2559781" cy="1914418"/>
            </a:xfrm>
          </p:grpSpPr>
          <p:sp>
            <p:nvSpPr>
              <p:cNvPr id="41" name="Rectangle 40">
                <a:extLst>
                  <a:ext uri="{FF2B5EF4-FFF2-40B4-BE49-F238E27FC236}">
                    <a16:creationId xmlns:a16="http://schemas.microsoft.com/office/drawing/2014/main" id="{6FF4584F-B18B-4491-A461-B5212BDD7729}"/>
                  </a:ext>
                </a:extLst>
              </p:cNvPr>
              <p:cNvSpPr/>
              <p:nvPr/>
            </p:nvSpPr>
            <p:spPr>
              <a:xfrm>
                <a:off x="6377484" y="2366755"/>
                <a:ext cx="2559781" cy="633659"/>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As reliability increases website can help the company to attract more than the average 250 resumes per ad.</a:t>
                </a:r>
              </a:p>
            </p:txBody>
          </p:sp>
          <p:sp>
            <p:nvSpPr>
              <p:cNvPr id="46" name="Circle: Hollow 45">
                <a:extLst>
                  <a:ext uri="{FF2B5EF4-FFF2-40B4-BE49-F238E27FC236}">
                    <a16:creationId xmlns:a16="http://schemas.microsoft.com/office/drawing/2014/main" id="{8FC49EF8-0D4F-4534-BA27-70E2E3F3CD7D}"/>
                  </a:ext>
                  <a:ext uri="{C183D7F6-B498-43B3-948B-1728B52AA6E4}">
                    <adec:decorative xmlns:adec="http://schemas.microsoft.com/office/drawing/2017/decorative" val="1"/>
                  </a:ext>
                </a:extLst>
              </p:cNvPr>
              <p:cNvSpPr/>
              <p:nvPr/>
            </p:nvSpPr>
            <p:spPr>
              <a:xfrm>
                <a:off x="7001076" y="3058269"/>
                <a:ext cx="1228827" cy="1222904"/>
              </a:xfrm>
              <a:prstGeom prst="donut">
                <a:avLst>
                  <a:gd name="adj" fmla="val 12255"/>
                </a:avLst>
              </a:prstGeom>
              <a:solidFill>
                <a:srgbClr val="E7C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12" name="Graphic 11" descr="Bar graph with upward trend">
              <a:extLst>
                <a:ext uri="{FF2B5EF4-FFF2-40B4-BE49-F238E27FC236}">
                  <a16:creationId xmlns:a16="http://schemas.microsoft.com/office/drawing/2014/main" id="{D9E79FC4-44BB-4C7D-B0D4-5A4DF01E3C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5839" y="2119607"/>
              <a:ext cx="457200" cy="477038"/>
            </a:xfrm>
            <a:prstGeom prst="rect">
              <a:avLst/>
            </a:prstGeom>
          </p:spPr>
        </p:pic>
      </p:grpSp>
      <p:grpSp>
        <p:nvGrpSpPr>
          <p:cNvPr id="21" name="Group 20">
            <a:extLst>
              <a:ext uri="{FF2B5EF4-FFF2-40B4-BE49-F238E27FC236}">
                <a16:creationId xmlns:a16="http://schemas.microsoft.com/office/drawing/2014/main" id="{9411B8D1-7A4D-4640-A4EB-36623CE27A68}"/>
              </a:ext>
            </a:extLst>
          </p:cNvPr>
          <p:cNvGrpSpPr/>
          <p:nvPr/>
        </p:nvGrpSpPr>
        <p:grpSpPr>
          <a:xfrm>
            <a:off x="8921586" y="1035365"/>
            <a:ext cx="2771233" cy="2116665"/>
            <a:chOff x="537060" y="4271639"/>
            <a:chExt cx="2771233" cy="2116665"/>
          </a:xfrm>
        </p:grpSpPr>
        <p:grpSp>
          <p:nvGrpSpPr>
            <p:cNvPr id="48" name="Group 47">
              <a:extLst>
                <a:ext uri="{FF2B5EF4-FFF2-40B4-BE49-F238E27FC236}">
                  <a16:creationId xmlns:a16="http://schemas.microsoft.com/office/drawing/2014/main" id="{A6350A41-766D-4E66-8018-D7905C0858EE}"/>
                </a:ext>
              </a:extLst>
            </p:cNvPr>
            <p:cNvGrpSpPr/>
            <p:nvPr/>
          </p:nvGrpSpPr>
          <p:grpSpPr>
            <a:xfrm>
              <a:off x="537060" y="4271639"/>
              <a:ext cx="2771233" cy="2116665"/>
              <a:chOff x="8862320" y="2294986"/>
              <a:chExt cx="2771233" cy="2343964"/>
            </a:xfrm>
          </p:grpSpPr>
          <p:sp>
            <p:nvSpPr>
              <p:cNvPr id="49" name="Rectangle 48">
                <a:extLst>
                  <a:ext uri="{FF2B5EF4-FFF2-40B4-BE49-F238E27FC236}">
                    <a16:creationId xmlns:a16="http://schemas.microsoft.com/office/drawing/2014/main" id="{CDC604AF-FEAA-427B-AB87-DDD91A5BCDFE}"/>
                  </a:ext>
                </a:extLst>
              </p:cNvPr>
              <p:cNvSpPr/>
              <p:nvPr/>
            </p:nvSpPr>
            <p:spPr>
              <a:xfrm>
                <a:off x="8862320" y="2294986"/>
                <a:ext cx="2771233" cy="794483"/>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latin typeface="Calibri" panose="020F0502020204030204" pitchFamily="34" charset="0"/>
                    <a:cs typeface="Calibri" panose="020F0502020204030204" pitchFamily="34" charset="0"/>
                  </a:rPr>
                  <a:t>More viewership will ultimately result to an increase in popularity, leading to command a price premium.</a:t>
                </a:r>
              </a:p>
            </p:txBody>
          </p:sp>
          <p:sp>
            <p:nvSpPr>
              <p:cNvPr id="51" name="Circle: Hollow 50">
                <a:extLst>
                  <a:ext uri="{FF2B5EF4-FFF2-40B4-BE49-F238E27FC236}">
                    <a16:creationId xmlns:a16="http://schemas.microsoft.com/office/drawing/2014/main" id="{424E11FB-9C19-4917-AB6B-7007DDF15B54}"/>
                  </a:ext>
                  <a:ext uri="{C183D7F6-B498-43B3-948B-1728B52AA6E4}">
                    <adec:decorative xmlns:adec="http://schemas.microsoft.com/office/drawing/2017/decorative" val="1"/>
                  </a:ext>
                </a:extLst>
              </p:cNvPr>
              <p:cNvSpPr/>
              <p:nvPr/>
            </p:nvSpPr>
            <p:spPr>
              <a:xfrm>
                <a:off x="9517695" y="3120060"/>
                <a:ext cx="1371600" cy="1518890"/>
              </a:xfrm>
              <a:prstGeom prst="donut">
                <a:avLst>
                  <a:gd name="adj" fmla="val 12255"/>
                </a:avLst>
              </a:prstGeom>
              <a:solidFill>
                <a:srgbClr val="A8A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20" name="Graphic 19" descr="Internet">
              <a:extLst>
                <a:ext uri="{FF2B5EF4-FFF2-40B4-BE49-F238E27FC236}">
                  <a16:creationId xmlns:a16="http://schemas.microsoft.com/office/drawing/2014/main" id="{CA118832-2471-4CE2-A9F0-09C7C6AE7B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49635" y="5473903"/>
              <a:ext cx="457200" cy="457200"/>
            </a:xfrm>
            <a:prstGeom prst="rect">
              <a:avLst/>
            </a:prstGeom>
          </p:spPr>
        </p:pic>
      </p:grpSp>
      <p:grpSp>
        <p:nvGrpSpPr>
          <p:cNvPr id="36" name="Group 35">
            <a:extLst>
              <a:ext uri="{FF2B5EF4-FFF2-40B4-BE49-F238E27FC236}">
                <a16:creationId xmlns:a16="http://schemas.microsoft.com/office/drawing/2014/main" id="{1CF790AD-5156-4B41-9CA9-E3E2FEC87B68}"/>
              </a:ext>
            </a:extLst>
          </p:cNvPr>
          <p:cNvGrpSpPr/>
          <p:nvPr/>
        </p:nvGrpSpPr>
        <p:grpSpPr>
          <a:xfrm>
            <a:off x="443391" y="4145230"/>
            <a:ext cx="2428875" cy="2189872"/>
            <a:chOff x="4768718" y="4214962"/>
            <a:chExt cx="2428875" cy="2189872"/>
          </a:xfrm>
        </p:grpSpPr>
        <p:grpSp>
          <p:nvGrpSpPr>
            <p:cNvPr id="53" name="Group 52">
              <a:extLst>
                <a:ext uri="{FF2B5EF4-FFF2-40B4-BE49-F238E27FC236}">
                  <a16:creationId xmlns:a16="http://schemas.microsoft.com/office/drawing/2014/main" id="{A16481C1-6B68-4D9F-A7AC-E5F9FFAE00AA}"/>
                </a:ext>
              </a:extLst>
            </p:cNvPr>
            <p:cNvGrpSpPr/>
            <p:nvPr/>
          </p:nvGrpSpPr>
          <p:grpSpPr>
            <a:xfrm>
              <a:off x="4768718" y="4214962"/>
              <a:ext cx="2428875" cy="2189872"/>
              <a:chOff x="6569300" y="2358403"/>
              <a:chExt cx="2428875" cy="2189872"/>
            </a:xfrm>
          </p:grpSpPr>
          <p:sp>
            <p:nvSpPr>
              <p:cNvPr id="54" name="Rectangle 53">
                <a:extLst>
                  <a:ext uri="{FF2B5EF4-FFF2-40B4-BE49-F238E27FC236}">
                    <a16:creationId xmlns:a16="http://schemas.microsoft.com/office/drawing/2014/main" id="{FBE2497B-F8BB-400F-B0D0-E8AC7303DCCB}"/>
                  </a:ext>
                </a:extLst>
              </p:cNvPr>
              <p:cNvSpPr/>
              <p:nvPr/>
            </p:nvSpPr>
            <p:spPr>
              <a:xfrm>
                <a:off x="6569300" y="2358403"/>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latin typeface="Calibri" panose="020F0502020204030204" pitchFamily="34" charset="0"/>
                    <a:cs typeface="Calibri" panose="020F0502020204030204" pitchFamily="34" charset="0"/>
                  </a:rPr>
                  <a:t>Improved Customer Satisfaction Index by reducing 1 hour/week spent on fake ads. </a:t>
                </a:r>
              </a:p>
            </p:txBody>
          </p:sp>
          <p:sp>
            <p:nvSpPr>
              <p:cNvPr id="56" name="Circle: Hollow 55">
                <a:extLst>
                  <a:ext uri="{FF2B5EF4-FFF2-40B4-BE49-F238E27FC236}">
                    <a16:creationId xmlns:a16="http://schemas.microsoft.com/office/drawing/2014/main" id="{0E6600F6-EF4C-4512-A076-D495D3A8936C}"/>
                  </a:ext>
                  <a:ext uri="{C183D7F6-B498-43B3-948B-1728B52AA6E4}">
                    <adec:decorative xmlns:adec="http://schemas.microsoft.com/office/drawing/2017/decorative" val="1"/>
                  </a:ext>
                </a:extLst>
              </p:cNvPr>
              <p:cNvSpPr/>
              <p:nvPr/>
            </p:nvSpPr>
            <p:spPr>
              <a:xfrm>
                <a:off x="7097938" y="3176675"/>
                <a:ext cx="1371600" cy="1371600"/>
              </a:xfrm>
              <a:prstGeom prst="donut">
                <a:avLst>
                  <a:gd name="adj" fmla="val 12255"/>
                </a:avLst>
              </a:prstGeom>
              <a:solidFill>
                <a:srgbClr val="E7CEB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35" name="Graphic 34" descr="Hourglass">
              <a:extLst>
                <a:ext uri="{FF2B5EF4-FFF2-40B4-BE49-F238E27FC236}">
                  <a16:creationId xmlns:a16="http://schemas.microsoft.com/office/drawing/2014/main" id="{1C858A8E-1131-40E3-B42F-E6C9E3429D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4556" y="5466078"/>
              <a:ext cx="457200" cy="457200"/>
            </a:xfrm>
            <a:prstGeom prst="rect">
              <a:avLst/>
            </a:prstGeom>
          </p:spPr>
        </p:pic>
      </p:grpSp>
      <p:grpSp>
        <p:nvGrpSpPr>
          <p:cNvPr id="44" name="Group 43">
            <a:extLst>
              <a:ext uri="{FF2B5EF4-FFF2-40B4-BE49-F238E27FC236}">
                <a16:creationId xmlns:a16="http://schemas.microsoft.com/office/drawing/2014/main" id="{4AD162AA-AB2D-4659-A090-9A562CCE2192}"/>
              </a:ext>
            </a:extLst>
          </p:cNvPr>
          <p:cNvGrpSpPr/>
          <p:nvPr/>
        </p:nvGrpSpPr>
        <p:grpSpPr>
          <a:xfrm>
            <a:off x="4770120" y="4068657"/>
            <a:ext cx="2651760" cy="2183139"/>
            <a:chOff x="8438831" y="4221695"/>
            <a:chExt cx="2651760" cy="2183139"/>
          </a:xfrm>
        </p:grpSpPr>
        <p:grpSp>
          <p:nvGrpSpPr>
            <p:cNvPr id="59" name="Group 58">
              <a:extLst>
                <a:ext uri="{FF2B5EF4-FFF2-40B4-BE49-F238E27FC236}">
                  <a16:creationId xmlns:a16="http://schemas.microsoft.com/office/drawing/2014/main" id="{7DC910BE-E8FF-4624-B552-69451D5A536D}"/>
                </a:ext>
              </a:extLst>
            </p:cNvPr>
            <p:cNvGrpSpPr/>
            <p:nvPr/>
          </p:nvGrpSpPr>
          <p:grpSpPr>
            <a:xfrm>
              <a:off x="8438831" y="4221695"/>
              <a:ext cx="2651760" cy="2183139"/>
              <a:chOff x="3328063" y="2357714"/>
              <a:chExt cx="2651760" cy="2183139"/>
            </a:xfrm>
          </p:grpSpPr>
          <p:sp>
            <p:nvSpPr>
              <p:cNvPr id="60" name="Rectangle 59">
                <a:extLst>
                  <a:ext uri="{FF2B5EF4-FFF2-40B4-BE49-F238E27FC236}">
                    <a16:creationId xmlns:a16="http://schemas.microsoft.com/office/drawing/2014/main" id="{840F9224-EAD9-401C-8883-56BBE266FBE3}"/>
                  </a:ext>
                </a:extLst>
              </p:cNvPr>
              <p:cNvSpPr/>
              <p:nvPr/>
            </p:nvSpPr>
            <p:spPr>
              <a:xfrm>
                <a:off x="3328063" y="2357714"/>
                <a:ext cx="2651760"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Prevent customers from exposing PII (Personally Identifiable Information) to scammers</a:t>
                </a:r>
                <a:r>
                  <a:rPr lang="en-US" sz="1400" dirty="0">
                    <a:solidFill>
                      <a:schemeClr val="tx1">
                        <a:lumMod val="75000"/>
                        <a:lumOff val="25000"/>
                      </a:schemeClr>
                    </a:solidFill>
                    <a:cs typeface="Segoe UI" panose="020B0502040204020203" pitchFamily="34" charset="0"/>
                  </a:rPr>
                  <a:t>.</a:t>
                </a:r>
              </a:p>
            </p:txBody>
          </p:sp>
          <p:sp>
            <p:nvSpPr>
              <p:cNvPr id="67" name="Circle: Hollow 66">
                <a:extLst>
                  <a:ext uri="{FF2B5EF4-FFF2-40B4-BE49-F238E27FC236}">
                    <a16:creationId xmlns:a16="http://schemas.microsoft.com/office/drawing/2014/main" id="{3CE162F1-8694-4541-B880-25C6E2380F23}"/>
                  </a:ext>
                  <a:ext uri="{C183D7F6-B498-43B3-948B-1728B52AA6E4}">
                    <adec:decorative xmlns:adec="http://schemas.microsoft.com/office/drawing/2017/decorative" val="1"/>
                  </a:ext>
                </a:extLst>
              </p:cNvPr>
              <p:cNvSpPr/>
              <p:nvPr/>
            </p:nvSpPr>
            <p:spPr>
              <a:xfrm>
                <a:off x="3968143" y="3169253"/>
                <a:ext cx="1371600" cy="1371600"/>
              </a:xfrm>
              <a:prstGeom prst="donut">
                <a:avLst>
                  <a:gd name="adj" fmla="val 12255"/>
                </a:avLst>
              </a:prstGeom>
              <a:solidFill>
                <a:srgbClr val="A8A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43" name="Graphic 42" descr="Information">
              <a:extLst>
                <a:ext uri="{FF2B5EF4-FFF2-40B4-BE49-F238E27FC236}">
                  <a16:creationId xmlns:a16="http://schemas.microsoft.com/office/drawing/2014/main" id="{8D795187-F10A-46B0-BFB2-E58BF6B9DF4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36111" y="5440302"/>
              <a:ext cx="457200" cy="457200"/>
            </a:xfrm>
            <a:prstGeom prst="rect">
              <a:avLst/>
            </a:prstGeom>
          </p:spPr>
        </p:pic>
      </p:grpSp>
      <p:grpSp>
        <p:nvGrpSpPr>
          <p:cNvPr id="75" name="Group 74">
            <a:extLst>
              <a:ext uri="{FF2B5EF4-FFF2-40B4-BE49-F238E27FC236}">
                <a16:creationId xmlns:a16="http://schemas.microsoft.com/office/drawing/2014/main" id="{4B4C09B7-E741-46BD-96FE-E63D31681876}"/>
              </a:ext>
            </a:extLst>
          </p:cNvPr>
          <p:cNvGrpSpPr/>
          <p:nvPr/>
        </p:nvGrpSpPr>
        <p:grpSpPr>
          <a:xfrm>
            <a:off x="9220814" y="4181432"/>
            <a:ext cx="2083893" cy="2088063"/>
            <a:chOff x="1508736" y="1019172"/>
            <a:chExt cx="2428875" cy="2433758"/>
          </a:xfrm>
        </p:grpSpPr>
        <p:grpSp>
          <p:nvGrpSpPr>
            <p:cNvPr id="76" name="Group 75">
              <a:extLst>
                <a:ext uri="{FF2B5EF4-FFF2-40B4-BE49-F238E27FC236}">
                  <a16:creationId xmlns:a16="http://schemas.microsoft.com/office/drawing/2014/main" id="{4E1543B3-B976-4CC5-94D3-5C6029C58C83}"/>
                </a:ext>
              </a:extLst>
            </p:cNvPr>
            <p:cNvGrpSpPr/>
            <p:nvPr/>
          </p:nvGrpSpPr>
          <p:grpSpPr>
            <a:xfrm>
              <a:off x="1508736" y="1019172"/>
              <a:ext cx="2428875" cy="2433758"/>
              <a:chOff x="588963" y="2292573"/>
              <a:chExt cx="2428875" cy="2433758"/>
            </a:xfrm>
          </p:grpSpPr>
          <p:sp>
            <p:nvSpPr>
              <p:cNvPr id="78" name="Rectangle 77">
                <a:extLst>
                  <a:ext uri="{FF2B5EF4-FFF2-40B4-BE49-F238E27FC236}">
                    <a16:creationId xmlns:a16="http://schemas.microsoft.com/office/drawing/2014/main" id="{A061B1B5-DF5A-4763-81C8-22383BF53A13}"/>
                  </a:ext>
                </a:extLst>
              </p:cNvPr>
              <p:cNvSpPr/>
              <p:nvPr/>
            </p:nvSpPr>
            <p:spPr>
              <a:xfrm>
                <a:off x="588963" y="2292573"/>
                <a:ext cx="2428875" cy="836218"/>
              </a:xfrm>
              <a:prstGeom prst="rect">
                <a:avLst/>
              </a:prstGeom>
            </p:spPr>
            <p:txBody>
              <a:bodyPr wrap="square" lIns="0" tIns="0" rIns="0" bIns="0" anchor="t">
                <a:spAutoFit/>
              </a:bodyPr>
              <a:lstStyle/>
              <a:p>
                <a:pPr marL="0" marR="0" lvl="0" indent="0" algn="ctr" defTabSz="914400" eaLnBrk="1" fontAlgn="auto" latinLnBrk="0" hangingPunct="1">
                  <a:lnSpc>
                    <a:spcPts val="19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Calibri" panose="020F0502020204030204"/>
                    <a:cs typeface="Segoe UI" panose="020B0502040204020203" pitchFamily="34" charset="0"/>
                  </a:rPr>
                  <a:t>Maintain and Improve brand value by filtering fake ads</a:t>
                </a:r>
                <a:br>
                  <a:rPr kumimoji="0" lang="en-US" sz="1400" b="0" i="0" u="none" strike="noStrike" kern="0" cap="none" spc="0" normalizeH="0" baseline="0" noProof="0" dirty="0">
                    <a:ln>
                      <a:noFill/>
                    </a:ln>
                    <a:solidFill>
                      <a:prstClr val="black">
                        <a:lumMod val="75000"/>
                        <a:lumOff val="25000"/>
                      </a:prstClr>
                    </a:solidFill>
                    <a:effectLst/>
                    <a:uLnTx/>
                    <a:uFillTx/>
                    <a:latin typeface="Calibri" panose="020F0502020204030204"/>
                    <a:cs typeface="Segoe UI" panose="020B0502040204020203" pitchFamily="34" charset="0"/>
                  </a:rPr>
                </a:br>
                <a:r>
                  <a:rPr kumimoji="0" lang="en-US" sz="1400" b="0" i="0" u="none" strike="noStrike" kern="0" cap="none" spc="0" normalizeH="0" baseline="0" noProof="0" dirty="0">
                    <a:ln>
                      <a:noFill/>
                    </a:ln>
                    <a:solidFill>
                      <a:prstClr val="black">
                        <a:lumMod val="75000"/>
                        <a:lumOff val="25000"/>
                      </a:prstClr>
                    </a:solidFill>
                    <a:effectLst/>
                    <a:uLnTx/>
                    <a:uFillTx/>
                    <a:latin typeface="Calibri" panose="020F0502020204030204"/>
                    <a:cs typeface="Segoe UI" panose="020B0502040204020203" pitchFamily="34" charset="0"/>
                  </a:rPr>
                  <a:t>and save $2.1M of revenue.</a:t>
                </a:r>
              </a:p>
            </p:txBody>
          </p:sp>
          <p:sp>
            <p:nvSpPr>
              <p:cNvPr id="85" name="Circle: Hollow 84">
                <a:extLst>
                  <a:ext uri="{FF2B5EF4-FFF2-40B4-BE49-F238E27FC236}">
                    <a16:creationId xmlns:a16="http://schemas.microsoft.com/office/drawing/2014/main" id="{C5956B82-711B-432B-9388-474C0FC221B2}"/>
                  </a:ext>
                  <a:ext uri="{C183D7F6-B498-43B3-948B-1728B52AA6E4}">
                    <adec:decorative xmlns:adec="http://schemas.microsoft.com/office/drawing/2017/decorative" val="1"/>
                  </a:ext>
                </a:extLst>
              </p:cNvPr>
              <p:cNvSpPr/>
              <p:nvPr/>
            </p:nvSpPr>
            <p:spPr>
              <a:xfrm>
                <a:off x="934030" y="3132473"/>
                <a:ext cx="1593858" cy="1593858"/>
              </a:xfrm>
              <a:prstGeom prst="donut">
                <a:avLst>
                  <a:gd name="adj" fmla="val 12255"/>
                </a:avLst>
              </a:prstGeom>
              <a:solidFill>
                <a:srgbClr val="EDDACC">
                  <a:lumMod val="90000"/>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pic>
          <p:nvPicPr>
            <p:cNvPr id="77" name="Graphic 76" descr="Statistics">
              <a:extLst>
                <a:ext uri="{FF2B5EF4-FFF2-40B4-BE49-F238E27FC236}">
                  <a16:creationId xmlns:a16="http://schemas.microsoft.com/office/drawing/2014/main" id="{EE179028-1906-4499-A0E5-A10AF9A97D6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13530" y="2423379"/>
              <a:ext cx="457200" cy="457200"/>
            </a:xfrm>
            <a:prstGeom prst="rect">
              <a:avLst/>
            </a:prstGeom>
          </p:spPr>
        </p:pic>
      </p:grpSp>
      <p:grpSp>
        <p:nvGrpSpPr>
          <p:cNvPr id="80" name="Group 79">
            <a:extLst>
              <a:ext uri="{FF2B5EF4-FFF2-40B4-BE49-F238E27FC236}">
                <a16:creationId xmlns:a16="http://schemas.microsoft.com/office/drawing/2014/main" id="{0DCBFCCD-7170-48D5-9468-5CF4677E7317}"/>
              </a:ext>
            </a:extLst>
          </p:cNvPr>
          <p:cNvGrpSpPr/>
          <p:nvPr/>
        </p:nvGrpSpPr>
        <p:grpSpPr>
          <a:xfrm>
            <a:off x="322103" y="997059"/>
            <a:ext cx="2857192" cy="2235471"/>
            <a:chOff x="4699309" y="939701"/>
            <a:chExt cx="3138939" cy="2517279"/>
          </a:xfrm>
          <a:solidFill>
            <a:srgbClr val="DDDED9">
              <a:lumMod val="75000"/>
            </a:srgbClr>
          </a:solidFill>
        </p:grpSpPr>
        <p:grpSp>
          <p:nvGrpSpPr>
            <p:cNvPr id="81" name="Group 80">
              <a:extLst>
                <a:ext uri="{FF2B5EF4-FFF2-40B4-BE49-F238E27FC236}">
                  <a16:creationId xmlns:a16="http://schemas.microsoft.com/office/drawing/2014/main" id="{AE21C279-7A57-4A95-B470-013B77657E5C}"/>
                </a:ext>
              </a:extLst>
            </p:cNvPr>
            <p:cNvGrpSpPr/>
            <p:nvPr/>
          </p:nvGrpSpPr>
          <p:grpSpPr>
            <a:xfrm>
              <a:off x="4699309" y="939701"/>
              <a:ext cx="3138939" cy="2517279"/>
              <a:chOff x="3651854" y="2078762"/>
              <a:chExt cx="2551911" cy="2401558"/>
            </a:xfrm>
            <a:grpFill/>
          </p:grpSpPr>
          <p:sp>
            <p:nvSpPr>
              <p:cNvPr id="83" name="Rectangle 82">
                <a:extLst>
                  <a:ext uri="{FF2B5EF4-FFF2-40B4-BE49-F238E27FC236}">
                    <a16:creationId xmlns:a16="http://schemas.microsoft.com/office/drawing/2014/main" id="{75D9FCA2-935B-4369-977E-17A4F61040F0}"/>
                  </a:ext>
                </a:extLst>
              </p:cNvPr>
              <p:cNvSpPr/>
              <p:nvPr/>
            </p:nvSpPr>
            <p:spPr>
              <a:xfrm>
                <a:off x="3651854" y="2078762"/>
                <a:ext cx="2551911" cy="770743"/>
              </a:xfrm>
              <a:prstGeom prst="rect">
                <a:avLst/>
              </a:prstGeom>
              <a:noFill/>
            </p:spPr>
            <p:txBody>
              <a:bodyPr wrap="square" lIns="0" tIns="0" rIns="0" bIns="0" anchor="t">
                <a:spAutoFit/>
              </a:bodyPr>
              <a:lstStyle/>
              <a:p>
                <a:pPr marL="0" marR="0" lvl="0" indent="0" algn="ctr" defTabSz="914400" eaLnBrk="1" fontAlgn="auto" latinLnBrk="0" hangingPunct="1">
                  <a:lnSpc>
                    <a:spcPts val="19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Calibri" panose="020F0502020204030204"/>
                    <a:cs typeface="Segoe UI" panose="020B0502040204020203" pitchFamily="34" charset="0"/>
                  </a:rPr>
                  <a:t>Improve viewership and attract more resumes as on an average a job seeker spends only 72 seconds on an ad.</a:t>
                </a:r>
              </a:p>
            </p:txBody>
          </p:sp>
          <p:sp>
            <p:nvSpPr>
              <p:cNvPr id="84" name="Circle: Hollow 83">
                <a:extLst>
                  <a:ext uri="{FF2B5EF4-FFF2-40B4-BE49-F238E27FC236}">
                    <a16:creationId xmlns:a16="http://schemas.microsoft.com/office/drawing/2014/main" id="{02DF24EF-80CA-449D-973B-AEB407FE111C}"/>
                  </a:ext>
                  <a:ext uri="{C183D7F6-B498-43B3-948B-1728B52AA6E4}">
                    <adec:decorative xmlns:adec="http://schemas.microsoft.com/office/drawing/2017/decorative" val="1"/>
                  </a:ext>
                </a:extLst>
              </p:cNvPr>
              <p:cNvSpPr/>
              <p:nvPr/>
            </p:nvSpPr>
            <p:spPr>
              <a:xfrm>
                <a:off x="4171567" y="3006815"/>
                <a:ext cx="1225049" cy="1473505"/>
              </a:xfrm>
              <a:prstGeom prst="donut">
                <a:avLst>
                  <a:gd name="adj" fmla="val 12255"/>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pic>
          <p:nvPicPr>
            <p:cNvPr id="82" name="Graphic 81" descr="Eye">
              <a:extLst>
                <a:ext uri="{FF2B5EF4-FFF2-40B4-BE49-F238E27FC236}">
                  <a16:creationId xmlns:a16="http://schemas.microsoft.com/office/drawing/2014/main" id="{7D16BE0E-D43F-4D31-A920-E548FBE9042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63400" y="2434173"/>
              <a:ext cx="457200" cy="469851"/>
            </a:xfrm>
            <a:prstGeom prst="rect">
              <a:avLst/>
            </a:prstGeom>
          </p:spPr>
        </p:pic>
      </p:grpSp>
    </p:spTree>
    <p:extLst>
      <p:ext uri="{BB962C8B-B14F-4D97-AF65-F5344CB8AC3E}">
        <p14:creationId xmlns:p14="http://schemas.microsoft.com/office/powerpoint/2010/main" val="65824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5655" y="34923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About the Dataset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F012C76-E71E-4FBF-A05D-CE52C7284A36}"/>
              </a:ext>
            </a:extLst>
          </p:cNvPr>
          <p:cNvGrpSpPr/>
          <p:nvPr/>
        </p:nvGrpSpPr>
        <p:grpSpPr>
          <a:xfrm>
            <a:off x="736896" y="1547799"/>
            <a:ext cx="2095306" cy="4153360"/>
            <a:chOff x="1805953" y="1379756"/>
            <a:chExt cx="2044685" cy="4336142"/>
          </a:xfrm>
          <a:solidFill>
            <a:schemeClr val="accent2">
              <a:lumMod val="75000"/>
            </a:schemeClr>
          </a:solidFill>
        </p:grpSpPr>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660225" y="2525484"/>
              <a:ext cx="4336142" cy="2044685"/>
            </a:xfrm>
            <a:prstGeom prst="trapezoid">
              <a:avLst>
                <a:gd name="adj" fmla="val 17907"/>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00245A61-0E4E-483E-86F8-3EA571622B4F}"/>
                </a:ext>
              </a:extLst>
            </p:cNvPr>
            <p:cNvGrpSpPr/>
            <p:nvPr/>
          </p:nvGrpSpPr>
          <p:grpSpPr>
            <a:xfrm>
              <a:off x="1952275" y="2087862"/>
              <a:ext cx="1752042" cy="1762086"/>
              <a:chOff x="1952275" y="2087862"/>
              <a:chExt cx="1752042" cy="1762086"/>
            </a:xfrm>
            <a:grpFill/>
          </p:grpSpPr>
          <p:sp>
            <p:nvSpPr>
              <p:cNvPr id="4" name="Rectangle 3">
                <a:extLst>
                  <a:ext uri="{FF2B5EF4-FFF2-40B4-BE49-F238E27FC236}">
                    <a16:creationId xmlns:a16="http://schemas.microsoft.com/office/drawing/2014/main" id="{3F19BFA5-D0CA-4CF0-8499-504D956B6563}"/>
                  </a:ext>
                </a:extLst>
              </p:cNvPr>
              <p:cNvSpPr/>
              <p:nvPr/>
            </p:nvSpPr>
            <p:spPr>
              <a:xfrm>
                <a:off x="2142496" y="2745333"/>
                <a:ext cx="1371600" cy="257057"/>
              </a:xfrm>
              <a:prstGeom prst="rect">
                <a:avLst/>
              </a:prstGeom>
              <a:noFill/>
            </p:spPr>
            <p:txBody>
              <a:bodyPr wrap="square" lIns="0" tIns="0" rIns="0" bIns="0" anchor="ctr">
                <a:spAutoFit/>
              </a:bodyPr>
              <a:lstStyle/>
              <a:p>
                <a:pPr algn="ctr"/>
                <a:r>
                  <a:rPr lang="en-US" sz="1600" b="1" dirty="0">
                    <a:solidFill>
                      <a:schemeClr val="tx1">
                        <a:lumMod val="75000"/>
                        <a:lumOff val="25000"/>
                      </a:schemeClr>
                    </a:solidFill>
                  </a:rPr>
                  <a:t>DATA SOURCE</a:t>
                </a:r>
              </a:p>
            </p:txBody>
          </p:sp>
          <p:sp>
            <p:nvSpPr>
              <p:cNvPr id="51" name="Rectangle 50">
                <a:extLst>
                  <a:ext uri="{FF2B5EF4-FFF2-40B4-BE49-F238E27FC236}">
                    <a16:creationId xmlns:a16="http://schemas.microsoft.com/office/drawing/2014/main" id="{8AA18108-5B8B-4147-84A7-D30A16BEC4EA}"/>
                  </a:ext>
                </a:extLst>
              </p:cNvPr>
              <p:cNvSpPr/>
              <p:nvPr/>
            </p:nvSpPr>
            <p:spPr>
              <a:xfrm>
                <a:off x="1952275" y="3609691"/>
                <a:ext cx="1752042" cy="240257"/>
              </a:xfrm>
              <a:prstGeom prst="rect">
                <a:avLst/>
              </a:prstGeom>
              <a:noFill/>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Kaggle.com</a:t>
                </a:r>
              </a:p>
            </p:txBody>
          </p:sp>
          <p:pic>
            <p:nvPicPr>
              <p:cNvPr id="5" name="Graphic 4" descr="Daily calendar">
                <a:extLst>
                  <a:ext uri="{FF2B5EF4-FFF2-40B4-BE49-F238E27FC236}">
                    <a16:creationId xmlns:a16="http://schemas.microsoft.com/office/drawing/2014/main" id="{87F47290-BA72-4E85-87A6-AB51DE5FE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3985" y="2087862"/>
                <a:ext cx="384048" cy="384048"/>
              </a:xfrm>
              <a:prstGeom prst="rect">
                <a:avLst/>
              </a:prstGeom>
            </p:spPr>
          </p:pic>
        </p:grpSp>
      </p:grpSp>
      <p:grpSp>
        <p:nvGrpSpPr>
          <p:cNvPr id="16" name="Group 15">
            <a:extLst>
              <a:ext uri="{FF2B5EF4-FFF2-40B4-BE49-F238E27FC236}">
                <a16:creationId xmlns:a16="http://schemas.microsoft.com/office/drawing/2014/main" id="{7611B355-FF1C-42C1-892C-6D76306DCBE1}"/>
              </a:ext>
            </a:extLst>
          </p:cNvPr>
          <p:cNvGrpSpPr/>
          <p:nvPr/>
        </p:nvGrpSpPr>
        <p:grpSpPr>
          <a:xfrm>
            <a:off x="2886093" y="1481763"/>
            <a:ext cx="2135073" cy="4266379"/>
            <a:chOff x="3908115" y="1465985"/>
            <a:chExt cx="2044685" cy="4336142"/>
          </a:xfrm>
          <a:solidFill>
            <a:schemeClr val="accent3">
              <a:lumMod val="75000"/>
            </a:schemeClr>
          </a:solidFill>
        </p:grpSpPr>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762387" y="2611713"/>
              <a:ext cx="4336142" cy="2044685"/>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4244658" y="2819499"/>
              <a:ext cx="1371600" cy="257057"/>
            </a:xfrm>
            <a:prstGeom prst="rect">
              <a:avLst/>
            </a:prstGeom>
            <a:grpFill/>
            <a:ln>
              <a:noFill/>
            </a:ln>
          </p:spPr>
          <p:txBody>
            <a:bodyPr wrap="square" lIns="0" tIns="0" rIns="0" bIns="0" anchor="ctr">
              <a:spAutoFit/>
            </a:bodyPr>
            <a:lstStyle/>
            <a:p>
              <a:pPr algn="ctr"/>
              <a:r>
                <a:rPr lang="en-US" sz="1600" b="1" dirty="0">
                  <a:solidFill>
                    <a:schemeClr val="tx1">
                      <a:lumMod val="75000"/>
                      <a:lumOff val="25000"/>
                    </a:schemeClr>
                  </a:solidFill>
                </a:rPr>
                <a:t>SCOPE OF DATA </a:t>
              </a:r>
            </a:p>
          </p:txBody>
        </p:sp>
        <p:sp>
          <p:nvSpPr>
            <p:cNvPr id="52" name="Rectangle 51">
              <a:extLst>
                <a:ext uri="{FF2B5EF4-FFF2-40B4-BE49-F238E27FC236}">
                  <a16:creationId xmlns:a16="http://schemas.microsoft.com/office/drawing/2014/main" id="{A8534162-B6E2-4579-9DAD-AD8DE07459BC}"/>
                </a:ext>
              </a:extLst>
            </p:cNvPr>
            <p:cNvSpPr/>
            <p:nvPr/>
          </p:nvSpPr>
          <p:spPr>
            <a:xfrm>
              <a:off x="4054437" y="3572807"/>
              <a:ext cx="1752042" cy="749013"/>
            </a:xfrm>
            <a:prstGeom prst="rect">
              <a:avLst/>
            </a:prstGeom>
            <a:grpFill/>
            <a:ln>
              <a:noFill/>
            </a:ln>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contains fake jobs posted on a Job listing website.</a:t>
              </a:r>
            </a:p>
          </p:txBody>
        </p:sp>
        <p:pic>
          <p:nvPicPr>
            <p:cNvPr id="7" name="Graphic 6" descr="Earth globe Africa and Europe">
              <a:extLst>
                <a:ext uri="{FF2B5EF4-FFF2-40B4-BE49-F238E27FC236}">
                  <a16:creationId xmlns:a16="http://schemas.microsoft.com/office/drawing/2014/main" id="{57AFADCF-846C-42E8-B5B4-ACDDACEA0A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38434" y="2200880"/>
              <a:ext cx="384048" cy="384048"/>
            </a:xfrm>
            <a:prstGeom prst="rect">
              <a:avLst/>
            </a:prstGeom>
          </p:spPr>
        </p:pic>
      </p:grpSp>
      <p:grpSp>
        <p:nvGrpSpPr>
          <p:cNvPr id="17" name="Group 16">
            <a:extLst>
              <a:ext uri="{FF2B5EF4-FFF2-40B4-BE49-F238E27FC236}">
                <a16:creationId xmlns:a16="http://schemas.microsoft.com/office/drawing/2014/main" id="{DEAAF210-FC5D-4CA0-B1B8-C5EE5156946E}"/>
              </a:ext>
            </a:extLst>
          </p:cNvPr>
          <p:cNvGrpSpPr/>
          <p:nvPr/>
        </p:nvGrpSpPr>
        <p:grpSpPr>
          <a:xfrm>
            <a:off x="5087010" y="1607056"/>
            <a:ext cx="2095306" cy="4153360"/>
            <a:chOff x="6095999" y="1579003"/>
            <a:chExt cx="2044685" cy="4336142"/>
          </a:xfrm>
          <a:solidFill>
            <a:schemeClr val="accent2">
              <a:lumMod val="90000"/>
            </a:schemeClr>
          </a:solidFill>
        </p:grpSpPr>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4950271" y="2724731"/>
              <a:ext cx="4336142" cy="2044685"/>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A4D735A-8F75-4E2A-8F1A-CC303B0718BA}"/>
                </a:ext>
              </a:extLst>
            </p:cNvPr>
            <p:cNvSpPr/>
            <p:nvPr/>
          </p:nvSpPr>
          <p:spPr>
            <a:xfrm>
              <a:off x="6411456" y="2819499"/>
              <a:ext cx="1371600" cy="257057"/>
            </a:xfrm>
            <a:prstGeom prst="rect">
              <a:avLst/>
            </a:prstGeom>
            <a:grpFill/>
          </p:spPr>
          <p:txBody>
            <a:bodyPr wrap="square" lIns="0" tIns="0" rIns="0" bIns="0" anchor="ctr">
              <a:spAutoFit/>
            </a:bodyPr>
            <a:lstStyle/>
            <a:p>
              <a:pPr algn="ctr"/>
              <a:r>
                <a:rPr lang="en-US" sz="1600" b="1" dirty="0">
                  <a:solidFill>
                    <a:schemeClr val="tx1">
                      <a:lumMod val="75000"/>
                      <a:lumOff val="25000"/>
                    </a:schemeClr>
                  </a:solidFill>
                </a:rPr>
                <a:t>RECORDED BY</a:t>
              </a:r>
            </a:p>
          </p:txBody>
        </p:sp>
        <p:sp>
          <p:nvSpPr>
            <p:cNvPr id="53" name="Rectangle 52">
              <a:extLst>
                <a:ext uri="{FF2B5EF4-FFF2-40B4-BE49-F238E27FC236}">
                  <a16:creationId xmlns:a16="http://schemas.microsoft.com/office/drawing/2014/main" id="{E1535E1C-6EBC-45D8-BCE1-D5B947A61FB6}"/>
                </a:ext>
              </a:extLst>
            </p:cNvPr>
            <p:cNvSpPr/>
            <p:nvPr/>
          </p:nvSpPr>
          <p:spPr>
            <a:xfrm>
              <a:off x="6237457" y="3575442"/>
              <a:ext cx="1754094" cy="494634"/>
            </a:xfrm>
            <a:prstGeom prst="rect">
              <a:avLst/>
            </a:prstGeom>
            <a:grpFill/>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The University of the Aegean</a:t>
              </a:r>
            </a:p>
          </p:txBody>
        </p:sp>
        <p:pic>
          <p:nvPicPr>
            <p:cNvPr id="12" name="Graphic 11" descr="Typewriter">
              <a:extLst>
                <a:ext uri="{FF2B5EF4-FFF2-40B4-BE49-F238E27FC236}">
                  <a16:creationId xmlns:a16="http://schemas.microsoft.com/office/drawing/2014/main" id="{34236DF7-7178-4500-A105-40723D76A7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26318" y="2200880"/>
              <a:ext cx="384048" cy="384048"/>
            </a:xfrm>
            <a:prstGeom prst="rect">
              <a:avLst/>
            </a:prstGeom>
          </p:spPr>
        </p:pic>
      </p:grpSp>
      <p:grpSp>
        <p:nvGrpSpPr>
          <p:cNvPr id="40" name="Group 39">
            <a:extLst>
              <a:ext uri="{FF2B5EF4-FFF2-40B4-BE49-F238E27FC236}">
                <a16:creationId xmlns:a16="http://schemas.microsoft.com/office/drawing/2014/main" id="{0FB37830-B91F-43C9-B855-9B61887C47DC}"/>
              </a:ext>
            </a:extLst>
          </p:cNvPr>
          <p:cNvGrpSpPr/>
          <p:nvPr/>
        </p:nvGrpSpPr>
        <p:grpSpPr>
          <a:xfrm>
            <a:off x="9395117" y="1594782"/>
            <a:ext cx="2095306" cy="4153360"/>
            <a:chOff x="6095999" y="1579002"/>
            <a:chExt cx="2044685" cy="4336142"/>
          </a:xfrm>
          <a:solidFill>
            <a:schemeClr val="accent2"/>
          </a:solidFill>
        </p:grpSpPr>
        <p:sp>
          <p:nvSpPr>
            <p:cNvPr id="41" name="Trapezoid 40">
              <a:extLst>
                <a:ext uri="{FF2B5EF4-FFF2-40B4-BE49-F238E27FC236}">
                  <a16:creationId xmlns:a16="http://schemas.microsoft.com/office/drawing/2014/main" id="{594CCEE2-E0A3-4442-8E14-A0A73B08FB01}"/>
                </a:ext>
                <a:ext uri="{C183D7F6-B498-43B3-948B-1728B52AA6E4}">
                  <adec:decorative xmlns:adec="http://schemas.microsoft.com/office/drawing/2017/decorative" val="1"/>
                </a:ext>
              </a:extLst>
            </p:cNvPr>
            <p:cNvSpPr/>
            <p:nvPr/>
          </p:nvSpPr>
          <p:spPr>
            <a:xfrm rot="5400000">
              <a:off x="4950271" y="2724730"/>
              <a:ext cx="4336142" cy="2044685"/>
            </a:xfrm>
            <a:prstGeom prst="trapezoid">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9A1A77F7-CD99-4A70-866A-96C279C38FFB}"/>
                </a:ext>
              </a:extLst>
            </p:cNvPr>
            <p:cNvSpPr/>
            <p:nvPr/>
          </p:nvSpPr>
          <p:spPr>
            <a:xfrm>
              <a:off x="6432541" y="2845928"/>
              <a:ext cx="1371600" cy="514115"/>
            </a:xfrm>
            <a:prstGeom prst="rect">
              <a:avLst/>
            </a:prstGeom>
            <a:noFill/>
          </p:spPr>
          <p:txBody>
            <a:bodyPr wrap="square" lIns="0" tIns="0" rIns="0" bIns="0" anchor="ctr">
              <a:spAutoFit/>
            </a:bodyPr>
            <a:lstStyle/>
            <a:p>
              <a:pPr algn="ctr"/>
              <a:r>
                <a:rPr lang="en-US" sz="1600" b="1" dirty="0">
                  <a:solidFill>
                    <a:schemeClr val="tx1">
                      <a:lumMod val="75000"/>
                      <a:lumOff val="25000"/>
                    </a:schemeClr>
                  </a:solidFill>
                </a:rPr>
                <a:t>SOFTWARE USED</a:t>
              </a:r>
            </a:p>
          </p:txBody>
        </p:sp>
        <p:sp>
          <p:nvSpPr>
            <p:cNvPr id="46" name="Rectangle 45">
              <a:extLst>
                <a:ext uri="{FF2B5EF4-FFF2-40B4-BE49-F238E27FC236}">
                  <a16:creationId xmlns:a16="http://schemas.microsoft.com/office/drawing/2014/main" id="{D7B811C4-3484-4A8F-9CDC-FB904081167E}"/>
                </a:ext>
              </a:extLst>
            </p:cNvPr>
            <p:cNvSpPr/>
            <p:nvPr/>
          </p:nvSpPr>
          <p:spPr>
            <a:xfrm>
              <a:off x="6242321" y="3462181"/>
              <a:ext cx="1752042" cy="1003393"/>
            </a:xfrm>
            <a:prstGeom prst="rect">
              <a:avLst/>
            </a:prstGeom>
            <a:noFill/>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R</a:t>
              </a:r>
              <a:br>
                <a:rPr lang="en-US" sz="1400" dirty="0">
                  <a:solidFill>
                    <a:schemeClr val="tx1">
                      <a:lumMod val="75000"/>
                      <a:lumOff val="25000"/>
                    </a:schemeClr>
                  </a:solidFill>
                  <a:cs typeface="Segoe UI" panose="020B0502040204020203" pitchFamily="34" charset="0"/>
                </a:rPr>
              </a:br>
              <a:r>
                <a:rPr lang="en-US" sz="1400" dirty="0">
                  <a:solidFill>
                    <a:schemeClr val="tx1">
                      <a:lumMod val="75000"/>
                      <a:lumOff val="25000"/>
                    </a:schemeClr>
                  </a:solidFill>
                  <a:cs typeface="Segoe UI" panose="020B0502040204020203" pitchFamily="34" charset="0"/>
                </a:rPr>
                <a:t>Tableau</a:t>
              </a:r>
              <a:br>
                <a:rPr lang="en-US" sz="1400" dirty="0">
                  <a:solidFill>
                    <a:schemeClr val="tx1">
                      <a:lumMod val="75000"/>
                      <a:lumOff val="25000"/>
                    </a:schemeClr>
                  </a:solidFill>
                  <a:cs typeface="Segoe UI" panose="020B0502040204020203" pitchFamily="34" charset="0"/>
                </a:rPr>
              </a:br>
              <a:r>
                <a:rPr lang="en-US" sz="1400" dirty="0">
                  <a:solidFill>
                    <a:schemeClr val="tx1">
                      <a:lumMod val="75000"/>
                      <a:lumOff val="25000"/>
                    </a:schemeClr>
                  </a:solidFill>
                  <a:cs typeface="Segoe UI" panose="020B0502040204020203" pitchFamily="34" charset="0"/>
                </a:rPr>
                <a:t>Excel</a:t>
              </a:r>
              <a:br>
                <a:rPr lang="en-US" sz="1400" dirty="0">
                  <a:solidFill>
                    <a:schemeClr val="tx1">
                      <a:lumMod val="75000"/>
                      <a:lumOff val="25000"/>
                    </a:schemeClr>
                  </a:solidFill>
                  <a:cs typeface="Segoe UI" panose="020B0502040204020203" pitchFamily="34" charset="0"/>
                </a:rPr>
              </a:br>
              <a:r>
                <a:rPr lang="en-US" sz="1400" dirty="0">
                  <a:solidFill>
                    <a:schemeClr val="tx1">
                      <a:lumMod val="75000"/>
                      <a:lumOff val="25000"/>
                    </a:schemeClr>
                  </a:solidFill>
                  <a:cs typeface="Segoe UI" panose="020B0502040204020203" pitchFamily="34" charset="0"/>
                </a:rPr>
                <a:t>Data Studio</a:t>
              </a:r>
            </a:p>
          </p:txBody>
        </p:sp>
        <p:pic>
          <p:nvPicPr>
            <p:cNvPr id="50" name="Graphic 49" descr="Connected">
              <a:extLst>
                <a:ext uri="{FF2B5EF4-FFF2-40B4-BE49-F238E27FC236}">
                  <a16:creationId xmlns:a16="http://schemas.microsoft.com/office/drawing/2014/main" id="{BA01ECF7-73AF-41AD-924F-BC79FBCBAE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939430" y="2227894"/>
              <a:ext cx="358972" cy="384048"/>
            </a:xfrm>
            <a:prstGeom prst="rect">
              <a:avLst/>
            </a:prstGeom>
          </p:spPr>
        </p:pic>
      </p:grpSp>
      <p:grpSp>
        <p:nvGrpSpPr>
          <p:cNvPr id="19" name="Group 18">
            <a:extLst>
              <a:ext uri="{FF2B5EF4-FFF2-40B4-BE49-F238E27FC236}">
                <a16:creationId xmlns:a16="http://schemas.microsoft.com/office/drawing/2014/main" id="{04BF7A9D-DCF4-4EDA-8DDE-0DE2E018D617}"/>
              </a:ext>
            </a:extLst>
          </p:cNvPr>
          <p:cNvGrpSpPr/>
          <p:nvPr/>
        </p:nvGrpSpPr>
        <p:grpSpPr>
          <a:xfrm>
            <a:off x="7233968" y="1594782"/>
            <a:ext cx="2095306" cy="4153360"/>
            <a:chOff x="7233968" y="1594782"/>
            <a:chExt cx="2095306" cy="4153360"/>
          </a:xfrm>
        </p:grpSpPr>
        <p:grpSp>
          <p:nvGrpSpPr>
            <p:cNvPr id="18" name="Group 17">
              <a:extLst>
                <a:ext uri="{FF2B5EF4-FFF2-40B4-BE49-F238E27FC236}">
                  <a16:creationId xmlns:a16="http://schemas.microsoft.com/office/drawing/2014/main" id="{4FA906C3-ECF9-4C01-91C6-54571C4BF596}"/>
                </a:ext>
              </a:extLst>
            </p:cNvPr>
            <p:cNvGrpSpPr/>
            <p:nvPr/>
          </p:nvGrpSpPr>
          <p:grpSpPr>
            <a:xfrm>
              <a:off x="7233968" y="1594782"/>
              <a:ext cx="2095306" cy="4153360"/>
              <a:chOff x="8219660" y="1457920"/>
              <a:chExt cx="2044685" cy="4336142"/>
            </a:xfrm>
            <a:solidFill>
              <a:schemeClr val="accent3">
                <a:lumMod val="75000"/>
              </a:schemeClr>
            </a:solidFill>
          </p:grpSpPr>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7073932" y="2603648"/>
                <a:ext cx="4336142" cy="2044685"/>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8578255" y="2814080"/>
                <a:ext cx="1371600" cy="514115"/>
              </a:xfrm>
              <a:prstGeom prst="rect">
                <a:avLst/>
              </a:prstGeom>
              <a:grpFill/>
            </p:spPr>
            <p:txBody>
              <a:bodyPr wrap="square" lIns="0" tIns="0" rIns="0" bIns="0" anchor="ctr">
                <a:spAutoFit/>
              </a:bodyPr>
              <a:lstStyle/>
              <a:p>
                <a:pPr algn="ctr"/>
                <a:r>
                  <a:rPr lang="en-US" sz="1600" b="1" dirty="0">
                    <a:solidFill>
                      <a:schemeClr val="tx1">
                        <a:lumMod val="75000"/>
                        <a:lumOff val="25000"/>
                      </a:schemeClr>
                    </a:solidFill>
                  </a:rPr>
                  <a:t>DATA DIMENSIONS</a:t>
                </a:r>
              </a:p>
            </p:txBody>
          </p:sp>
          <p:sp>
            <p:nvSpPr>
              <p:cNvPr id="54" name="Rectangle 53">
                <a:extLst>
                  <a:ext uri="{FF2B5EF4-FFF2-40B4-BE49-F238E27FC236}">
                    <a16:creationId xmlns:a16="http://schemas.microsoft.com/office/drawing/2014/main" id="{28FF18A5-7B4E-4493-B38D-E732E033F82F}"/>
                  </a:ext>
                </a:extLst>
              </p:cNvPr>
              <p:cNvSpPr/>
              <p:nvPr/>
            </p:nvSpPr>
            <p:spPr>
              <a:xfrm>
                <a:off x="8388034" y="3578167"/>
                <a:ext cx="1752042" cy="494634"/>
              </a:xfrm>
              <a:prstGeom prst="rect">
                <a:avLst/>
              </a:prstGeom>
              <a:grpFill/>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18 columns and 17,880 observations </a:t>
                </a:r>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02114" y="2234473"/>
                <a:ext cx="287363" cy="382447"/>
                <a:chOff x="949326" y="771525"/>
                <a:chExt cx="215900" cy="287338"/>
              </a:xfrm>
              <a:grpFill/>
            </p:grpSpPr>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6"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dirty="0"/>
                </a:p>
              </p:txBody>
            </p:sp>
          </p:grpSp>
        </p:grpSp>
        <p:pic>
          <p:nvPicPr>
            <p:cNvPr id="56" name="Graphic 55" descr="Table">
              <a:extLst>
                <a:ext uri="{FF2B5EF4-FFF2-40B4-BE49-F238E27FC236}">
                  <a16:creationId xmlns:a16="http://schemas.microsoft.com/office/drawing/2014/main" id="{2C823FA7-28B5-42E5-84AC-3BE859D0D3D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088649" y="2200779"/>
              <a:ext cx="457200" cy="457200"/>
            </a:xfrm>
            <a:prstGeom prst="rect">
              <a:avLst/>
            </a:prstGeom>
          </p:spPr>
        </p:pic>
      </p:grpSp>
    </p:spTree>
    <p:extLst>
      <p:ext uri="{BB962C8B-B14F-4D97-AF65-F5344CB8AC3E}">
        <p14:creationId xmlns:p14="http://schemas.microsoft.com/office/powerpoint/2010/main" val="42389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EA38DFB-103A-467B-961F-ED3C89FCF86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noFill/>
          <a:ln w="6350" cap="flat" cmpd="sng" algn="ctr">
            <a:solidFill>
              <a:srgbClr val="11AEC7">
                <a:lumMod val="50000"/>
              </a:srgbClr>
            </a:solidFill>
            <a:prstDash val="solid"/>
            <a:miter lim="800000"/>
            <a:headEnd type="oval"/>
          </a:ln>
          <a:effectLst/>
        </p:spPr>
      </p:cxnSp>
      <p:sp>
        <p:nvSpPr>
          <p:cNvPr id="3" name="Title 1">
            <a:extLst>
              <a:ext uri="{FF2B5EF4-FFF2-40B4-BE49-F238E27FC236}">
                <a16:creationId xmlns:a16="http://schemas.microsoft.com/office/drawing/2014/main" id="{BE60C8D2-86D4-4F1D-BA60-D84DCA76FC4C}"/>
              </a:ext>
            </a:extLst>
          </p:cNvPr>
          <p:cNvSpPr txBox="1">
            <a:spLocks/>
          </p:cNvSpPr>
          <p:nvPr/>
        </p:nvSpPr>
        <p:spPr>
          <a:xfrm>
            <a:off x="228600" y="30929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0000">
                    <a:lumMod val="75000"/>
                    <a:lumOff val="25000"/>
                  </a:srgbClr>
                </a:solidFill>
                <a:latin typeface="Century Gothic"/>
              </a:rPr>
              <a:t>Data Cleansing</a:t>
            </a:r>
            <a:br>
              <a:rPr lang="en-US" sz="2800" dirty="0">
                <a:solidFill>
                  <a:srgbClr val="000000">
                    <a:lumMod val="75000"/>
                    <a:lumOff val="25000"/>
                  </a:srgbClr>
                </a:solidFill>
                <a:latin typeface="Century Gothic"/>
              </a:rPr>
            </a:br>
            <a:endParaRPr lang="en-US" sz="2800" dirty="0">
              <a:solidFill>
                <a:srgbClr val="000000">
                  <a:lumMod val="75000"/>
                  <a:lumOff val="25000"/>
                </a:srgbClr>
              </a:solidFill>
              <a:latin typeface="Century Gothic"/>
            </a:endParaRPr>
          </a:p>
        </p:txBody>
      </p:sp>
      <p:cxnSp>
        <p:nvCxnSpPr>
          <p:cNvPr id="4" name="Straight Connector 3">
            <a:extLst>
              <a:ext uri="{FF2B5EF4-FFF2-40B4-BE49-F238E27FC236}">
                <a16:creationId xmlns:a16="http://schemas.microsoft.com/office/drawing/2014/main" id="{D94116DE-390F-4E12-9365-32BBE75A8D7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noFill/>
          <a:ln w="6350" cap="flat" cmpd="sng" algn="ctr">
            <a:solidFill>
              <a:srgbClr val="11AEC7">
                <a:lumMod val="50000"/>
              </a:srgbClr>
            </a:solidFill>
            <a:prstDash val="solid"/>
            <a:miter lim="800000"/>
            <a:tailEnd type="oval"/>
          </a:ln>
          <a:effectLst/>
        </p:spPr>
      </p:cxnSp>
      <p:grpSp>
        <p:nvGrpSpPr>
          <p:cNvPr id="5" name="Group 4">
            <a:extLst>
              <a:ext uri="{FF2B5EF4-FFF2-40B4-BE49-F238E27FC236}">
                <a16:creationId xmlns:a16="http://schemas.microsoft.com/office/drawing/2014/main" id="{E747F4EF-C13C-492B-A067-20CD60CEEEAE}"/>
              </a:ext>
            </a:extLst>
          </p:cNvPr>
          <p:cNvGrpSpPr/>
          <p:nvPr/>
        </p:nvGrpSpPr>
        <p:grpSpPr>
          <a:xfrm>
            <a:off x="4111626" y="1720850"/>
            <a:ext cx="3968750" cy="3968750"/>
            <a:chOff x="4111626" y="1720850"/>
            <a:chExt cx="3968750" cy="3968750"/>
          </a:xfrm>
        </p:grpSpPr>
        <p:sp>
          <p:nvSpPr>
            <p:cNvPr id="6" name="Oval 5">
              <a:extLst>
                <a:ext uri="{FF2B5EF4-FFF2-40B4-BE49-F238E27FC236}">
                  <a16:creationId xmlns:a16="http://schemas.microsoft.com/office/drawing/2014/main" id="{4FC2BC4E-A692-4925-9F83-E5DF39A7B697}"/>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w="12700" cap="flat" cmpd="sng" algn="ctr">
              <a:solidFill>
                <a:srgbClr val="58585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7" name="Oval 6">
              <a:extLst>
                <a:ext uri="{FF2B5EF4-FFF2-40B4-BE49-F238E27FC236}">
                  <a16:creationId xmlns:a16="http://schemas.microsoft.com/office/drawing/2014/main" id="{AD5C344F-1E15-443E-93DE-598084F25FFC}"/>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rgbClr val="58585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entury Gothic"/>
                  <a:ea typeface="+mn-ea"/>
                  <a:cs typeface="+mn-cs"/>
                </a:rPr>
                <a:t>17,880 rows</a:t>
              </a:r>
              <a:br>
                <a:rPr kumimoji="0" lang="en-US" sz="1200" b="1" i="0" u="none" strike="noStrike" kern="0" cap="none" spc="0" normalizeH="0" baseline="0" noProof="0" dirty="0">
                  <a:ln>
                    <a:noFill/>
                  </a:ln>
                  <a:solidFill>
                    <a:prstClr val="white"/>
                  </a:solidFill>
                  <a:effectLst/>
                  <a:uLnTx/>
                  <a:uFillTx/>
                  <a:latin typeface="Century Gothic"/>
                  <a:ea typeface="+mn-ea"/>
                  <a:cs typeface="+mn-cs"/>
                </a:rPr>
              </a:br>
              <a:r>
                <a:rPr kumimoji="0" lang="en-US" sz="1200" b="1" i="0" u="none" strike="noStrike" kern="0" cap="none" spc="0" normalizeH="0" baseline="0" noProof="0" dirty="0">
                  <a:ln>
                    <a:noFill/>
                  </a:ln>
                  <a:solidFill>
                    <a:prstClr val="white"/>
                  </a:solidFill>
                  <a:effectLst/>
                  <a:uLnTx/>
                  <a:uFillTx/>
                  <a:latin typeface="Century Gothic"/>
                  <a:ea typeface="+mn-ea"/>
                  <a:cs typeface="+mn-cs"/>
                </a:rPr>
                <a:t> </a:t>
              </a:r>
              <a:r>
                <a:rPr lang="en-US" sz="1200" b="1" kern="0" dirty="0">
                  <a:solidFill>
                    <a:prstClr val="white"/>
                  </a:solidFill>
                  <a:latin typeface="Century Gothic"/>
                </a:rPr>
                <a:t>18</a:t>
              </a:r>
              <a:r>
                <a:rPr kumimoji="0" lang="en-US" sz="1200" b="1" i="0" u="none" strike="noStrike" kern="0" cap="none" spc="0" normalizeH="0" baseline="0" noProof="0" dirty="0">
                  <a:ln>
                    <a:noFill/>
                  </a:ln>
                  <a:solidFill>
                    <a:prstClr val="white"/>
                  </a:solidFill>
                  <a:effectLst/>
                  <a:uLnTx/>
                  <a:uFillTx/>
                  <a:latin typeface="Century Gothic"/>
                  <a:ea typeface="+mn-ea"/>
                  <a:cs typeface="+mn-cs"/>
                </a:rPr>
                <a:t> columns</a:t>
              </a:r>
            </a:p>
          </p:txBody>
        </p:sp>
      </p:grpSp>
      <p:cxnSp>
        <p:nvCxnSpPr>
          <p:cNvPr id="38" name="Straight Connector 37">
            <a:extLst>
              <a:ext uri="{FF2B5EF4-FFF2-40B4-BE49-F238E27FC236}">
                <a16:creationId xmlns:a16="http://schemas.microsoft.com/office/drawing/2014/main" id="{06CD8B95-260E-4254-8660-0A1404D686FC}"/>
              </a:ext>
            </a:extLst>
          </p:cNvPr>
          <p:cNvCxnSpPr/>
          <p:nvPr/>
        </p:nvCxnSpPr>
        <p:spPr>
          <a:xfrm>
            <a:off x="577516" y="5184009"/>
            <a:ext cx="0" cy="0"/>
          </a:xfrm>
          <a:prstGeom prst="line">
            <a:avLst/>
          </a:prstGeom>
          <a:noFill/>
          <a:ln w="6350" cap="flat" cmpd="sng" algn="ctr">
            <a:solidFill>
              <a:srgbClr val="E20613"/>
            </a:solidFill>
            <a:prstDash val="solid"/>
            <a:miter lim="800000"/>
          </a:ln>
          <a:effectLst/>
        </p:spPr>
      </p:cxnSp>
      <p:sp>
        <p:nvSpPr>
          <p:cNvPr id="39" name="TextBox 38">
            <a:extLst>
              <a:ext uri="{FF2B5EF4-FFF2-40B4-BE49-F238E27FC236}">
                <a16:creationId xmlns:a16="http://schemas.microsoft.com/office/drawing/2014/main" id="{CA1A72D7-6CB8-445A-9567-418E1086A9F7}"/>
              </a:ext>
            </a:extLst>
          </p:cNvPr>
          <p:cNvSpPr txBox="1"/>
          <p:nvPr/>
        </p:nvSpPr>
        <p:spPr>
          <a:xfrm>
            <a:off x="3376752" y="6596390"/>
            <a:ext cx="5785535" cy="261610"/>
          </a:xfrm>
          <a:prstGeom prst="rect">
            <a:avLst/>
          </a:prstGeom>
          <a:noFill/>
        </p:spPr>
        <p:txBody>
          <a:bodyPr wrap="square" rtlCol="0">
            <a:spAutoFit/>
          </a:bodyPr>
          <a:lstStyle/>
          <a:p>
            <a:pPr algn="ctr"/>
            <a:r>
              <a:rPr lang="en-US" sz="1100" i="1" dirty="0">
                <a:solidFill>
                  <a:srgbClr val="000000"/>
                </a:solidFill>
                <a:latin typeface="Segoe UI Light"/>
              </a:rPr>
              <a:t>Colors in this slide are for graphical purpose only.</a:t>
            </a:r>
          </a:p>
        </p:txBody>
      </p:sp>
      <p:grpSp>
        <p:nvGrpSpPr>
          <p:cNvPr id="55" name="Group 54">
            <a:extLst>
              <a:ext uri="{FF2B5EF4-FFF2-40B4-BE49-F238E27FC236}">
                <a16:creationId xmlns:a16="http://schemas.microsoft.com/office/drawing/2014/main" id="{B04F5ADF-3528-40C2-B105-DB6A7DAC607D}"/>
              </a:ext>
            </a:extLst>
          </p:cNvPr>
          <p:cNvGrpSpPr/>
          <p:nvPr/>
        </p:nvGrpSpPr>
        <p:grpSpPr>
          <a:xfrm>
            <a:off x="1162503" y="1510090"/>
            <a:ext cx="4218940" cy="1123630"/>
            <a:chOff x="1162503" y="1510090"/>
            <a:chExt cx="4218940" cy="1123630"/>
          </a:xfrm>
        </p:grpSpPr>
        <p:grpSp>
          <p:nvGrpSpPr>
            <p:cNvPr id="8" name="Group 7">
              <a:extLst>
                <a:ext uri="{FF2B5EF4-FFF2-40B4-BE49-F238E27FC236}">
                  <a16:creationId xmlns:a16="http://schemas.microsoft.com/office/drawing/2014/main" id="{26A67CBD-0639-4984-A4E6-6F417E23C004}"/>
                </a:ext>
              </a:extLst>
            </p:cNvPr>
            <p:cNvGrpSpPr/>
            <p:nvPr/>
          </p:nvGrpSpPr>
          <p:grpSpPr>
            <a:xfrm>
              <a:off x="1162503" y="1510090"/>
              <a:ext cx="4218940" cy="1123630"/>
              <a:chOff x="1186642" y="1563609"/>
              <a:chExt cx="4218940" cy="1123630"/>
            </a:xfrm>
          </p:grpSpPr>
          <p:sp>
            <p:nvSpPr>
              <p:cNvPr id="9" name="Rectangle: Rounded Corners 8">
                <a:extLst>
                  <a:ext uri="{FF2B5EF4-FFF2-40B4-BE49-F238E27FC236}">
                    <a16:creationId xmlns:a16="http://schemas.microsoft.com/office/drawing/2014/main" id="{908D8912-C4AD-4B80-B537-B98EE347EF5B}"/>
                  </a:ext>
                  <a:ext uri="{C183D7F6-B498-43B3-948B-1728B52AA6E4}">
                    <adec:decorative xmlns:adec="http://schemas.microsoft.com/office/drawing/2017/decorative" val="1"/>
                  </a:ext>
                </a:extLst>
              </p:cNvPr>
              <p:cNvSpPr/>
              <p:nvPr/>
            </p:nvSpPr>
            <p:spPr>
              <a:xfrm>
                <a:off x="1186642" y="1680260"/>
                <a:ext cx="3749040" cy="775596"/>
              </a:xfrm>
              <a:prstGeom prst="roundRect">
                <a:avLst>
                  <a:gd name="adj" fmla="val 50000"/>
                </a:avLst>
              </a:prstGeom>
              <a:solidFill>
                <a:schemeClr val="accent2">
                  <a:lumMod val="9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75000"/>
                        <a:lumOff val="25000"/>
                      </a:schemeClr>
                    </a:solidFill>
                    <a:effectLst/>
                    <a:uLnTx/>
                    <a:uFillTx/>
                    <a:latin typeface="Segoe UI Light"/>
                    <a:ea typeface="+mn-ea"/>
                    <a:cs typeface="+mn-cs"/>
                  </a:rPr>
                  <a:t>SALARY RANGE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Segoe UI Light"/>
                  <a:ea typeface="+mn-ea"/>
                  <a:cs typeface="+mn-cs"/>
                </a:endParaRPr>
              </a:p>
            </p:txBody>
          </p:sp>
          <p:sp>
            <p:nvSpPr>
              <p:cNvPr id="10" name="Oval 9">
                <a:extLst>
                  <a:ext uri="{FF2B5EF4-FFF2-40B4-BE49-F238E27FC236}">
                    <a16:creationId xmlns:a16="http://schemas.microsoft.com/office/drawing/2014/main" id="{7DB3E612-C0DA-4638-9AFB-A96C3D813F16}"/>
                  </a:ext>
                  <a:ext uri="{C183D7F6-B498-43B3-948B-1728B52AA6E4}">
                    <adec:decorative xmlns:adec="http://schemas.microsoft.com/office/drawing/2017/decorative" val="1"/>
                  </a:ext>
                </a:extLst>
              </p:cNvPr>
              <p:cNvSpPr/>
              <p:nvPr/>
            </p:nvSpPr>
            <p:spPr>
              <a:xfrm>
                <a:off x="4465782" y="1563609"/>
                <a:ext cx="939800" cy="939800"/>
              </a:xfrm>
              <a:prstGeom prst="ellipse">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12" name="TextBox 11">
                <a:extLst>
                  <a:ext uri="{FF2B5EF4-FFF2-40B4-BE49-F238E27FC236}">
                    <a16:creationId xmlns:a16="http://schemas.microsoft.com/office/drawing/2014/main" id="{8C37C4F1-AEF4-4412-9DB9-DF84F7EDDFE2}"/>
                  </a:ext>
                </a:extLst>
              </p:cNvPr>
              <p:cNvSpPr txBox="1"/>
              <p:nvPr/>
            </p:nvSpPr>
            <p:spPr>
              <a:xfrm>
                <a:off x="1611639" y="2040908"/>
                <a:ext cx="2826415"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tx1">
                        <a:lumMod val="75000"/>
                        <a:lumOff val="25000"/>
                      </a:schemeClr>
                    </a:solidFill>
                    <a:effectLst/>
                    <a:uLnTx/>
                    <a:uFillTx/>
                    <a:latin typeface="Segoe UI Light"/>
                  </a:rPr>
                  <a:t>New column with Max value was created.</a:t>
                </a:r>
                <a:br>
                  <a:rPr kumimoji="0" lang="en-US" sz="1200" b="0" i="0" u="none" strike="noStrike" kern="0" cap="none" spc="0" normalizeH="0" baseline="0" noProof="0" dirty="0">
                    <a:ln>
                      <a:noFill/>
                    </a:ln>
                    <a:solidFill>
                      <a:schemeClr val="tx1">
                        <a:lumMod val="75000"/>
                        <a:lumOff val="25000"/>
                      </a:schemeClr>
                    </a:solidFill>
                    <a:effectLst/>
                    <a:uLnTx/>
                    <a:uFillTx/>
                    <a:latin typeface="Segoe UI Light"/>
                  </a:rPr>
                </a:br>
                <a:r>
                  <a:rPr kumimoji="0" lang="en-US" sz="1200" b="0" i="0" u="none" strike="noStrike" kern="0" cap="none" spc="0" normalizeH="0" baseline="0" noProof="0" dirty="0">
                    <a:ln>
                      <a:noFill/>
                    </a:ln>
                    <a:solidFill>
                      <a:schemeClr val="tx1">
                        <a:lumMod val="75000"/>
                        <a:lumOff val="25000"/>
                      </a:schemeClr>
                    </a:solidFill>
                    <a:effectLst/>
                    <a:uLnTx/>
                    <a:uFillTx/>
                    <a:latin typeface="Segoe UI Light"/>
                  </a:rPr>
                  <a:t>Null values replaced with 0.</a:t>
                </a:r>
                <a:br>
                  <a:rPr kumimoji="0" lang="en-US" sz="1200" b="0" i="0" u="none" strike="noStrike" kern="0" cap="none" spc="0" normalizeH="0" baseline="0" noProof="0" dirty="0">
                    <a:ln>
                      <a:noFill/>
                    </a:ln>
                    <a:solidFill>
                      <a:schemeClr val="tx1">
                        <a:lumMod val="75000"/>
                        <a:lumOff val="25000"/>
                      </a:schemeClr>
                    </a:solidFill>
                    <a:effectLst/>
                    <a:uLnTx/>
                    <a:uFillTx/>
                    <a:latin typeface="Segoe UI Light"/>
                  </a:rPr>
                </a:br>
                <a:endParaRPr kumimoji="0" lang="en-US" sz="1200" b="0" i="0" u="none" strike="noStrike" kern="0" cap="none" spc="0" normalizeH="0" baseline="0" noProof="0" dirty="0">
                  <a:ln>
                    <a:noFill/>
                  </a:ln>
                  <a:solidFill>
                    <a:schemeClr val="tx1">
                      <a:lumMod val="75000"/>
                      <a:lumOff val="25000"/>
                    </a:schemeClr>
                  </a:solidFill>
                  <a:effectLst/>
                  <a:uLnTx/>
                  <a:uFillTx/>
                  <a:latin typeface="Segoe UI Light"/>
                </a:endParaRPr>
              </a:p>
            </p:txBody>
          </p:sp>
        </p:grpSp>
        <p:pic>
          <p:nvPicPr>
            <p:cNvPr id="42" name="Graphic 41" descr="Money">
              <a:extLst>
                <a:ext uri="{FF2B5EF4-FFF2-40B4-BE49-F238E27FC236}">
                  <a16:creationId xmlns:a16="http://schemas.microsoft.com/office/drawing/2014/main" id="{9177663E-2BFE-458C-9C12-63A491E89B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9293" y="1728738"/>
              <a:ext cx="457200" cy="457200"/>
            </a:xfrm>
            <a:prstGeom prst="rect">
              <a:avLst/>
            </a:prstGeom>
          </p:spPr>
        </p:pic>
      </p:grpSp>
      <p:grpSp>
        <p:nvGrpSpPr>
          <p:cNvPr id="57" name="Group 56">
            <a:extLst>
              <a:ext uri="{FF2B5EF4-FFF2-40B4-BE49-F238E27FC236}">
                <a16:creationId xmlns:a16="http://schemas.microsoft.com/office/drawing/2014/main" id="{AFB9A66E-88DF-4A7E-9060-7BC7290C2EE4}"/>
              </a:ext>
            </a:extLst>
          </p:cNvPr>
          <p:cNvGrpSpPr/>
          <p:nvPr/>
        </p:nvGrpSpPr>
        <p:grpSpPr>
          <a:xfrm>
            <a:off x="630761" y="3205651"/>
            <a:ext cx="3924672" cy="939800"/>
            <a:chOff x="630761" y="3205651"/>
            <a:chExt cx="3924672" cy="939800"/>
          </a:xfrm>
        </p:grpSpPr>
        <p:grpSp>
          <p:nvGrpSpPr>
            <p:cNvPr id="28" name="Group 27">
              <a:extLst>
                <a:ext uri="{FF2B5EF4-FFF2-40B4-BE49-F238E27FC236}">
                  <a16:creationId xmlns:a16="http://schemas.microsoft.com/office/drawing/2014/main" id="{2BCAE19F-ECC2-4282-928E-143615090F35}"/>
                </a:ext>
              </a:extLst>
            </p:cNvPr>
            <p:cNvGrpSpPr/>
            <p:nvPr/>
          </p:nvGrpSpPr>
          <p:grpSpPr>
            <a:xfrm>
              <a:off x="630761" y="3205651"/>
              <a:ext cx="3924672" cy="939800"/>
              <a:chOff x="630761" y="3205651"/>
              <a:chExt cx="3924672" cy="939800"/>
            </a:xfrm>
          </p:grpSpPr>
          <p:sp>
            <p:nvSpPr>
              <p:cNvPr id="29" name="Rectangle: Rounded Corners 28">
                <a:extLst>
                  <a:ext uri="{FF2B5EF4-FFF2-40B4-BE49-F238E27FC236}">
                    <a16:creationId xmlns:a16="http://schemas.microsoft.com/office/drawing/2014/main" id="{8AD93457-2338-4EB7-BC52-A501CC1158DF}"/>
                  </a:ext>
                  <a:ext uri="{C183D7F6-B498-43B3-948B-1728B52AA6E4}">
                    <adec:decorative xmlns:adec="http://schemas.microsoft.com/office/drawing/2017/decorative" val="1"/>
                  </a:ext>
                </a:extLst>
              </p:cNvPr>
              <p:cNvSpPr/>
              <p:nvPr/>
            </p:nvSpPr>
            <p:spPr>
              <a:xfrm>
                <a:off x="630761" y="3325039"/>
                <a:ext cx="3660775" cy="740997"/>
              </a:xfrm>
              <a:prstGeom prst="roundRect">
                <a:avLst>
                  <a:gd name="adj" fmla="val 50000"/>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75000"/>
                        <a:lumOff val="25000"/>
                      </a:schemeClr>
                    </a:solidFill>
                    <a:effectLst/>
                    <a:uLnTx/>
                    <a:uFillTx/>
                    <a:latin typeface="Segoe UI Light"/>
                    <a:ea typeface="+mn-ea"/>
                    <a:cs typeface="+mn-cs"/>
                  </a:rPr>
                  <a:t>JOB ID</a:t>
                </a:r>
              </a:p>
            </p:txBody>
          </p:sp>
          <p:sp>
            <p:nvSpPr>
              <p:cNvPr id="30" name="Oval 29">
                <a:extLst>
                  <a:ext uri="{FF2B5EF4-FFF2-40B4-BE49-F238E27FC236}">
                    <a16:creationId xmlns:a16="http://schemas.microsoft.com/office/drawing/2014/main" id="{F21295B4-6338-4DA9-9145-763E0458BAEE}"/>
                  </a:ext>
                  <a:ext uri="{C183D7F6-B498-43B3-948B-1728B52AA6E4}">
                    <adec:decorative xmlns:adec="http://schemas.microsoft.com/office/drawing/2017/decorative" val="1"/>
                  </a:ext>
                </a:extLst>
              </p:cNvPr>
              <p:cNvSpPr/>
              <p:nvPr/>
            </p:nvSpPr>
            <p:spPr>
              <a:xfrm>
                <a:off x="3615633" y="3205651"/>
                <a:ext cx="939800" cy="939800"/>
              </a:xfrm>
              <a:prstGeom prst="ellipse">
                <a:avLst/>
              </a:prstGeom>
              <a:solidFill>
                <a:schemeClr val="accent3">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31" name="TextBox 30">
                <a:extLst>
                  <a:ext uri="{FF2B5EF4-FFF2-40B4-BE49-F238E27FC236}">
                    <a16:creationId xmlns:a16="http://schemas.microsoft.com/office/drawing/2014/main" id="{9FCAD41A-D9E8-4EF7-8793-CA7F8858AD19}"/>
                  </a:ext>
                </a:extLst>
              </p:cNvPr>
              <p:cNvSpPr txBox="1"/>
              <p:nvPr/>
            </p:nvSpPr>
            <p:spPr>
              <a:xfrm>
                <a:off x="1779393" y="3800074"/>
                <a:ext cx="132440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tx1">
                        <a:lumMod val="75000"/>
                        <a:lumOff val="25000"/>
                      </a:schemeClr>
                    </a:solidFill>
                    <a:effectLst/>
                    <a:uLnTx/>
                    <a:uFillTx/>
                    <a:latin typeface="Segoe UI Light"/>
                  </a:rPr>
                  <a:t>Variable removed</a:t>
                </a:r>
              </a:p>
            </p:txBody>
          </p:sp>
        </p:grpSp>
        <p:pic>
          <p:nvPicPr>
            <p:cNvPr id="44" name="Graphic 43" descr="Employee badge">
              <a:extLst>
                <a:ext uri="{FF2B5EF4-FFF2-40B4-BE49-F238E27FC236}">
                  <a16:creationId xmlns:a16="http://schemas.microsoft.com/office/drawing/2014/main" id="{294C7474-1771-4C1A-B3E9-BAC0E835DD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1655" y="3428653"/>
              <a:ext cx="457200" cy="457200"/>
            </a:xfrm>
            <a:prstGeom prst="rect">
              <a:avLst/>
            </a:prstGeom>
          </p:spPr>
        </p:pic>
      </p:grpSp>
      <p:grpSp>
        <p:nvGrpSpPr>
          <p:cNvPr id="56" name="Group 55">
            <a:extLst>
              <a:ext uri="{FF2B5EF4-FFF2-40B4-BE49-F238E27FC236}">
                <a16:creationId xmlns:a16="http://schemas.microsoft.com/office/drawing/2014/main" id="{319EE65C-9C17-4154-BDB0-861916B57C22}"/>
              </a:ext>
            </a:extLst>
          </p:cNvPr>
          <p:cNvGrpSpPr/>
          <p:nvPr/>
        </p:nvGrpSpPr>
        <p:grpSpPr>
          <a:xfrm>
            <a:off x="6832600" y="1514475"/>
            <a:ext cx="4185784" cy="939800"/>
            <a:chOff x="6832600" y="1514475"/>
            <a:chExt cx="4185784" cy="939800"/>
          </a:xfrm>
        </p:grpSpPr>
        <p:grpSp>
          <p:nvGrpSpPr>
            <p:cNvPr id="13" name="Group 12">
              <a:extLst>
                <a:ext uri="{FF2B5EF4-FFF2-40B4-BE49-F238E27FC236}">
                  <a16:creationId xmlns:a16="http://schemas.microsoft.com/office/drawing/2014/main" id="{A4CE8BA0-94FE-4D2D-AD5E-1FABD6EEBD85}"/>
                </a:ext>
              </a:extLst>
            </p:cNvPr>
            <p:cNvGrpSpPr/>
            <p:nvPr/>
          </p:nvGrpSpPr>
          <p:grpSpPr>
            <a:xfrm>
              <a:off x="6832600" y="1514475"/>
              <a:ext cx="4185784" cy="939800"/>
              <a:chOff x="6832600" y="1514475"/>
              <a:chExt cx="4185784" cy="939800"/>
            </a:xfrm>
          </p:grpSpPr>
          <p:sp>
            <p:nvSpPr>
              <p:cNvPr id="14" name="Rectangle: Rounded Corners 13">
                <a:extLst>
                  <a:ext uri="{FF2B5EF4-FFF2-40B4-BE49-F238E27FC236}">
                    <a16:creationId xmlns:a16="http://schemas.microsoft.com/office/drawing/2014/main" id="{5298158B-C520-46D1-B8F8-104CFB7F29FE}"/>
                  </a:ext>
                  <a:ext uri="{C183D7F6-B498-43B3-948B-1728B52AA6E4}">
                    <adec:decorative xmlns:adec="http://schemas.microsoft.com/office/drawing/2017/decorative" val="1"/>
                  </a:ext>
                </a:extLst>
              </p:cNvPr>
              <p:cNvSpPr/>
              <p:nvPr/>
            </p:nvSpPr>
            <p:spPr>
              <a:xfrm>
                <a:off x="7357609" y="1658859"/>
                <a:ext cx="3660775" cy="740997"/>
              </a:xfrm>
              <a:prstGeom prst="roundRect">
                <a:avLst>
                  <a:gd name="adj" fmla="val 50000"/>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chemeClr val="tx1">
                        <a:lumMod val="75000"/>
                        <a:lumOff val="25000"/>
                      </a:schemeClr>
                    </a:solidFill>
                    <a:latin typeface="Segoe UI Light"/>
                  </a:rPr>
                  <a:t>MISSING VALUES</a:t>
                </a:r>
                <a:endParaRPr kumimoji="0" lang="en-US" sz="1400" b="1" i="0" u="none" strike="noStrike" kern="0" cap="none" spc="0" normalizeH="0" baseline="0" noProof="0" dirty="0">
                  <a:ln>
                    <a:noFill/>
                  </a:ln>
                  <a:solidFill>
                    <a:schemeClr val="tx1">
                      <a:lumMod val="75000"/>
                      <a:lumOff val="25000"/>
                    </a:schemeClr>
                  </a:solidFill>
                  <a:effectLst/>
                  <a:uLnTx/>
                  <a:uFillTx/>
                  <a:latin typeface="Segoe UI Light"/>
                </a:endParaRPr>
              </a:p>
            </p:txBody>
          </p:sp>
          <p:sp>
            <p:nvSpPr>
              <p:cNvPr id="15" name="Oval 14">
                <a:extLst>
                  <a:ext uri="{FF2B5EF4-FFF2-40B4-BE49-F238E27FC236}">
                    <a16:creationId xmlns:a16="http://schemas.microsoft.com/office/drawing/2014/main" id="{8A690643-FF2A-4B97-942B-10466F14401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3">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17" name="TextBox 16">
                <a:extLst>
                  <a:ext uri="{FF2B5EF4-FFF2-40B4-BE49-F238E27FC236}">
                    <a16:creationId xmlns:a16="http://schemas.microsoft.com/office/drawing/2014/main" id="{BFF9BB38-F9D0-4777-9CB3-B0614BDBE46C}"/>
                  </a:ext>
                </a:extLst>
              </p:cNvPr>
              <p:cNvSpPr txBox="1"/>
              <p:nvPr/>
            </p:nvSpPr>
            <p:spPr>
              <a:xfrm>
                <a:off x="8080376" y="2114510"/>
                <a:ext cx="233223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tx1">
                        <a:lumMod val="75000"/>
                        <a:lumOff val="25000"/>
                      </a:schemeClr>
                    </a:solidFill>
                    <a:effectLst/>
                    <a:uLnTx/>
                    <a:uFillTx/>
                    <a:latin typeface="Segoe UI Light"/>
                  </a:rPr>
                  <a:t>Re</a:t>
                </a:r>
                <a:r>
                  <a:rPr lang="en-US" sz="1200" kern="0" dirty="0">
                    <a:solidFill>
                      <a:schemeClr val="tx1">
                        <a:lumMod val="75000"/>
                        <a:lumOff val="25000"/>
                      </a:schemeClr>
                    </a:solidFill>
                    <a:latin typeface="Segoe UI Light"/>
                  </a:rPr>
                  <a:t>placed with “Not Mentioned”</a:t>
                </a:r>
                <a:endParaRPr kumimoji="0" lang="en-US" sz="1200" b="0" i="0" u="none" strike="noStrike" kern="0" cap="none" spc="0" normalizeH="0" baseline="0" noProof="0" dirty="0">
                  <a:ln>
                    <a:noFill/>
                  </a:ln>
                  <a:solidFill>
                    <a:schemeClr val="tx1">
                      <a:lumMod val="75000"/>
                      <a:lumOff val="25000"/>
                    </a:schemeClr>
                  </a:solidFill>
                  <a:effectLst/>
                  <a:uLnTx/>
                  <a:uFillTx/>
                  <a:latin typeface="Segoe UI Light"/>
                </a:endParaRPr>
              </a:p>
            </p:txBody>
          </p:sp>
        </p:grpSp>
        <p:pic>
          <p:nvPicPr>
            <p:cNvPr id="46" name="Graphic 45" descr="Forbidden">
              <a:extLst>
                <a:ext uri="{FF2B5EF4-FFF2-40B4-BE49-F238E27FC236}">
                  <a16:creationId xmlns:a16="http://schemas.microsoft.com/office/drawing/2014/main" id="{5BC1B33B-8F31-477F-82EF-DF5F7CD6A6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73900" y="1750870"/>
              <a:ext cx="457200" cy="457200"/>
            </a:xfrm>
            <a:prstGeom prst="rect">
              <a:avLst/>
            </a:prstGeom>
          </p:spPr>
        </p:pic>
      </p:grpSp>
      <p:grpSp>
        <p:nvGrpSpPr>
          <p:cNvPr id="58" name="Group 57">
            <a:extLst>
              <a:ext uri="{FF2B5EF4-FFF2-40B4-BE49-F238E27FC236}">
                <a16:creationId xmlns:a16="http://schemas.microsoft.com/office/drawing/2014/main" id="{F7D48628-0CEE-49A7-9F2F-F466CB464957}"/>
              </a:ext>
            </a:extLst>
          </p:cNvPr>
          <p:cNvGrpSpPr/>
          <p:nvPr/>
        </p:nvGrpSpPr>
        <p:grpSpPr>
          <a:xfrm>
            <a:off x="7632691" y="3225637"/>
            <a:ext cx="3738473" cy="939800"/>
            <a:chOff x="7632691" y="3225637"/>
            <a:chExt cx="3738473" cy="939800"/>
          </a:xfrm>
        </p:grpSpPr>
        <p:grpSp>
          <p:nvGrpSpPr>
            <p:cNvPr id="23" name="Group 22">
              <a:extLst>
                <a:ext uri="{FF2B5EF4-FFF2-40B4-BE49-F238E27FC236}">
                  <a16:creationId xmlns:a16="http://schemas.microsoft.com/office/drawing/2014/main" id="{318B62A5-C829-441A-999E-0EB38A1B5780}"/>
                </a:ext>
              </a:extLst>
            </p:cNvPr>
            <p:cNvGrpSpPr/>
            <p:nvPr/>
          </p:nvGrpSpPr>
          <p:grpSpPr>
            <a:xfrm>
              <a:off x="7632691" y="3225637"/>
              <a:ext cx="3738473" cy="939800"/>
              <a:chOff x="8071803" y="3227985"/>
              <a:chExt cx="3738473" cy="939800"/>
            </a:xfrm>
          </p:grpSpPr>
          <p:sp>
            <p:nvSpPr>
              <p:cNvPr id="26" name="TextBox 25">
                <a:extLst>
                  <a:ext uri="{FF2B5EF4-FFF2-40B4-BE49-F238E27FC236}">
                    <a16:creationId xmlns:a16="http://schemas.microsoft.com/office/drawing/2014/main" id="{6AF490DB-0030-405E-902F-4B81B982447D}"/>
                  </a:ext>
                </a:extLst>
              </p:cNvPr>
              <p:cNvSpPr txBox="1"/>
              <p:nvPr/>
            </p:nvSpPr>
            <p:spPr>
              <a:xfrm>
                <a:off x="8427324" y="3800074"/>
                <a:ext cx="27093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Segoe UI Light"/>
                  </a:rPr>
                  <a:t>Calculated field was created in Tableau.</a:t>
                </a:r>
                <a:endParaRPr kumimoji="0" lang="en-US" sz="1200" b="0" i="0" u="none" strike="noStrike" kern="0" cap="none" spc="0" normalizeH="0" baseline="0" noProof="0" dirty="0">
                  <a:ln>
                    <a:noFill/>
                  </a:ln>
                  <a:solidFill>
                    <a:prstClr val="white"/>
                  </a:solidFill>
                  <a:effectLst/>
                  <a:uLnTx/>
                  <a:uFillTx/>
                  <a:latin typeface="Segoe UI Light"/>
                </a:endParaRPr>
              </a:p>
            </p:txBody>
          </p:sp>
          <p:sp>
            <p:nvSpPr>
              <p:cNvPr id="24" name="Rectangle: Rounded Corners 23">
                <a:extLst>
                  <a:ext uri="{FF2B5EF4-FFF2-40B4-BE49-F238E27FC236}">
                    <a16:creationId xmlns:a16="http://schemas.microsoft.com/office/drawing/2014/main" id="{5A2EDE71-C067-405F-90B9-B1B803BC610C}"/>
                  </a:ext>
                  <a:ext uri="{C183D7F6-B498-43B3-948B-1728B52AA6E4}">
                    <adec:decorative xmlns:adec="http://schemas.microsoft.com/office/drawing/2017/decorative" val="1"/>
                  </a:ext>
                </a:extLst>
              </p:cNvPr>
              <p:cNvSpPr/>
              <p:nvPr/>
            </p:nvSpPr>
            <p:spPr>
              <a:xfrm>
                <a:off x="8232552" y="3286293"/>
                <a:ext cx="3577724" cy="779743"/>
              </a:xfrm>
              <a:prstGeom prst="roundRect">
                <a:avLst>
                  <a:gd name="adj" fmla="val 50000"/>
                </a:avLst>
              </a:prstGeom>
              <a:solidFill>
                <a:schemeClr val="accent2">
                  <a:lumMod val="9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75000"/>
                        <a:lumOff val="25000"/>
                      </a:schemeClr>
                    </a:solidFill>
                    <a:effectLst/>
                    <a:uLnTx/>
                    <a:uFillTx/>
                    <a:latin typeface="Segoe UI Light"/>
                    <a:ea typeface="+mn-ea"/>
                    <a:cs typeface="+mn-cs"/>
                  </a:rPr>
                  <a:t>FRAUDULENT VARIABLE</a:t>
                </a:r>
              </a:p>
            </p:txBody>
          </p:sp>
          <p:sp>
            <p:nvSpPr>
              <p:cNvPr id="25" name="Oval 24">
                <a:extLst>
                  <a:ext uri="{FF2B5EF4-FFF2-40B4-BE49-F238E27FC236}">
                    <a16:creationId xmlns:a16="http://schemas.microsoft.com/office/drawing/2014/main" id="{E59E7EE7-BBC3-4717-8E1D-7C9C401EB98E}"/>
                  </a:ext>
                  <a:ext uri="{C183D7F6-B498-43B3-948B-1728B52AA6E4}">
                    <adec:decorative xmlns:adec="http://schemas.microsoft.com/office/drawing/2017/decorative" val="1"/>
                  </a:ext>
                </a:extLst>
              </p:cNvPr>
              <p:cNvSpPr/>
              <p:nvPr/>
            </p:nvSpPr>
            <p:spPr>
              <a:xfrm>
                <a:off x="8071803" y="3227985"/>
                <a:ext cx="939800" cy="939800"/>
              </a:xfrm>
              <a:prstGeom prst="ellipse">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grpSp>
        <p:pic>
          <p:nvPicPr>
            <p:cNvPr id="48" name="Graphic 47" descr="Close">
              <a:extLst>
                <a:ext uri="{FF2B5EF4-FFF2-40B4-BE49-F238E27FC236}">
                  <a16:creationId xmlns:a16="http://schemas.microsoft.com/office/drawing/2014/main" id="{5E230023-8FF3-4419-A147-C488E17FB5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69101" y="3462758"/>
              <a:ext cx="457200" cy="457200"/>
            </a:xfrm>
            <a:prstGeom prst="rect">
              <a:avLst/>
            </a:prstGeom>
          </p:spPr>
        </p:pic>
      </p:grpSp>
      <p:grpSp>
        <p:nvGrpSpPr>
          <p:cNvPr id="60" name="Group 59">
            <a:extLst>
              <a:ext uri="{FF2B5EF4-FFF2-40B4-BE49-F238E27FC236}">
                <a16:creationId xmlns:a16="http://schemas.microsoft.com/office/drawing/2014/main" id="{90E0223B-4012-4A5D-A2F5-656895B283A9}"/>
              </a:ext>
            </a:extLst>
          </p:cNvPr>
          <p:cNvGrpSpPr/>
          <p:nvPr/>
        </p:nvGrpSpPr>
        <p:grpSpPr>
          <a:xfrm>
            <a:off x="6850860" y="4993673"/>
            <a:ext cx="4072619" cy="939800"/>
            <a:chOff x="6850860" y="4993673"/>
            <a:chExt cx="4072619" cy="939800"/>
          </a:xfrm>
        </p:grpSpPr>
        <p:grpSp>
          <p:nvGrpSpPr>
            <p:cNvPr id="18" name="Group 17">
              <a:extLst>
                <a:ext uri="{FF2B5EF4-FFF2-40B4-BE49-F238E27FC236}">
                  <a16:creationId xmlns:a16="http://schemas.microsoft.com/office/drawing/2014/main" id="{0AB8EA85-5247-4406-8B0D-C7CCC50A5C0E}"/>
                </a:ext>
              </a:extLst>
            </p:cNvPr>
            <p:cNvGrpSpPr/>
            <p:nvPr/>
          </p:nvGrpSpPr>
          <p:grpSpPr>
            <a:xfrm>
              <a:off x="6850860" y="4993673"/>
              <a:ext cx="4072619" cy="939800"/>
              <a:chOff x="6850860" y="4993673"/>
              <a:chExt cx="4072619" cy="939800"/>
            </a:xfrm>
          </p:grpSpPr>
          <p:sp>
            <p:nvSpPr>
              <p:cNvPr id="19" name="Rectangle: Rounded Corners 18">
                <a:extLst>
                  <a:ext uri="{FF2B5EF4-FFF2-40B4-BE49-F238E27FC236}">
                    <a16:creationId xmlns:a16="http://schemas.microsoft.com/office/drawing/2014/main" id="{D4D0C70B-4E2C-40E0-AD7D-F68230B3D1DD}"/>
                  </a:ext>
                  <a:ext uri="{C183D7F6-B498-43B3-948B-1728B52AA6E4}">
                    <adec:decorative xmlns:adec="http://schemas.microsoft.com/office/drawing/2017/decorative" val="1"/>
                  </a:ext>
                </a:extLst>
              </p:cNvPr>
              <p:cNvSpPr/>
              <p:nvPr/>
            </p:nvSpPr>
            <p:spPr>
              <a:xfrm>
                <a:off x="7262704" y="5072001"/>
                <a:ext cx="3660775" cy="740997"/>
              </a:xfrm>
              <a:prstGeom prst="roundRect">
                <a:avLst>
                  <a:gd name="adj" fmla="val 50000"/>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Segoe UI Light"/>
                    <a:ea typeface="+mn-ea"/>
                    <a:cs typeface="+mn-cs"/>
                  </a:rPr>
                  <a:t>   </a:t>
                </a:r>
                <a:r>
                  <a:rPr kumimoji="0" lang="en-US" sz="1400" b="1" i="0" u="none" strike="noStrike" kern="0" cap="none" spc="0" normalizeH="0" baseline="0" noProof="0" dirty="0">
                    <a:ln>
                      <a:noFill/>
                    </a:ln>
                    <a:solidFill>
                      <a:schemeClr val="tx1">
                        <a:lumMod val="75000"/>
                        <a:lumOff val="25000"/>
                      </a:schemeClr>
                    </a:solidFill>
                    <a:effectLst/>
                    <a:uLnTx/>
                    <a:uFillTx/>
                    <a:latin typeface="Segoe UI Light"/>
                    <a:ea typeface="+mn-ea"/>
                    <a:cs typeface="+mn-cs"/>
                  </a:rPr>
                  <a:t>COUNTRY, STATE, CITY</a:t>
                </a:r>
              </a:p>
            </p:txBody>
          </p:sp>
          <p:sp>
            <p:nvSpPr>
              <p:cNvPr id="20" name="Oval 19">
                <a:extLst>
                  <a:ext uri="{FF2B5EF4-FFF2-40B4-BE49-F238E27FC236}">
                    <a16:creationId xmlns:a16="http://schemas.microsoft.com/office/drawing/2014/main" id="{03CE4433-0505-4256-ABF1-3FA2BA84D19D}"/>
                  </a:ext>
                  <a:ext uri="{C183D7F6-B498-43B3-948B-1728B52AA6E4}">
                    <adec:decorative xmlns:adec="http://schemas.microsoft.com/office/drawing/2017/decorative" val="1"/>
                  </a:ext>
                </a:extLst>
              </p:cNvPr>
              <p:cNvSpPr/>
              <p:nvPr/>
            </p:nvSpPr>
            <p:spPr>
              <a:xfrm>
                <a:off x="6850860" y="4993673"/>
                <a:ext cx="939800" cy="939800"/>
              </a:xfrm>
              <a:prstGeom prst="ellipse">
                <a:avLst/>
              </a:prstGeom>
              <a:solidFill>
                <a:schemeClr val="accent3">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21" name="TextBox 20">
                <a:extLst>
                  <a:ext uri="{FF2B5EF4-FFF2-40B4-BE49-F238E27FC236}">
                    <a16:creationId xmlns:a16="http://schemas.microsoft.com/office/drawing/2014/main" id="{3C889E6E-48EE-446D-B402-59C1DDB829CA}"/>
                  </a:ext>
                </a:extLst>
              </p:cNvPr>
              <p:cNvSpPr txBox="1"/>
              <p:nvPr/>
            </p:nvSpPr>
            <p:spPr>
              <a:xfrm>
                <a:off x="7824481" y="5538188"/>
                <a:ext cx="272702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chemeClr val="tx1">
                        <a:lumMod val="75000"/>
                        <a:lumOff val="25000"/>
                      </a:schemeClr>
                    </a:solidFill>
                    <a:latin typeface="Segoe UI Light"/>
                  </a:rPr>
                  <a:t>Column was split for deep dive analysis.</a:t>
                </a:r>
                <a:endParaRPr kumimoji="0" lang="en-US" sz="1200" b="0" i="0" u="none" strike="noStrike" kern="0" cap="none" spc="0" normalizeH="0" baseline="0" noProof="0" dirty="0">
                  <a:ln>
                    <a:noFill/>
                  </a:ln>
                  <a:solidFill>
                    <a:schemeClr val="tx1">
                      <a:lumMod val="75000"/>
                      <a:lumOff val="25000"/>
                    </a:schemeClr>
                  </a:solidFill>
                  <a:effectLst/>
                  <a:uLnTx/>
                  <a:uFillTx/>
                  <a:latin typeface="Segoe UI Light"/>
                </a:endParaRPr>
              </a:p>
            </p:txBody>
          </p:sp>
        </p:grpSp>
        <p:pic>
          <p:nvPicPr>
            <p:cNvPr id="50" name="Graphic 49" descr="Map with pin">
              <a:extLst>
                <a:ext uri="{FF2B5EF4-FFF2-40B4-BE49-F238E27FC236}">
                  <a16:creationId xmlns:a16="http://schemas.microsoft.com/office/drawing/2014/main" id="{E774D576-1AF7-40D3-A1F0-8E55A1AF0B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092160" y="5219487"/>
              <a:ext cx="457200" cy="457200"/>
            </a:xfrm>
            <a:prstGeom prst="rect">
              <a:avLst/>
            </a:prstGeom>
          </p:spPr>
        </p:pic>
      </p:grpSp>
      <p:grpSp>
        <p:nvGrpSpPr>
          <p:cNvPr id="59" name="Group 58">
            <a:extLst>
              <a:ext uri="{FF2B5EF4-FFF2-40B4-BE49-F238E27FC236}">
                <a16:creationId xmlns:a16="http://schemas.microsoft.com/office/drawing/2014/main" id="{FF85BCCB-60D5-4592-AEA4-0FB669E4474F}"/>
              </a:ext>
            </a:extLst>
          </p:cNvPr>
          <p:cNvGrpSpPr/>
          <p:nvPr/>
        </p:nvGrpSpPr>
        <p:grpSpPr>
          <a:xfrm>
            <a:off x="1280687" y="4956175"/>
            <a:ext cx="4075686" cy="939800"/>
            <a:chOff x="1280687" y="4956175"/>
            <a:chExt cx="4075686" cy="939800"/>
          </a:xfrm>
        </p:grpSpPr>
        <p:grpSp>
          <p:nvGrpSpPr>
            <p:cNvPr id="33" name="Group 32">
              <a:extLst>
                <a:ext uri="{FF2B5EF4-FFF2-40B4-BE49-F238E27FC236}">
                  <a16:creationId xmlns:a16="http://schemas.microsoft.com/office/drawing/2014/main" id="{6B749B9D-ED87-4580-AA2D-F9DD4500B7DC}"/>
                </a:ext>
              </a:extLst>
            </p:cNvPr>
            <p:cNvGrpSpPr/>
            <p:nvPr/>
          </p:nvGrpSpPr>
          <p:grpSpPr>
            <a:xfrm>
              <a:off x="1280687" y="4956175"/>
              <a:ext cx="4075686" cy="939800"/>
              <a:chOff x="829035" y="5001585"/>
              <a:chExt cx="4075686" cy="939800"/>
            </a:xfrm>
          </p:grpSpPr>
          <p:sp>
            <p:nvSpPr>
              <p:cNvPr id="34" name="Rectangle: Rounded Corners 33">
                <a:extLst>
                  <a:ext uri="{FF2B5EF4-FFF2-40B4-BE49-F238E27FC236}">
                    <a16:creationId xmlns:a16="http://schemas.microsoft.com/office/drawing/2014/main" id="{BB86C5D5-97AD-4155-BC0C-2C727DEB38A4}"/>
                  </a:ext>
                  <a:ext uri="{C183D7F6-B498-43B3-948B-1728B52AA6E4}">
                    <adec:decorative xmlns:adec="http://schemas.microsoft.com/office/drawing/2017/decorative" val="1"/>
                  </a:ext>
                </a:extLst>
              </p:cNvPr>
              <p:cNvSpPr/>
              <p:nvPr/>
            </p:nvSpPr>
            <p:spPr>
              <a:xfrm>
                <a:off x="829035" y="5084244"/>
                <a:ext cx="3657600" cy="777240"/>
              </a:xfrm>
              <a:prstGeom prst="roundRect">
                <a:avLst>
                  <a:gd name="adj" fmla="val 50000"/>
                </a:avLst>
              </a:prstGeom>
              <a:solidFill>
                <a:schemeClr val="accent2">
                  <a:lumMod val="9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75000"/>
                        <a:lumOff val="25000"/>
                      </a:schemeClr>
                    </a:solidFill>
                    <a:effectLst/>
                    <a:uLnTx/>
                    <a:uFillTx/>
                    <a:latin typeface="Segoe UI Light"/>
                    <a:ea typeface="+mn-ea"/>
                    <a:cs typeface="+mn-cs"/>
                  </a:rPr>
                  <a:t>DESCRIPTION </a:t>
                </a:r>
                <a:r>
                  <a:rPr lang="en-US" sz="1400" b="1" kern="0" dirty="0">
                    <a:solidFill>
                      <a:schemeClr val="tx1">
                        <a:lumMod val="75000"/>
                        <a:lumOff val="25000"/>
                      </a:schemeClr>
                    </a:solidFill>
                    <a:latin typeface="Segoe UI Light"/>
                  </a:rPr>
                  <a:t>&amp; </a:t>
                </a:r>
                <a:r>
                  <a:rPr kumimoji="0" lang="en-US" sz="1400" b="1" i="0" u="none" strike="noStrike" kern="0" cap="none" spc="0" normalizeH="0" baseline="0" noProof="0" dirty="0">
                    <a:ln>
                      <a:noFill/>
                    </a:ln>
                    <a:solidFill>
                      <a:schemeClr val="tx1">
                        <a:lumMod val="75000"/>
                        <a:lumOff val="25000"/>
                      </a:schemeClr>
                    </a:solidFill>
                    <a:effectLst/>
                    <a:uLnTx/>
                    <a:uFillTx/>
                    <a:latin typeface="Segoe UI Light"/>
                    <a:ea typeface="+mn-ea"/>
                    <a:cs typeface="+mn-cs"/>
                  </a:rPr>
                  <a:t>BENEFITS</a:t>
                </a:r>
              </a:p>
            </p:txBody>
          </p:sp>
          <p:sp>
            <p:nvSpPr>
              <p:cNvPr id="35" name="Oval 34">
                <a:extLst>
                  <a:ext uri="{FF2B5EF4-FFF2-40B4-BE49-F238E27FC236}">
                    <a16:creationId xmlns:a16="http://schemas.microsoft.com/office/drawing/2014/main" id="{89E38909-8155-4369-A95A-D2A3BD9ED366}"/>
                  </a:ext>
                  <a:ext uri="{C183D7F6-B498-43B3-948B-1728B52AA6E4}">
                    <adec:decorative xmlns:adec="http://schemas.microsoft.com/office/drawing/2017/decorative" val="1"/>
                  </a:ext>
                </a:extLst>
              </p:cNvPr>
              <p:cNvSpPr/>
              <p:nvPr/>
            </p:nvSpPr>
            <p:spPr>
              <a:xfrm>
                <a:off x="3964921" y="5001585"/>
                <a:ext cx="939800" cy="939800"/>
              </a:xfrm>
              <a:prstGeom prst="ellipse">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36" name="TextBox 35">
                <a:extLst>
                  <a:ext uri="{FF2B5EF4-FFF2-40B4-BE49-F238E27FC236}">
                    <a16:creationId xmlns:a16="http://schemas.microsoft.com/office/drawing/2014/main" id="{1EAC2F54-B505-43CF-A069-DD9762BEA1C0}"/>
                  </a:ext>
                </a:extLst>
              </p:cNvPr>
              <p:cNvSpPr txBox="1"/>
              <p:nvPr/>
            </p:nvSpPr>
            <p:spPr>
              <a:xfrm>
                <a:off x="1718936" y="5597204"/>
                <a:ext cx="201208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chemeClr val="tx1">
                        <a:lumMod val="75000"/>
                        <a:lumOff val="25000"/>
                      </a:schemeClr>
                    </a:solidFill>
                    <a:latin typeface="Segoe UI Light"/>
                  </a:rPr>
                  <a:t>Data mining – Text analytics</a:t>
                </a:r>
                <a:r>
                  <a:rPr lang="en-US" sz="1200" kern="0" dirty="0">
                    <a:solidFill>
                      <a:prstClr val="white"/>
                    </a:solidFill>
                    <a:latin typeface="Segoe UI Light"/>
                  </a:rPr>
                  <a:t>.</a:t>
                </a:r>
                <a:endParaRPr kumimoji="0" lang="en-US" sz="1200" b="0" i="0" u="none" strike="noStrike" kern="0" cap="none" spc="0" normalizeH="0" baseline="0" noProof="0" dirty="0">
                  <a:ln>
                    <a:noFill/>
                  </a:ln>
                  <a:solidFill>
                    <a:prstClr val="white"/>
                  </a:solidFill>
                  <a:effectLst/>
                  <a:uLnTx/>
                  <a:uFillTx/>
                  <a:latin typeface="Segoe UI Light"/>
                </a:endParaRPr>
              </a:p>
            </p:txBody>
          </p:sp>
        </p:grpSp>
        <p:pic>
          <p:nvPicPr>
            <p:cNvPr id="53" name="Graphic 52" descr="Head with gears">
              <a:extLst>
                <a:ext uri="{FF2B5EF4-FFF2-40B4-BE49-F238E27FC236}">
                  <a16:creationId xmlns:a16="http://schemas.microsoft.com/office/drawing/2014/main" id="{FEA83886-9B90-4D84-B714-02671AE2042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78670" y="5213899"/>
              <a:ext cx="457200" cy="457200"/>
            </a:xfrm>
            <a:prstGeom prst="rect">
              <a:avLst/>
            </a:prstGeom>
          </p:spPr>
        </p:pic>
      </p:grpSp>
    </p:spTree>
    <p:extLst>
      <p:ext uri="{BB962C8B-B14F-4D97-AF65-F5344CB8AC3E}">
        <p14:creationId xmlns:p14="http://schemas.microsoft.com/office/powerpoint/2010/main" val="362884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974FBCE-A743-467B-8757-7690A41C071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noFill/>
          <a:ln w="6350" cap="flat" cmpd="sng" algn="ctr">
            <a:solidFill>
              <a:srgbClr val="11AEC7">
                <a:lumMod val="50000"/>
              </a:srgbClr>
            </a:solidFill>
            <a:prstDash val="solid"/>
            <a:miter lim="800000"/>
            <a:headEnd type="oval"/>
          </a:ln>
          <a:effectLst/>
        </p:spPr>
      </p:cxnSp>
      <p:cxnSp>
        <p:nvCxnSpPr>
          <p:cNvPr id="5" name="Straight Connector 4">
            <a:extLst>
              <a:ext uri="{FF2B5EF4-FFF2-40B4-BE49-F238E27FC236}">
                <a16:creationId xmlns:a16="http://schemas.microsoft.com/office/drawing/2014/main" id="{96C74F58-A383-42EA-8F40-B1CCB9CA250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noFill/>
          <a:ln w="6350" cap="flat" cmpd="sng" algn="ctr">
            <a:solidFill>
              <a:srgbClr val="11AEC7">
                <a:lumMod val="50000"/>
              </a:srgbClr>
            </a:solidFill>
            <a:prstDash val="solid"/>
            <a:miter lim="800000"/>
            <a:tailEnd type="oval"/>
          </a:ln>
          <a:effectLst/>
        </p:spPr>
      </p:cxnSp>
      <p:sp>
        <p:nvSpPr>
          <p:cNvPr id="10" name="Title 1">
            <a:extLst>
              <a:ext uri="{FF2B5EF4-FFF2-40B4-BE49-F238E27FC236}">
                <a16:creationId xmlns:a16="http://schemas.microsoft.com/office/drawing/2014/main" id="{301C10ED-3E80-4C0A-BA62-FE50222B7ED7}"/>
              </a:ext>
            </a:extLst>
          </p:cNvPr>
          <p:cNvSpPr txBox="1">
            <a:spLocks/>
          </p:cNvSpPr>
          <p:nvPr/>
        </p:nvSpPr>
        <p:spPr>
          <a:xfrm>
            <a:off x="228600" y="26152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0000">
                    <a:lumMod val="75000"/>
                    <a:lumOff val="25000"/>
                  </a:srgbClr>
                </a:solidFill>
                <a:latin typeface="Century Gothic"/>
              </a:rPr>
              <a:t>Care</a:t>
            </a:r>
            <a:br>
              <a:rPr lang="en-US" sz="2800" dirty="0">
                <a:solidFill>
                  <a:srgbClr val="000000">
                    <a:lumMod val="75000"/>
                    <a:lumOff val="25000"/>
                  </a:srgbClr>
                </a:solidFill>
                <a:latin typeface="Century Gothic"/>
              </a:rPr>
            </a:br>
            <a:endParaRPr lang="en-US" sz="2800" dirty="0">
              <a:solidFill>
                <a:srgbClr val="000000">
                  <a:lumMod val="75000"/>
                  <a:lumOff val="25000"/>
                </a:srgbClr>
              </a:solidFill>
              <a:latin typeface="Century Gothic"/>
            </a:endParaRPr>
          </a:p>
        </p:txBody>
      </p:sp>
      <p:grpSp>
        <p:nvGrpSpPr>
          <p:cNvPr id="22" name="Group 21">
            <a:extLst>
              <a:ext uri="{FF2B5EF4-FFF2-40B4-BE49-F238E27FC236}">
                <a16:creationId xmlns:a16="http://schemas.microsoft.com/office/drawing/2014/main" id="{9599B139-A230-44F9-B5CC-ADFD9E88F480}"/>
              </a:ext>
            </a:extLst>
          </p:cNvPr>
          <p:cNvGrpSpPr/>
          <p:nvPr/>
        </p:nvGrpSpPr>
        <p:grpSpPr>
          <a:xfrm>
            <a:off x="8333744" y="5070351"/>
            <a:ext cx="3191909" cy="969416"/>
            <a:chOff x="5495478" y="5384365"/>
            <a:chExt cx="3191909" cy="969416"/>
          </a:xfrm>
        </p:grpSpPr>
        <p:sp>
          <p:nvSpPr>
            <p:cNvPr id="23" name="Rectangle 22">
              <a:extLst>
                <a:ext uri="{FF2B5EF4-FFF2-40B4-BE49-F238E27FC236}">
                  <a16:creationId xmlns:a16="http://schemas.microsoft.com/office/drawing/2014/main" id="{B9143B93-3B34-40A1-8D13-14DF38D09057}"/>
                </a:ext>
              </a:extLst>
            </p:cNvPr>
            <p:cNvSpPr/>
            <p:nvPr/>
          </p:nvSpPr>
          <p:spPr>
            <a:xfrm>
              <a:off x="5495478" y="5886730"/>
              <a:ext cx="3191909" cy="467051"/>
            </a:xfrm>
            <a:prstGeom prst="rect">
              <a:avLst/>
            </a:prstGeom>
          </p:spPr>
          <p:txBody>
            <a:bodyPr wrap="square" lIns="0" tIns="0" rIns="0" bIns="0" anchor="t">
              <a:spAutoFit/>
            </a:bodyPr>
            <a:lstStyle/>
            <a:p>
              <a:pPr algn="ctr">
                <a:lnSpc>
                  <a:spcPts val="1900"/>
                </a:lnSpc>
              </a:pPr>
              <a:r>
                <a:rPr lang="en-US" sz="1400" dirty="0">
                  <a:solidFill>
                    <a:srgbClr val="000000">
                      <a:lumMod val="75000"/>
                      <a:lumOff val="25000"/>
                    </a:srgbClr>
                  </a:solidFill>
                  <a:latin typeface="Segoe UI Light"/>
                  <a:cs typeface="Segoe UI" panose="020B0502040204020203" pitchFamily="34" charset="0"/>
                </a:rPr>
                <a:t>Ultimately hampering the Brand equity and resulting to loss in revenue </a:t>
              </a:r>
            </a:p>
          </p:txBody>
        </p:sp>
        <p:pic>
          <p:nvPicPr>
            <p:cNvPr id="24" name="Graphic 23" descr="Research">
              <a:extLst>
                <a:ext uri="{FF2B5EF4-FFF2-40B4-BE49-F238E27FC236}">
                  <a16:creationId xmlns:a16="http://schemas.microsoft.com/office/drawing/2014/main" id="{5DECEB7E-752A-4174-B9AE-715715CD86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2832" y="5384365"/>
              <a:ext cx="457200" cy="457200"/>
            </a:xfrm>
            <a:prstGeom prst="rect">
              <a:avLst/>
            </a:prstGeom>
          </p:spPr>
        </p:pic>
      </p:grpSp>
      <p:grpSp>
        <p:nvGrpSpPr>
          <p:cNvPr id="29" name="Group 28">
            <a:extLst>
              <a:ext uri="{FF2B5EF4-FFF2-40B4-BE49-F238E27FC236}">
                <a16:creationId xmlns:a16="http://schemas.microsoft.com/office/drawing/2014/main" id="{012AB1B5-1262-4188-94F4-4ED82489C2D5}"/>
              </a:ext>
            </a:extLst>
          </p:cNvPr>
          <p:cNvGrpSpPr/>
          <p:nvPr/>
        </p:nvGrpSpPr>
        <p:grpSpPr>
          <a:xfrm>
            <a:off x="472441" y="5148487"/>
            <a:ext cx="2948152" cy="948140"/>
            <a:chOff x="6567974" y="1475499"/>
            <a:chExt cx="2948152" cy="948140"/>
          </a:xfrm>
        </p:grpSpPr>
        <p:sp>
          <p:nvSpPr>
            <p:cNvPr id="16" name="Rectangle 15">
              <a:extLst>
                <a:ext uri="{FF2B5EF4-FFF2-40B4-BE49-F238E27FC236}">
                  <a16:creationId xmlns:a16="http://schemas.microsoft.com/office/drawing/2014/main" id="{715EEBCA-9041-4E80-8D6E-DCE6E48431CD}"/>
                </a:ext>
              </a:extLst>
            </p:cNvPr>
            <p:cNvSpPr/>
            <p:nvPr/>
          </p:nvSpPr>
          <p:spPr>
            <a:xfrm>
              <a:off x="6567974" y="1956588"/>
              <a:ext cx="2948152" cy="467051"/>
            </a:xfrm>
            <a:prstGeom prst="rect">
              <a:avLst/>
            </a:prstGeom>
          </p:spPr>
          <p:txBody>
            <a:bodyPr wrap="square" lIns="0" tIns="0" rIns="0" bIns="0" anchor="t">
              <a:spAutoFit/>
            </a:bodyPr>
            <a:lstStyle/>
            <a:p>
              <a:pPr algn="ctr">
                <a:lnSpc>
                  <a:spcPts val="1900"/>
                </a:lnSpc>
              </a:pPr>
              <a:r>
                <a:rPr lang="en-US" sz="1400" dirty="0">
                  <a:solidFill>
                    <a:srgbClr val="000000">
                      <a:lumMod val="75000"/>
                      <a:lumOff val="25000"/>
                    </a:srgbClr>
                  </a:solidFill>
                  <a:latin typeface="Segoe UI Light"/>
                  <a:cs typeface="Segoe UI" panose="020B0502040204020203" pitchFamily="34" charset="0"/>
                </a:rPr>
                <a:t>We see 4.84% of the job ads</a:t>
              </a:r>
              <a:br>
                <a:rPr lang="en-US" sz="1400" dirty="0">
                  <a:solidFill>
                    <a:srgbClr val="000000">
                      <a:lumMod val="75000"/>
                      <a:lumOff val="25000"/>
                    </a:srgbClr>
                  </a:solidFill>
                  <a:latin typeface="Segoe UI Light"/>
                  <a:cs typeface="Segoe UI" panose="020B0502040204020203" pitchFamily="34" charset="0"/>
                </a:rPr>
              </a:br>
              <a:r>
                <a:rPr lang="en-US" sz="1400" dirty="0">
                  <a:solidFill>
                    <a:srgbClr val="000000">
                      <a:lumMod val="75000"/>
                      <a:lumOff val="25000"/>
                    </a:srgbClr>
                  </a:solidFill>
                  <a:latin typeface="Segoe UI Light"/>
                  <a:cs typeface="Segoe UI" panose="020B0502040204020203" pitchFamily="34" charset="0"/>
                </a:rPr>
                <a:t> on the website are fake.</a:t>
              </a:r>
            </a:p>
          </p:txBody>
        </p:sp>
        <p:pic>
          <p:nvPicPr>
            <p:cNvPr id="28" name="Graphic 27" descr="Research">
              <a:extLst>
                <a:ext uri="{FF2B5EF4-FFF2-40B4-BE49-F238E27FC236}">
                  <a16:creationId xmlns:a16="http://schemas.microsoft.com/office/drawing/2014/main" id="{8ECDF4F2-93E3-4B6E-9D69-110FC3E8AD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3450" y="1475499"/>
              <a:ext cx="457200" cy="457200"/>
            </a:xfrm>
            <a:prstGeom prst="rect">
              <a:avLst/>
            </a:prstGeom>
          </p:spPr>
        </p:pic>
      </p:grpSp>
      <p:sp>
        <p:nvSpPr>
          <p:cNvPr id="20" name="TextBox 19">
            <a:extLst>
              <a:ext uri="{FF2B5EF4-FFF2-40B4-BE49-F238E27FC236}">
                <a16:creationId xmlns:a16="http://schemas.microsoft.com/office/drawing/2014/main" id="{6EDA6B78-AFFC-4F74-831B-5A1931C69529}"/>
              </a:ext>
            </a:extLst>
          </p:cNvPr>
          <p:cNvSpPr txBox="1"/>
          <p:nvPr/>
        </p:nvSpPr>
        <p:spPr>
          <a:xfrm>
            <a:off x="999795" y="6547845"/>
            <a:ext cx="10192407" cy="261610"/>
          </a:xfrm>
          <a:prstGeom prst="rect">
            <a:avLst/>
          </a:prstGeom>
          <a:noFill/>
        </p:spPr>
        <p:txBody>
          <a:bodyPr wrap="square" rtlCol="0">
            <a:spAutoFit/>
          </a:bodyPr>
          <a:lstStyle/>
          <a:p>
            <a:pPr algn="ctr"/>
            <a:r>
              <a:rPr lang="en-US" sz="1100" i="1" dirty="0">
                <a:solidFill>
                  <a:srgbClr val="000000"/>
                </a:solidFill>
                <a:latin typeface="Segoe UI Light"/>
              </a:rPr>
              <a:t>Colors in this slide are for graphical purpose only. Calculation was made on 5% of fake ads identified from the data, for price and reach secondary source was referred.</a:t>
            </a:r>
          </a:p>
        </p:txBody>
      </p:sp>
      <p:pic>
        <p:nvPicPr>
          <p:cNvPr id="2" name="Picture 1">
            <a:extLst>
              <a:ext uri="{FF2B5EF4-FFF2-40B4-BE49-F238E27FC236}">
                <a16:creationId xmlns:a16="http://schemas.microsoft.com/office/drawing/2014/main" id="{DB9ACEDE-F81E-4A53-B308-E24C8053F1CA}"/>
              </a:ext>
            </a:extLst>
          </p:cNvPr>
          <p:cNvPicPr>
            <a:picLocks noChangeAspect="1"/>
          </p:cNvPicPr>
          <p:nvPr/>
        </p:nvPicPr>
        <p:blipFill>
          <a:blip r:embed="rId5"/>
          <a:stretch>
            <a:fillRect/>
          </a:stretch>
        </p:blipFill>
        <p:spPr>
          <a:xfrm rot="5400000">
            <a:off x="2421491" y="628762"/>
            <a:ext cx="874417" cy="4998119"/>
          </a:xfrm>
          <a:prstGeom prst="rect">
            <a:avLst/>
          </a:prstGeom>
        </p:spPr>
      </p:pic>
      <p:sp>
        <p:nvSpPr>
          <p:cNvPr id="6" name="TextBox 5">
            <a:extLst>
              <a:ext uri="{FF2B5EF4-FFF2-40B4-BE49-F238E27FC236}">
                <a16:creationId xmlns:a16="http://schemas.microsoft.com/office/drawing/2014/main" id="{35C1681C-37BD-4124-8BBF-BF890B3537BB}"/>
              </a:ext>
            </a:extLst>
          </p:cNvPr>
          <p:cNvSpPr txBox="1"/>
          <p:nvPr/>
        </p:nvSpPr>
        <p:spPr>
          <a:xfrm>
            <a:off x="925066" y="840767"/>
            <a:ext cx="10341864" cy="646331"/>
          </a:xfrm>
          <a:prstGeom prst="rect">
            <a:avLst/>
          </a:prstGeom>
          <a:solidFill>
            <a:schemeClr val="accent2">
              <a:lumMod val="90000"/>
            </a:schemeClr>
          </a:solidFill>
          <a:effectLst>
            <a:outerShdw blurRad="63500" sx="102000" sy="102000" algn="ctr" rotWithShape="0">
              <a:prstClr val="black">
                <a:alpha val="40000"/>
              </a:prstClr>
            </a:outerShdw>
          </a:effectLst>
        </p:spPr>
        <p:txBody>
          <a:bodyPr wrap="square" rtlCol="0">
            <a:spAutoFit/>
          </a:bodyPr>
          <a:lstStyle/>
          <a:p>
            <a:pPr algn="ctr"/>
            <a:r>
              <a:rPr lang="en-US" dirty="0"/>
              <a:t>“41% of viewership will be lost to 5% of fake ads</a:t>
            </a:r>
            <a:br>
              <a:rPr lang="en-US" dirty="0"/>
            </a:br>
            <a:r>
              <a:rPr lang="en-US" dirty="0"/>
              <a:t>accounting to an annual revenue loss of approximately $2.1M”</a:t>
            </a:r>
          </a:p>
        </p:txBody>
      </p:sp>
      <p:sp>
        <p:nvSpPr>
          <p:cNvPr id="21" name="TextBox 20">
            <a:extLst>
              <a:ext uri="{FF2B5EF4-FFF2-40B4-BE49-F238E27FC236}">
                <a16:creationId xmlns:a16="http://schemas.microsoft.com/office/drawing/2014/main" id="{3C5924E7-517A-4514-9CB7-6BF92C16418A}"/>
              </a:ext>
            </a:extLst>
          </p:cNvPr>
          <p:cNvSpPr txBox="1"/>
          <p:nvPr/>
        </p:nvSpPr>
        <p:spPr>
          <a:xfrm>
            <a:off x="6095999" y="2459781"/>
            <a:ext cx="2451193" cy="461665"/>
          </a:xfrm>
          <a:prstGeom prst="rect">
            <a:avLst/>
          </a:prstGeom>
          <a:solidFill>
            <a:schemeClr val="accent3">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sz="1200" dirty="0"/>
              <a:t>Reach of Negative review</a:t>
            </a:r>
            <a:br>
              <a:rPr lang="en-US" sz="1200" dirty="0"/>
            </a:br>
            <a:r>
              <a:rPr lang="en-US" sz="1200" dirty="0"/>
              <a:t>1,732,000</a:t>
            </a:r>
          </a:p>
        </p:txBody>
      </p:sp>
      <p:sp>
        <p:nvSpPr>
          <p:cNvPr id="31" name="TextBox 30">
            <a:extLst>
              <a:ext uri="{FF2B5EF4-FFF2-40B4-BE49-F238E27FC236}">
                <a16:creationId xmlns:a16="http://schemas.microsoft.com/office/drawing/2014/main" id="{0B0E2246-A57B-4BDC-9B5D-AEB06821D2CA}"/>
              </a:ext>
            </a:extLst>
          </p:cNvPr>
          <p:cNvSpPr txBox="1"/>
          <p:nvPr/>
        </p:nvSpPr>
        <p:spPr>
          <a:xfrm>
            <a:off x="9259601" y="2459781"/>
            <a:ext cx="2459958" cy="461665"/>
          </a:xfrm>
          <a:prstGeom prst="rect">
            <a:avLst/>
          </a:prstGeom>
          <a:solidFill>
            <a:schemeClr val="accent3">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sz="1200" dirty="0"/>
              <a:t>Ratio of Negative to Positive review</a:t>
            </a:r>
            <a:br>
              <a:rPr lang="en-US" sz="1200" dirty="0"/>
            </a:br>
            <a:r>
              <a:rPr lang="en-US" sz="1200" dirty="0"/>
              <a:t>41%</a:t>
            </a:r>
          </a:p>
        </p:txBody>
      </p:sp>
      <p:sp>
        <p:nvSpPr>
          <p:cNvPr id="33" name="TextBox 32">
            <a:extLst>
              <a:ext uri="{FF2B5EF4-FFF2-40B4-BE49-F238E27FC236}">
                <a16:creationId xmlns:a16="http://schemas.microsoft.com/office/drawing/2014/main" id="{FCBEB3D5-3BA6-4998-9E55-101320FEE10F}"/>
              </a:ext>
            </a:extLst>
          </p:cNvPr>
          <p:cNvSpPr txBox="1"/>
          <p:nvPr/>
        </p:nvSpPr>
        <p:spPr>
          <a:xfrm>
            <a:off x="9279859" y="3393083"/>
            <a:ext cx="2439700" cy="461665"/>
          </a:xfrm>
          <a:prstGeom prst="rect">
            <a:avLst/>
          </a:prstGeom>
          <a:solidFill>
            <a:schemeClr val="accent3">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sz="1200" dirty="0"/>
              <a:t>Average price of Ad listing per view</a:t>
            </a:r>
            <a:br>
              <a:rPr lang="en-US" sz="1200" dirty="0"/>
            </a:br>
            <a:r>
              <a:rPr lang="en-US" sz="1200" dirty="0"/>
              <a:t>$0.2568</a:t>
            </a:r>
          </a:p>
        </p:txBody>
      </p:sp>
      <p:sp>
        <p:nvSpPr>
          <p:cNvPr id="35" name="TextBox 34">
            <a:extLst>
              <a:ext uri="{FF2B5EF4-FFF2-40B4-BE49-F238E27FC236}">
                <a16:creationId xmlns:a16="http://schemas.microsoft.com/office/drawing/2014/main" id="{1E4CE1FB-D88A-438B-8258-295459354955}"/>
              </a:ext>
            </a:extLst>
          </p:cNvPr>
          <p:cNvSpPr txBox="1"/>
          <p:nvPr/>
        </p:nvSpPr>
        <p:spPr>
          <a:xfrm>
            <a:off x="6107492" y="3398820"/>
            <a:ext cx="2439700" cy="461665"/>
          </a:xfrm>
          <a:prstGeom prst="rect">
            <a:avLst/>
          </a:prstGeom>
          <a:solidFill>
            <a:schemeClr val="accent3">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sz="1200" dirty="0"/>
              <a:t>Average price of Ad listing</a:t>
            </a:r>
            <a:br>
              <a:rPr lang="en-US" sz="1200" dirty="0"/>
            </a:br>
            <a:r>
              <a:rPr lang="en-US" sz="1200" dirty="0"/>
              <a:t>$64.2</a:t>
            </a:r>
          </a:p>
        </p:txBody>
      </p:sp>
      <p:sp>
        <p:nvSpPr>
          <p:cNvPr id="36" name="TextBox 35">
            <a:extLst>
              <a:ext uri="{FF2B5EF4-FFF2-40B4-BE49-F238E27FC236}">
                <a16:creationId xmlns:a16="http://schemas.microsoft.com/office/drawing/2014/main" id="{523CFD6E-DEAC-486E-92F9-EC4A6393AD84}"/>
              </a:ext>
            </a:extLst>
          </p:cNvPr>
          <p:cNvSpPr txBox="1"/>
          <p:nvPr/>
        </p:nvSpPr>
        <p:spPr>
          <a:xfrm>
            <a:off x="7720396" y="4090974"/>
            <a:ext cx="2439700" cy="461665"/>
          </a:xfrm>
          <a:prstGeom prst="rect">
            <a:avLst/>
          </a:prstGeom>
          <a:solidFill>
            <a:schemeClr val="accent3">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sz="1200" dirty="0"/>
              <a:t>Loss due to fall in Brand value</a:t>
            </a:r>
            <a:br>
              <a:rPr lang="en-US" sz="1200" dirty="0"/>
            </a:br>
            <a:r>
              <a:rPr lang="en-US" sz="1200" dirty="0"/>
              <a:t>$ 181,111 (Per month)</a:t>
            </a:r>
          </a:p>
        </p:txBody>
      </p:sp>
      <p:pic>
        <p:nvPicPr>
          <p:cNvPr id="26" name="Graphic 25" descr="Gears">
            <a:extLst>
              <a:ext uri="{FF2B5EF4-FFF2-40B4-BE49-F238E27FC236}">
                <a16:creationId xmlns:a16="http://schemas.microsoft.com/office/drawing/2014/main" id="{588921CE-4E36-495F-9029-B09D685C6C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47192" y="2921446"/>
            <a:ext cx="749733" cy="692603"/>
          </a:xfrm>
          <a:prstGeom prst="rect">
            <a:avLst/>
          </a:prstGeom>
        </p:spPr>
      </p:pic>
      <p:grpSp>
        <p:nvGrpSpPr>
          <p:cNvPr id="41" name="Group 40">
            <a:extLst>
              <a:ext uri="{FF2B5EF4-FFF2-40B4-BE49-F238E27FC236}">
                <a16:creationId xmlns:a16="http://schemas.microsoft.com/office/drawing/2014/main" id="{E87DA9D1-4E28-4D50-AF1A-7CD0A836E43F}"/>
              </a:ext>
            </a:extLst>
          </p:cNvPr>
          <p:cNvGrpSpPr/>
          <p:nvPr/>
        </p:nvGrpSpPr>
        <p:grpSpPr>
          <a:xfrm>
            <a:off x="3961849" y="5094621"/>
            <a:ext cx="4268298" cy="1124876"/>
            <a:chOff x="3961849" y="5094621"/>
            <a:chExt cx="4268298" cy="1124876"/>
          </a:xfrm>
        </p:grpSpPr>
        <p:grpSp>
          <p:nvGrpSpPr>
            <p:cNvPr id="17" name="Group 16">
              <a:extLst>
                <a:ext uri="{FF2B5EF4-FFF2-40B4-BE49-F238E27FC236}">
                  <a16:creationId xmlns:a16="http://schemas.microsoft.com/office/drawing/2014/main" id="{CE1D225B-E834-4B00-9097-3FE55AE28D4C}"/>
                </a:ext>
              </a:extLst>
            </p:cNvPr>
            <p:cNvGrpSpPr/>
            <p:nvPr/>
          </p:nvGrpSpPr>
          <p:grpSpPr>
            <a:xfrm>
              <a:off x="3961849" y="5094621"/>
              <a:ext cx="4268298" cy="748763"/>
              <a:chOff x="4462680" y="5354129"/>
              <a:chExt cx="4268298" cy="748763"/>
            </a:xfrm>
          </p:grpSpPr>
          <p:sp>
            <p:nvSpPr>
              <p:cNvPr id="18" name="Rectangle 17">
                <a:extLst>
                  <a:ext uri="{FF2B5EF4-FFF2-40B4-BE49-F238E27FC236}">
                    <a16:creationId xmlns:a16="http://schemas.microsoft.com/office/drawing/2014/main" id="{B0DA4314-09E8-4074-B5D9-438AB9C0F0A7}"/>
                  </a:ext>
                </a:extLst>
              </p:cNvPr>
              <p:cNvSpPr/>
              <p:nvPr/>
            </p:nvSpPr>
            <p:spPr>
              <a:xfrm>
                <a:off x="4462680" y="5879498"/>
                <a:ext cx="4268298" cy="223394"/>
              </a:xfrm>
              <a:prstGeom prst="rect">
                <a:avLst/>
              </a:prstGeom>
            </p:spPr>
            <p:txBody>
              <a:bodyPr wrap="square" lIns="0" tIns="0" rIns="0" bIns="0" anchor="t">
                <a:spAutoFit/>
              </a:bodyPr>
              <a:lstStyle/>
              <a:p>
                <a:pPr algn="ctr">
                  <a:lnSpc>
                    <a:spcPts val="1900"/>
                  </a:lnSpc>
                </a:pPr>
                <a:r>
                  <a:rPr lang="en-US" sz="1400" dirty="0">
                    <a:solidFill>
                      <a:srgbClr val="000000">
                        <a:lumMod val="75000"/>
                        <a:lumOff val="25000"/>
                      </a:srgbClr>
                    </a:solidFill>
                    <a:latin typeface="Segoe UI Light"/>
                    <a:cs typeface="Segoe UI" panose="020B0502040204020203" pitchFamily="34" charset="0"/>
                  </a:rPr>
                  <a:t>This impacts the reliability of the website. </a:t>
                </a:r>
              </a:p>
            </p:txBody>
          </p:sp>
          <p:pic>
            <p:nvPicPr>
              <p:cNvPr id="19" name="Graphic 18" descr="Research">
                <a:extLst>
                  <a:ext uri="{FF2B5EF4-FFF2-40B4-BE49-F238E27FC236}">
                    <a16:creationId xmlns:a16="http://schemas.microsoft.com/office/drawing/2014/main" id="{BCB5C433-DABD-47FD-8082-9405007D69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4639" y="5354129"/>
                <a:ext cx="457200" cy="457200"/>
              </a:xfrm>
              <a:prstGeom prst="rect">
                <a:avLst/>
              </a:prstGeom>
            </p:spPr>
          </p:pic>
        </p:grpSp>
        <p:cxnSp>
          <p:nvCxnSpPr>
            <p:cNvPr id="39" name="Straight Connector 38">
              <a:extLst>
                <a:ext uri="{FF2B5EF4-FFF2-40B4-BE49-F238E27FC236}">
                  <a16:creationId xmlns:a16="http://schemas.microsoft.com/office/drawing/2014/main" id="{D590BCF3-9A33-46CE-BAEE-BBADF9034507}"/>
                </a:ext>
              </a:extLst>
            </p:cNvPr>
            <p:cNvCxnSpPr/>
            <p:nvPr/>
          </p:nvCxnSpPr>
          <p:spPr>
            <a:xfrm>
              <a:off x="4280338" y="5257100"/>
              <a:ext cx="0" cy="9623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ABB049-FA08-4DB7-AAA4-A12EF8DA9855}"/>
                </a:ext>
              </a:extLst>
            </p:cNvPr>
            <p:cNvCxnSpPr/>
            <p:nvPr/>
          </p:nvCxnSpPr>
          <p:spPr>
            <a:xfrm>
              <a:off x="7932682" y="5251428"/>
              <a:ext cx="0" cy="9623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073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animBg="1"/>
      <p:bldP spid="21" grpId="0" animBg="1"/>
      <p:bldP spid="31" grpId="0" animBg="1"/>
      <p:bldP spid="33" grpId="0" animBg="1"/>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067365" y="522898"/>
            <a:ext cx="2124635" cy="19464"/>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786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Which location has majority of fraud ads?</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1515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7040E44-40B7-4F6B-8964-669CB405B385}"/>
              </a:ext>
            </a:extLst>
          </p:cNvPr>
          <p:cNvGrpSpPr/>
          <p:nvPr/>
        </p:nvGrpSpPr>
        <p:grpSpPr>
          <a:xfrm>
            <a:off x="1" y="994206"/>
            <a:ext cx="6096000" cy="5363467"/>
            <a:chOff x="1" y="994206"/>
            <a:chExt cx="6096000" cy="5363467"/>
          </a:xfrm>
        </p:grpSpPr>
        <p:grpSp>
          <p:nvGrpSpPr>
            <p:cNvPr id="13" name="Group 12">
              <a:extLst>
                <a:ext uri="{FF2B5EF4-FFF2-40B4-BE49-F238E27FC236}">
                  <a16:creationId xmlns:a16="http://schemas.microsoft.com/office/drawing/2014/main" id="{7AD4D975-29DA-497A-B042-BB4EF69AAFD2}"/>
                </a:ext>
              </a:extLst>
            </p:cNvPr>
            <p:cNvGrpSpPr/>
            <p:nvPr/>
          </p:nvGrpSpPr>
          <p:grpSpPr>
            <a:xfrm>
              <a:off x="624880" y="5022370"/>
              <a:ext cx="3294745" cy="1335303"/>
              <a:chOff x="804972" y="4808793"/>
              <a:chExt cx="2900543" cy="1249736"/>
            </a:xfrm>
          </p:grpSpPr>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3705515" y="4852029"/>
                <a:ext cx="0" cy="12065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0B38BD0D-5470-4D94-86A4-9DC3169ECD13}"/>
                  </a:ext>
                </a:extLst>
              </p:cNvPr>
              <p:cNvGrpSpPr/>
              <p:nvPr/>
            </p:nvGrpSpPr>
            <p:grpSpPr>
              <a:xfrm>
                <a:off x="879914" y="4808793"/>
                <a:ext cx="2810943" cy="1131550"/>
                <a:chOff x="538064" y="4806228"/>
                <a:chExt cx="2810943" cy="1131550"/>
              </a:xfrm>
            </p:grpSpPr>
            <p:sp>
              <p:nvSpPr>
                <p:cNvPr id="43" name="Rectangle 42">
                  <a:extLst>
                    <a:ext uri="{FF2B5EF4-FFF2-40B4-BE49-F238E27FC236}">
                      <a16:creationId xmlns:a16="http://schemas.microsoft.com/office/drawing/2014/main" id="{51613421-44EB-4EA7-89AE-D8972D473414}"/>
                    </a:ext>
                  </a:extLst>
                </p:cNvPr>
                <p:cNvSpPr/>
                <p:nvPr/>
              </p:nvSpPr>
              <p:spPr>
                <a:xfrm>
                  <a:off x="546735" y="5470727"/>
                  <a:ext cx="2802272" cy="467051"/>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r>
                    <a:rPr lang="en-US" sz="1400" dirty="0">
                      <a:solidFill>
                        <a:srgbClr val="000000">
                          <a:lumMod val="75000"/>
                          <a:lumOff val="25000"/>
                        </a:srgbClr>
                      </a:solidFill>
                      <a:latin typeface="Segoe UI Light"/>
                      <a:cs typeface="Segoe UI" panose="020B0502040204020203" pitchFamily="34" charset="0"/>
                    </a:rPr>
                    <a:t>Fake jobs out of 866 were listed from USA.</a:t>
                  </a:r>
                  <a:endPar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538064" y="4973168"/>
                  <a:ext cx="2743195" cy="460887"/>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lumMod val="75000"/>
                          <a:lumOff val="25000"/>
                        </a:schemeClr>
                      </a:solidFill>
                      <a:effectLst/>
                      <a:uLnTx/>
                      <a:uFillTx/>
                      <a:latin typeface="Segoe UI Light"/>
                      <a:ea typeface="+mn-ea"/>
                      <a:cs typeface="Segoe UI" panose="020B0502040204020203" pitchFamily="34" charset="0"/>
                    </a:rPr>
                    <a:t>730</a:t>
                  </a:r>
                </a:p>
              </p:txBody>
            </p:sp>
            <p:sp>
              <p:nvSpPr>
                <p:cNvPr id="45" name="Rectangle 44">
                  <a:extLst>
                    <a:ext uri="{FF2B5EF4-FFF2-40B4-BE49-F238E27FC236}">
                      <a16:creationId xmlns:a16="http://schemas.microsoft.com/office/drawing/2014/main" id="{69F7E025-DDEC-4748-AAE9-9FA2A4BF1E49}"/>
                    </a:ext>
                  </a:extLst>
                </p:cNvPr>
                <p:cNvSpPr/>
                <p:nvPr/>
              </p:nvSpPr>
              <p:spPr>
                <a:xfrm>
                  <a:off x="551398" y="4806228"/>
                  <a:ext cx="2743195" cy="207699"/>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Century Gothic"/>
                      <a:ea typeface="+mn-ea"/>
                      <a:cs typeface="Segoe UI" panose="020B0502040204020203" pitchFamily="34" charset="0"/>
                    </a:rPr>
                    <a:t>Initial findings</a:t>
                  </a:r>
                  <a:r>
                    <a:rPr kumimoji="0" lang="en-US" sz="1400" b="1" i="0" u="none" strike="noStrike" kern="1200" cap="none" spc="0" normalizeH="0" baseline="0" noProof="0" dirty="0">
                      <a:ln>
                        <a:noFill/>
                      </a:ln>
                      <a:solidFill>
                        <a:srgbClr val="11AEC7">
                          <a:lumMod val="75000"/>
                        </a:srgbClr>
                      </a:solidFill>
                      <a:effectLst/>
                      <a:uLnTx/>
                      <a:uFillTx/>
                      <a:latin typeface="Century Gothic"/>
                      <a:ea typeface="+mn-ea"/>
                      <a:cs typeface="Segoe UI" panose="020B0502040204020203" pitchFamily="34" charset="0"/>
                    </a:rPr>
                    <a:t>	</a:t>
                  </a:r>
                </a:p>
              </p:txBody>
            </p:sp>
          </p:grpSp>
          <p:cxnSp>
            <p:nvCxnSpPr>
              <p:cNvPr id="28" name="Straight Connector 27">
                <a:extLst>
                  <a:ext uri="{FF2B5EF4-FFF2-40B4-BE49-F238E27FC236}">
                    <a16:creationId xmlns:a16="http://schemas.microsoft.com/office/drawing/2014/main" id="{DC509D88-E7F1-4308-B6E9-526C6DD34024}"/>
                  </a:ext>
                  <a:ext uri="{C183D7F6-B498-43B3-948B-1728B52AA6E4}">
                    <adec:decorative xmlns:adec="http://schemas.microsoft.com/office/drawing/2017/decorative" val="1"/>
                  </a:ext>
                </a:extLst>
              </p:cNvPr>
              <p:cNvCxnSpPr/>
              <p:nvPr/>
            </p:nvCxnSpPr>
            <p:spPr>
              <a:xfrm>
                <a:off x="804972" y="4852029"/>
                <a:ext cx="0" cy="12065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47244479-7F24-480C-BD65-EEFF3E4DC2B4}"/>
                </a:ext>
              </a:extLst>
            </p:cNvPr>
            <p:cNvPicPr>
              <a:picLocks noChangeAspect="1"/>
            </p:cNvPicPr>
            <p:nvPr/>
          </p:nvPicPr>
          <p:blipFill rotWithShape="1">
            <a:blip r:embed="rId3"/>
            <a:srcRect l="17767" t="6189" r="17959" b="25549"/>
            <a:stretch/>
          </p:blipFill>
          <p:spPr>
            <a:xfrm>
              <a:off x="1" y="994206"/>
              <a:ext cx="6096000" cy="3943832"/>
            </a:xfrm>
            <a:prstGeom prst="rect">
              <a:avLst/>
            </a:prstGeom>
          </p:spPr>
        </p:pic>
      </p:grpSp>
      <p:grpSp>
        <p:nvGrpSpPr>
          <p:cNvPr id="19" name="Group 18">
            <a:extLst>
              <a:ext uri="{FF2B5EF4-FFF2-40B4-BE49-F238E27FC236}">
                <a16:creationId xmlns:a16="http://schemas.microsoft.com/office/drawing/2014/main" id="{A16C2D88-4F6C-4952-86A0-A75C95D84BCE}"/>
              </a:ext>
            </a:extLst>
          </p:cNvPr>
          <p:cNvGrpSpPr/>
          <p:nvPr/>
        </p:nvGrpSpPr>
        <p:grpSpPr>
          <a:xfrm>
            <a:off x="6096000" y="1326614"/>
            <a:ext cx="5986985" cy="5039023"/>
            <a:chOff x="6096000" y="1326614"/>
            <a:chExt cx="5986985" cy="5039023"/>
          </a:xfrm>
        </p:grpSpPr>
        <p:pic>
          <p:nvPicPr>
            <p:cNvPr id="16" name="Picture 15">
              <a:extLst>
                <a:ext uri="{FF2B5EF4-FFF2-40B4-BE49-F238E27FC236}">
                  <a16:creationId xmlns:a16="http://schemas.microsoft.com/office/drawing/2014/main" id="{D144939D-DD1D-46B0-9A5C-91E109256117}"/>
                </a:ext>
              </a:extLst>
            </p:cNvPr>
            <p:cNvPicPr>
              <a:picLocks noChangeAspect="1"/>
            </p:cNvPicPr>
            <p:nvPr/>
          </p:nvPicPr>
          <p:blipFill rotWithShape="1">
            <a:blip r:embed="rId4"/>
            <a:srcRect l="8844" t="21294" r="8800" b="18970"/>
            <a:stretch/>
          </p:blipFill>
          <p:spPr>
            <a:xfrm>
              <a:off x="6096000" y="1326614"/>
              <a:ext cx="5986985" cy="3279016"/>
            </a:xfrm>
            <a:prstGeom prst="rect">
              <a:avLst/>
            </a:prstGeom>
          </p:spPr>
        </p:pic>
        <p:grpSp>
          <p:nvGrpSpPr>
            <p:cNvPr id="29" name="Group 28">
              <a:extLst>
                <a:ext uri="{FF2B5EF4-FFF2-40B4-BE49-F238E27FC236}">
                  <a16:creationId xmlns:a16="http://schemas.microsoft.com/office/drawing/2014/main" id="{FDE73DE0-41E4-4CA6-96B9-ACE0A684E9B5}"/>
                </a:ext>
              </a:extLst>
            </p:cNvPr>
            <p:cNvGrpSpPr/>
            <p:nvPr/>
          </p:nvGrpSpPr>
          <p:grpSpPr>
            <a:xfrm>
              <a:off x="7486954" y="5067300"/>
              <a:ext cx="3120080" cy="1168113"/>
              <a:chOff x="8540985" y="4809081"/>
              <a:chExt cx="2846622" cy="1178977"/>
            </a:xfrm>
          </p:grpSpPr>
          <p:sp>
            <p:nvSpPr>
              <p:cNvPr id="30" name="Rectangle 29">
                <a:extLst>
                  <a:ext uri="{FF2B5EF4-FFF2-40B4-BE49-F238E27FC236}">
                    <a16:creationId xmlns:a16="http://schemas.microsoft.com/office/drawing/2014/main" id="{25263196-788E-44E7-BD35-265DA4F07675}"/>
                  </a:ext>
                </a:extLst>
              </p:cNvPr>
              <p:cNvSpPr/>
              <p:nvPr/>
            </p:nvSpPr>
            <p:spPr>
              <a:xfrm>
                <a:off x="8540985" y="5516663"/>
                <a:ext cx="2846622" cy="471395"/>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r>
                  <a:rPr lang="en-US" sz="1400" dirty="0">
                    <a:solidFill>
                      <a:srgbClr val="000000">
                        <a:lumMod val="75000"/>
                        <a:lumOff val="25000"/>
                      </a:srgbClr>
                    </a:solidFill>
                    <a:latin typeface="Segoe UI Light"/>
                    <a:cs typeface="Segoe UI" panose="020B0502040204020203" pitchFamily="34" charset="0"/>
                  </a:rPr>
                  <a:t>for C</a:t>
                </a:r>
                <a:r>
                  <a:rPr kumimoji="0" lang="en-US" sz="1400" b="0" i="0" u="none" strike="noStrike" kern="1200" cap="none" spc="0" normalizeH="0" baseline="0" noProof="0" dirty="0" err="1">
                    <a:ln>
                      <a:noFill/>
                    </a:ln>
                    <a:solidFill>
                      <a:srgbClr val="000000">
                        <a:lumMod val="75000"/>
                        <a:lumOff val="25000"/>
                      </a:srgbClr>
                    </a:solidFill>
                    <a:effectLst/>
                    <a:uLnTx/>
                    <a:uFillTx/>
                    <a:latin typeface="Segoe UI Light"/>
                    <a:ea typeface="+mn-ea"/>
                    <a:cs typeface="Segoe UI" panose="020B0502040204020203" pitchFamily="34" charset="0"/>
                  </a:rPr>
                  <a:t>alifornia</a:t>
                </a: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 followed by NY </a:t>
                </a:r>
                <a:r>
                  <a:rPr lang="en-US" sz="1400" dirty="0">
                    <a:solidFill>
                      <a:srgbClr val="000000">
                        <a:lumMod val="75000"/>
                        <a:lumOff val="25000"/>
                      </a:srgbClr>
                    </a:solidFill>
                    <a:latin typeface="Segoe UI Light"/>
                    <a:cs typeface="Segoe UI" panose="020B0502040204020203" pitchFamily="34" charset="0"/>
                  </a:rPr>
                  <a:t>at 11.82% and </a:t>
                </a: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Texas at 9.16%</a:t>
                </a:r>
              </a:p>
            </p:txBody>
          </p:sp>
          <p:sp>
            <p:nvSpPr>
              <p:cNvPr id="31" name="Rectangle 30">
                <a:extLst>
                  <a:ext uri="{FF2B5EF4-FFF2-40B4-BE49-F238E27FC236}">
                    <a16:creationId xmlns:a16="http://schemas.microsoft.com/office/drawing/2014/main" id="{522D9772-2935-46DE-9653-02454504F673}"/>
                  </a:ext>
                </a:extLst>
              </p:cNvPr>
              <p:cNvSpPr/>
              <p:nvPr/>
            </p:nvSpPr>
            <p:spPr>
              <a:xfrm>
                <a:off x="8540985" y="4809081"/>
                <a:ext cx="2743195" cy="223394"/>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Century Gothic"/>
                    <a:ea typeface="+mn-ea"/>
                    <a:cs typeface="Segoe UI" panose="020B0502040204020203" pitchFamily="34" charset="0"/>
                  </a:rPr>
                  <a:t>Average </a:t>
                </a:r>
                <a:r>
                  <a:rPr lang="en-US" sz="1400" b="1" dirty="0">
                    <a:solidFill>
                      <a:schemeClr val="tx1">
                        <a:lumMod val="75000"/>
                        <a:lumOff val="25000"/>
                      </a:schemeClr>
                    </a:solidFill>
                    <a:latin typeface="Century Gothic"/>
                    <a:cs typeface="Segoe UI" panose="020B0502040204020203" pitchFamily="34" charset="0"/>
                  </a:rPr>
                  <a:t>fake ads</a:t>
                </a:r>
                <a:r>
                  <a:rPr kumimoji="0" lang="en-US" sz="1400" b="1" i="0" u="none" strike="noStrike" kern="1200" cap="none" spc="0" normalizeH="0" baseline="0" noProof="0" dirty="0">
                    <a:ln>
                      <a:noFill/>
                    </a:ln>
                    <a:solidFill>
                      <a:schemeClr val="tx1">
                        <a:lumMod val="75000"/>
                        <a:lumOff val="25000"/>
                      </a:schemeClr>
                    </a:solidFill>
                    <a:effectLst/>
                    <a:uLnTx/>
                    <a:uFillTx/>
                    <a:latin typeface="Century Gothic"/>
                    <a:ea typeface="+mn-ea"/>
                    <a:cs typeface="Segoe UI" panose="020B0502040204020203" pitchFamily="34" charset="0"/>
                  </a:rPr>
                  <a:t> is</a:t>
                </a:r>
                <a:r>
                  <a:rPr lang="en-US" sz="1400" b="1" dirty="0">
                    <a:solidFill>
                      <a:schemeClr val="tx1">
                        <a:lumMod val="75000"/>
                        <a:lumOff val="25000"/>
                      </a:schemeClr>
                    </a:solidFill>
                    <a:latin typeface="Century Gothic"/>
                    <a:cs typeface="Segoe UI" panose="020B0502040204020203" pitchFamily="34" charset="0"/>
                  </a:rPr>
                  <a:t> </a:t>
                </a:r>
                <a:endParaRPr kumimoji="0" lang="en-US" sz="1400" b="1" i="0" u="none" strike="noStrike" kern="1200" cap="none" spc="0" normalizeH="0" baseline="0" noProof="0" dirty="0">
                  <a:ln>
                    <a:noFill/>
                  </a:ln>
                  <a:solidFill>
                    <a:schemeClr val="tx1">
                      <a:lumMod val="75000"/>
                      <a:lumOff val="25000"/>
                    </a:schemeClr>
                  </a:solidFill>
                  <a:effectLst/>
                  <a:uLnTx/>
                  <a:uFillTx/>
                  <a:latin typeface="Century Gothic"/>
                  <a:cs typeface="Segoe UI" panose="020B0502040204020203" pitchFamily="34" charset="0"/>
                </a:endParaRPr>
              </a:p>
            </p:txBody>
          </p:sp>
          <p:sp>
            <p:nvSpPr>
              <p:cNvPr id="32" name="Rectangle 31">
                <a:extLst>
                  <a:ext uri="{FF2B5EF4-FFF2-40B4-BE49-F238E27FC236}">
                    <a16:creationId xmlns:a16="http://schemas.microsoft.com/office/drawing/2014/main" id="{119C81A0-1347-4A32-A323-1F83BFD8D458}"/>
                  </a:ext>
                </a:extLst>
              </p:cNvPr>
              <p:cNvSpPr/>
              <p:nvPr/>
            </p:nvSpPr>
            <p:spPr>
              <a:xfrm>
                <a:off x="8540985" y="4998094"/>
                <a:ext cx="2743195" cy="492443"/>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solidFill>
                      <a:schemeClr val="tx1">
                        <a:lumMod val="75000"/>
                        <a:lumOff val="25000"/>
                      </a:schemeClr>
                    </a:solidFill>
                    <a:latin typeface="Segoe UI Light"/>
                    <a:cs typeface="Segoe UI" panose="020B0502040204020203" pitchFamily="34" charset="0"/>
                  </a:rPr>
                  <a:t>19.26</a:t>
                </a:r>
                <a:r>
                  <a:rPr kumimoji="0" lang="en-US" sz="3200" b="0" i="0" u="none" strike="noStrike" kern="1200" cap="none" spc="0" normalizeH="0" baseline="0" noProof="0" dirty="0">
                    <a:ln>
                      <a:noFill/>
                    </a:ln>
                    <a:solidFill>
                      <a:schemeClr val="tx1">
                        <a:lumMod val="75000"/>
                        <a:lumOff val="25000"/>
                      </a:schemeClr>
                    </a:solidFill>
                    <a:effectLst/>
                    <a:uLnTx/>
                    <a:uFillTx/>
                    <a:latin typeface="Segoe UI Light"/>
                    <a:ea typeface="+mn-ea"/>
                    <a:cs typeface="Segoe UI" panose="020B0502040204020203" pitchFamily="34" charset="0"/>
                  </a:rPr>
                  <a:t>%</a:t>
                </a:r>
              </a:p>
            </p:txBody>
          </p:sp>
        </p:grpSp>
        <p:cxnSp>
          <p:nvCxnSpPr>
            <p:cNvPr id="33" name="Straight Connector 32">
              <a:extLst>
                <a:ext uri="{FF2B5EF4-FFF2-40B4-BE49-F238E27FC236}">
                  <a16:creationId xmlns:a16="http://schemas.microsoft.com/office/drawing/2014/main" id="{29FF448D-4BD6-4EC6-89D1-D7C2DEFE6A7A}"/>
                </a:ext>
                <a:ext uri="{C183D7F6-B498-43B3-948B-1728B52AA6E4}">
                  <adec:decorative xmlns:adec="http://schemas.microsoft.com/office/drawing/2017/decorative" val="1"/>
                </a:ext>
              </a:extLst>
            </p:cNvPr>
            <p:cNvCxnSpPr>
              <a:cxnSpLocks/>
            </p:cNvCxnSpPr>
            <p:nvPr/>
          </p:nvCxnSpPr>
          <p:spPr>
            <a:xfrm>
              <a:off x="7390749" y="5067300"/>
              <a:ext cx="0" cy="1298337"/>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D97782-AF51-4F26-A977-A294AA08C9EC}"/>
                </a:ext>
                <a:ext uri="{C183D7F6-B498-43B3-948B-1728B52AA6E4}">
                  <adec:decorative xmlns:adec="http://schemas.microsoft.com/office/drawing/2017/decorative" val="1"/>
                </a:ext>
              </a:extLst>
            </p:cNvPr>
            <p:cNvCxnSpPr>
              <a:cxnSpLocks/>
            </p:cNvCxnSpPr>
            <p:nvPr/>
          </p:nvCxnSpPr>
          <p:spPr>
            <a:xfrm>
              <a:off x="10667749" y="5067300"/>
              <a:ext cx="0" cy="1298337"/>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33D2BFE6-2C8A-4E07-A847-D612AEDFF8F5}"/>
              </a:ext>
            </a:extLst>
          </p:cNvPr>
          <p:cNvSpPr txBox="1"/>
          <p:nvPr/>
        </p:nvSpPr>
        <p:spPr>
          <a:xfrm>
            <a:off x="3204777" y="6580317"/>
            <a:ext cx="5785535" cy="261610"/>
          </a:xfrm>
          <a:prstGeom prst="rect">
            <a:avLst/>
          </a:prstGeom>
          <a:noFill/>
        </p:spPr>
        <p:txBody>
          <a:bodyPr wrap="square" rtlCol="0">
            <a:spAutoFit/>
          </a:bodyPr>
          <a:lstStyle/>
          <a:p>
            <a:pPr algn="ctr"/>
            <a:r>
              <a:rPr lang="en-US" sz="1100" i="1" dirty="0">
                <a:solidFill>
                  <a:srgbClr val="000000"/>
                </a:solidFill>
                <a:latin typeface="Segoe UI Light"/>
              </a:rPr>
              <a:t>Beige shade indicates area to of further analysis.</a:t>
            </a:r>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40240" y="542362"/>
            <a:ext cx="265176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28284" y="28203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is the effect of company logo and</a:t>
            </a:r>
            <a:br>
              <a:rPr lang="en-US" sz="2800" b="1" dirty="0">
                <a:solidFill>
                  <a:schemeClr val="tx1">
                    <a:lumMod val="75000"/>
                    <a:lumOff val="25000"/>
                  </a:schemeClr>
                </a:solidFill>
              </a:rPr>
            </a:br>
            <a:r>
              <a:rPr lang="en-US" sz="2800" b="1" dirty="0">
                <a:solidFill>
                  <a:schemeClr val="tx1">
                    <a:lumMod val="75000"/>
                    <a:lumOff val="25000"/>
                  </a:schemeClr>
                </a:solidFill>
              </a:rPr>
              <a:t>pre-screening questions on job ads?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5073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49BFC1-419C-46E8-8A49-210C8672DB09}"/>
              </a:ext>
            </a:extLst>
          </p:cNvPr>
          <p:cNvSpPr txBox="1"/>
          <p:nvPr/>
        </p:nvSpPr>
        <p:spPr>
          <a:xfrm>
            <a:off x="869688" y="4540569"/>
            <a:ext cx="3137423" cy="196385"/>
          </a:xfrm>
          <a:prstGeom prst="rect">
            <a:avLst/>
          </a:prstGeom>
          <a:noFill/>
        </p:spPr>
        <p:txBody>
          <a:bodyPr wrap="square" rtlCol="0">
            <a:spAutoFit/>
          </a:bodyPr>
          <a:lstStyle/>
          <a:p>
            <a:pPr algn="ctr"/>
            <a:r>
              <a:rPr lang="en-US" sz="1100" dirty="0"/>
              <a:t>Percentage of fake ad distribution based on company logo.</a:t>
            </a:r>
          </a:p>
        </p:txBody>
      </p:sp>
      <p:grpSp>
        <p:nvGrpSpPr>
          <p:cNvPr id="27" name="Group 26">
            <a:extLst>
              <a:ext uri="{FF2B5EF4-FFF2-40B4-BE49-F238E27FC236}">
                <a16:creationId xmlns:a16="http://schemas.microsoft.com/office/drawing/2014/main" id="{78640C8E-EF09-4A0D-84C2-4031AA25ECE9}"/>
              </a:ext>
            </a:extLst>
          </p:cNvPr>
          <p:cNvGrpSpPr/>
          <p:nvPr/>
        </p:nvGrpSpPr>
        <p:grpSpPr>
          <a:xfrm>
            <a:off x="4396997" y="5250021"/>
            <a:ext cx="3398005" cy="1182147"/>
            <a:chOff x="8951313" y="5393738"/>
            <a:chExt cx="2865575" cy="1182147"/>
          </a:xfrm>
        </p:grpSpPr>
        <p:pic>
          <p:nvPicPr>
            <p:cNvPr id="28" name="Graphic 27" descr="Gears">
              <a:extLst>
                <a:ext uri="{FF2B5EF4-FFF2-40B4-BE49-F238E27FC236}">
                  <a16:creationId xmlns:a16="http://schemas.microsoft.com/office/drawing/2014/main" id="{1C4A7F1F-431D-42D1-8C18-78EF7D211C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68208" y="5393738"/>
              <a:ext cx="385562" cy="471440"/>
            </a:xfrm>
            <a:prstGeom prst="rect">
              <a:avLst/>
            </a:prstGeom>
          </p:spPr>
        </p:pic>
        <p:sp>
          <p:nvSpPr>
            <p:cNvPr id="31" name="Rectangle 30">
              <a:extLst>
                <a:ext uri="{FF2B5EF4-FFF2-40B4-BE49-F238E27FC236}">
                  <a16:creationId xmlns:a16="http://schemas.microsoft.com/office/drawing/2014/main" id="{155FD30A-5F6F-4A92-992D-398A1E91BA10}"/>
                </a:ext>
              </a:extLst>
            </p:cNvPr>
            <p:cNvSpPr/>
            <p:nvPr/>
          </p:nvSpPr>
          <p:spPr>
            <a:xfrm>
              <a:off x="8951313" y="5865178"/>
              <a:ext cx="28655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Therefore, encourage companies to add logo and question, if an ad is posted without  them an internal team should review it</a:t>
              </a:r>
            </a:p>
          </p:txBody>
        </p:sp>
      </p:grpSp>
      <p:grpSp>
        <p:nvGrpSpPr>
          <p:cNvPr id="9" name="Group 8">
            <a:extLst>
              <a:ext uri="{FF2B5EF4-FFF2-40B4-BE49-F238E27FC236}">
                <a16:creationId xmlns:a16="http://schemas.microsoft.com/office/drawing/2014/main" id="{E23B38CD-01C9-413B-829C-6C1EB0079C26}"/>
              </a:ext>
            </a:extLst>
          </p:cNvPr>
          <p:cNvGrpSpPr/>
          <p:nvPr/>
        </p:nvGrpSpPr>
        <p:grpSpPr>
          <a:xfrm>
            <a:off x="45532" y="1092258"/>
            <a:ext cx="5476181" cy="5423777"/>
            <a:chOff x="45532" y="1092258"/>
            <a:chExt cx="5476181" cy="5423777"/>
          </a:xfrm>
        </p:grpSpPr>
        <p:grpSp>
          <p:nvGrpSpPr>
            <p:cNvPr id="32" name="Group 31">
              <a:extLst>
                <a:ext uri="{FF2B5EF4-FFF2-40B4-BE49-F238E27FC236}">
                  <a16:creationId xmlns:a16="http://schemas.microsoft.com/office/drawing/2014/main" id="{5FD31AAE-72F4-4AD3-BD6C-26E1F13D1D4B}"/>
                </a:ext>
              </a:extLst>
            </p:cNvPr>
            <p:cNvGrpSpPr/>
            <p:nvPr/>
          </p:nvGrpSpPr>
          <p:grpSpPr>
            <a:xfrm>
              <a:off x="1042397" y="5264045"/>
              <a:ext cx="3213500" cy="1251990"/>
              <a:chOff x="7475045" y="4809081"/>
              <a:chExt cx="3333473" cy="1263634"/>
            </a:xfrm>
          </p:grpSpPr>
          <p:grpSp>
            <p:nvGrpSpPr>
              <p:cNvPr id="33" name="Group 32">
                <a:extLst>
                  <a:ext uri="{FF2B5EF4-FFF2-40B4-BE49-F238E27FC236}">
                    <a16:creationId xmlns:a16="http://schemas.microsoft.com/office/drawing/2014/main" id="{3F72304E-BB80-4E13-9485-24E7E1536F6A}"/>
                  </a:ext>
                </a:extLst>
              </p:cNvPr>
              <p:cNvGrpSpPr/>
              <p:nvPr/>
            </p:nvGrpSpPr>
            <p:grpSpPr>
              <a:xfrm>
                <a:off x="7669160" y="4809081"/>
                <a:ext cx="2846622" cy="1026177"/>
                <a:chOff x="8517556" y="4809081"/>
                <a:chExt cx="2846622" cy="1026177"/>
              </a:xfrm>
            </p:grpSpPr>
            <p:sp>
              <p:nvSpPr>
                <p:cNvPr id="36" name="Rectangle 35">
                  <a:extLst>
                    <a:ext uri="{FF2B5EF4-FFF2-40B4-BE49-F238E27FC236}">
                      <a16:creationId xmlns:a16="http://schemas.microsoft.com/office/drawing/2014/main" id="{296D14F8-B029-4386-B0BB-7532F1BB7BD6}"/>
                    </a:ext>
                  </a:extLst>
                </p:cNvPr>
                <p:cNvSpPr/>
                <p:nvPr/>
              </p:nvSpPr>
              <p:spPr>
                <a:xfrm>
                  <a:off x="8517556" y="5363863"/>
                  <a:ext cx="2846622" cy="471395"/>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Segoe UI Light"/>
                      <a:ea typeface="+mn-ea"/>
                      <a:cs typeface="Segoe UI" panose="020B0502040204020203" pitchFamily="34" charset="0"/>
                    </a:rPr>
                    <a:t>Of ads are fake, accounting for a total of 3.26% of ads.</a:t>
                  </a:r>
                </a:p>
              </p:txBody>
            </p:sp>
            <p:sp>
              <p:nvSpPr>
                <p:cNvPr id="37" name="Rectangle 36">
                  <a:extLst>
                    <a:ext uri="{FF2B5EF4-FFF2-40B4-BE49-F238E27FC236}">
                      <a16:creationId xmlns:a16="http://schemas.microsoft.com/office/drawing/2014/main" id="{E9D05AC1-2D5B-49E1-B92B-076A808303D4}"/>
                    </a:ext>
                  </a:extLst>
                </p:cNvPr>
                <p:cNvSpPr/>
                <p:nvPr/>
              </p:nvSpPr>
              <p:spPr>
                <a:xfrm>
                  <a:off x="8540985" y="4809081"/>
                  <a:ext cx="2743195" cy="223394"/>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Century Gothic"/>
                      <a:ea typeface="+mn-ea"/>
                      <a:cs typeface="Segoe UI" panose="020B0502040204020203" pitchFamily="34" charset="0"/>
                    </a:rPr>
                    <a:t>About 583 ads or </a:t>
                  </a:r>
                </a:p>
              </p:txBody>
            </p:sp>
            <p:sp>
              <p:nvSpPr>
                <p:cNvPr id="38" name="Rectangle 37">
                  <a:extLst>
                    <a:ext uri="{FF2B5EF4-FFF2-40B4-BE49-F238E27FC236}">
                      <a16:creationId xmlns:a16="http://schemas.microsoft.com/office/drawing/2014/main" id="{2C077107-470C-4CAA-9088-70B5570C2E92}"/>
                    </a:ext>
                  </a:extLst>
                </p:cNvPr>
                <p:cNvSpPr/>
                <p:nvPr/>
              </p:nvSpPr>
              <p:spPr>
                <a:xfrm>
                  <a:off x="8539185" y="5024132"/>
                  <a:ext cx="2743195" cy="372767"/>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75000"/>
                          <a:lumOff val="25000"/>
                        </a:schemeClr>
                      </a:solidFill>
                      <a:latin typeface="Segoe UI Light"/>
                      <a:cs typeface="Segoe UI" panose="020B0502040204020203" pitchFamily="34" charset="0"/>
                    </a:rPr>
                    <a:t>67.32%</a:t>
                  </a:r>
                  <a:endParaRPr kumimoji="0" lang="en-US" sz="2400" b="0" i="0" u="none" strike="noStrike" kern="1200" cap="none" spc="0" normalizeH="0" baseline="0" noProof="0" dirty="0">
                    <a:ln>
                      <a:noFill/>
                    </a:ln>
                    <a:solidFill>
                      <a:schemeClr val="tx1">
                        <a:lumMod val="75000"/>
                        <a:lumOff val="25000"/>
                      </a:schemeClr>
                    </a:solidFill>
                    <a:effectLst/>
                    <a:uLnTx/>
                    <a:uFillTx/>
                    <a:latin typeface="Segoe UI Light"/>
                    <a:cs typeface="Segoe UI" panose="020B0502040204020203" pitchFamily="34" charset="0"/>
                  </a:endParaRPr>
                </a:p>
              </p:txBody>
            </p:sp>
          </p:grpSp>
          <p:cxnSp>
            <p:nvCxnSpPr>
              <p:cNvPr id="34" name="Straight Connector 33">
                <a:extLst>
                  <a:ext uri="{FF2B5EF4-FFF2-40B4-BE49-F238E27FC236}">
                    <a16:creationId xmlns:a16="http://schemas.microsoft.com/office/drawing/2014/main" id="{C9D2A0C5-181B-40A2-9EC5-383B2279928E}"/>
                  </a:ext>
                  <a:ext uri="{C183D7F6-B498-43B3-948B-1728B52AA6E4}">
                    <adec:decorative xmlns:adec="http://schemas.microsoft.com/office/drawing/2017/decorative" val="1"/>
                  </a:ext>
                </a:extLst>
              </p:cNvPr>
              <p:cNvCxnSpPr/>
              <p:nvPr/>
            </p:nvCxnSpPr>
            <p:spPr>
              <a:xfrm>
                <a:off x="7475045" y="4866215"/>
                <a:ext cx="0" cy="12065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BE2AB7-C955-4D97-8008-A5E6F288021F}"/>
                  </a:ext>
                  <a:ext uri="{C183D7F6-B498-43B3-948B-1728B52AA6E4}">
                    <adec:decorative xmlns:adec="http://schemas.microsoft.com/office/drawing/2017/decorative" val="1"/>
                  </a:ext>
                </a:extLst>
              </p:cNvPr>
              <p:cNvCxnSpPr/>
              <p:nvPr/>
            </p:nvCxnSpPr>
            <p:spPr>
              <a:xfrm>
                <a:off x="10808518" y="4866215"/>
                <a:ext cx="0" cy="12065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3350358-1D3D-4E3F-B0D6-C6C2F8D341BE}"/>
                </a:ext>
              </a:extLst>
            </p:cNvPr>
            <p:cNvPicPr>
              <a:picLocks noChangeAspect="1"/>
            </p:cNvPicPr>
            <p:nvPr/>
          </p:nvPicPr>
          <p:blipFill rotWithShape="1">
            <a:blip r:embed="rId5"/>
            <a:srcRect l="-1198" t="16428" r="-307" b="20294"/>
            <a:stretch/>
          </p:blipFill>
          <p:spPr>
            <a:xfrm>
              <a:off x="45532" y="1092258"/>
              <a:ext cx="5476181" cy="3413843"/>
            </a:xfrm>
            <a:prstGeom prst="rect">
              <a:avLst/>
            </a:prstGeom>
          </p:spPr>
        </p:pic>
      </p:grpSp>
      <p:grpSp>
        <p:nvGrpSpPr>
          <p:cNvPr id="13" name="Group 12">
            <a:extLst>
              <a:ext uri="{FF2B5EF4-FFF2-40B4-BE49-F238E27FC236}">
                <a16:creationId xmlns:a16="http://schemas.microsoft.com/office/drawing/2014/main" id="{386EA296-0194-43A7-B0D4-DB51501E1028}"/>
              </a:ext>
            </a:extLst>
          </p:cNvPr>
          <p:cNvGrpSpPr/>
          <p:nvPr/>
        </p:nvGrpSpPr>
        <p:grpSpPr>
          <a:xfrm>
            <a:off x="6457245" y="1106163"/>
            <a:ext cx="5477256" cy="5418259"/>
            <a:chOff x="6457245" y="1106163"/>
            <a:chExt cx="5477256" cy="5418259"/>
          </a:xfrm>
        </p:grpSpPr>
        <p:sp>
          <p:nvSpPr>
            <p:cNvPr id="41" name="TextBox 40">
              <a:extLst>
                <a:ext uri="{FF2B5EF4-FFF2-40B4-BE49-F238E27FC236}">
                  <a16:creationId xmlns:a16="http://schemas.microsoft.com/office/drawing/2014/main" id="{09A8B234-D209-4C34-8B02-5598D6CB50AA}"/>
                </a:ext>
              </a:extLst>
            </p:cNvPr>
            <p:cNvSpPr txBox="1"/>
            <p:nvPr/>
          </p:nvSpPr>
          <p:spPr>
            <a:xfrm>
              <a:off x="8031882" y="4566568"/>
              <a:ext cx="3290430" cy="214660"/>
            </a:xfrm>
            <a:prstGeom prst="rect">
              <a:avLst/>
            </a:prstGeom>
            <a:noFill/>
          </p:spPr>
          <p:txBody>
            <a:bodyPr wrap="square" rtlCol="0">
              <a:spAutoFit/>
            </a:bodyPr>
            <a:lstStyle/>
            <a:p>
              <a:pPr algn="ctr"/>
              <a:r>
                <a:rPr lang="en-US" sz="1100" dirty="0"/>
                <a:t>Percentage of fake ad distribution based on questions.</a:t>
              </a:r>
            </a:p>
          </p:txBody>
        </p:sp>
        <p:grpSp>
          <p:nvGrpSpPr>
            <p:cNvPr id="42" name="Group 41">
              <a:extLst>
                <a:ext uri="{FF2B5EF4-FFF2-40B4-BE49-F238E27FC236}">
                  <a16:creationId xmlns:a16="http://schemas.microsoft.com/office/drawing/2014/main" id="{5A3BFD7E-5043-4F88-BFD3-ACAEA4F74D5A}"/>
                </a:ext>
              </a:extLst>
            </p:cNvPr>
            <p:cNvGrpSpPr/>
            <p:nvPr/>
          </p:nvGrpSpPr>
          <p:grpSpPr>
            <a:xfrm>
              <a:off x="7912548" y="5264045"/>
              <a:ext cx="3213500" cy="1260377"/>
              <a:chOff x="7475045" y="4809081"/>
              <a:chExt cx="3333473" cy="1272099"/>
            </a:xfrm>
          </p:grpSpPr>
          <p:grpSp>
            <p:nvGrpSpPr>
              <p:cNvPr id="43" name="Group 42">
                <a:extLst>
                  <a:ext uri="{FF2B5EF4-FFF2-40B4-BE49-F238E27FC236}">
                    <a16:creationId xmlns:a16="http://schemas.microsoft.com/office/drawing/2014/main" id="{974CC41F-D614-4F69-9B96-D002041F34C0}"/>
                  </a:ext>
                </a:extLst>
              </p:cNvPr>
              <p:cNvGrpSpPr/>
              <p:nvPr/>
            </p:nvGrpSpPr>
            <p:grpSpPr>
              <a:xfrm>
                <a:off x="7669160" y="4809081"/>
                <a:ext cx="2846622" cy="1272099"/>
                <a:chOff x="8517556" y="4809081"/>
                <a:chExt cx="2846622" cy="1272099"/>
              </a:xfrm>
            </p:grpSpPr>
            <p:sp>
              <p:nvSpPr>
                <p:cNvPr id="46" name="Rectangle 45">
                  <a:extLst>
                    <a:ext uri="{FF2B5EF4-FFF2-40B4-BE49-F238E27FC236}">
                      <a16:creationId xmlns:a16="http://schemas.microsoft.com/office/drawing/2014/main" id="{46DAAE91-57E9-4CDA-B639-EE6FA02AA8A7}"/>
                    </a:ext>
                  </a:extLst>
                </p:cNvPr>
                <p:cNvSpPr/>
                <p:nvPr/>
              </p:nvSpPr>
              <p:spPr>
                <a:xfrm>
                  <a:off x="8517556" y="5363863"/>
                  <a:ext cx="2846622" cy="717317"/>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r>
                    <a:rPr lang="en-US" sz="1400" dirty="0">
                      <a:solidFill>
                        <a:schemeClr val="tx1">
                          <a:lumMod val="75000"/>
                          <a:lumOff val="25000"/>
                        </a:schemeClr>
                      </a:solidFill>
                      <a:latin typeface="Segoe UI Light"/>
                      <a:cs typeface="Segoe UI" panose="020B0502040204020203" pitchFamily="34" charset="0"/>
                    </a:rPr>
                    <a:t>o</a:t>
                  </a:r>
                  <a:r>
                    <a:rPr kumimoji="0" lang="en-US" sz="1400" b="0" i="0" u="none" strike="noStrike" kern="1200" cap="none" spc="0" normalizeH="0" baseline="0" noProof="0" dirty="0">
                      <a:ln>
                        <a:noFill/>
                      </a:ln>
                      <a:solidFill>
                        <a:schemeClr val="tx1">
                          <a:lumMod val="75000"/>
                          <a:lumOff val="25000"/>
                        </a:schemeClr>
                      </a:solidFill>
                      <a:effectLst/>
                      <a:uLnTx/>
                      <a:uFillTx/>
                      <a:latin typeface="Segoe UI Light"/>
                      <a:ea typeface="+mn-ea"/>
                      <a:cs typeface="Segoe UI" panose="020B0502040204020203" pitchFamily="34" charset="0"/>
                    </a:rPr>
                    <a:t>f fake ads do not have pre-screening question, accounting for a total of 3.44% of total ads.</a:t>
                  </a:r>
                </a:p>
              </p:txBody>
            </p:sp>
            <p:sp>
              <p:nvSpPr>
                <p:cNvPr id="47" name="Rectangle 46">
                  <a:extLst>
                    <a:ext uri="{FF2B5EF4-FFF2-40B4-BE49-F238E27FC236}">
                      <a16:creationId xmlns:a16="http://schemas.microsoft.com/office/drawing/2014/main" id="{A04C5348-5B9B-4D20-B100-A83264583A1E}"/>
                    </a:ext>
                  </a:extLst>
                </p:cNvPr>
                <p:cNvSpPr/>
                <p:nvPr/>
              </p:nvSpPr>
              <p:spPr>
                <a:xfrm>
                  <a:off x="8540985" y="4809081"/>
                  <a:ext cx="2743195" cy="223394"/>
                </a:xfrm>
                <a:prstGeom prst="rect">
                  <a:avLst/>
                </a:prstGeom>
              </p:spPr>
              <p:txBody>
                <a:bodyPr wrap="square" lIns="0" tIns="0" rIns="0" bIns="0" anchor="t">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Century Gothic"/>
                      <a:ea typeface="+mn-ea"/>
                      <a:cs typeface="Segoe UI" panose="020B0502040204020203" pitchFamily="34" charset="0"/>
                    </a:rPr>
                    <a:t>About  616 ads or </a:t>
                  </a:r>
                </a:p>
              </p:txBody>
            </p:sp>
            <p:sp>
              <p:nvSpPr>
                <p:cNvPr id="48" name="Rectangle 47">
                  <a:extLst>
                    <a:ext uri="{FF2B5EF4-FFF2-40B4-BE49-F238E27FC236}">
                      <a16:creationId xmlns:a16="http://schemas.microsoft.com/office/drawing/2014/main" id="{A00CF7FD-160E-421A-828E-C327C1CC2C20}"/>
                    </a:ext>
                  </a:extLst>
                </p:cNvPr>
                <p:cNvSpPr/>
                <p:nvPr/>
              </p:nvSpPr>
              <p:spPr>
                <a:xfrm>
                  <a:off x="8539185" y="5024132"/>
                  <a:ext cx="2743195" cy="372767"/>
                </a:xfrm>
                <a:prstGeom prst="rect">
                  <a:avLst/>
                </a:prstGeom>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75000"/>
                          <a:lumOff val="25000"/>
                        </a:schemeClr>
                      </a:solidFill>
                      <a:latin typeface="Segoe UI Light"/>
                      <a:cs typeface="Segoe UI" panose="020B0502040204020203" pitchFamily="34" charset="0"/>
                    </a:rPr>
                    <a:t>71.13%</a:t>
                  </a:r>
                  <a:endParaRPr kumimoji="0" lang="en-US" sz="2400" b="0" i="0" u="none" strike="noStrike" kern="1200" cap="none" spc="0" normalizeH="0" baseline="0" noProof="0" dirty="0">
                    <a:ln>
                      <a:noFill/>
                    </a:ln>
                    <a:solidFill>
                      <a:schemeClr val="tx1">
                        <a:lumMod val="75000"/>
                        <a:lumOff val="25000"/>
                      </a:schemeClr>
                    </a:solidFill>
                    <a:effectLst/>
                    <a:uLnTx/>
                    <a:uFillTx/>
                    <a:latin typeface="Segoe UI Light"/>
                    <a:cs typeface="Segoe UI" panose="020B0502040204020203" pitchFamily="34" charset="0"/>
                  </a:endParaRPr>
                </a:p>
              </p:txBody>
            </p:sp>
          </p:grpSp>
          <p:cxnSp>
            <p:nvCxnSpPr>
              <p:cNvPr id="44" name="Straight Connector 43">
                <a:extLst>
                  <a:ext uri="{FF2B5EF4-FFF2-40B4-BE49-F238E27FC236}">
                    <a16:creationId xmlns:a16="http://schemas.microsoft.com/office/drawing/2014/main" id="{ADB2970B-38E5-4A74-BAB2-6568CCA6BA0F}"/>
                  </a:ext>
                  <a:ext uri="{C183D7F6-B498-43B3-948B-1728B52AA6E4}">
                    <adec:decorative xmlns:adec="http://schemas.microsoft.com/office/drawing/2017/decorative" val="1"/>
                  </a:ext>
                </a:extLst>
              </p:cNvPr>
              <p:cNvCxnSpPr/>
              <p:nvPr/>
            </p:nvCxnSpPr>
            <p:spPr>
              <a:xfrm>
                <a:off x="7475045" y="4866215"/>
                <a:ext cx="0" cy="12065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DC2DF3E-FB05-4E0C-9FEE-2E505C86565D}"/>
                  </a:ext>
                  <a:ext uri="{C183D7F6-B498-43B3-948B-1728B52AA6E4}">
                    <adec:decorative xmlns:adec="http://schemas.microsoft.com/office/drawing/2017/decorative" val="1"/>
                  </a:ext>
                </a:extLst>
              </p:cNvPr>
              <p:cNvCxnSpPr/>
              <p:nvPr/>
            </p:nvCxnSpPr>
            <p:spPr>
              <a:xfrm>
                <a:off x="10808518" y="4866215"/>
                <a:ext cx="0" cy="12065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3295138E-45A7-4D93-B00A-CE48928AABAF}"/>
                </a:ext>
              </a:extLst>
            </p:cNvPr>
            <p:cNvPicPr>
              <a:picLocks noChangeAspect="1"/>
            </p:cNvPicPr>
            <p:nvPr/>
          </p:nvPicPr>
          <p:blipFill rotWithShape="1">
            <a:blip r:embed="rId6"/>
            <a:srcRect t="17458" b="19410"/>
            <a:stretch/>
          </p:blipFill>
          <p:spPr>
            <a:xfrm>
              <a:off x="6457245" y="1106163"/>
              <a:ext cx="5477256" cy="3457937"/>
            </a:xfrm>
            <a:prstGeom prst="rect">
              <a:avLst/>
            </a:prstGeom>
          </p:spPr>
        </p:pic>
      </p:grpSp>
    </p:spTree>
    <p:extLst>
      <p:ext uri="{BB962C8B-B14F-4D97-AF65-F5344CB8AC3E}">
        <p14:creationId xmlns:p14="http://schemas.microsoft.com/office/powerpoint/2010/main" val="317186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40240" y="542362"/>
            <a:ext cx="265176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30908"/>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is the effect of pre-screening </a:t>
            </a:r>
            <a:br>
              <a:rPr lang="en-US" sz="2800" b="1" dirty="0">
                <a:solidFill>
                  <a:schemeClr val="tx1">
                    <a:lumMod val="75000"/>
                    <a:lumOff val="25000"/>
                  </a:schemeClr>
                </a:solidFill>
              </a:rPr>
            </a:br>
            <a:r>
              <a:rPr lang="en-US" sz="2800" b="1" dirty="0">
                <a:solidFill>
                  <a:schemeClr val="tx1">
                    <a:lumMod val="75000"/>
                    <a:lumOff val="25000"/>
                  </a:schemeClr>
                </a:solidFill>
              </a:rPr>
              <a:t>questions on job ads?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5073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39833F7-31AB-49B0-A6EA-763DFAC7D129}"/>
              </a:ext>
            </a:extLst>
          </p:cNvPr>
          <p:cNvGrpSpPr/>
          <p:nvPr/>
        </p:nvGrpSpPr>
        <p:grpSpPr>
          <a:xfrm>
            <a:off x="1252056" y="1197918"/>
            <a:ext cx="4081147" cy="3907075"/>
            <a:chOff x="595618" y="772445"/>
            <a:chExt cx="3691156" cy="4091869"/>
          </a:xfrm>
        </p:grpSpPr>
        <p:pic>
          <p:nvPicPr>
            <p:cNvPr id="5" name="Picture 4" descr="A close up of a piece of paper&#10;&#10;Description automatically generated">
              <a:extLst>
                <a:ext uri="{FF2B5EF4-FFF2-40B4-BE49-F238E27FC236}">
                  <a16:creationId xmlns:a16="http://schemas.microsoft.com/office/drawing/2014/main" id="{ACA277FD-8C75-4EF8-87F3-6B8EF04F54C9}"/>
                </a:ext>
              </a:extLst>
            </p:cNvPr>
            <p:cNvPicPr>
              <a:picLocks noChangeAspect="1"/>
            </p:cNvPicPr>
            <p:nvPr/>
          </p:nvPicPr>
          <p:blipFill rotWithShape="1">
            <a:blip r:embed="rId3">
              <a:extLst>
                <a:ext uri="{28A0092B-C50C-407E-A947-70E740481C1C}">
                  <a14:useLocalDpi xmlns:a14="http://schemas.microsoft.com/office/drawing/2010/main" val="0"/>
                </a:ext>
              </a:extLst>
            </a:blip>
            <a:srcRect l="24239" t="9152" r="25950" b="12377"/>
            <a:stretch/>
          </p:blipFill>
          <p:spPr>
            <a:xfrm>
              <a:off x="733819" y="926333"/>
              <a:ext cx="3414753" cy="3937981"/>
            </a:xfrm>
            <a:prstGeom prst="rect">
              <a:avLst/>
            </a:prstGeom>
          </p:spPr>
        </p:pic>
        <p:sp>
          <p:nvSpPr>
            <p:cNvPr id="6" name="TextBox 5">
              <a:extLst>
                <a:ext uri="{FF2B5EF4-FFF2-40B4-BE49-F238E27FC236}">
                  <a16:creationId xmlns:a16="http://schemas.microsoft.com/office/drawing/2014/main" id="{10B328A1-B2CB-42FA-AF4F-28FA08443F94}"/>
                </a:ext>
              </a:extLst>
            </p:cNvPr>
            <p:cNvSpPr txBox="1"/>
            <p:nvPr/>
          </p:nvSpPr>
          <p:spPr>
            <a:xfrm>
              <a:off x="595618" y="772445"/>
              <a:ext cx="3691156" cy="322334"/>
            </a:xfrm>
            <a:prstGeom prst="rect">
              <a:avLst/>
            </a:prstGeom>
            <a:noFill/>
          </p:spPr>
          <p:txBody>
            <a:bodyPr wrap="square" rtlCol="0">
              <a:spAutoFit/>
            </a:bodyPr>
            <a:lstStyle/>
            <a:p>
              <a:pPr algn="ctr"/>
              <a:r>
                <a:rPr lang="en-US" sz="1400" b="1" dirty="0">
                  <a:effectLst>
                    <a:outerShdw blurRad="38100" dist="38100" dir="2700000" algn="tl">
                      <a:srgbClr val="000000">
                        <a:alpha val="43137"/>
                      </a:srgbClr>
                    </a:outerShdw>
                  </a:effectLst>
                </a:rPr>
                <a:t>Benefits</a:t>
              </a:r>
            </a:p>
          </p:txBody>
        </p:sp>
      </p:grpSp>
      <p:grpSp>
        <p:nvGrpSpPr>
          <p:cNvPr id="13" name="Group 12">
            <a:extLst>
              <a:ext uri="{FF2B5EF4-FFF2-40B4-BE49-F238E27FC236}">
                <a16:creationId xmlns:a16="http://schemas.microsoft.com/office/drawing/2014/main" id="{8F6AFB09-F7FC-4A2A-873B-F5F19DBC3C1A}"/>
              </a:ext>
            </a:extLst>
          </p:cNvPr>
          <p:cNvGrpSpPr/>
          <p:nvPr/>
        </p:nvGrpSpPr>
        <p:grpSpPr>
          <a:xfrm>
            <a:off x="7099726" y="1197057"/>
            <a:ext cx="3948574" cy="4049033"/>
            <a:chOff x="4308217" y="1374185"/>
            <a:chExt cx="3586522" cy="3702816"/>
          </a:xfrm>
        </p:grpSpPr>
        <p:pic>
          <p:nvPicPr>
            <p:cNvPr id="12" name="Picture 11" descr="A close up of text on a white background&#10;&#10;Description automatically generated">
              <a:extLst>
                <a:ext uri="{FF2B5EF4-FFF2-40B4-BE49-F238E27FC236}">
                  <a16:creationId xmlns:a16="http://schemas.microsoft.com/office/drawing/2014/main" id="{B5B9D467-8EA2-4540-8833-E47600C97D07}"/>
                </a:ext>
              </a:extLst>
            </p:cNvPr>
            <p:cNvPicPr>
              <a:picLocks noChangeAspect="1"/>
            </p:cNvPicPr>
            <p:nvPr/>
          </p:nvPicPr>
          <p:blipFill rotWithShape="1">
            <a:blip r:embed="rId4">
              <a:extLst>
                <a:ext uri="{28A0092B-C50C-407E-A947-70E740481C1C}">
                  <a14:useLocalDpi xmlns:a14="http://schemas.microsoft.com/office/drawing/2010/main" val="0"/>
                </a:ext>
              </a:extLst>
            </a:blip>
            <a:srcRect l="18199" t="11897" r="27672" b="13106"/>
            <a:stretch/>
          </p:blipFill>
          <p:spPr>
            <a:xfrm>
              <a:off x="4308217" y="1547417"/>
              <a:ext cx="3479985" cy="3529584"/>
            </a:xfrm>
            <a:prstGeom prst="rect">
              <a:avLst/>
            </a:prstGeom>
          </p:spPr>
        </p:pic>
        <p:sp>
          <p:nvSpPr>
            <p:cNvPr id="30" name="TextBox 29">
              <a:extLst>
                <a:ext uri="{FF2B5EF4-FFF2-40B4-BE49-F238E27FC236}">
                  <a16:creationId xmlns:a16="http://schemas.microsoft.com/office/drawing/2014/main" id="{5D04EDE6-E1F8-4E67-9F06-DDAD67AF8087}"/>
                </a:ext>
              </a:extLst>
            </p:cNvPr>
            <p:cNvSpPr txBox="1"/>
            <p:nvPr/>
          </p:nvSpPr>
          <p:spPr>
            <a:xfrm>
              <a:off x="4373460" y="1374185"/>
              <a:ext cx="3521279" cy="281460"/>
            </a:xfrm>
            <a:prstGeom prst="rect">
              <a:avLst/>
            </a:prstGeom>
            <a:noFill/>
          </p:spPr>
          <p:txBody>
            <a:bodyPr wrap="square" rtlCol="0">
              <a:spAutoFit/>
            </a:bodyPr>
            <a:lstStyle/>
            <a:p>
              <a:pPr algn="ctr"/>
              <a:r>
                <a:rPr lang="en-US" sz="1400" b="1" dirty="0">
                  <a:effectLst>
                    <a:outerShdw blurRad="38100" dist="38100" dir="2700000" algn="tl">
                      <a:srgbClr val="000000">
                        <a:alpha val="43137"/>
                      </a:srgbClr>
                    </a:outerShdw>
                  </a:effectLst>
                </a:rPr>
                <a:t>Description</a:t>
              </a:r>
            </a:p>
          </p:txBody>
        </p:sp>
      </p:grpSp>
      <p:grpSp>
        <p:nvGrpSpPr>
          <p:cNvPr id="61" name="Group 60">
            <a:extLst>
              <a:ext uri="{FF2B5EF4-FFF2-40B4-BE49-F238E27FC236}">
                <a16:creationId xmlns:a16="http://schemas.microsoft.com/office/drawing/2014/main" id="{A23ADCBF-943D-43A6-BAB1-B206F9325EDA}"/>
              </a:ext>
            </a:extLst>
          </p:cNvPr>
          <p:cNvGrpSpPr/>
          <p:nvPr/>
        </p:nvGrpSpPr>
        <p:grpSpPr>
          <a:xfrm>
            <a:off x="3928270" y="5476470"/>
            <a:ext cx="4268298" cy="901757"/>
            <a:chOff x="8451286" y="5285812"/>
            <a:chExt cx="4268298" cy="901757"/>
          </a:xfrm>
        </p:grpSpPr>
        <p:pic>
          <p:nvPicPr>
            <p:cNvPr id="62" name="Graphic 61" descr="Gears">
              <a:extLst>
                <a:ext uri="{FF2B5EF4-FFF2-40B4-BE49-F238E27FC236}">
                  <a16:creationId xmlns:a16="http://schemas.microsoft.com/office/drawing/2014/main" id="{C992FD3B-5057-4AD1-8C66-BF17CC9B19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75639" y="5285812"/>
              <a:ext cx="457200" cy="467051"/>
            </a:xfrm>
            <a:prstGeom prst="rect">
              <a:avLst/>
            </a:prstGeom>
          </p:spPr>
        </p:pic>
        <p:sp>
          <p:nvSpPr>
            <p:cNvPr id="63" name="Rectangle 62">
              <a:extLst>
                <a:ext uri="{FF2B5EF4-FFF2-40B4-BE49-F238E27FC236}">
                  <a16:creationId xmlns:a16="http://schemas.microsoft.com/office/drawing/2014/main" id="{7759CBD9-2308-47EF-8FBC-98B8686845AE}"/>
                </a:ext>
              </a:extLst>
            </p:cNvPr>
            <p:cNvSpPr/>
            <p:nvPr/>
          </p:nvSpPr>
          <p:spPr>
            <a:xfrm>
              <a:off x="8451286" y="5720518"/>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Run text analytics to identify such </a:t>
              </a:r>
              <a:br>
                <a:rPr lang="en-US" sz="1400" dirty="0">
                  <a:solidFill>
                    <a:schemeClr val="tx1">
                      <a:lumMod val="75000"/>
                      <a:lumOff val="25000"/>
                    </a:schemeClr>
                  </a:solidFill>
                  <a:cs typeface="Segoe UI" panose="020B0502040204020203" pitchFamily="34" charset="0"/>
                </a:rPr>
              </a:br>
              <a:r>
                <a:rPr lang="en-US" sz="1400" dirty="0">
                  <a:solidFill>
                    <a:schemeClr val="tx1">
                      <a:lumMod val="75000"/>
                      <a:lumOff val="25000"/>
                    </a:schemeClr>
                  </a:solidFill>
                  <a:cs typeface="Segoe UI" panose="020B0502040204020203" pitchFamily="34" charset="0"/>
                </a:rPr>
                <a:t>fraudulent accounts and review them.</a:t>
              </a:r>
            </a:p>
          </p:txBody>
        </p:sp>
      </p:grpSp>
      <p:grpSp>
        <p:nvGrpSpPr>
          <p:cNvPr id="2" name="Group 1">
            <a:extLst>
              <a:ext uri="{FF2B5EF4-FFF2-40B4-BE49-F238E27FC236}">
                <a16:creationId xmlns:a16="http://schemas.microsoft.com/office/drawing/2014/main" id="{A97989E1-552D-46B2-B242-B975C00D7425}"/>
              </a:ext>
            </a:extLst>
          </p:cNvPr>
          <p:cNvGrpSpPr/>
          <p:nvPr/>
        </p:nvGrpSpPr>
        <p:grpSpPr>
          <a:xfrm>
            <a:off x="7920756" y="5362830"/>
            <a:ext cx="3649518" cy="1136306"/>
            <a:chOff x="7920756" y="5362830"/>
            <a:chExt cx="3649518" cy="1136306"/>
          </a:xfrm>
        </p:grpSpPr>
        <p:cxnSp>
          <p:nvCxnSpPr>
            <p:cNvPr id="45" name="Straight Connector 44">
              <a:extLst>
                <a:ext uri="{FF2B5EF4-FFF2-40B4-BE49-F238E27FC236}">
                  <a16:creationId xmlns:a16="http://schemas.microsoft.com/office/drawing/2014/main" id="{29C1209D-937C-402F-BA47-17B076D1C61F}"/>
                </a:ext>
              </a:extLst>
            </p:cNvPr>
            <p:cNvCxnSpPr/>
            <p:nvPr/>
          </p:nvCxnSpPr>
          <p:spPr>
            <a:xfrm>
              <a:off x="11570274" y="5362830"/>
              <a:ext cx="0" cy="1129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0D2BDCC-B076-4308-8713-19FCF5F4DD9D}"/>
                </a:ext>
              </a:extLst>
            </p:cNvPr>
            <p:cNvGrpSpPr/>
            <p:nvPr/>
          </p:nvGrpSpPr>
          <p:grpSpPr>
            <a:xfrm>
              <a:off x="8243479" y="5443008"/>
              <a:ext cx="3242594" cy="1042846"/>
              <a:chOff x="4509483" y="5510834"/>
              <a:chExt cx="3242594" cy="1042846"/>
            </a:xfrm>
          </p:grpSpPr>
          <p:sp>
            <p:nvSpPr>
              <p:cNvPr id="43" name="Rectangle 42">
                <a:extLst>
                  <a:ext uri="{FF2B5EF4-FFF2-40B4-BE49-F238E27FC236}">
                    <a16:creationId xmlns:a16="http://schemas.microsoft.com/office/drawing/2014/main" id="{B7CF40D2-28E6-4F06-B7F2-CF99D4805507}"/>
                  </a:ext>
                </a:extLst>
              </p:cNvPr>
              <p:cNvSpPr/>
              <p:nvPr/>
            </p:nvSpPr>
            <p:spPr>
              <a:xfrm>
                <a:off x="4509483" y="5842973"/>
                <a:ext cx="3242594" cy="710707"/>
              </a:xfrm>
              <a:prstGeom prst="rect">
                <a:avLst/>
              </a:prstGeom>
            </p:spPr>
            <p:txBody>
              <a:bodyPr wrap="square" lIns="0" tIns="0" rIns="0" bIns="0" anchor="t">
                <a:spAutoFit/>
              </a:bodyPr>
              <a:lstStyle/>
              <a:p>
                <a:pPr algn="ctr">
                  <a:lnSpc>
                    <a:spcPts val="1900"/>
                  </a:lnSpc>
                </a:pPr>
                <a:r>
                  <a:rPr lang="en-US" sz="1400" dirty="0">
                    <a:solidFill>
                      <a:srgbClr val="000000">
                        <a:lumMod val="75000"/>
                        <a:lumOff val="25000"/>
                      </a:srgbClr>
                    </a:solidFill>
                    <a:cs typeface="Segoe UI" panose="020B0502040204020203" pitchFamily="34" charset="0"/>
                  </a:rPr>
                  <a:t>Top words “Aker” refers to a staffing company and “subsea” refers to Oil and Energy industry</a:t>
                </a:r>
                <a:endParaRPr lang="en-US" sz="1400" dirty="0">
                  <a:solidFill>
                    <a:schemeClr val="tx1">
                      <a:lumMod val="75000"/>
                      <a:lumOff val="25000"/>
                    </a:schemeClr>
                  </a:solidFill>
                  <a:cs typeface="Segoe UI" panose="020B0502040204020203" pitchFamily="34" charset="0"/>
                </a:endParaRPr>
              </a:p>
            </p:txBody>
          </p:sp>
          <p:pic>
            <p:nvPicPr>
              <p:cNvPr id="57" name="Graphic 56" descr="Research">
                <a:extLst>
                  <a:ext uri="{FF2B5EF4-FFF2-40B4-BE49-F238E27FC236}">
                    <a16:creationId xmlns:a16="http://schemas.microsoft.com/office/drawing/2014/main" id="{2FAA7278-2F41-41AD-BAD8-49E0B7A149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09375" y="5510834"/>
                <a:ext cx="373249" cy="389918"/>
              </a:xfrm>
              <a:prstGeom prst="rect">
                <a:avLst/>
              </a:prstGeom>
            </p:spPr>
          </p:pic>
        </p:grpSp>
        <p:cxnSp>
          <p:nvCxnSpPr>
            <p:cNvPr id="64" name="Straight Connector 63">
              <a:extLst>
                <a:ext uri="{FF2B5EF4-FFF2-40B4-BE49-F238E27FC236}">
                  <a16:creationId xmlns:a16="http://schemas.microsoft.com/office/drawing/2014/main" id="{7C86D25D-ED65-4D22-A375-EA6C21E233C7}"/>
                </a:ext>
              </a:extLst>
            </p:cNvPr>
            <p:cNvCxnSpPr/>
            <p:nvPr/>
          </p:nvCxnSpPr>
          <p:spPr>
            <a:xfrm>
              <a:off x="7920756" y="5370098"/>
              <a:ext cx="0" cy="1129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F0DC5B8A-06B8-4289-85EE-639358F823E1}"/>
              </a:ext>
            </a:extLst>
          </p:cNvPr>
          <p:cNvGrpSpPr/>
          <p:nvPr/>
        </p:nvGrpSpPr>
        <p:grpSpPr>
          <a:xfrm>
            <a:off x="351556" y="5293557"/>
            <a:ext cx="3740831" cy="1235393"/>
            <a:chOff x="351556" y="5293557"/>
            <a:chExt cx="3740831" cy="1235393"/>
          </a:xfrm>
        </p:grpSpPr>
        <p:grpSp>
          <p:nvGrpSpPr>
            <p:cNvPr id="35" name="Group 34">
              <a:extLst>
                <a:ext uri="{FF2B5EF4-FFF2-40B4-BE49-F238E27FC236}">
                  <a16:creationId xmlns:a16="http://schemas.microsoft.com/office/drawing/2014/main" id="{FDF14676-F846-48F3-A01F-FE228B4993EB}"/>
                </a:ext>
              </a:extLst>
            </p:cNvPr>
            <p:cNvGrpSpPr/>
            <p:nvPr/>
          </p:nvGrpSpPr>
          <p:grpSpPr>
            <a:xfrm>
              <a:off x="457988" y="5293557"/>
              <a:ext cx="3484555" cy="1164930"/>
              <a:chOff x="4419090" y="5354129"/>
              <a:chExt cx="4268298" cy="1365944"/>
            </a:xfrm>
          </p:grpSpPr>
          <p:sp>
            <p:nvSpPr>
              <p:cNvPr id="36" name="Rectangle 35">
                <a:extLst>
                  <a:ext uri="{FF2B5EF4-FFF2-40B4-BE49-F238E27FC236}">
                    <a16:creationId xmlns:a16="http://schemas.microsoft.com/office/drawing/2014/main" id="{7F17A26B-380C-4202-81CB-801248E556BF}"/>
                  </a:ext>
                </a:extLst>
              </p:cNvPr>
              <p:cNvSpPr/>
              <p:nvPr/>
            </p:nvSpPr>
            <p:spPr>
              <a:xfrm>
                <a:off x="4419090" y="5886730"/>
                <a:ext cx="4268298" cy="833343"/>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Top words “Darren” “Lawson” are referred to </a:t>
                </a:r>
                <a:r>
                  <a:rPr lang="en-US" sz="1400" dirty="0">
                    <a:solidFill>
                      <a:srgbClr val="000000">
                        <a:lumMod val="75000"/>
                        <a:lumOff val="25000"/>
                      </a:srgbClr>
                    </a:solidFill>
                    <a:cs typeface="Segoe UI" panose="020B0502040204020203" pitchFamily="34" charset="0"/>
                  </a:rPr>
                  <a:t>individual person’s name</a:t>
                </a:r>
                <a:r>
                  <a:rPr lang="en-US" sz="1400" dirty="0">
                    <a:solidFill>
                      <a:schemeClr val="tx1">
                        <a:lumMod val="75000"/>
                        <a:lumOff val="25000"/>
                      </a:schemeClr>
                    </a:solidFill>
                    <a:cs typeface="Segoe UI" panose="020B0502040204020203" pitchFamily="34" charset="0"/>
                  </a:rPr>
                  <a:t> from Aptitude staffing.</a:t>
                </a:r>
              </a:p>
            </p:txBody>
          </p:sp>
          <p:pic>
            <p:nvPicPr>
              <p:cNvPr id="37" name="Graphic 36" descr="Research">
                <a:extLst>
                  <a:ext uri="{FF2B5EF4-FFF2-40B4-BE49-F238E27FC236}">
                    <a16:creationId xmlns:a16="http://schemas.microsoft.com/office/drawing/2014/main" id="{F139476C-9A72-4A24-8D36-CA38466A54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24639" y="5354129"/>
                <a:ext cx="457200" cy="457200"/>
              </a:xfrm>
              <a:prstGeom prst="rect">
                <a:avLst/>
              </a:prstGeom>
            </p:spPr>
          </p:pic>
        </p:grpSp>
        <p:cxnSp>
          <p:nvCxnSpPr>
            <p:cNvPr id="44" name="Straight Connector 43">
              <a:extLst>
                <a:ext uri="{FF2B5EF4-FFF2-40B4-BE49-F238E27FC236}">
                  <a16:creationId xmlns:a16="http://schemas.microsoft.com/office/drawing/2014/main" id="{04E0275A-BA61-404D-B731-19989D10562A}"/>
                </a:ext>
              </a:extLst>
            </p:cNvPr>
            <p:cNvCxnSpPr/>
            <p:nvPr/>
          </p:nvCxnSpPr>
          <p:spPr>
            <a:xfrm>
              <a:off x="351556" y="5362830"/>
              <a:ext cx="0" cy="1129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B0FFB34-0E78-4F7A-A054-ECD1A15D7C12}"/>
                </a:ext>
              </a:extLst>
            </p:cNvPr>
            <p:cNvCxnSpPr/>
            <p:nvPr/>
          </p:nvCxnSpPr>
          <p:spPr>
            <a:xfrm>
              <a:off x="4092387" y="5399912"/>
              <a:ext cx="0" cy="1129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683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40240" y="542362"/>
            <a:ext cx="265176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73292"/>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is the industry wise classification </a:t>
            </a:r>
            <a:br>
              <a:rPr lang="en-US" sz="2800" b="1" dirty="0">
                <a:solidFill>
                  <a:schemeClr val="tx1">
                    <a:lumMod val="75000"/>
                    <a:lumOff val="25000"/>
                  </a:schemeClr>
                </a:solidFill>
              </a:rPr>
            </a:br>
            <a:r>
              <a:rPr lang="en-US" sz="2800" b="1" dirty="0">
                <a:solidFill>
                  <a:schemeClr val="tx1">
                    <a:lumMod val="75000"/>
                    <a:lumOff val="25000"/>
                  </a:schemeClr>
                </a:solidFill>
              </a:rPr>
              <a:t>of fake ads posted?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5073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78640C8E-EF09-4A0D-84C2-4031AA25ECE9}"/>
              </a:ext>
            </a:extLst>
          </p:cNvPr>
          <p:cNvGrpSpPr/>
          <p:nvPr/>
        </p:nvGrpSpPr>
        <p:grpSpPr>
          <a:xfrm>
            <a:off x="9123737" y="5274377"/>
            <a:ext cx="3048323" cy="1411564"/>
            <a:chOff x="8202746" y="5419798"/>
            <a:chExt cx="3048323" cy="1411564"/>
          </a:xfrm>
        </p:grpSpPr>
        <p:pic>
          <p:nvPicPr>
            <p:cNvPr id="28" name="Graphic 27" descr="Gears">
              <a:extLst>
                <a:ext uri="{FF2B5EF4-FFF2-40B4-BE49-F238E27FC236}">
                  <a16:creationId xmlns:a16="http://schemas.microsoft.com/office/drawing/2014/main" id="{1C4A7F1F-431D-42D1-8C18-78EF7D211C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7929" y="5419798"/>
              <a:ext cx="457200" cy="457200"/>
            </a:xfrm>
            <a:prstGeom prst="rect">
              <a:avLst/>
            </a:prstGeom>
          </p:spPr>
        </p:pic>
        <p:sp>
          <p:nvSpPr>
            <p:cNvPr id="31" name="Rectangle 30">
              <a:extLst>
                <a:ext uri="{FF2B5EF4-FFF2-40B4-BE49-F238E27FC236}">
                  <a16:creationId xmlns:a16="http://schemas.microsoft.com/office/drawing/2014/main" id="{155FD30A-5F6F-4A92-992D-398A1E91BA10}"/>
                </a:ext>
              </a:extLst>
            </p:cNvPr>
            <p:cNvSpPr/>
            <p:nvPr/>
          </p:nvSpPr>
          <p:spPr>
            <a:xfrm>
              <a:off x="8202746" y="5876998"/>
              <a:ext cx="3048323" cy="95436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Therefore, make company name a mandatory field and create a vector of identified fake ads, which will put the new ads directly for review.</a:t>
              </a:r>
            </a:p>
          </p:txBody>
        </p:sp>
      </p:grpSp>
      <p:grpSp>
        <p:nvGrpSpPr>
          <p:cNvPr id="15" name="Group 14">
            <a:extLst>
              <a:ext uri="{FF2B5EF4-FFF2-40B4-BE49-F238E27FC236}">
                <a16:creationId xmlns:a16="http://schemas.microsoft.com/office/drawing/2014/main" id="{DFD5644C-40BC-482B-9EE4-E4FB0E4C6297}"/>
              </a:ext>
            </a:extLst>
          </p:cNvPr>
          <p:cNvGrpSpPr/>
          <p:nvPr/>
        </p:nvGrpSpPr>
        <p:grpSpPr>
          <a:xfrm>
            <a:off x="2367906" y="5318713"/>
            <a:ext cx="3515142" cy="1374187"/>
            <a:chOff x="2367906" y="5318713"/>
            <a:chExt cx="3515142" cy="1374187"/>
          </a:xfrm>
        </p:grpSpPr>
        <p:sp>
          <p:nvSpPr>
            <p:cNvPr id="34" name="Rectangle 33">
              <a:extLst>
                <a:ext uri="{FF2B5EF4-FFF2-40B4-BE49-F238E27FC236}">
                  <a16:creationId xmlns:a16="http://schemas.microsoft.com/office/drawing/2014/main" id="{4921BD30-6535-46A7-8A06-33FBE75FB51F}"/>
                </a:ext>
              </a:extLst>
            </p:cNvPr>
            <p:cNvSpPr/>
            <p:nvPr/>
          </p:nvSpPr>
          <p:spPr>
            <a:xfrm>
              <a:off x="2482766" y="5731577"/>
              <a:ext cx="3266851" cy="95436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Therefore, make industry type a mandatory field and use text analytics model to generate high frequency words in this ad and compare it with the fraud ads result. </a:t>
              </a:r>
            </a:p>
          </p:txBody>
        </p:sp>
        <p:cxnSp>
          <p:nvCxnSpPr>
            <p:cNvPr id="20" name="Straight Connector 19">
              <a:extLst>
                <a:ext uri="{FF2B5EF4-FFF2-40B4-BE49-F238E27FC236}">
                  <a16:creationId xmlns:a16="http://schemas.microsoft.com/office/drawing/2014/main" id="{FC320202-9336-4FBC-A421-8B5A202608E4}"/>
                </a:ext>
                <a:ext uri="{C183D7F6-B498-43B3-948B-1728B52AA6E4}">
                  <adec:decorative xmlns:adec="http://schemas.microsoft.com/office/drawing/2017/decorative" val="1"/>
                </a:ext>
              </a:extLst>
            </p:cNvPr>
            <p:cNvCxnSpPr/>
            <p:nvPr/>
          </p:nvCxnSpPr>
          <p:spPr>
            <a:xfrm>
              <a:off x="2367906" y="5479441"/>
              <a:ext cx="0" cy="12065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64130F9-075A-4E9C-9834-539FCD2D3FC1}"/>
                </a:ext>
                <a:ext uri="{C183D7F6-B498-43B3-948B-1728B52AA6E4}">
                  <adec:decorative xmlns:adec="http://schemas.microsoft.com/office/drawing/2017/decorative" val="1"/>
                </a:ext>
              </a:extLst>
            </p:cNvPr>
            <p:cNvCxnSpPr/>
            <p:nvPr/>
          </p:nvCxnSpPr>
          <p:spPr>
            <a:xfrm>
              <a:off x="5883048" y="5486400"/>
              <a:ext cx="0" cy="12065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29" name="Graphic 28" descr="Gears">
              <a:extLst>
                <a:ext uri="{FF2B5EF4-FFF2-40B4-BE49-F238E27FC236}">
                  <a16:creationId xmlns:a16="http://schemas.microsoft.com/office/drawing/2014/main" id="{7490E4DD-C946-47DC-A645-95729F8391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4812" y="5318713"/>
              <a:ext cx="457200" cy="457200"/>
            </a:xfrm>
            <a:prstGeom prst="rect">
              <a:avLst/>
            </a:prstGeom>
          </p:spPr>
        </p:pic>
      </p:grpSp>
      <p:grpSp>
        <p:nvGrpSpPr>
          <p:cNvPr id="17" name="Group 16">
            <a:extLst>
              <a:ext uri="{FF2B5EF4-FFF2-40B4-BE49-F238E27FC236}">
                <a16:creationId xmlns:a16="http://schemas.microsoft.com/office/drawing/2014/main" id="{10AD287F-73D7-479D-8E58-13AE8F772BBC}"/>
              </a:ext>
            </a:extLst>
          </p:cNvPr>
          <p:cNvGrpSpPr/>
          <p:nvPr/>
        </p:nvGrpSpPr>
        <p:grpSpPr>
          <a:xfrm>
            <a:off x="5929484" y="5284732"/>
            <a:ext cx="3141251" cy="1432374"/>
            <a:chOff x="5929484" y="5284732"/>
            <a:chExt cx="3141251" cy="1432374"/>
          </a:xfrm>
        </p:grpSpPr>
        <p:cxnSp>
          <p:nvCxnSpPr>
            <p:cNvPr id="22" name="Straight Connector 21">
              <a:extLst>
                <a:ext uri="{FF2B5EF4-FFF2-40B4-BE49-F238E27FC236}">
                  <a16:creationId xmlns:a16="http://schemas.microsoft.com/office/drawing/2014/main" id="{9B93FEC0-9F7D-4AE7-AF31-E44DD0431632}"/>
                </a:ext>
                <a:ext uri="{C183D7F6-B498-43B3-948B-1728B52AA6E4}">
                  <adec:decorative xmlns:adec="http://schemas.microsoft.com/office/drawing/2017/decorative" val="1"/>
                </a:ext>
              </a:extLst>
            </p:cNvPr>
            <p:cNvCxnSpPr/>
            <p:nvPr/>
          </p:nvCxnSpPr>
          <p:spPr>
            <a:xfrm>
              <a:off x="9070735" y="5510606"/>
              <a:ext cx="0" cy="120650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8C9AC5F9-812A-48FD-9614-6304D36D7873}"/>
                </a:ext>
              </a:extLst>
            </p:cNvPr>
            <p:cNvGrpSpPr/>
            <p:nvPr/>
          </p:nvGrpSpPr>
          <p:grpSpPr>
            <a:xfrm>
              <a:off x="5929484" y="5284732"/>
              <a:ext cx="3126418" cy="1401209"/>
              <a:chOff x="5929484" y="5284732"/>
              <a:chExt cx="3126418" cy="1401209"/>
            </a:xfrm>
          </p:grpSpPr>
          <p:sp>
            <p:nvSpPr>
              <p:cNvPr id="30" name="Rectangle 29">
                <a:extLst>
                  <a:ext uri="{FF2B5EF4-FFF2-40B4-BE49-F238E27FC236}">
                    <a16:creationId xmlns:a16="http://schemas.microsoft.com/office/drawing/2014/main" id="{730421BF-96B2-475C-B207-F6216AD53440}"/>
                  </a:ext>
                </a:extLst>
              </p:cNvPr>
              <p:cNvSpPr/>
              <p:nvPr/>
            </p:nvSpPr>
            <p:spPr>
              <a:xfrm>
                <a:off x="5929484" y="5731577"/>
                <a:ext cx="3126418" cy="95436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Further analyzing the top 3 industries from he figure on left we were able to pin-point companies with maximum fraudulent ads.</a:t>
                </a:r>
              </a:p>
            </p:txBody>
          </p:sp>
          <p:pic>
            <p:nvPicPr>
              <p:cNvPr id="35" name="Graphic 34" descr="Upward trend">
                <a:extLst>
                  <a:ext uri="{FF2B5EF4-FFF2-40B4-BE49-F238E27FC236}">
                    <a16:creationId xmlns:a16="http://schemas.microsoft.com/office/drawing/2014/main" id="{1FD1B266-2BC9-4DED-9FCC-D0D7ABF5FE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34699" y="5284732"/>
                <a:ext cx="457200" cy="468538"/>
              </a:xfrm>
              <a:prstGeom prst="rect">
                <a:avLst/>
              </a:prstGeom>
            </p:spPr>
          </p:pic>
        </p:grpSp>
      </p:grpSp>
      <p:grpSp>
        <p:nvGrpSpPr>
          <p:cNvPr id="13" name="Group 12">
            <a:extLst>
              <a:ext uri="{FF2B5EF4-FFF2-40B4-BE49-F238E27FC236}">
                <a16:creationId xmlns:a16="http://schemas.microsoft.com/office/drawing/2014/main" id="{C7B7F55A-8171-4198-9CA0-CCA028DDFC03}"/>
              </a:ext>
            </a:extLst>
          </p:cNvPr>
          <p:cNvGrpSpPr/>
          <p:nvPr/>
        </p:nvGrpSpPr>
        <p:grpSpPr>
          <a:xfrm>
            <a:off x="198730" y="1157828"/>
            <a:ext cx="5897003" cy="5426880"/>
            <a:chOff x="103748" y="1097486"/>
            <a:chExt cx="6007444" cy="5426880"/>
          </a:xfrm>
        </p:grpSpPr>
        <p:grpSp>
          <p:nvGrpSpPr>
            <p:cNvPr id="24" name="Group 23">
              <a:extLst>
                <a:ext uri="{FF2B5EF4-FFF2-40B4-BE49-F238E27FC236}">
                  <a16:creationId xmlns:a16="http://schemas.microsoft.com/office/drawing/2014/main" id="{9188FD6F-2CE8-4B0A-A177-5F41EDBD0EDA}"/>
                </a:ext>
              </a:extLst>
            </p:cNvPr>
            <p:cNvGrpSpPr/>
            <p:nvPr/>
          </p:nvGrpSpPr>
          <p:grpSpPr>
            <a:xfrm>
              <a:off x="103748" y="5344729"/>
              <a:ext cx="2176492" cy="1179637"/>
              <a:chOff x="6774382" y="1657125"/>
              <a:chExt cx="2843692" cy="1288431"/>
            </a:xfrm>
          </p:grpSpPr>
          <p:pic>
            <p:nvPicPr>
              <p:cNvPr id="25" name="Graphic 24" descr="Upward trend">
                <a:extLst>
                  <a:ext uri="{FF2B5EF4-FFF2-40B4-BE49-F238E27FC236}">
                    <a16:creationId xmlns:a16="http://schemas.microsoft.com/office/drawing/2014/main" id="{A665F1A9-A178-4519-A54C-533DE43F1D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75365" y="1657125"/>
                <a:ext cx="597354" cy="511750"/>
              </a:xfrm>
              <a:prstGeom prst="rect">
                <a:avLst/>
              </a:prstGeom>
            </p:spPr>
          </p:pic>
          <p:sp>
            <p:nvSpPr>
              <p:cNvPr id="26" name="Rectangle 25">
                <a:extLst>
                  <a:ext uri="{FF2B5EF4-FFF2-40B4-BE49-F238E27FC236}">
                    <a16:creationId xmlns:a16="http://schemas.microsoft.com/office/drawing/2014/main" id="{5C820989-20A4-47AD-9E20-029ED0BA3413}"/>
                  </a:ext>
                </a:extLst>
              </p:cNvPr>
              <p:cNvSpPr/>
              <p:nvPr/>
            </p:nvSpPr>
            <p:spPr>
              <a:xfrm>
                <a:off x="6774382" y="2169303"/>
                <a:ext cx="2843692" cy="776253"/>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36.76% of the Fake ads do not have anything listed under the industry type. </a:t>
                </a:r>
              </a:p>
            </p:txBody>
          </p:sp>
        </p:grpSp>
        <p:pic>
          <p:nvPicPr>
            <p:cNvPr id="6" name="Picture 5">
              <a:extLst>
                <a:ext uri="{FF2B5EF4-FFF2-40B4-BE49-F238E27FC236}">
                  <a16:creationId xmlns:a16="http://schemas.microsoft.com/office/drawing/2014/main" id="{8D79FE04-CECB-4D1F-A52F-84DC5F2AEBCE}"/>
                </a:ext>
              </a:extLst>
            </p:cNvPr>
            <p:cNvPicPr>
              <a:picLocks noChangeAspect="1"/>
            </p:cNvPicPr>
            <p:nvPr/>
          </p:nvPicPr>
          <p:blipFill>
            <a:blip r:embed="rId7"/>
            <a:stretch>
              <a:fillRect/>
            </a:stretch>
          </p:blipFill>
          <p:spPr>
            <a:xfrm>
              <a:off x="103748" y="1097486"/>
              <a:ext cx="6007444" cy="3991340"/>
            </a:xfrm>
            <a:prstGeom prst="rect">
              <a:avLst/>
            </a:prstGeom>
          </p:spPr>
        </p:pic>
      </p:grpSp>
      <p:pic>
        <p:nvPicPr>
          <p:cNvPr id="9" name="Picture 8">
            <a:extLst>
              <a:ext uri="{FF2B5EF4-FFF2-40B4-BE49-F238E27FC236}">
                <a16:creationId xmlns:a16="http://schemas.microsoft.com/office/drawing/2014/main" id="{98447D81-555B-452E-AAB2-BF3B18AC7885}"/>
              </a:ext>
            </a:extLst>
          </p:cNvPr>
          <p:cNvPicPr>
            <a:picLocks noChangeAspect="1"/>
          </p:cNvPicPr>
          <p:nvPr/>
        </p:nvPicPr>
        <p:blipFill rotWithShape="1">
          <a:blip r:embed="rId8"/>
          <a:srcRect t="13226" b="13472"/>
          <a:stretch/>
        </p:blipFill>
        <p:spPr>
          <a:xfrm>
            <a:off x="6446047" y="1130376"/>
            <a:ext cx="5355380" cy="3925560"/>
          </a:xfrm>
          <a:prstGeom prst="rect">
            <a:avLst/>
          </a:prstGeom>
        </p:spPr>
      </p:pic>
    </p:spTree>
    <p:extLst>
      <p:ext uri="{BB962C8B-B14F-4D97-AF65-F5344CB8AC3E}">
        <p14:creationId xmlns:p14="http://schemas.microsoft.com/office/powerpoint/2010/main" val="82892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40240" y="542362"/>
            <a:ext cx="265176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6934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5073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DCE85B5A-C2FB-420F-B23A-CEE888B50C71}"/>
              </a:ext>
            </a:extLst>
          </p:cNvPr>
          <p:cNvGrpSpPr/>
          <p:nvPr/>
        </p:nvGrpSpPr>
        <p:grpSpPr>
          <a:xfrm>
            <a:off x="7854540" y="2015154"/>
            <a:ext cx="4268298" cy="1243308"/>
            <a:chOff x="4419090" y="5354129"/>
            <a:chExt cx="4268298" cy="1243308"/>
          </a:xfrm>
        </p:grpSpPr>
        <p:sp>
          <p:nvSpPr>
            <p:cNvPr id="39" name="Rectangle 38">
              <a:extLst>
                <a:ext uri="{FF2B5EF4-FFF2-40B4-BE49-F238E27FC236}">
                  <a16:creationId xmlns:a16="http://schemas.microsoft.com/office/drawing/2014/main" id="{801AC26B-34E7-4FE0-BD7A-D5BDA04B312D}"/>
                </a:ext>
              </a:extLst>
            </p:cNvPr>
            <p:cNvSpPr/>
            <p:nvPr/>
          </p:nvSpPr>
          <p:spPr>
            <a:xfrm>
              <a:off x="4419090" y="5886730"/>
              <a:ext cx="4268298" cy="710707"/>
            </a:xfrm>
            <a:prstGeom prst="rect">
              <a:avLst/>
            </a:prstGeom>
          </p:spPr>
          <p:txBody>
            <a:bodyPr wrap="square" lIns="0" tIns="0" rIns="0" bIns="0" anchor="t">
              <a:spAutoFit/>
            </a:bodyPr>
            <a:lstStyle/>
            <a:p>
              <a:pPr algn="ctr">
                <a:lnSpc>
                  <a:spcPts val="1900"/>
                </a:lnSpc>
              </a:pPr>
              <a:r>
                <a:rPr lang="en-US" sz="1400" dirty="0">
                  <a:solidFill>
                    <a:srgbClr val="000000">
                      <a:lumMod val="75000"/>
                      <a:lumOff val="25000"/>
                    </a:srgbClr>
                  </a:solidFill>
                  <a:cs typeface="Segoe UI" panose="020B0502040204020203" pitchFamily="34" charset="0"/>
                </a:rPr>
                <a:t>We see 6% of the training data do not have company logo and employment type is not mentioned. And have 27% probability of being fraudulent.</a:t>
              </a:r>
            </a:p>
          </p:txBody>
        </p:sp>
        <p:pic>
          <p:nvPicPr>
            <p:cNvPr id="42" name="Graphic 41" descr="Research">
              <a:extLst>
                <a:ext uri="{FF2B5EF4-FFF2-40B4-BE49-F238E27FC236}">
                  <a16:creationId xmlns:a16="http://schemas.microsoft.com/office/drawing/2014/main" id="{98B089E3-EAA9-40A7-A33A-2A8B98BE5E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4639" y="5354129"/>
              <a:ext cx="457200" cy="457200"/>
            </a:xfrm>
            <a:prstGeom prst="rect">
              <a:avLst/>
            </a:prstGeom>
          </p:spPr>
        </p:pic>
      </p:grpSp>
      <p:grpSp>
        <p:nvGrpSpPr>
          <p:cNvPr id="45" name="Group 44">
            <a:extLst>
              <a:ext uri="{FF2B5EF4-FFF2-40B4-BE49-F238E27FC236}">
                <a16:creationId xmlns:a16="http://schemas.microsoft.com/office/drawing/2014/main" id="{FD8B3437-09B7-46A9-A165-D4B7F4AFB638}"/>
              </a:ext>
            </a:extLst>
          </p:cNvPr>
          <p:cNvGrpSpPr/>
          <p:nvPr/>
        </p:nvGrpSpPr>
        <p:grpSpPr>
          <a:xfrm>
            <a:off x="7923702" y="3429000"/>
            <a:ext cx="4268298" cy="1486965"/>
            <a:chOff x="4419090" y="5354129"/>
            <a:chExt cx="4268298" cy="1486965"/>
          </a:xfrm>
        </p:grpSpPr>
        <p:sp>
          <p:nvSpPr>
            <p:cNvPr id="47" name="Rectangle 46">
              <a:extLst>
                <a:ext uri="{FF2B5EF4-FFF2-40B4-BE49-F238E27FC236}">
                  <a16:creationId xmlns:a16="http://schemas.microsoft.com/office/drawing/2014/main" id="{4ABA74E9-32CD-40EA-90BA-908715EC8A52}"/>
                </a:ext>
              </a:extLst>
            </p:cNvPr>
            <p:cNvSpPr/>
            <p:nvPr/>
          </p:nvSpPr>
          <p:spPr>
            <a:xfrm>
              <a:off x="4419090" y="5886730"/>
              <a:ext cx="4268298" cy="954364"/>
            </a:xfrm>
            <a:prstGeom prst="rect">
              <a:avLst/>
            </a:prstGeom>
          </p:spPr>
          <p:txBody>
            <a:bodyPr wrap="square" lIns="0" tIns="0" rIns="0" bIns="0" anchor="t">
              <a:spAutoFit/>
            </a:bodyPr>
            <a:lstStyle/>
            <a:p>
              <a:pPr algn="ctr">
                <a:lnSpc>
                  <a:spcPts val="1900"/>
                </a:lnSpc>
              </a:pPr>
              <a:r>
                <a:rPr lang="en-US" sz="1400" dirty="0">
                  <a:solidFill>
                    <a:srgbClr val="000000">
                      <a:lumMod val="75000"/>
                      <a:lumOff val="25000"/>
                    </a:srgbClr>
                  </a:solidFill>
                  <a:cs typeface="Segoe UI" panose="020B0502040204020203" pitchFamily="34" charset="0"/>
                </a:rPr>
                <a:t>We see 4% of the training data do not have company logo, employment type is not mentioned and has no questions asked. Then there is 37% probability of an ad being fraudulent</a:t>
              </a:r>
              <a:endParaRPr lang="en-US" sz="1400" dirty="0">
                <a:solidFill>
                  <a:srgbClr val="000000">
                    <a:lumMod val="75000"/>
                    <a:lumOff val="25000"/>
                  </a:srgbClr>
                </a:solidFill>
                <a:latin typeface="Segoe UI Light"/>
                <a:cs typeface="Segoe UI" panose="020B0502040204020203" pitchFamily="34" charset="0"/>
              </a:endParaRPr>
            </a:p>
          </p:txBody>
        </p:sp>
        <p:pic>
          <p:nvPicPr>
            <p:cNvPr id="50" name="Graphic 49" descr="Research">
              <a:extLst>
                <a:ext uri="{FF2B5EF4-FFF2-40B4-BE49-F238E27FC236}">
                  <a16:creationId xmlns:a16="http://schemas.microsoft.com/office/drawing/2014/main" id="{F1B1CDE5-7EE5-4DA4-BCE5-9AA0D48C58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4639" y="5354129"/>
              <a:ext cx="457200" cy="457200"/>
            </a:xfrm>
            <a:prstGeom prst="rect">
              <a:avLst/>
            </a:prstGeom>
          </p:spPr>
        </p:pic>
      </p:grpSp>
      <p:grpSp>
        <p:nvGrpSpPr>
          <p:cNvPr id="52" name="Group 51">
            <a:extLst>
              <a:ext uri="{FF2B5EF4-FFF2-40B4-BE49-F238E27FC236}">
                <a16:creationId xmlns:a16="http://schemas.microsoft.com/office/drawing/2014/main" id="{9DB5268F-7264-4276-9B4B-38A8F23B0E85}"/>
              </a:ext>
            </a:extLst>
          </p:cNvPr>
          <p:cNvGrpSpPr/>
          <p:nvPr/>
        </p:nvGrpSpPr>
        <p:grpSpPr>
          <a:xfrm>
            <a:off x="7786397" y="765651"/>
            <a:ext cx="4268298" cy="1092728"/>
            <a:chOff x="6567974" y="1330911"/>
            <a:chExt cx="4268298" cy="1092728"/>
          </a:xfrm>
        </p:grpSpPr>
        <p:sp>
          <p:nvSpPr>
            <p:cNvPr id="55" name="Rectangle 54">
              <a:extLst>
                <a:ext uri="{FF2B5EF4-FFF2-40B4-BE49-F238E27FC236}">
                  <a16:creationId xmlns:a16="http://schemas.microsoft.com/office/drawing/2014/main" id="{C1EFA5F8-F30C-4352-A580-1F85C695046C}"/>
                </a:ext>
              </a:extLst>
            </p:cNvPr>
            <p:cNvSpPr/>
            <p:nvPr/>
          </p:nvSpPr>
          <p:spPr>
            <a:xfrm>
              <a:off x="6567974" y="1956588"/>
              <a:ext cx="4268298" cy="467051"/>
            </a:xfrm>
            <a:prstGeom prst="rect">
              <a:avLst/>
            </a:prstGeom>
          </p:spPr>
          <p:txBody>
            <a:bodyPr wrap="square" lIns="0" tIns="0" rIns="0" bIns="0" anchor="t">
              <a:spAutoFit/>
            </a:bodyPr>
            <a:lstStyle/>
            <a:p>
              <a:pPr algn="ctr">
                <a:lnSpc>
                  <a:spcPts val="1900"/>
                </a:lnSpc>
              </a:pPr>
              <a:r>
                <a:rPr lang="en-US" sz="1400" dirty="0">
                  <a:solidFill>
                    <a:srgbClr val="000000">
                      <a:lumMod val="75000"/>
                      <a:lumOff val="25000"/>
                    </a:srgbClr>
                  </a:solidFill>
                  <a:latin typeface="Segoe UI Light"/>
                  <a:cs typeface="Segoe UI" panose="020B0502040204020203" pitchFamily="34" charset="0"/>
                </a:rPr>
                <a:t>We see 80% of the training data having a company logo have 2% probability of being a Fake ads.</a:t>
              </a:r>
            </a:p>
          </p:txBody>
        </p:sp>
        <p:pic>
          <p:nvPicPr>
            <p:cNvPr id="57" name="Graphic 56" descr="Research">
              <a:extLst>
                <a:ext uri="{FF2B5EF4-FFF2-40B4-BE49-F238E27FC236}">
                  <a16:creationId xmlns:a16="http://schemas.microsoft.com/office/drawing/2014/main" id="{63A316D5-703D-4C26-9676-1ECBD1794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2522" y="1330911"/>
              <a:ext cx="457200" cy="457200"/>
            </a:xfrm>
            <a:prstGeom prst="rect">
              <a:avLst/>
            </a:prstGeom>
          </p:spPr>
        </p:pic>
      </p:grpSp>
      <p:grpSp>
        <p:nvGrpSpPr>
          <p:cNvPr id="6" name="Group 5">
            <a:extLst>
              <a:ext uri="{FF2B5EF4-FFF2-40B4-BE49-F238E27FC236}">
                <a16:creationId xmlns:a16="http://schemas.microsoft.com/office/drawing/2014/main" id="{893E9411-7539-4FB4-9481-4ABA0EA0F1E2}"/>
              </a:ext>
            </a:extLst>
          </p:cNvPr>
          <p:cNvGrpSpPr/>
          <p:nvPr/>
        </p:nvGrpSpPr>
        <p:grpSpPr>
          <a:xfrm>
            <a:off x="228600" y="1440702"/>
            <a:ext cx="7369592" cy="4433796"/>
            <a:chOff x="0" y="1352775"/>
            <a:chExt cx="7529030" cy="4433796"/>
          </a:xfrm>
        </p:grpSpPr>
        <p:pic>
          <p:nvPicPr>
            <p:cNvPr id="3" name="Picture 2" descr="A screenshot of a cell phone&#10;&#10;Description automatically generated">
              <a:extLst>
                <a:ext uri="{FF2B5EF4-FFF2-40B4-BE49-F238E27FC236}">
                  <a16:creationId xmlns:a16="http://schemas.microsoft.com/office/drawing/2014/main" id="{5D23D9D9-474F-4E50-9762-F51336A5DBE0}"/>
                </a:ext>
              </a:extLst>
            </p:cNvPr>
            <p:cNvPicPr>
              <a:picLocks noChangeAspect="1"/>
            </p:cNvPicPr>
            <p:nvPr/>
          </p:nvPicPr>
          <p:blipFill rotWithShape="1">
            <a:blip r:embed="rId5">
              <a:extLst>
                <a:ext uri="{28A0092B-C50C-407E-A947-70E740481C1C}">
                  <a14:useLocalDpi xmlns:a14="http://schemas.microsoft.com/office/drawing/2010/main" val="0"/>
                </a:ext>
              </a:extLst>
            </a:blip>
            <a:srcRect l="3315" t="22874" r="3778" b="21040"/>
            <a:stretch/>
          </p:blipFill>
          <p:spPr>
            <a:xfrm>
              <a:off x="0" y="1624853"/>
              <a:ext cx="7529030" cy="4161718"/>
            </a:xfrm>
            <a:prstGeom prst="rect">
              <a:avLst/>
            </a:prstGeom>
          </p:spPr>
        </p:pic>
        <p:sp>
          <p:nvSpPr>
            <p:cNvPr id="5" name="TextBox 4">
              <a:extLst>
                <a:ext uri="{FF2B5EF4-FFF2-40B4-BE49-F238E27FC236}">
                  <a16:creationId xmlns:a16="http://schemas.microsoft.com/office/drawing/2014/main" id="{684A666E-C5AE-412E-9D38-F5083E0A7254}"/>
                </a:ext>
              </a:extLst>
            </p:cNvPr>
            <p:cNvSpPr txBox="1"/>
            <p:nvPr/>
          </p:nvSpPr>
          <p:spPr>
            <a:xfrm>
              <a:off x="2543791" y="1352775"/>
              <a:ext cx="2441448" cy="307777"/>
            </a:xfrm>
            <a:prstGeom prst="rect">
              <a:avLst/>
            </a:prstGeom>
            <a:solidFill>
              <a:srgbClr val="A8AB9E"/>
            </a:solidFill>
          </p:spPr>
          <p:txBody>
            <a:bodyPr wrap="square" rtlCol="0">
              <a:spAutoFit/>
            </a:bodyPr>
            <a:lstStyle/>
            <a:p>
              <a:pPr algn="ctr"/>
              <a:r>
                <a:rPr lang="en-US" sz="1400" b="1" dirty="0">
                  <a:latin typeface="Calibri" panose="020F0502020204030204" pitchFamily="34" charset="0"/>
                  <a:cs typeface="Calibri" panose="020F0502020204030204" pitchFamily="34" charset="0"/>
                </a:rPr>
                <a:t>Decision Tree </a:t>
              </a:r>
            </a:p>
          </p:txBody>
        </p:sp>
      </p:grpSp>
      <p:grpSp>
        <p:nvGrpSpPr>
          <p:cNvPr id="58" name="Group 57">
            <a:extLst>
              <a:ext uri="{FF2B5EF4-FFF2-40B4-BE49-F238E27FC236}">
                <a16:creationId xmlns:a16="http://schemas.microsoft.com/office/drawing/2014/main" id="{73904A0C-A11F-4EA9-A69D-3FA96B9448E2}"/>
              </a:ext>
            </a:extLst>
          </p:cNvPr>
          <p:cNvGrpSpPr/>
          <p:nvPr/>
        </p:nvGrpSpPr>
        <p:grpSpPr>
          <a:xfrm>
            <a:off x="8424425" y="5263854"/>
            <a:ext cx="3266851" cy="879915"/>
            <a:chOff x="2482766" y="5318713"/>
            <a:chExt cx="3266851" cy="879915"/>
          </a:xfrm>
        </p:grpSpPr>
        <p:sp>
          <p:nvSpPr>
            <p:cNvPr id="61" name="Rectangle 60">
              <a:extLst>
                <a:ext uri="{FF2B5EF4-FFF2-40B4-BE49-F238E27FC236}">
                  <a16:creationId xmlns:a16="http://schemas.microsoft.com/office/drawing/2014/main" id="{D01705B0-7A92-4992-AABB-FA98CDA4C058}"/>
                </a:ext>
              </a:extLst>
            </p:cNvPr>
            <p:cNvSpPr/>
            <p:nvPr/>
          </p:nvSpPr>
          <p:spPr>
            <a:xfrm>
              <a:off x="2482766" y="5731577"/>
              <a:ext cx="3266851"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Therefore, we back our recommendations of making these fields mandatory.</a:t>
              </a:r>
            </a:p>
          </p:txBody>
        </p:sp>
        <p:pic>
          <p:nvPicPr>
            <p:cNvPr id="64" name="Graphic 63" descr="Gears">
              <a:extLst>
                <a:ext uri="{FF2B5EF4-FFF2-40B4-BE49-F238E27FC236}">
                  <a16:creationId xmlns:a16="http://schemas.microsoft.com/office/drawing/2014/main" id="{72A274EF-9127-408A-8705-2C06D10950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14812" y="5318713"/>
              <a:ext cx="457200" cy="457200"/>
            </a:xfrm>
            <a:prstGeom prst="rect">
              <a:avLst/>
            </a:prstGeom>
          </p:spPr>
        </p:pic>
      </p:grpSp>
    </p:spTree>
    <p:extLst>
      <p:ext uri="{BB962C8B-B14F-4D97-AF65-F5344CB8AC3E}">
        <p14:creationId xmlns:p14="http://schemas.microsoft.com/office/powerpoint/2010/main" val="17860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4551"/>
      </a:dk2>
      <a:lt2>
        <a:srgbClr val="D8D9DC"/>
      </a:lt2>
      <a:accent1>
        <a:srgbClr val="18567C"/>
      </a:accent1>
      <a:accent2>
        <a:srgbClr val="EDDACC"/>
      </a:accent2>
      <a:accent3>
        <a:srgbClr val="DDDED9"/>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4350</TotalTime>
  <Words>1378</Words>
  <Application>Microsoft Office PowerPoint</Application>
  <PresentationFormat>Widescreen</PresentationFormat>
  <Paragraphs>143</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Century Gothic</vt:lpstr>
      <vt:lpstr>Segoe UI Light</vt:lpstr>
      <vt:lpstr>Office Theme</vt:lpstr>
      <vt:lpstr>1_Office Theme</vt:lpstr>
      <vt:lpstr>Project analysis slide 3</vt:lpstr>
      <vt:lpstr>Project analysis slide 3</vt:lpstr>
      <vt:lpstr>PowerPoint Presentation</vt:lpstr>
      <vt:lpstr>PowerPoint Presentation</vt:lpstr>
      <vt:lpstr>Project analysis slide 5</vt:lpstr>
      <vt:lpstr>Project analysis slide 5</vt:lpstr>
      <vt:lpstr>Project analysis slide 5</vt:lpstr>
      <vt:lpstr>Project analysis slide 5</vt:lpstr>
      <vt:lpstr>Project analysis slide 5</vt:lpstr>
      <vt:lpstr>Project analysis slide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Vidhi Shah</dc:creator>
  <cp:lastModifiedBy>Vidhi Shah</cp:lastModifiedBy>
  <cp:revision>125</cp:revision>
  <dcterms:created xsi:type="dcterms:W3CDTF">2020-04-28T22:02:59Z</dcterms:created>
  <dcterms:modified xsi:type="dcterms:W3CDTF">2020-05-01T22:35:31Z</dcterms:modified>
</cp:coreProperties>
</file>