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5F8"/>
    <a:srgbClr val="C1E0ED"/>
    <a:srgbClr val="B6D7E9"/>
    <a:srgbClr val="7093D2"/>
    <a:srgbClr val="6F83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F9B46-3D16-464A-88C6-45338E550BE4}" type="datetimeFigureOut">
              <a:rPr lang="en-IN" smtClean="0"/>
              <a:t>18-11-2019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DDC84-CED4-4440-B98D-FC9053D74B3D}" type="slidenum">
              <a:rPr lang="en-IN" smtClean="0"/>
              <a:t>‹#›</a:t>
            </a:fld>
            <a:endParaRPr lang="en-IN"/>
          </a:p>
        </p:txBody>
      </p:sp>
    </p:spTree>
    <p:extLst>
      <p:ext uri="{BB962C8B-B14F-4D97-AF65-F5344CB8AC3E}">
        <p14:creationId xmlns:p14="http://schemas.microsoft.com/office/powerpoint/2010/main" val="3282634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556D-8368-4579-B09F-AB4D2799D6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BECDD7-935C-4E85-A2F7-FAA16FDCF3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E43BC4-E236-43DE-AD68-E1BDC984F2D1}"/>
              </a:ext>
            </a:extLst>
          </p:cNvPr>
          <p:cNvSpPr>
            <a:spLocks noGrp="1"/>
          </p:cNvSpPr>
          <p:nvPr>
            <p:ph type="dt" sz="half" idx="10"/>
          </p:nvPr>
        </p:nvSpPr>
        <p:spPr/>
        <p:txBody>
          <a:bodyPr/>
          <a:lstStyle/>
          <a:p>
            <a:fld id="{1C5BC799-290C-45DF-BD61-245039833262}" type="datetimeFigureOut">
              <a:rPr lang="en-IN" smtClean="0"/>
              <a:t>18-11-2019</a:t>
            </a:fld>
            <a:endParaRPr lang="en-IN"/>
          </a:p>
        </p:txBody>
      </p:sp>
      <p:sp>
        <p:nvSpPr>
          <p:cNvPr id="5" name="Footer Placeholder 4">
            <a:extLst>
              <a:ext uri="{FF2B5EF4-FFF2-40B4-BE49-F238E27FC236}">
                <a16:creationId xmlns:a16="http://schemas.microsoft.com/office/drawing/2014/main" id="{177B5DD8-0000-4957-BB54-5AC4CBE924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D2A5B6-09E3-4BCA-A41B-26B35B70619C}"/>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335786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EA19-E80D-4212-8B13-99289709C8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DD749C-95BD-43F2-8320-C5DCCF5B3E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C03AE-2E5D-483A-ADA3-7F3F7570337F}"/>
              </a:ext>
            </a:extLst>
          </p:cNvPr>
          <p:cNvSpPr>
            <a:spLocks noGrp="1"/>
          </p:cNvSpPr>
          <p:nvPr>
            <p:ph type="dt" sz="half" idx="10"/>
          </p:nvPr>
        </p:nvSpPr>
        <p:spPr/>
        <p:txBody>
          <a:bodyPr/>
          <a:lstStyle/>
          <a:p>
            <a:fld id="{1C5BC799-290C-45DF-BD61-245039833262}" type="datetimeFigureOut">
              <a:rPr lang="en-IN" smtClean="0"/>
              <a:t>18-11-2019</a:t>
            </a:fld>
            <a:endParaRPr lang="en-IN"/>
          </a:p>
        </p:txBody>
      </p:sp>
      <p:sp>
        <p:nvSpPr>
          <p:cNvPr id="5" name="Footer Placeholder 4">
            <a:extLst>
              <a:ext uri="{FF2B5EF4-FFF2-40B4-BE49-F238E27FC236}">
                <a16:creationId xmlns:a16="http://schemas.microsoft.com/office/drawing/2014/main" id="{0DD84248-8495-4A2C-B138-82AEFEAD56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9C81E2-F46D-48FF-AD37-50E48E9A34FB}"/>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41477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F52C4A-5A81-4EBF-A8D6-D52516B595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92FD0D-3BF5-482B-81C5-478142DECB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029AA9-47AC-4855-82D6-B5EA586A2E0D}"/>
              </a:ext>
            </a:extLst>
          </p:cNvPr>
          <p:cNvSpPr>
            <a:spLocks noGrp="1"/>
          </p:cNvSpPr>
          <p:nvPr>
            <p:ph type="dt" sz="half" idx="10"/>
          </p:nvPr>
        </p:nvSpPr>
        <p:spPr/>
        <p:txBody>
          <a:bodyPr/>
          <a:lstStyle/>
          <a:p>
            <a:fld id="{1C5BC799-290C-45DF-BD61-245039833262}" type="datetimeFigureOut">
              <a:rPr lang="en-IN" smtClean="0"/>
              <a:t>18-11-2019</a:t>
            </a:fld>
            <a:endParaRPr lang="en-IN"/>
          </a:p>
        </p:txBody>
      </p:sp>
      <p:sp>
        <p:nvSpPr>
          <p:cNvPr id="5" name="Footer Placeholder 4">
            <a:extLst>
              <a:ext uri="{FF2B5EF4-FFF2-40B4-BE49-F238E27FC236}">
                <a16:creationId xmlns:a16="http://schemas.microsoft.com/office/drawing/2014/main" id="{6E063592-30A3-49E2-8FDB-E29D5368DB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92F65C-AA14-4410-B593-4ACDE6502551}"/>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10522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9A74-F6C4-40EC-B93A-DD86D3A057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D77361-2B44-4030-93E6-948AA6734F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95AE6D-89DA-469B-816F-C08EC2CF43CF}"/>
              </a:ext>
            </a:extLst>
          </p:cNvPr>
          <p:cNvSpPr>
            <a:spLocks noGrp="1"/>
          </p:cNvSpPr>
          <p:nvPr>
            <p:ph type="dt" sz="half" idx="10"/>
          </p:nvPr>
        </p:nvSpPr>
        <p:spPr/>
        <p:txBody>
          <a:bodyPr/>
          <a:lstStyle/>
          <a:p>
            <a:fld id="{1C5BC799-290C-45DF-BD61-245039833262}" type="datetimeFigureOut">
              <a:rPr lang="en-IN" smtClean="0"/>
              <a:t>18-11-2019</a:t>
            </a:fld>
            <a:endParaRPr lang="en-IN"/>
          </a:p>
        </p:txBody>
      </p:sp>
      <p:sp>
        <p:nvSpPr>
          <p:cNvPr id="5" name="Footer Placeholder 4">
            <a:extLst>
              <a:ext uri="{FF2B5EF4-FFF2-40B4-BE49-F238E27FC236}">
                <a16:creationId xmlns:a16="http://schemas.microsoft.com/office/drawing/2014/main" id="{BE218BAA-BC99-4236-9F25-F2E147D73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1F305D-ED40-4101-95AA-8333AD079F67}"/>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189945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84EF-A959-4EAD-840C-B2488A6806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E59B0A-6E4C-4766-9539-53BE3485DC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7CA1B0-56FA-4D5B-86E4-3841BE1E8BC6}"/>
              </a:ext>
            </a:extLst>
          </p:cNvPr>
          <p:cNvSpPr>
            <a:spLocks noGrp="1"/>
          </p:cNvSpPr>
          <p:nvPr>
            <p:ph type="dt" sz="half" idx="10"/>
          </p:nvPr>
        </p:nvSpPr>
        <p:spPr/>
        <p:txBody>
          <a:bodyPr/>
          <a:lstStyle/>
          <a:p>
            <a:fld id="{1C5BC799-290C-45DF-BD61-245039833262}" type="datetimeFigureOut">
              <a:rPr lang="en-IN" smtClean="0"/>
              <a:t>18-11-2019</a:t>
            </a:fld>
            <a:endParaRPr lang="en-IN"/>
          </a:p>
        </p:txBody>
      </p:sp>
      <p:sp>
        <p:nvSpPr>
          <p:cNvPr id="5" name="Footer Placeholder 4">
            <a:extLst>
              <a:ext uri="{FF2B5EF4-FFF2-40B4-BE49-F238E27FC236}">
                <a16:creationId xmlns:a16="http://schemas.microsoft.com/office/drawing/2014/main" id="{A2D0EC5D-3775-4194-A392-F38B0183C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CF9B63-0D7E-492A-9CB8-49BFF4A6233A}"/>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3918487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3FAE-969B-47F4-9A03-808432F181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54E6EE-FEC7-4143-B0A9-774F929747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DB1314-F5C7-4236-9730-80818F2A3D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6C1AD3-E294-46AB-96F6-5F9B00074CF0}"/>
              </a:ext>
            </a:extLst>
          </p:cNvPr>
          <p:cNvSpPr>
            <a:spLocks noGrp="1"/>
          </p:cNvSpPr>
          <p:nvPr>
            <p:ph type="dt" sz="half" idx="10"/>
          </p:nvPr>
        </p:nvSpPr>
        <p:spPr/>
        <p:txBody>
          <a:bodyPr/>
          <a:lstStyle/>
          <a:p>
            <a:fld id="{1C5BC799-290C-45DF-BD61-245039833262}" type="datetimeFigureOut">
              <a:rPr lang="en-IN" smtClean="0"/>
              <a:t>18-11-2019</a:t>
            </a:fld>
            <a:endParaRPr lang="en-IN"/>
          </a:p>
        </p:txBody>
      </p:sp>
      <p:sp>
        <p:nvSpPr>
          <p:cNvPr id="6" name="Footer Placeholder 5">
            <a:extLst>
              <a:ext uri="{FF2B5EF4-FFF2-40B4-BE49-F238E27FC236}">
                <a16:creationId xmlns:a16="http://schemas.microsoft.com/office/drawing/2014/main" id="{092DEF15-3C61-4699-B907-234129392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9BEF8A-D537-4150-8366-1EA60B146C11}"/>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266920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8F87-D5B6-4E13-8A0C-BE084226C2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728039-8DF3-4931-9FD6-3F01FFACCA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37C54B-5889-4D73-ADCE-F9AAE0178F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66AAE3-A507-46D0-A405-B0A1C5F30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473ED5-C268-4BD7-8ECD-5DEE21764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80E216-3AF9-4E4D-95C7-6239DD97C8EB}"/>
              </a:ext>
            </a:extLst>
          </p:cNvPr>
          <p:cNvSpPr>
            <a:spLocks noGrp="1"/>
          </p:cNvSpPr>
          <p:nvPr>
            <p:ph type="dt" sz="half" idx="10"/>
          </p:nvPr>
        </p:nvSpPr>
        <p:spPr/>
        <p:txBody>
          <a:bodyPr/>
          <a:lstStyle/>
          <a:p>
            <a:fld id="{1C5BC799-290C-45DF-BD61-245039833262}" type="datetimeFigureOut">
              <a:rPr lang="en-IN" smtClean="0"/>
              <a:t>18-11-2019</a:t>
            </a:fld>
            <a:endParaRPr lang="en-IN"/>
          </a:p>
        </p:txBody>
      </p:sp>
      <p:sp>
        <p:nvSpPr>
          <p:cNvPr id="8" name="Footer Placeholder 7">
            <a:extLst>
              <a:ext uri="{FF2B5EF4-FFF2-40B4-BE49-F238E27FC236}">
                <a16:creationId xmlns:a16="http://schemas.microsoft.com/office/drawing/2014/main" id="{327CB837-C7DE-4CE6-8A47-73946D6286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FBC50E-0C68-4132-926F-56DB0E8A8E76}"/>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330113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E780-ECE4-4FF9-8282-587898CBA3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AAFD37-8E4D-428B-BE2F-4D58D2FB113B}"/>
              </a:ext>
            </a:extLst>
          </p:cNvPr>
          <p:cNvSpPr>
            <a:spLocks noGrp="1"/>
          </p:cNvSpPr>
          <p:nvPr>
            <p:ph type="dt" sz="half" idx="10"/>
          </p:nvPr>
        </p:nvSpPr>
        <p:spPr/>
        <p:txBody>
          <a:bodyPr/>
          <a:lstStyle/>
          <a:p>
            <a:fld id="{1C5BC799-290C-45DF-BD61-245039833262}" type="datetimeFigureOut">
              <a:rPr lang="en-IN" smtClean="0"/>
              <a:t>18-11-2019</a:t>
            </a:fld>
            <a:endParaRPr lang="en-IN"/>
          </a:p>
        </p:txBody>
      </p:sp>
      <p:sp>
        <p:nvSpPr>
          <p:cNvPr id="4" name="Footer Placeholder 3">
            <a:extLst>
              <a:ext uri="{FF2B5EF4-FFF2-40B4-BE49-F238E27FC236}">
                <a16:creationId xmlns:a16="http://schemas.microsoft.com/office/drawing/2014/main" id="{6DD44714-B02A-439E-AE8F-61372762AD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49D318-1447-470F-BB50-92C018D5FE04}"/>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2202190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0B6E5-F882-4006-B5C1-49892BAE8686}"/>
              </a:ext>
            </a:extLst>
          </p:cNvPr>
          <p:cNvSpPr>
            <a:spLocks noGrp="1"/>
          </p:cNvSpPr>
          <p:nvPr>
            <p:ph type="dt" sz="half" idx="10"/>
          </p:nvPr>
        </p:nvSpPr>
        <p:spPr/>
        <p:txBody>
          <a:bodyPr/>
          <a:lstStyle/>
          <a:p>
            <a:fld id="{1C5BC799-290C-45DF-BD61-245039833262}" type="datetimeFigureOut">
              <a:rPr lang="en-IN" smtClean="0"/>
              <a:t>18-11-2019</a:t>
            </a:fld>
            <a:endParaRPr lang="en-IN"/>
          </a:p>
        </p:txBody>
      </p:sp>
      <p:sp>
        <p:nvSpPr>
          <p:cNvPr id="3" name="Footer Placeholder 2">
            <a:extLst>
              <a:ext uri="{FF2B5EF4-FFF2-40B4-BE49-F238E27FC236}">
                <a16:creationId xmlns:a16="http://schemas.microsoft.com/office/drawing/2014/main" id="{3234BC18-221E-4DC2-A3E5-AF21810EB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058A1D-FDAC-49B7-BD89-76DE15424F53}"/>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1379720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A0B3-763F-4F3D-B413-7FAB724FA0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B701C-6742-428D-A922-5C446CD08E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DBC01D-9F48-4F4F-A375-EFE475FE9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870387-39D6-4E54-82D5-E14D7056B9F4}"/>
              </a:ext>
            </a:extLst>
          </p:cNvPr>
          <p:cNvSpPr>
            <a:spLocks noGrp="1"/>
          </p:cNvSpPr>
          <p:nvPr>
            <p:ph type="dt" sz="half" idx="10"/>
          </p:nvPr>
        </p:nvSpPr>
        <p:spPr/>
        <p:txBody>
          <a:bodyPr/>
          <a:lstStyle/>
          <a:p>
            <a:fld id="{1C5BC799-290C-45DF-BD61-245039833262}" type="datetimeFigureOut">
              <a:rPr lang="en-IN" smtClean="0"/>
              <a:t>18-11-2019</a:t>
            </a:fld>
            <a:endParaRPr lang="en-IN"/>
          </a:p>
        </p:txBody>
      </p:sp>
      <p:sp>
        <p:nvSpPr>
          <p:cNvPr id="6" name="Footer Placeholder 5">
            <a:extLst>
              <a:ext uri="{FF2B5EF4-FFF2-40B4-BE49-F238E27FC236}">
                <a16:creationId xmlns:a16="http://schemas.microsoft.com/office/drawing/2014/main" id="{1E462FD4-E7AF-4286-81B8-0C728E9150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8B4E8-EE58-42F3-A5C0-7066D2E2C171}"/>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270096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1805-95C4-4B3E-B9E6-F0F068FF4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2AEEFC-CC02-4C61-87D2-1FBC440157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9A9930-E8AF-4D2C-A256-9DDAF8F1F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711B0-D8F3-4C9E-AA08-E76DEEC40D54}"/>
              </a:ext>
            </a:extLst>
          </p:cNvPr>
          <p:cNvSpPr>
            <a:spLocks noGrp="1"/>
          </p:cNvSpPr>
          <p:nvPr>
            <p:ph type="dt" sz="half" idx="10"/>
          </p:nvPr>
        </p:nvSpPr>
        <p:spPr/>
        <p:txBody>
          <a:bodyPr/>
          <a:lstStyle/>
          <a:p>
            <a:fld id="{1C5BC799-290C-45DF-BD61-245039833262}" type="datetimeFigureOut">
              <a:rPr lang="en-IN" smtClean="0"/>
              <a:t>18-11-2019</a:t>
            </a:fld>
            <a:endParaRPr lang="en-IN"/>
          </a:p>
        </p:txBody>
      </p:sp>
      <p:sp>
        <p:nvSpPr>
          <p:cNvPr id="6" name="Footer Placeholder 5">
            <a:extLst>
              <a:ext uri="{FF2B5EF4-FFF2-40B4-BE49-F238E27FC236}">
                <a16:creationId xmlns:a16="http://schemas.microsoft.com/office/drawing/2014/main" id="{27060924-4FD4-4905-AC96-0C59FC29EB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17BFAD-9438-4A94-95E6-A9FEFABED7F6}"/>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285942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4F5F8">
            <a:alpha val="97647"/>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2C9A27-20D7-4DD9-A1AB-6FE0B540AF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B97304-37F9-4781-92AC-8658C7DB0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E58601-BB7B-48ED-B37C-D8D1DA03F6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BC799-290C-45DF-BD61-245039833262}" type="datetimeFigureOut">
              <a:rPr lang="en-IN" smtClean="0"/>
              <a:t>18-11-2019</a:t>
            </a:fld>
            <a:endParaRPr lang="en-IN"/>
          </a:p>
        </p:txBody>
      </p:sp>
      <p:sp>
        <p:nvSpPr>
          <p:cNvPr id="5" name="Footer Placeholder 4">
            <a:extLst>
              <a:ext uri="{FF2B5EF4-FFF2-40B4-BE49-F238E27FC236}">
                <a16:creationId xmlns:a16="http://schemas.microsoft.com/office/drawing/2014/main" id="{1DDE09B2-6DB3-4649-890A-86C5C17577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FA4FC1-612E-4EFF-9892-146812B998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A433A-3148-4DB8-98E4-620B642842E4}" type="slidenum">
              <a:rPr lang="en-IN" smtClean="0"/>
              <a:t>‹#›</a:t>
            </a:fld>
            <a:endParaRPr lang="en-IN"/>
          </a:p>
        </p:txBody>
      </p:sp>
    </p:spTree>
    <p:extLst>
      <p:ext uri="{BB962C8B-B14F-4D97-AF65-F5344CB8AC3E}">
        <p14:creationId xmlns:p14="http://schemas.microsoft.com/office/powerpoint/2010/main" val="2068206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stretch>
            <a:fillRect t="-9000" b="-9000"/>
          </a:stretch>
        </a:blip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530E3B-5EAE-4BE0-8FF9-4AF399034904}"/>
              </a:ext>
            </a:extLst>
          </p:cNvPr>
          <p:cNvSpPr/>
          <p:nvPr/>
        </p:nvSpPr>
        <p:spPr>
          <a:xfrm>
            <a:off x="2962072" y="3973669"/>
            <a:ext cx="6133290" cy="2166585"/>
          </a:xfrm>
          <a:prstGeom prst="round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1C442D94-3876-4CB0-9284-B698265426A9}"/>
              </a:ext>
            </a:extLst>
          </p:cNvPr>
          <p:cNvSpPr/>
          <p:nvPr/>
        </p:nvSpPr>
        <p:spPr>
          <a:xfrm>
            <a:off x="3167289" y="4071023"/>
            <a:ext cx="5700550" cy="1938992"/>
          </a:xfrm>
          <a:prstGeom prst="rect">
            <a:avLst/>
          </a:prstGeom>
          <a:noFill/>
          <a:ln>
            <a:noFill/>
          </a:ln>
        </p:spPr>
        <p:txBody>
          <a:bodyPr wrap="square" lIns="91440" tIns="45720" rIns="91440" bIns="45720">
            <a:spAutoFit/>
          </a:bodyPr>
          <a:lstStyle/>
          <a:p>
            <a:pPr algn="ctr">
              <a:spcAft>
                <a:spcPts val="2400"/>
              </a:spcAft>
            </a:pPr>
            <a:r>
              <a:rPr lang="en-US" sz="2800" b="1" dirty="0">
                <a:ln w="0"/>
                <a:effectLst>
                  <a:outerShdw blurRad="38100" dist="19050" dir="2700000" algn="tl" rotWithShape="0">
                    <a:schemeClr val="dk1">
                      <a:alpha val="40000"/>
                    </a:schemeClr>
                  </a:outerShdw>
                </a:effectLst>
                <a:latin typeface="Corbel" panose="020B0503020204020204" pitchFamily="34" charset="0"/>
                <a:ea typeface="Cambria" panose="02040503050406030204" pitchFamily="18" charset="0"/>
              </a:rPr>
              <a:t>TEAM MEMBERS </a:t>
            </a:r>
          </a:p>
          <a:p>
            <a:pPr algn="ctr"/>
            <a:r>
              <a:rPr lang="en-US" sz="2400" dirty="0">
                <a:ln w="0"/>
                <a:effectLst>
                  <a:outerShdw blurRad="38100" dist="19050" dir="2700000" algn="tl" rotWithShape="0">
                    <a:schemeClr val="dk1">
                      <a:alpha val="40000"/>
                    </a:schemeClr>
                  </a:outerShdw>
                </a:effectLst>
                <a:latin typeface="Corbel" panose="020B0503020204020204" pitchFamily="34" charset="0"/>
                <a:ea typeface="Cambria" panose="02040503050406030204" pitchFamily="18" charset="0"/>
              </a:rPr>
              <a:t>KAVYA S		PES1201801445</a:t>
            </a:r>
          </a:p>
          <a:p>
            <a:pPr algn="ctr"/>
            <a:r>
              <a:rPr lang="en-US" sz="2400" dirty="0">
                <a:ln w="0"/>
                <a:effectLst>
                  <a:outerShdw blurRad="38100" dist="19050" dir="2700000" algn="tl" rotWithShape="0">
                    <a:schemeClr val="dk1">
                      <a:alpha val="40000"/>
                    </a:schemeClr>
                  </a:outerShdw>
                </a:effectLst>
                <a:latin typeface="Corbel" panose="020B0503020204020204" pitchFamily="34" charset="0"/>
                <a:ea typeface="Cambria" panose="02040503050406030204" pitchFamily="18" charset="0"/>
              </a:rPr>
              <a:t>SONAM  SHENOY	PES1201801282</a:t>
            </a:r>
          </a:p>
          <a:p>
            <a:pPr algn="ctr"/>
            <a:r>
              <a:rPr lang="en-US" sz="2400" dirty="0">
                <a:ln w="0"/>
                <a:effectLst>
                  <a:outerShdw blurRad="38100" dist="19050" dir="2700000" algn="tl" rotWithShape="0">
                    <a:schemeClr val="dk1">
                      <a:alpha val="40000"/>
                    </a:schemeClr>
                  </a:outerShdw>
                </a:effectLst>
                <a:latin typeface="Corbel" panose="020B0503020204020204" pitchFamily="34" charset="0"/>
                <a:ea typeface="Cambria" panose="02040503050406030204" pitchFamily="18" charset="0"/>
              </a:rPr>
              <a:t>MOHIT SAI 		PES1201800281</a:t>
            </a:r>
          </a:p>
        </p:txBody>
      </p:sp>
      <p:sp>
        <p:nvSpPr>
          <p:cNvPr id="6" name="Rectangle 5">
            <a:extLst>
              <a:ext uri="{FF2B5EF4-FFF2-40B4-BE49-F238E27FC236}">
                <a16:creationId xmlns:a16="http://schemas.microsoft.com/office/drawing/2014/main" id="{3F75A181-389C-4022-A1CD-61E113DEB207}"/>
              </a:ext>
            </a:extLst>
          </p:cNvPr>
          <p:cNvSpPr/>
          <p:nvPr/>
        </p:nvSpPr>
        <p:spPr>
          <a:xfrm>
            <a:off x="2900768" y="727474"/>
            <a:ext cx="6390467"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Corbel" panose="020B0503020204020204" pitchFamily="34" charset="0"/>
                <a:ea typeface="Cambria" panose="02040503050406030204" pitchFamily="18" charset="0"/>
              </a:rPr>
              <a:t>WEATHER ANALYSIS</a:t>
            </a:r>
          </a:p>
          <a:p>
            <a:pPr algn="ctr"/>
            <a:r>
              <a:rPr lang="en-US" sz="5400" dirty="0">
                <a:ln w="0"/>
                <a:effectLst>
                  <a:outerShdw blurRad="38100" dist="19050" dir="2700000" algn="tl" rotWithShape="0">
                    <a:schemeClr val="dk1">
                      <a:alpha val="40000"/>
                    </a:schemeClr>
                  </a:outerShdw>
                </a:effectLst>
                <a:latin typeface="Corbel" panose="020B0503020204020204" pitchFamily="34" charset="0"/>
                <a:ea typeface="Cambria" panose="02040503050406030204" pitchFamily="18" charset="0"/>
              </a:rPr>
              <a:t>AUSTRALIA</a:t>
            </a:r>
          </a:p>
        </p:txBody>
      </p:sp>
    </p:spTree>
    <p:extLst>
      <p:ext uri="{BB962C8B-B14F-4D97-AF65-F5344CB8AC3E}">
        <p14:creationId xmlns:p14="http://schemas.microsoft.com/office/powerpoint/2010/main" val="2592641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FE676A-09C8-428A-AC20-46981B1D7BFD}"/>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9B760247-A877-4B2C-A3CB-02CFC34F32F2}"/>
              </a:ext>
            </a:extLst>
          </p:cNvPr>
          <p:cNvSpPr txBox="1">
            <a:spLocks/>
          </p:cNvSpPr>
          <p:nvPr/>
        </p:nvSpPr>
        <p:spPr>
          <a:xfrm>
            <a:off x="2955738" y="389475"/>
            <a:ext cx="6280522"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CORRELATION</a:t>
            </a:r>
          </a:p>
        </p:txBody>
      </p:sp>
      <p:sp>
        <p:nvSpPr>
          <p:cNvPr id="6" name="Content Placeholder 2">
            <a:extLst>
              <a:ext uri="{FF2B5EF4-FFF2-40B4-BE49-F238E27FC236}">
                <a16:creationId xmlns:a16="http://schemas.microsoft.com/office/drawing/2014/main" id="{4D6C3472-0CB3-4ACD-82AC-01C300FB0B56}"/>
              </a:ext>
            </a:extLst>
          </p:cNvPr>
          <p:cNvSpPr txBox="1">
            <a:spLocks/>
          </p:cNvSpPr>
          <p:nvPr/>
        </p:nvSpPr>
        <p:spPr>
          <a:xfrm>
            <a:off x="807645" y="5449787"/>
            <a:ext cx="4721946" cy="10858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dirty="0"/>
              <a:t>Correlation co-efficient :</a:t>
            </a:r>
          </a:p>
          <a:p>
            <a:pPr marL="0" indent="0" algn="ctr">
              <a:buNone/>
            </a:pPr>
            <a:r>
              <a:rPr lang="en-US" sz="2300" dirty="0"/>
              <a:t>0.961</a:t>
            </a:r>
            <a:endParaRPr lang="en-IN" sz="2300" dirty="0"/>
          </a:p>
        </p:txBody>
      </p:sp>
      <p:pic>
        <p:nvPicPr>
          <p:cNvPr id="9" name="Picture 8">
            <a:extLst>
              <a:ext uri="{FF2B5EF4-FFF2-40B4-BE49-F238E27FC236}">
                <a16:creationId xmlns:a16="http://schemas.microsoft.com/office/drawing/2014/main" id="{243E0CB5-DAC0-4AE1-A70F-71B0EABAF6A4}"/>
              </a:ext>
            </a:extLst>
          </p:cNvPr>
          <p:cNvPicPr>
            <a:picLocks noChangeAspect="1"/>
          </p:cNvPicPr>
          <p:nvPr/>
        </p:nvPicPr>
        <p:blipFill>
          <a:blip r:embed="rId2"/>
          <a:stretch>
            <a:fillRect/>
          </a:stretch>
        </p:blipFill>
        <p:spPr>
          <a:xfrm>
            <a:off x="713057" y="2006542"/>
            <a:ext cx="4911122" cy="3135909"/>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F0BD672D-6E1F-404B-AAB9-135CEF2B8FF5}"/>
              </a:ext>
            </a:extLst>
          </p:cNvPr>
          <p:cNvPicPr>
            <a:picLocks noChangeAspect="1"/>
          </p:cNvPicPr>
          <p:nvPr/>
        </p:nvPicPr>
        <p:blipFill>
          <a:blip r:embed="rId3"/>
          <a:stretch>
            <a:fillRect/>
          </a:stretch>
        </p:blipFill>
        <p:spPr>
          <a:xfrm>
            <a:off x="6449735" y="2006542"/>
            <a:ext cx="4930447" cy="3135909"/>
          </a:xfrm>
          <a:prstGeom prst="rect">
            <a:avLst/>
          </a:prstGeom>
          <a:ln>
            <a:noFill/>
          </a:ln>
          <a:effectLst>
            <a:outerShdw blurRad="292100" dist="139700" dir="2700000" algn="tl" rotWithShape="0">
              <a:srgbClr val="333333">
                <a:alpha val="65000"/>
              </a:srgbClr>
            </a:outerShdw>
          </a:effectLst>
        </p:spPr>
      </p:pic>
      <p:sp>
        <p:nvSpPr>
          <p:cNvPr id="11" name="Content Placeholder 2">
            <a:extLst>
              <a:ext uri="{FF2B5EF4-FFF2-40B4-BE49-F238E27FC236}">
                <a16:creationId xmlns:a16="http://schemas.microsoft.com/office/drawing/2014/main" id="{B4FA998E-F7ED-429C-B981-AB30AE88B0C4}"/>
              </a:ext>
            </a:extLst>
          </p:cNvPr>
          <p:cNvSpPr txBox="1">
            <a:spLocks/>
          </p:cNvSpPr>
          <p:nvPr/>
        </p:nvSpPr>
        <p:spPr>
          <a:xfrm>
            <a:off x="6553985" y="5449787"/>
            <a:ext cx="4721946" cy="10858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dirty="0"/>
              <a:t>Correlation co-efficient : </a:t>
            </a:r>
          </a:p>
          <a:p>
            <a:pPr marL="0" indent="0" algn="ctr">
              <a:buNone/>
            </a:pPr>
            <a:r>
              <a:rPr lang="en-US" sz="2300" dirty="0"/>
              <a:t>0.2367</a:t>
            </a:r>
          </a:p>
          <a:p>
            <a:pPr marL="0" indent="0" algn="ctr">
              <a:buNone/>
            </a:pPr>
            <a:endParaRPr lang="en-IN" sz="2300" dirty="0"/>
          </a:p>
        </p:txBody>
      </p:sp>
    </p:spTree>
    <p:extLst>
      <p:ext uri="{BB962C8B-B14F-4D97-AF65-F5344CB8AC3E}">
        <p14:creationId xmlns:p14="http://schemas.microsoft.com/office/powerpoint/2010/main" val="343473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CA06A1A-4271-4025-8222-614B2E24768D}"/>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C88237E2-A283-4CED-AC8D-4B6F9341839A}"/>
              </a:ext>
            </a:extLst>
          </p:cNvPr>
          <p:cNvSpPr txBox="1">
            <a:spLocks/>
          </p:cNvSpPr>
          <p:nvPr/>
        </p:nvSpPr>
        <p:spPr>
          <a:xfrm>
            <a:off x="2955738" y="389475"/>
            <a:ext cx="6280522"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CORRELATION</a:t>
            </a:r>
          </a:p>
        </p:txBody>
      </p:sp>
      <p:sp>
        <p:nvSpPr>
          <p:cNvPr id="7" name="Content Placeholder 2">
            <a:extLst>
              <a:ext uri="{FF2B5EF4-FFF2-40B4-BE49-F238E27FC236}">
                <a16:creationId xmlns:a16="http://schemas.microsoft.com/office/drawing/2014/main" id="{5421A76D-B85F-4794-A07B-2E8C25331AF2}"/>
              </a:ext>
            </a:extLst>
          </p:cNvPr>
          <p:cNvSpPr txBox="1">
            <a:spLocks/>
          </p:cNvSpPr>
          <p:nvPr/>
        </p:nvSpPr>
        <p:spPr>
          <a:xfrm>
            <a:off x="807645" y="5449787"/>
            <a:ext cx="4721946" cy="10858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dirty="0"/>
              <a:t>Correlation co-efficient :</a:t>
            </a:r>
          </a:p>
          <a:p>
            <a:pPr marL="0" indent="0" algn="ctr">
              <a:buNone/>
            </a:pPr>
            <a:r>
              <a:rPr lang="en-US" sz="2300" dirty="0"/>
              <a:t>0.4771</a:t>
            </a:r>
            <a:endParaRPr lang="en-IN" sz="2300" dirty="0"/>
          </a:p>
        </p:txBody>
      </p:sp>
      <p:sp>
        <p:nvSpPr>
          <p:cNvPr id="10" name="Content Placeholder 2">
            <a:extLst>
              <a:ext uri="{FF2B5EF4-FFF2-40B4-BE49-F238E27FC236}">
                <a16:creationId xmlns:a16="http://schemas.microsoft.com/office/drawing/2014/main" id="{10002798-A913-45E1-8397-5F1658BDC80F}"/>
              </a:ext>
            </a:extLst>
          </p:cNvPr>
          <p:cNvSpPr txBox="1">
            <a:spLocks/>
          </p:cNvSpPr>
          <p:nvPr/>
        </p:nvSpPr>
        <p:spPr>
          <a:xfrm>
            <a:off x="6553985" y="5449787"/>
            <a:ext cx="4721946" cy="10858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dirty="0"/>
              <a:t>Correlation co-efficient : </a:t>
            </a:r>
          </a:p>
          <a:p>
            <a:pPr marL="0" indent="0" algn="ctr">
              <a:buNone/>
            </a:pPr>
            <a:r>
              <a:rPr lang="en-US" sz="2300" dirty="0"/>
              <a:t>0.3574</a:t>
            </a:r>
          </a:p>
          <a:p>
            <a:pPr marL="0" indent="0" algn="ctr">
              <a:buNone/>
            </a:pPr>
            <a:endParaRPr lang="en-IN" sz="2300" dirty="0"/>
          </a:p>
        </p:txBody>
      </p:sp>
      <p:pic>
        <p:nvPicPr>
          <p:cNvPr id="11" name="Picture 10">
            <a:extLst>
              <a:ext uri="{FF2B5EF4-FFF2-40B4-BE49-F238E27FC236}">
                <a16:creationId xmlns:a16="http://schemas.microsoft.com/office/drawing/2014/main" id="{41909C18-F784-4B6E-A715-26BE8345D1FE}"/>
              </a:ext>
            </a:extLst>
          </p:cNvPr>
          <p:cNvPicPr>
            <a:picLocks noChangeAspect="1"/>
          </p:cNvPicPr>
          <p:nvPr/>
        </p:nvPicPr>
        <p:blipFill rotWithShape="1">
          <a:blip r:embed="rId2"/>
          <a:srcRect r="1225"/>
          <a:stretch/>
        </p:blipFill>
        <p:spPr>
          <a:xfrm>
            <a:off x="728166" y="2006542"/>
            <a:ext cx="4801425" cy="3184788"/>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B6390050-88F9-4470-B8C5-8A0CA2C83920}"/>
              </a:ext>
            </a:extLst>
          </p:cNvPr>
          <p:cNvPicPr>
            <a:picLocks noChangeAspect="1"/>
          </p:cNvPicPr>
          <p:nvPr/>
        </p:nvPicPr>
        <p:blipFill rotWithShape="1">
          <a:blip r:embed="rId3"/>
          <a:srcRect l="3160" r="4686" b="3084"/>
          <a:stretch/>
        </p:blipFill>
        <p:spPr>
          <a:xfrm>
            <a:off x="6474506" y="1944149"/>
            <a:ext cx="4801425" cy="31847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5141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8D71D2-C8B1-4B3F-83C3-53DBD0FE5873}"/>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F603A698-28F2-4C92-8EFC-359A4EC7956D}"/>
              </a:ext>
            </a:extLst>
          </p:cNvPr>
          <p:cNvSpPr txBox="1">
            <a:spLocks/>
          </p:cNvSpPr>
          <p:nvPr/>
        </p:nvSpPr>
        <p:spPr>
          <a:xfrm>
            <a:off x="2955738" y="389475"/>
            <a:ext cx="6280522"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HYPOTHESIS  TESTING</a:t>
            </a:r>
          </a:p>
        </p:txBody>
      </p:sp>
      <p:pic>
        <p:nvPicPr>
          <p:cNvPr id="10" name="Picture 9">
            <a:extLst>
              <a:ext uri="{FF2B5EF4-FFF2-40B4-BE49-F238E27FC236}">
                <a16:creationId xmlns:a16="http://schemas.microsoft.com/office/drawing/2014/main" id="{532A643E-B74E-4505-B470-2B5D69BFC2F1}"/>
              </a:ext>
            </a:extLst>
          </p:cNvPr>
          <p:cNvPicPr>
            <a:picLocks noChangeAspect="1"/>
          </p:cNvPicPr>
          <p:nvPr/>
        </p:nvPicPr>
        <p:blipFill>
          <a:blip r:embed="rId2"/>
          <a:stretch>
            <a:fillRect/>
          </a:stretch>
        </p:blipFill>
        <p:spPr>
          <a:xfrm>
            <a:off x="1488484" y="1577130"/>
            <a:ext cx="3991519" cy="49622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3276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DBD1FC-C7F8-416B-9E28-92151DE7650A}"/>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3586AA23-FB9B-4C37-A729-15BF43BFA039}"/>
              </a:ext>
            </a:extLst>
          </p:cNvPr>
          <p:cNvSpPr txBox="1">
            <a:spLocks/>
          </p:cNvSpPr>
          <p:nvPr/>
        </p:nvSpPr>
        <p:spPr>
          <a:xfrm>
            <a:off x="2955738" y="389475"/>
            <a:ext cx="6280522"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HYPOTHESIS  TESTING</a:t>
            </a:r>
          </a:p>
        </p:txBody>
      </p:sp>
      <p:pic>
        <p:nvPicPr>
          <p:cNvPr id="6" name="Picture 5">
            <a:extLst>
              <a:ext uri="{FF2B5EF4-FFF2-40B4-BE49-F238E27FC236}">
                <a16:creationId xmlns:a16="http://schemas.microsoft.com/office/drawing/2014/main" id="{C4134F52-7D60-4431-841F-BBE241846430}"/>
              </a:ext>
            </a:extLst>
          </p:cNvPr>
          <p:cNvPicPr>
            <a:picLocks noChangeAspect="1"/>
          </p:cNvPicPr>
          <p:nvPr/>
        </p:nvPicPr>
        <p:blipFill>
          <a:blip r:embed="rId2"/>
          <a:stretch>
            <a:fillRect/>
          </a:stretch>
        </p:blipFill>
        <p:spPr>
          <a:xfrm>
            <a:off x="1434263" y="1454787"/>
            <a:ext cx="3874507" cy="249673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E0B4AC8-1696-46F8-AEE6-5F76DAAFD464}"/>
              </a:ext>
            </a:extLst>
          </p:cNvPr>
          <p:cNvPicPr>
            <a:picLocks noChangeAspect="1"/>
          </p:cNvPicPr>
          <p:nvPr/>
        </p:nvPicPr>
        <p:blipFill>
          <a:blip r:embed="rId3"/>
          <a:stretch>
            <a:fillRect/>
          </a:stretch>
        </p:blipFill>
        <p:spPr>
          <a:xfrm>
            <a:off x="1434263" y="4123757"/>
            <a:ext cx="3874507" cy="24345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50297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4BAE39-9C97-4A55-9EFB-96ADC7DA1457}"/>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A150C52B-60A8-4789-8811-DD8BE71E5BA2}"/>
              </a:ext>
            </a:extLst>
          </p:cNvPr>
          <p:cNvSpPr txBox="1">
            <a:spLocks/>
          </p:cNvSpPr>
          <p:nvPr/>
        </p:nvSpPr>
        <p:spPr>
          <a:xfrm>
            <a:off x="2955738" y="389475"/>
            <a:ext cx="6280522"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HYPOTHESIS  TESTING</a:t>
            </a:r>
          </a:p>
        </p:txBody>
      </p:sp>
      <p:pic>
        <p:nvPicPr>
          <p:cNvPr id="4" name="Picture 3">
            <a:extLst>
              <a:ext uri="{FF2B5EF4-FFF2-40B4-BE49-F238E27FC236}">
                <a16:creationId xmlns:a16="http://schemas.microsoft.com/office/drawing/2014/main" id="{BAE906F3-9C89-413C-AA54-BF909B516AA9}"/>
              </a:ext>
            </a:extLst>
          </p:cNvPr>
          <p:cNvPicPr>
            <a:picLocks noChangeAspect="1"/>
          </p:cNvPicPr>
          <p:nvPr/>
        </p:nvPicPr>
        <p:blipFill>
          <a:blip r:embed="rId2"/>
          <a:stretch>
            <a:fillRect/>
          </a:stretch>
        </p:blipFill>
        <p:spPr>
          <a:xfrm>
            <a:off x="821867" y="2227844"/>
            <a:ext cx="5506292" cy="34598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041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C358B8-D53D-4A2E-9056-A8A9A1717D82}"/>
              </a:ext>
            </a:extLst>
          </p:cNvPr>
          <p:cNvSpPr/>
          <p:nvPr/>
        </p:nvSpPr>
        <p:spPr>
          <a:xfrm>
            <a:off x="0" y="3008448"/>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2F9EFA54-3C51-4A29-A723-D09B24F1424F}"/>
              </a:ext>
            </a:extLst>
          </p:cNvPr>
          <p:cNvSpPr txBox="1">
            <a:spLocks/>
          </p:cNvSpPr>
          <p:nvPr/>
        </p:nvSpPr>
        <p:spPr>
          <a:xfrm>
            <a:off x="2955738" y="3010239"/>
            <a:ext cx="6280522"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THANK  YOU!</a:t>
            </a:r>
          </a:p>
        </p:txBody>
      </p:sp>
    </p:spTree>
    <p:extLst>
      <p:ext uri="{BB962C8B-B14F-4D97-AF65-F5344CB8AC3E}">
        <p14:creationId xmlns:p14="http://schemas.microsoft.com/office/powerpoint/2010/main" val="372940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1A20D28-C48C-4E74-8D03-759C23E000C1}"/>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9FB75F8-277F-40B0-8126-5254FCAD699B}"/>
              </a:ext>
            </a:extLst>
          </p:cNvPr>
          <p:cNvSpPr>
            <a:spLocks noGrp="1"/>
          </p:cNvSpPr>
          <p:nvPr>
            <p:ph type="title"/>
          </p:nvPr>
        </p:nvSpPr>
        <p:spPr>
          <a:xfrm>
            <a:off x="4837078" y="386262"/>
            <a:ext cx="2517843" cy="841103"/>
          </a:xfrm>
        </p:spPr>
        <p:txBody>
          <a:bodyPr/>
          <a:lstStyle/>
          <a:p>
            <a:pPr algn="ctr"/>
            <a:r>
              <a:rPr lang="en-IN" dirty="0">
                <a:latin typeface="Corbel" panose="020B0503020204020204" pitchFamily="34" charset="0"/>
              </a:rPr>
              <a:t>DATASET</a:t>
            </a:r>
          </a:p>
        </p:txBody>
      </p:sp>
      <p:pic>
        <p:nvPicPr>
          <p:cNvPr id="6" name="Content Placeholder 5">
            <a:extLst>
              <a:ext uri="{FF2B5EF4-FFF2-40B4-BE49-F238E27FC236}">
                <a16:creationId xmlns:a16="http://schemas.microsoft.com/office/drawing/2014/main" id="{203D5432-CF4F-4325-AD8A-42018028845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3796"/>
          <a:stretch/>
        </p:blipFill>
        <p:spPr>
          <a:xfrm>
            <a:off x="641959" y="1727165"/>
            <a:ext cx="5525379" cy="3467409"/>
          </a:xfrm>
          <a:prstGeom prst="rect">
            <a:avLst/>
          </a:prstGeom>
          <a:ln>
            <a:noFill/>
          </a:ln>
          <a:effectLst>
            <a:outerShdw blurRad="292100" dist="139700" dir="2700000" algn="tl" rotWithShape="0">
              <a:srgbClr val="333333">
                <a:alpha val="65000"/>
              </a:srgbClr>
            </a:outerShdw>
          </a:effectLst>
        </p:spPr>
      </p:pic>
      <p:sp>
        <p:nvSpPr>
          <p:cNvPr id="4" name="Content Placeholder 2">
            <a:extLst>
              <a:ext uri="{FF2B5EF4-FFF2-40B4-BE49-F238E27FC236}">
                <a16:creationId xmlns:a16="http://schemas.microsoft.com/office/drawing/2014/main" id="{54E95B9C-AB95-464E-8195-2BCDF2196CA4}"/>
              </a:ext>
            </a:extLst>
          </p:cNvPr>
          <p:cNvSpPr txBox="1">
            <a:spLocks/>
          </p:cNvSpPr>
          <p:nvPr/>
        </p:nvSpPr>
        <p:spPr>
          <a:xfrm>
            <a:off x="868971" y="5602810"/>
            <a:ext cx="5071354" cy="1566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This dataset contains about 10 years of daily weather observations from numerous Australian weather stations.</a:t>
            </a:r>
          </a:p>
          <a:p>
            <a:endParaRPr lang="en-IN" sz="2400" dirty="0"/>
          </a:p>
        </p:txBody>
      </p:sp>
      <p:sp>
        <p:nvSpPr>
          <p:cNvPr id="10" name="Content Placeholder 2">
            <a:extLst>
              <a:ext uri="{FF2B5EF4-FFF2-40B4-BE49-F238E27FC236}">
                <a16:creationId xmlns:a16="http://schemas.microsoft.com/office/drawing/2014/main" id="{CD07BC50-0F92-4ADB-A414-139C4DC16881}"/>
              </a:ext>
            </a:extLst>
          </p:cNvPr>
          <p:cNvSpPr txBox="1">
            <a:spLocks/>
          </p:cNvSpPr>
          <p:nvPr/>
        </p:nvSpPr>
        <p:spPr>
          <a:xfrm>
            <a:off x="6966692" y="2461100"/>
            <a:ext cx="4583349" cy="30544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Number of columns : 24</a:t>
            </a:r>
          </a:p>
          <a:p>
            <a:pPr lvl="1"/>
            <a:r>
              <a:rPr lang="en-IN" dirty="0"/>
              <a:t>Numerical : 17</a:t>
            </a:r>
          </a:p>
          <a:p>
            <a:pPr lvl="1"/>
            <a:r>
              <a:rPr lang="en-IN" dirty="0"/>
              <a:t>Categorical :  6</a:t>
            </a:r>
          </a:p>
          <a:p>
            <a:r>
              <a:rPr lang="en-IN" dirty="0"/>
              <a:t>Number of rows : 142193</a:t>
            </a:r>
          </a:p>
          <a:p>
            <a:r>
              <a:rPr lang="en-IN" dirty="0"/>
              <a:t>NaN values : 9.27%</a:t>
            </a:r>
          </a:p>
          <a:p>
            <a:r>
              <a:rPr lang="en-IN" dirty="0"/>
              <a:t>Missing values : 3%</a:t>
            </a:r>
          </a:p>
          <a:p>
            <a:endParaRPr lang="en-IN" dirty="0"/>
          </a:p>
          <a:p>
            <a:endParaRPr lang="en-IN" dirty="0"/>
          </a:p>
        </p:txBody>
      </p:sp>
    </p:spTree>
    <p:extLst>
      <p:ext uri="{BB962C8B-B14F-4D97-AF65-F5344CB8AC3E}">
        <p14:creationId xmlns:p14="http://schemas.microsoft.com/office/powerpoint/2010/main" val="38242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58428D7-9652-4EAA-B22C-36657C15AF40}"/>
              </a:ext>
            </a:extLst>
          </p:cNvPr>
          <p:cNvSpPr>
            <a:spLocks noGrp="1"/>
          </p:cNvSpPr>
          <p:nvPr>
            <p:ph idx="1"/>
          </p:nvPr>
        </p:nvSpPr>
        <p:spPr>
          <a:xfrm>
            <a:off x="441545" y="1514238"/>
            <a:ext cx="10515600" cy="1005124"/>
          </a:xfrm>
        </p:spPr>
        <p:txBody>
          <a:bodyPr/>
          <a:lstStyle/>
          <a:p>
            <a:r>
              <a:rPr lang="en-IN" dirty="0"/>
              <a:t>Dropped columns such as Evaporation, Sunshine, Cloud3pm, Cloud9am with 50% NaN values.</a:t>
            </a:r>
          </a:p>
          <a:p>
            <a:pPr marL="0" indent="0">
              <a:buNone/>
            </a:pPr>
            <a:endParaRPr lang="en-IN" dirty="0"/>
          </a:p>
        </p:txBody>
      </p:sp>
      <p:sp>
        <p:nvSpPr>
          <p:cNvPr id="5" name="Rectangle 4">
            <a:extLst>
              <a:ext uri="{FF2B5EF4-FFF2-40B4-BE49-F238E27FC236}">
                <a16:creationId xmlns:a16="http://schemas.microsoft.com/office/drawing/2014/main" id="{F39E14AD-27CB-4BF8-A191-C5E4DC363E0B}"/>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29DA46E5-4D3B-4E3C-A44C-B646C89DC0A9}"/>
              </a:ext>
            </a:extLst>
          </p:cNvPr>
          <p:cNvSpPr txBox="1">
            <a:spLocks/>
          </p:cNvSpPr>
          <p:nvPr/>
        </p:nvSpPr>
        <p:spPr>
          <a:xfrm>
            <a:off x="3990772" y="387683"/>
            <a:ext cx="4210455" cy="841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DATA CLEANING</a:t>
            </a:r>
          </a:p>
        </p:txBody>
      </p:sp>
      <p:pic>
        <p:nvPicPr>
          <p:cNvPr id="7" name="Picture 6">
            <a:extLst>
              <a:ext uri="{FF2B5EF4-FFF2-40B4-BE49-F238E27FC236}">
                <a16:creationId xmlns:a16="http://schemas.microsoft.com/office/drawing/2014/main" id="{920E85B4-AE7A-4917-83AD-63F0A5D3F3FC}"/>
              </a:ext>
            </a:extLst>
          </p:cNvPr>
          <p:cNvPicPr>
            <a:picLocks noChangeAspect="1"/>
          </p:cNvPicPr>
          <p:nvPr/>
        </p:nvPicPr>
        <p:blipFill>
          <a:blip r:embed="rId2"/>
          <a:stretch>
            <a:fillRect/>
          </a:stretch>
        </p:blipFill>
        <p:spPr>
          <a:xfrm>
            <a:off x="6689806" y="2151965"/>
            <a:ext cx="4857714" cy="4146829"/>
          </a:xfrm>
          <a:prstGeom prst="rect">
            <a:avLst/>
          </a:prstGeom>
          <a:ln>
            <a:noFill/>
          </a:ln>
          <a:effectLst>
            <a:outerShdw blurRad="292100" dist="139700" dir="2700000" algn="tl" rotWithShape="0">
              <a:srgbClr val="333333">
                <a:alpha val="65000"/>
              </a:srgbClr>
            </a:outerShdw>
          </a:effectLst>
        </p:spPr>
      </p:pic>
      <p:sp>
        <p:nvSpPr>
          <p:cNvPr id="8" name="Content Placeholder 3">
            <a:extLst>
              <a:ext uri="{FF2B5EF4-FFF2-40B4-BE49-F238E27FC236}">
                <a16:creationId xmlns:a16="http://schemas.microsoft.com/office/drawing/2014/main" id="{4947BB23-3821-46FC-8E8A-402BFB070C3E}"/>
              </a:ext>
            </a:extLst>
          </p:cNvPr>
          <p:cNvSpPr txBox="1">
            <a:spLocks/>
          </p:cNvSpPr>
          <p:nvPr/>
        </p:nvSpPr>
        <p:spPr>
          <a:xfrm>
            <a:off x="441545" y="2519362"/>
            <a:ext cx="6326081" cy="37646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Major cities : Sydney, Melbourne, Brisbane, Canberra, Adelaide and Perth were chosen for analysis</a:t>
            </a:r>
          </a:p>
          <a:p>
            <a:r>
              <a:rPr lang="en-IN" dirty="0"/>
              <a:t>Specific years chosen based on the availability of data.</a:t>
            </a:r>
          </a:p>
          <a:p>
            <a:r>
              <a:rPr lang="en-IN" dirty="0"/>
              <a:t>NaNs in numerical columns were interpolated.</a:t>
            </a:r>
          </a:p>
          <a:p>
            <a:r>
              <a:rPr lang="en-IN" dirty="0"/>
              <a:t>NA in categorical columns replaced by the values in the previous row.</a:t>
            </a:r>
          </a:p>
          <a:p>
            <a:endParaRPr lang="en-IN" dirty="0"/>
          </a:p>
          <a:p>
            <a:endParaRPr lang="en-IN" dirty="0"/>
          </a:p>
          <a:p>
            <a:endParaRPr lang="en-IN" dirty="0"/>
          </a:p>
        </p:txBody>
      </p:sp>
    </p:spTree>
    <p:extLst>
      <p:ext uri="{BB962C8B-B14F-4D97-AF65-F5344CB8AC3E}">
        <p14:creationId xmlns:p14="http://schemas.microsoft.com/office/powerpoint/2010/main" val="1897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861406-CB9F-42BF-A5F7-44F0AD135C18}"/>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7F45EFAD-06A2-4FEC-A277-C436224AC723}"/>
              </a:ext>
            </a:extLst>
          </p:cNvPr>
          <p:cNvSpPr txBox="1">
            <a:spLocks/>
          </p:cNvSpPr>
          <p:nvPr/>
        </p:nvSpPr>
        <p:spPr>
          <a:xfrm>
            <a:off x="3990772" y="387683"/>
            <a:ext cx="4210455" cy="841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DATA CLEANING</a:t>
            </a:r>
          </a:p>
        </p:txBody>
      </p:sp>
      <p:pic>
        <p:nvPicPr>
          <p:cNvPr id="6" name="Picture 5">
            <a:extLst>
              <a:ext uri="{FF2B5EF4-FFF2-40B4-BE49-F238E27FC236}">
                <a16:creationId xmlns:a16="http://schemas.microsoft.com/office/drawing/2014/main" id="{8AB3A83E-B0A3-416F-A6C6-C14FD5C27B9A}"/>
              </a:ext>
            </a:extLst>
          </p:cNvPr>
          <p:cNvPicPr>
            <a:picLocks noChangeAspect="1"/>
          </p:cNvPicPr>
          <p:nvPr/>
        </p:nvPicPr>
        <p:blipFill rotWithShape="1">
          <a:blip r:embed="rId2"/>
          <a:srcRect r="7227" b="6181"/>
          <a:stretch/>
        </p:blipFill>
        <p:spPr>
          <a:xfrm>
            <a:off x="623583" y="2206826"/>
            <a:ext cx="1859576" cy="354222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8670865-3F34-4CD1-854E-D0D9C03F25C6}"/>
              </a:ext>
            </a:extLst>
          </p:cNvPr>
          <p:cNvPicPr>
            <a:picLocks noChangeAspect="1"/>
          </p:cNvPicPr>
          <p:nvPr/>
        </p:nvPicPr>
        <p:blipFill rotWithShape="1">
          <a:blip r:embed="rId3"/>
          <a:srcRect r="354" b="6820"/>
          <a:stretch/>
        </p:blipFill>
        <p:spPr>
          <a:xfrm>
            <a:off x="2965720" y="2206826"/>
            <a:ext cx="1859577" cy="3542222"/>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A0BFF67E-BC90-49F5-95D8-1E99E924C98C}"/>
              </a:ext>
            </a:extLst>
          </p:cNvPr>
          <p:cNvPicPr>
            <a:picLocks noChangeAspect="1"/>
          </p:cNvPicPr>
          <p:nvPr/>
        </p:nvPicPr>
        <p:blipFill>
          <a:blip r:embed="rId4"/>
          <a:stretch>
            <a:fillRect/>
          </a:stretch>
        </p:blipFill>
        <p:spPr>
          <a:xfrm>
            <a:off x="5619953" y="2126791"/>
            <a:ext cx="6033782" cy="4165950"/>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AD42673C-0678-4431-BDBD-AB4FD47C237E}"/>
              </a:ext>
            </a:extLst>
          </p:cNvPr>
          <p:cNvSpPr/>
          <p:nvPr/>
        </p:nvSpPr>
        <p:spPr>
          <a:xfrm>
            <a:off x="8272665" y="1524357"/>
            <a:ext cx="1147054" cy="584775"/>
          </a:xfrm>
          <a:prstGeom prst="rect">
            <a:avLst/>
          </a:prstGeom>
        </p:spPr>
        <p:txBody>
          <a:bodyPr wrap="square">
            <a:spAutoFit/>
          </a:bodyPr>
          <a:lstStyle/>
          <a:p>
            <a:r>
              <a:rPr lang="en-IN" sz="3200" dirty="0"/>
              <a:t>CODE</a:t>
            </a:r>
          </a:p>
        </p:txBody>
      </p:sp>
      <p:sp>
        <p:nvSpPr>
          <p:cNvPr id="10" name="Rectangle 9">
            <a:extLst>
              <a:ext uri="{FF2B5EF4-FFF2-40B4-BE49-F238E27FC236}">
                <a16:creationId xmlns:a16="http://schemas.microsoft.com/office/drawing/2014/main" id="{B9B9CA05-2897-4955-B790-1784CFDBB568}"/>
              </a:ext>
            </a:extLst>
          </p:cNvPr>
          <p:cNvSpPr/>
          <p:nvPr/>
        </p:nvSpPr>
        <p:spPr>
          <a:xfrm>
            <a:off x="1300350" y="1524357"/>
            <a:ext cx="2942568" cy="461665"/>
          </a:xfrm>
          <a:prstGeom prst="rect">
            <a:avLst/>
          </a:prstGeom>
        </p:spPr>
        <p:txBody>
          <a:bodyPr wrap="square">
            <a:spAutoFit/>
          </a:bodyPr>
          <a:lstStyle/>
          <a:p>
            <a:r>
              <a:rPr lang="en-IN" sz="2400" dirty="0"/>
              <a:t>Number of NA values</a:t>
            </a:r>
          </a:p>
        </p:txBody>
      </p:sp>
      <p:sp>
        <p:nvSpPr>
          <p:cNvPr id="11" name="Rectangle 10">
            <a:extLst>
              <a:ext uri="{FF2B5EF4-FFF2-40B4-BE49-F238E27FC236}">
                <a16:creationId xmlns:a16="http://schemas.microsoft.com/office/drawing/2014/main" id="{7E4EB403-2D23-423A-8A08-9EC460DBB5F3}"/>
              </a:ext>
            </a:extLst>
          </p:cNvPr>
          <p:cNvSpPr/>
          <p:nvPr/>
        </p:nvSpPr>
        <p:spPr>
          <a:xfrm>
            <a:off x="1103273" y="5908900"/>
            <a:ext cx="1013464" cy="461665"/>
          </a:xfrm>
          <a:prstGeom prst="rect">
            <a:avLst/>
          </a:prstGeom>
        </p:spPr>
        <p:txBody>
          <a:bodyPr wrap="square">
            <a:spAutoFit/>
          </a:bodyPr>
          <a:lstStyle/>
          <a:p>
            <a:r>
              <a:rPr lang="en-IN" sz="2400" dirty="0"/>
              <a:t>Before</a:t>
            </a:r>
            <a:endParaRPr lang="en-IN" sz="3200" dirty="0"/>
          </a:p>
        </p:txBody>
      </p:sp>
      <p:sp>
        <p:nvSpPr>
          <p:cNvPr id="12" name="Rectangle 11">
            <a:extLst>
              <a:ext uri="{FF2B5EF4-FFF2-40B4-BE49-F238E27FC236}">
                <a16:creationId xmlns:a16="http://schemas.microsoft.com/office/drawing/2014/main" id="{32C04495-8226-4028-84D3-525DB1F0ED85}"/>
              </a:ext>
            </a:extLst>
          </p:cNvPr>
          <p:cNvSpPr/>
          <p:nvPr/>
        </p:nvSpPr>
        <p:spPr>
          <a:xfrm>
            <a:off x="3334089" y="5908899"/>
            <a:ext cx="908829" cy="461665"/>
          </a:xfrm>
          <a:prstGeom prst="rect">
            <a:avLst/>
          </a:prstGeom>
        </p:spPr>
        <p:txBody>
          <a:bodyPr wrap="square">
            <a:spAutoFit/>
          </a:bodyPr>
          <a:lstStyle/>
          <a:p>
            <a:r>
              <a:rPr lang="en-IN" sz="2400" dirty="0"/>
              <a:t>After</a:t>
            </a:r>
            <a:endParaRPr lang="en-IN" sz="3200" dirty="0"/>
          </a:p>
        </p:txBody>
      </p:sp>
    </p:spTree>
    <p:extLst>
      <p:ext uri="{BB962C8B-B14F-4D97-AF65-F5344CB8AC3E}">
        <p14:creationId xmlns:p14="http://schemas.microsoft.com/office/powerpoint/2010/main" val="198564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1AB4D6-6EE0-4E47-81DB-5FEA9841FB48}"/>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27678080-B60C-4349-97E6-F96D936A74AF}"/>
              </a:ext>
            </a:extLst>
          </p:cNvPr>
          <p:cNvSpPr txBox="1">
            <a:spLocks/>
          </p:cNvSpPr>
          <p:nvPr/>
        </p:nvSpPr>
        <p:spPr>
          <a:xfrm>
            <a:off x="3008886" y="386262"/>
            <a:ext cx="6174227"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GRAPH VISUALIZATIONS</a:t>
            </a:r>
          </a:p>
        </p:txBody>
      </p:sp>
      <p:pic>
        <p:nvPicPr>
          <p:cNvPr id="6" name="Picture 5">
            <a:extLst>
              <a:ext uri="{FF2B5EF4-FFF2-40B4-BE49-F238E27FC236}">
                <a16:creationId xmlns:a16="http://schemas.microsoft.com/office/drawing/2014/main" id="{DE5D1E7C-585A-4E70-A358-D4DD19B30F3C}"/>
              </a:ext>
            </a:extLst>
          </p:cNvPr>
          <p:cNvPicPr>
            <a:picLocks noChangeAspect="1"/>
          </p:cNvPicPr>
          <p:nvPr/>
        </p:nvPicPr>
        <p:blipFill>
          <a:blip r:embed="rId2"/>
          <a:stretch>
            <a:fillRect/>
          </a:stretch>
        </p:blipFill>
        <p:spPr>
          <a:xfrm>
            <a:off x="200771" y="2089259"/>
            <a:ext cx="3807756" cy="267926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5C8447F-0C79-4FF5-93F5-CAFAC1952763}"/>
              </a:ext>
            </a:extLst>
          </p:cNvPr>
          <p:cNvPicPr>
            <a:picLocks noChangeAspect="1"/>
          </p:cNvPicPr>
          <p:nvPr/>
        </p:nvPicPr>
        <p:blipFill rotWithShape="1">
          <a:blip r:embed="rId3"/>
          <a:srcRect l="2409" t="237" r="2409" b="-229"/>
          <a:stretch/>
        </p:blipFill>
        <p:spPr>
          <a:xfrm>
            <a:off x="4192117" y="2089478"/>
            <a:ext cx="3807764" cy="267904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7A9A5CE-0D2D-46F8-89E9-E07F01A5229E}"/>
              </a:ext>
            </a:extLst>
          </p:cNvPr>
          <p:cNvPicPr>
            <a:picLocks noChangeAspect="1"/>
          </p:cNvPicPr>
          <p:nvPr/>
        </p:nvPicPr>
        <p:blipFill rotWithShape="1">
          <a:blip r:embed="rId4"/>
          <a:srcRect r="3369" b="249"/>
          <a:stretch/>
        </p:blipFill>
        <p:spPr>
          <a:xfrm>
            <a:off x="8193195" y="2089493"/>
            <a:ext cx="3807765" cy="2679042"/>
          </a:xfrm>
          <a:prstGeom prst="rect">
            <a:avLst/>
          </a:prstGeom>
          <a:ln>
            <a:noFill/>
          </a:ln>
          <a:effectLst>
            <a:outerShdw blurRad="292100" dist="139700" dir="2700000" algn="tl" rotWithShape="0">
              <a:srgbClr val="333333">
                <a:alpha val="65000"/>
              </a:srgbClr>
            </a:outerShdw>
          </a:effectLst>
        </p:spPr>
      </p:pic>
      <p:sp>
        <p:nvSpPr>
          <p:cNvPr id="9" name="Content Placeholder 2">
            <a:extLst>
              <a:ext uri="{FF2B5EF4-FFF2-40B4-BE49-F238E27FC236}">
                <a16:creationId xmlns:a16="http://schemas.microsoft.com/office/drawing/2014/main" id="{55B01673-AA6C-47FB-AF7E-EBD87717DE94}"/>
              </a:ext>
            </a:extLst>
          </p:cNvPr>
          <p:cNvSpPr txBox="1">
            <a:spLocks/>
          </p:cNvSpPr>
          <p:nvPr/>
        </p:nvSpPr>
        <p:spPr>
          <a:xfrm>
            <a:off x="572939" y="5323849"/>
            <a:ext cx="10774948" cy="1024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The line graphs show an increase in the average temperature at various locations such as Brisbane, Canberra and Sydney. This could be a result of global warming.</a:t>
            </a:r>
          </a:p>
          <a:p>
            <a:endParaRPr lang="en-IN" sz="2400" dirty="0"/>
          </a:p>
        </p:txBody>
      </p:sp>
    </p:spTree>
    <p:extLst>
      <p:ext uri="{BB962C8B-B14F-4D97-AF65-F5344CB8AC3E}">
        <p14:creationId xmlns:p14="http://schemas.microsoft.com/office/powerpoint/2010/main" val="417199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F6B3EA-70E1-48E4-AAD3-2AA0DBBC4357}"/>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D5EB26B3-D972-4FA6-B0E0-7B4B2F2F5DDA}"/>
              </a:ext>
            </a:extLst>
          </p:cNvPr>
          <p:cNvSpPr txBox="1">
            <a:spLocks/>
          </p:cNvSpPr>
          <p:nvPr/>
        </p:nvSpPr>
        <p:spPr>
          <a:xfrm>
            <a:off x="2947348" y="413219"/>
            <a:ext cx="6297300"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GRAPH  VISUALIZATIONS</a:t>
            </a:r>
          </a:p>
        </p:txBody>
      </p:sp>
      <p:sp>
        <p:nvSpPr>
          <p:cNvPr id="9" name="Content Placeholder 2">
            <a:extLst>
              <a:ext uri="{FF2B5EF4-FFF2-40B4-BE49-F238E27FC236}">
                <a16:creationId xmlns:a16="http://schemas.microsoft.com/office/drawing/2014/main" id="{92616540-8FA0-4C46-8511-44665E17F7C9}"/>
              </a:ext>
            </a:extLst>
          </p:cNvPr>
          <p:cNvSpPr txBox="1">
            <a:spLocks/>
          </p:cNvSpPr>
          <p:nvPr/>
        </p:nvSpPr>
        <p:spPr>
          <a:xfrm>
            <a:off x="708524" y="5629212"/>
            <a:ext cx="10774948" cy="841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Rainfall in Australia is highly variable, largely because of large-scale atmospheric and oceanic drivers that affect the region.</a:t>
            </a:r>
            <a:endParaRPr lang="en-IN" sz="2400" dirty="0"/>
          </a:p>
        </p:txBody>
      </p:sp>
      <p:pic>
        <p:nvPicPr>
          <p:cNvPr id="10" name="Picture 9">
            <a:extLst>
              <a:ext uri="{FF2B5EF4-FFF2-40B4-BE49-F238E27FC236}">
                <a16:creationId xmlns:a16="http://schemas.microsoft.com/office/drawing/2014/main" id="{F47FDD6A-1BAE-4E00-A511-2E0CFFCC17BD}"/>
              </a:ext>
            </a:extLst>
          </p:cNvPr>
          <p:cNvPicPr>
            <a:picLocks noChangeAspect="1"/>
          </p:cNvPicPr>
          <p:nvPr/>
        </p:nvPicPr>
        <p:blipFill>
          <a:blip r:embed="rId2"/>
          <a:stretch>
            <a:fillRect/>
          </a:stretch>
        </p:blipFill>
        <p:spPr>
          <a:xfrm>
            <a:off x="3519486" y="1680307"/>
            <a:ext cx="5153025" cy="3486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166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4D997-543F-4D89-AA3A-49D5D91975B6}"/>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50425844-BF64-413A-921E-9EBAF1209E20}"/>
              </a:ext>
            </a:extLst>
          </p:cNvPr>
          <p:cNvSpPr txBox="1">
            <a:spLocks/>
          </p:cNvSpPr>
          <p:nvPr/>
        </p:nvSpPr>
        <p:spPr>
          <a:xfrm>
            <a:off x="2947350" y="413217"/>
            <a:ext cx="6297300"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GRAPH  VISUALIZATIONS</a:t>
            </a:r>
          </a:p>
        </p:txBody>
      </p:sp>
      <p:sp>
        <p:nvSpPr>
          <p:cNvPr id="10" name="Content Placeholder 2">
            <a:extLst>
              <a:ext uri="{FF2B5EF4-FFF2-40B4-BE49-F238E27FC236}">
                <a16:creationId xmlns:a16="http://schemas.microsoft.com/office/drawing/2014/main" id="{0B79AB83-E840-45A6-9182-588959E1D008}"/>
              </a:ext>
            </a:extLst>
          </p:cNvPr>
          <p:cNvSpPr txBox="1">
            <a:spLocks/>
          </p:cNvSpPr>
          <p:nvPr/>
        </p:nvSpPr>
        <p:spPr>
          <a:xfrm>
            <a:off x="708526" y="5620824"/>
            <a:ext cx="10774948" cy="841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Rainfall in Sydney and Adelaide hasn’t shown any specific trends over the years. However, Adelaide has always received lower rainfall than Sydney.</a:t>
            </a:r>
            <a:endParaRPr lang="en-IN" sz="2400" dirty="0"/>
          </a:p>
        </p:txBody>
      </p:sp>
      <p:pic>
        <p:nvPicPr>
          <p:cNvPr id="12" name="Picture 11">
            <a:extLst>
              <a:ext uri="{FF2B5EF4-FFF2-40B4-BE49-F238E27FC236}">
                <a16:creationId xmlns:a16="http://schemas.microsoft.com/office/drawing/2014/main" id="{89829415-FA28-4714-B443-FBD182629F11}"/>
              </a:ext>
            </a:extLst>
          </p:cNvPr>
          <p:cNvPicPr>
            <a:picLocks noChangeAspect="1"/>
          </p:cNvPicPr>
          <p:nvPr/>
        </p:nvPicPr>
        <p:blipFill>
          <a:blip r:embed="rId2"/>
          <a:stretch>
            <a:fillRect/>
          </a:stretch>
        </p:blipFill>
        <p:spPr>
          <a:xfrm>
            <a:off x="3453815" y="1682997"/>
            <a:ext cx="5161765" cy="34510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518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1239B4-CC71-49F2-A541-68C3838FC711}"/>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D6EC78E4-395D-44AB-BF52-D9FFB7D2A786}"/>
              </a:ext>
            </a:extLst>
          </p:cNvPr>
          <p:cNvSpPr txBox="1">
            <a:spLocks/>
          </p:cNvSpPr>
          <p:nvPr/>
        </p:nvSpPr>
        <p:spPr>
          <a:xfrm>
            <a:off x="2955738" y="389475"/>
            <a:ext cx="6280522"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GRAPH  VISUALIZATIONS</a:t>
            </a:r>
          </a:p>
        </p:txBody>
      </p:sp>
      <p:sp>
        <p:nvSpPr>
          <p:cNvPr id="6" name="Content Placeholder 2">
            <a:extLst>
              <a:ext uri="{FF2B5EF4-FFF2-40B4-BE49-F238E27FC236}">
                <a16:creationId xmlns:a16="http://schemas.microsoft.com/office/drawing/2014/main" id="{2C60A393-5158-47F3-9EAC-D260ACBAFE01}"/>
              </a:ext>
            </a:extLst>
          </p:cNvPr>
          <p:cNvSpPr txBox="1">
            <a:spLocks/>
          </p:cNvSpPr>
          <p:nvPr/>
        </p:nvSpPr>
        <p:spPr>
          <a:xfrm>
            <a:off x="6858509" y="2433765"/>
            <a:ext cx="4755502" cy="34398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dirty="0"/>
              <a:t>Relative humidity represents a percentage of water vapor in the air that changes when the air temperature changes. As air temperature increases, air can hold more water molecules, and its relative humidity decreases. When temperatures drop, relative humidity increases.</a:t>
            </a:r>
            <a:endParaRPr lang="en-IN" sz="2300" dirty="0"/>
          </a:p>
        </p:txBody>
      </p:sp>
      <p:pic>
        <p:nvPicPr>
          <p:cNvPr id="8" name="Picture 7">
            <a:extLst>
              <a:ext uri="{FF2B5EF4-FFF2-40B4-BE49-F238E27FC236}">
                <a16:creationId xmlns:a16="http://schemas.microsoft.com/office/drawing/2014/main" id="{B83D9380-A861-4D80-8387-C75FBFFC953B}"/>
              </a:ext>
            </a:extLst>
          </p:cNvPr>
          <p:cNvPicPr>
            <a:picLocks noChangeAspect="1"/>
          </p:cNvPicPr>
          <p:nvPr/>
        </p:nvPicPr>
        <p:blipFill>
          <a:blip r:embed="rId2"/>
          <a:stretch>
            <a:fillRect/>
          </a:stretch>
        </p:blipFill>
        <p:spPr>
          <a:xfrm>
            <a:off x="898289" y="2274375"/>
            <a:ext cx="5294914" cy="34398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355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EBE1E8-02ED-4668-8533-277969220BD9}"/>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41056526-EF4E-4B15-AB2C-3E20C7804BDE}"/>
              </a:ext>
            </a:extLst>
          </p:cNvPr>
          <p:cNvSpPr txBox="1">
            <a:spLocks/>
          </p:cNvSpPr>
          <p:nvPr/>
        </p:nvSpPr>
        <p:spPr>
          <a:xfrm>
            <a:off x="2955738" y="389475"/>
            <a:ext cx="6280522"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CORRELATION</a:t>
            </a:r>
          </a:p>
        </p:txBody>
      </p:sp>
      <p:sp>
        <p:nvSpPr>
          <p:cNvPr id="6" name="Content Placeholder 2">
            <a:extLst>
              <a:ext uri="{FF2B5EF4-FFF2-40B4-BE49-F238E27FC236}">
                <a16:creationId xmlns:a16="http://schemas.microsoft.com/office/drawing/2014/main" id="{BF7D2FD3-53E6-4C33-9878-B12FA78E3366}"/>
              </a:ext>
            </a:extLst>
          </p:cNvPr>
          <p:cNvSpPr txBox="1">
            <a:spLocks/>
          </p:cNvSpPr>
          <p:nvPr/>
        </p:nvSpPr>
        <p:spPr>
          <a:xfrm>
            <a:off x="6748609" y="4368377"/>
            <a:ext cx="4721946" cy="10858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dirty="0"/>
              <a:t>The heatmap shows how the columns are related to each other on a scale from -1 to +1</a:t>
            </a:r>
            <a:endParaRPr lang="en-IN" sz="2300" dirty="0"/>
          </a:p>
        </p:txBody>
      </p:sp>
      <p:pic>
        <p:nvPicPr>
          <p:cNvPr id="8" name="Picture 7">
            <a:extLst>
              <a:ext uri="{FF2B5EF4-FFF2-40B4-BE49-F238E27FC236}">
                <a16:creationId xmlns:a16="http://schemas.microsoft.com/office/drawing/2014/main" id="{CD3CB065-7338-40D0-95AD-BBCF5E55134B}"/>
              </a:ext>
            </a:extLst>
          </p:cNvPr>
          <p:cNvPicPr>
            <a:picLocks noChangeAspect="1"/>
          </p:cNvPicPr>
          <p:nvPr/>
        </p:nvPicPr>
        <p:blipFill rotWithShape="1">
          <a:blip r:embed="rId2"/>
          <a:srcRect t="1764"/>
          <a:stretch/>
        </p:blipFill>
        <p:spPr>
          <a:xfrm>
            <a:off x="714374" y="1973925"/>
            <a:ext cx="5381625" cy="398607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2ECFA6FD-3594-4C32-9B2B-2F0B325D6194}"/>
              </a:ext>
            </a:extLst>
          </p:cNvPr>
          <p:cNvPicPr>
            <a:picLocks noChangeAspect="1"/>
          </p:cNvPicPr>
          <p:nvPr/>
        </p:nvPicPr>
        <p:blipFill>
          <a:blip r:embed="rId3"/>
          <a:stretch>
            <a:fillRect/>
          </a:stretch>
        </p:blipFill>
        <p:spPr>
          <a:xfrm>
            <a:off x="6762751" y="2617627"/>
            <a:ext cx="4714875" cy="1085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4345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314</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Corbel</vt:lpstr>
      <vt:lpstr>Office Theme</vt:lpstr>
      <vt:lpstr>PowerPoint Presentation</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Kavya Shekar</dc:creator>
  <cp:lastModifiedBy>Kavya Shekar</cp:lastModifiedBy>
  <cp:revision>21</cp:revision>
  <dcterms:created xsi:type="dcterms:W3CDTF">2019-11-18T14:40:44Z</dcterms:created>
  <dcterms:modified xsi:type="dcterms:W3CDTF">2019-11-18T18:16:02Z</dcterms:modified>
</cp:coreProperties>
</file>