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20"/>
  </p:notesMasterIdLst>
  <p:sldIdLst>
    <p:sldId id="284" r:id="rId2"/>
    <p:sldId id="279" r:id="rId3"/>
    <p:sldId id="309" r:id="rId4"/>
    <p:sldId id="257" r:id="rId5"/>
    <p:sldId id="280" r:id="rId6"/>
    <p:sldId id="306" r:id="rId7"/>
    <p:sldId id="281" r:id="rId8"/>
    <p:sldId id="283" r:id="rId9"/>
    <p:sldId id="282" r:id="rId10"/>
    <p:sldId id="308" r:id="rId11"/>
    <p:sldId id="258" r:id="rId12"/>
    <p:sldId id="288" r:id="rId13"/>
    <p:sldId id="311" r:id="rId14"/>
    <p:sldId id="295" r:id="rId15"/>
    <p:sldId id="312" r:id="rId16"/>
    <p:sldId id="291" r:id="rId17"/>
    <p:sldId id="302" r:id="rId18"/>
    <p:sldId id="277" r:id="rId19"/>
  </p:sldIdLst>
  <p:sldSz cx="9144000" cy="5143500" type="screen16x9"/>
  <p:notesSz cx="51435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38E7E3-B4FB-4EDC-B569-C2889A1CF7AD}">
          <p14:sldIdLst>
            <p14:sldId id="284"/>
            <p14:sldId id="279"/>
            <p14:sldId id="309"/>
            <p14:sldId id="257"/>
          </p14:sldIdLst>
        </p14:section>
        <p14:section name="Untitled Section" id="{3F5ACA3F-401A-44BE-A348-3735FB675411}">
          <p14:sldIdLst>
            <p14:sldId id="280"/>
            <p14:sldId id="306"/>
            <p14:sldId id="281"/>
            <p14:sldId id="283"/>
            <p14:sldId id="282"/>
            <p14:sldId id="308"/>
            <p14:sldId id="258"/>
            <p14:sldId id="288"/>
            <p14:sldId id="311"/>
            <p14:sldId id="295"/>
            <p14:sldId id="312"/>
            <p14:sldId id="291"/>
            <p14:sldId id="30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883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15E0A-1C49-4FE5-AC01-DF6E42997B5E}" v="1" dt="2025-01-27T17:55:08.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65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https://gospelpolaris.tistory.com/24</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http://www.projectsof8051.com/android-mobile-controlled-door-security-locking-system/</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9850-E219-FEC7-9D98-59BC777157F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A402CBA-8AB0-BA57-7461-D19FF83028D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657B5-9EE8-510B-DD78-B2B96BC24BB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AAAD977-B3A9-F66C-3615-06309763FC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832257-46C4-B687-CD6D-E5361DE57F5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34155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63E0-788D-E371-C125-C7643F38ED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9F4FE-3614-24DC-0B63-B2AD08365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E6035-54FA-AE5C-F542-9EFD5155D694}"/>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BAD753F6-BE2D-0148-B1D8-4013A0F2B7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4F49B4-DE46-5824-25EC-3666A4FC7ED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4008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EEAB1-B2D4-297A-25CE-F22C22C1CA9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B856B-04DE-5D03-1F71-D4F954FC798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305572-CC98-FFFE-F52E-599BBB5B462B}"/>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1BB8865-A6CE-6E4E-EB35-98C4231B5D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CF312E-B5B0-E2C1-FAA2-CBA79A6B362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72984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3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8A80-622F-473E-FD01-2E96A07624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758F9D-0971-E9D9-F8D2-BDD9F35D3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E5739-12E0-AFFC-BFAF-0E0DAEB66BB0}"/>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48809844-829E-EEDF-E22D-87877D4E0F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97FFEC-A78B-2169-63DC-A054A6537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98806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863-EAD9-BEEB-9776-5BDD234CA68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2D15E3-519C-6383-3B6F-21D393A9549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E973B-5798-A3E6-13BC-1E4643404248}"/>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DDC7CF4-0A04-38DF-81AA-D93012AB31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95776-64D5-A1E7-AC3C-3A2177FA897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82192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B461-8BA4-6BB9-177A-40BE7D9F1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72A1AD-C9C1-21AD-C10B-FA5DB702413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069D01-1618-EA19-95C5-0A69445230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6AFE0F-16B1-8FB2-A71D-26451BE6B3FE}"/>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1ADA3D8B-0C16-4E75-60B9-F50C3C7382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CE8CE8-A4C5-B6B1-E082-9E830FF007B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6633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8858-F485-5209-03ED-CF002082233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041F45-9A97-9084-0CE3-BE98D2101C3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4016B-203F-3F81-3ECB-5F3B1B128C3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4740FF-951C-5F34-696B-E25B9A84A45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28286-44FC-EE60-DC07-352C6B2664E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BF132D-3498-1AAA-9D8F-6AB162B88A4D}"/>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8" name="Footer Placeholder 7">
            <a:extLst>
              <a:ext uri="{FF2B5EF4-FFF2-40B4-BE49-F238E27FC236}">
                <a16:creationId xmlns:a16="http://schemas.microsoft.com/office/drawing/2014/main" id="{107BB14A-0E7D-A869-67F5-DFE88E0600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CBD1AE-F9D4-9F2E-7DE0-F707FD7928F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649975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A063-D271-1FE6-F0D2-31FE9FD5FC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CF46E6-B6B6-F27D-947C-E41F12C3808E}"/>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4" name="Footer Placeholder 3">
            <a:extLst>
              <a:ext uri="{FF2B5EF4-FFF2-40B4-BE49-F238E27FC236}">
                <a16:creationId xmlns:a16="http://schemas.microsoft.com/office/drawing/2014/main" id="{68B1E386-0342-0617-0C96-1767986A3E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D8FD44-889B-6E9E-4E19-D91085816E8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73417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FD22-6024-2D3F-15CA-F9ADB5D35D9B}"/>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3" name="Footer Placeholder 2">
            <a:extLst>
              <a:ext uri="{FF2B5EF4-FFF2-40B4-BE49-F238E27FC236}">
                <a16:creationId xmlns:a16="http://schemas.microsoft.com/office/drawing/2014/main" id="{BDB2A4B1-99ED-371B-BB60-F02A259127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70993FF-6FF1-E8B3-8079-0CC28B9E476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661736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A821-E2E3-FDA1-25EF-A77E9D107F1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DC1612-DF76-BCBF-1999-BA50BDAE43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1FF8EE-F6D0-960D-D705-914325D8E38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8D1BB-E1B4-DEDF-C281-84F76BFE501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30A1B813-35C0-FB0F-A2DF-2EC21FFA36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8C271F-4B38-D32A-2EC2-9276C8891C6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6936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C49-785D-E18F-D23F-5BED84589A0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E447C-B006-7A34-5710-6C109CBA74B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9250FB46-0499-A5EF-6D12-4AF76BD6AF6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398D02-7F37-D7AF-E78A-6F205BE06C3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64DB34DF-7F36-6BA8-1D77-78AB3BE322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D06D8-C30F-2200-14F0-43934D559B6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35677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AAFED-BF2E-C9CF-6C51-FC43109A573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2C35F-308E-9387-311E-C05A98BA68C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751DC-CB6F-6BFD-5CD7-722AB276AE5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3F867072-89F5-413A-CA27-5440787161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EEF0126-894D-3533-2907-49005AC4397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340946"/>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onlinelibrary.wiley.com/doi/10.1155/2022/6394788" TargetMode="External"/><Relationship Id="rId2" Type="http://schemas.openxmlformats.org/officeDocument/2006/relationships/hyperlink" Target="https://link.springer.com/article/10.1007/s11263-022-01633-5" TargetMode="External"/><Relationship Id="rId1" Type="http://schemas.openxmlformats.org/officeDocument/2006/relationships/slideLayout" Target="../slideLayouts/slideLayout2.xml"/><Relationship Id="rId4" Type="http://schemas.openxmlformats.org/officeDocument/2006/relationships/hyperlink" Target="https://www.mdpi.com/1424-8220/23/16/726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library.wiley.com/doi/10.1155/2022/6394788" TargetMode="External"/><Relationship Id="rId2" Type="http://schemas.openxmlformats.org/officeDocument/2006/relationships/hyperlink" Target="https://link.springer.com/article/10.1007/s11263-022-01633-5" TargetMode="External"/><Relationship Id="rId1" Type="http://schemas.openxmlformats.org/officeDocument/2006/relationships/slideLayout" Target="../slideLayouts/slideLayout6.xml"/><Relationship Id="rId4" Type="http://schemas.openxmlformats.org/officeDocument/2006/relationships/hyperlink" Target="https://www.mdpi.com/1424-8220/23/16/726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30A026-AFD4-2CFB-1DFD-A8D726755035}"/>
              </a:ext>
            </a:extLst>
          </p:cNvPr>
          <p:cNvSpPr txBox="1"/>
          <p:nvPr/>
        </p:nvSpPr>
        <p:spPr>
          <a:xfrm>
            <a:off x="-143892" y="2308144"/>
            <a:ext cx="9144000" cy="400110"/>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IMAGE DEBLURRING USING DEEP LEARNING</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62A02A1-91B4-9A30-448E-14DC5CF40B1D}"/>
              </a:ext>
            </a:extLst>
          </p:cNvPr>
          <p:cNvSpPr txBox="1"/>
          <p:nvPr/>
        </p:nvSpPr>
        <p:spPr>
          <a:xfrm>
            <a:off x="4819971" y="2816288"/>
            <a:ext cx="3535680" cy="1384995"/>
          </a:xfrm>
          <a:prstGeom prst="rect">
            <a:avLst/>
          </a:prstGeom>
          <a:noFill/>
        </p:spPr>
        <p:txBody>
          <a:bodyPr wrap="square" rtlCol="0">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14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0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Guide:</a:t>
            </a:r>
          </a:p>
          <a:p>
            <a:pPr marL="0" marR="0" lvl="0" indent="0" defTabSz="457200" rtl="0" eaLnBrk="1" fontAlgn="auto" latinLnBrk="0" hangingPunct="1">
              <a:spcBef>
                <a:spcPts val="0"/>
              </a:spcBef>
              <a:spcAft>
                <a:spcPts val="0"/>
              </a:spcAft>
              <a:buClrTx/>
              <a:buSzTx/>
              <a:buFontTx/>
              <a:buNone/>
              <a:tabLst/>
              <a:defRPr/>
            </a:pPr>
            <a:r>
              <a:rPr lang="en-IN" sz="1400" dirty="0">
                <a:solidFill>
                  <a:prstClr val="black"/>
                </a:solidFill>
                <a:latin typeface="Times New Roman" panose="02020603050405020304" pitchFamily="18" charset="0"/>
                <a:cs typeface="Times New Roman" panose="02020603050405020304" pitchFamily="18" charset="0"/>
              </a:rPr>
              <a:t>      </a:t>
            </a:r>
            <a:r>
              <a:rPr lang="en-IN" dirty="0">
                <a:solidFill>
                  <a:prstClr val="black"/>
                </a:solidFill>
                <a:latin typeface="Times New Roman" panose="02020603050405020304" pitchFamily="18" charset="0"/>
                <a:cs typeface="Times New Roman" panose="02020603050405020304" pitchFamily="18" charset="0"/>
              </a:rPr>
              <a:t>Name: Mrs. J. Narmada</a:t>
            </a:r>
          </a:p>
          <a:p>
            <a:pPr marL="0" marR="0" lvl="0" indent="0" defTabSz="457200" rtl="0" eaLnBrk="1" fontAlgn="auto" latinLnBrk="0" hangingPunct="1">
              <a:spcBef>
                <a:spcPts val="0"/>
              </a:spcBef>
              <a:spcAft>
                <a:spcPts val="0"/>
              </a:spcAft>
              <a:buClrTx/>
              <a:buSzTx/>
              <a:buFontTx/>
              <a:buNone/>
              <a:tabLst/>
              <a:defRPr/>
            </a:pPr>
            <a:r>
              <a:rPr kumimoji="0" lang="en-IN"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Designation: Assistant Professor</a:t>
            </a:r>
          </a:p>
          <a:p>
            <a:pPr marL="0" marR="0" lvl="0" indent="0" defTabSz="457200" rtl="0" eaLnBrk="1" fontAlgn="auto" latinLnBrk="0" hangingPunct="1">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     Department: AIML</a:t>
            </a:r>
            <a:endParaRPr kumimoji="0" lang="en-IN"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a16="http://schemas.microsoft.com/office/drawing/2014/main" id="{6695039D-5CB5-97AD-5265-0E8245AD0DF7}"/>
              </a:ext>
            </a:extLst>
          </p:cNvPr>
          <p:cNvSpPr txBox="1"/>
          <p:nvPr/>
        </p:nvSpPr>
        <p:spPr>
          <a:xfrm>
            <a:off x="586740" y="2897673"/>
            <a:ext cx="3985260" cy="67710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Submitted by :</a:t>
            </a:r>
          </a:p>
          <a:p>
            <a:r>
              <a:rPr lang="en-IN" dirty="0">
                <a:latin typeface="Times New Roman" panose="02020603050405020304" pitchFamily="18" charset="0"/>
                <a:cs typeface="Times New Roman" panose="02020603050405020304" pitchFamily="18" charset="0"/>
              </a:rPr>
              <a:t>S . Kavya (21UP1A6656)</a:t>
            </a:r>
          </a:p>
        </p:txBody>
      </p:sp>
      <p:pic>
        <p:nvPicPr>
          <p:cNvPr id="2" name="Picture 1">
            <a:extLst>
              <a:ext uri="{FF2B5EF4-FFF2-40B4-BE49-F238E27FC236}">
                <a16:creationId xmlns:a16="http://schemas.microsoft.com/office/drawing/2014/main" id="{067ED191-FB51-0F9E-006E-86FECE3D406B}"/>
              </a:ext>
            </a:extLst>
          </p:cNvPr>
          <p:cNvPicPr>
            <a:picLocks noChangeAspect="1"/>
          </p:cNvPicPr>
          <p:nvPr/>
        </p:nvPicPr>
        <p:blipFill>
          <a:blip r:embed="rId2"/>
          <a:stretch>
            <a:fillRect/>
          </a:stretch>
        </p:blipFill>
        <p:spPr>
          <a:xfrm>
            <a:off x="439410" y="329141"/>
            <a:ext cx="7813846" cy="1736016"/>
          </a:xfrm>
          <a:prstGeom prst="rect">
            <a:avLst/>
          </a:prstGeom>
        </p:spPr>
      </p:pic>
    </p:spTree>
    <p:extLst>
      <p:ext uri="{BB962C8B-B14F-4D97-AF65-F5344CB8AC3E}">
        <p14:creationId xmlns:p14="http://schemas.microsoft.com/office/powerpoint/2010/main" val="172240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7238-2D17-7CC3-3087-FB10338F5474}"/>
              </a:ext>
            </a:extLst>
          </p:cNvPr>
          <p:cNvSpPr>
            <a:spLocks noGrp="1"/>
          </p:cNvSpPr>
          <p:nvPr>
            <p:ph type="title"/>
          </p:nvPr>
        </p:nvSpPr>
        <p:spPr>
          <a:xfrm>
            <a:off x="628650" y="273844"/>
            <a:ext cx="7886700" cy="655424"/>
          </a:xfrm>
        </p:spPr>
        <p:txBody>
          <a:bodyPr/>
          <a:lstStyle/>
          <a:p>
            <a:r>
              <a:rPr lang="en-IN" b="1" dirty="0">
                <a:solidFill>
                  <a:srgbClr val="FF0000"/>
                </a:solidFill>
                <a:latin typeface="Times New Roman" panose="02020603050405020304" pitchFamily="18" charset="0"/>
                <a:cs typeface="Times New Roman" panose="02020603050405020304" pitchFamily="18" charset="0"/>
              </a:rPr>
              <a:t>Module Split-up</a:t>
            </a:r>
          </a:p>
        </p:txBody>
      </p:sp>
      <p:sp>
        <p:nvSpPr>
          <p:cNvPr id="3" name="Content Placeholder 2">
            <a:extLst>
              <a:ext uri="{FF2B5EF4-FFF2-40B4-BE49-F238E27FC236}">
                <a16:creationId xmlns:a16="http://schemas.microsoft.com/office/drawing/2014/main" id="{E19A973C-ADC3-9508-0688-FB0499C14C65}"/>
              </a:ext>
            </a:extLst>
          </p:cNvPr>
          <p:cNvSpPr>
            <a:spLocks noGrp="1"/>
          </p:cNvSpPr>
          <p:nvPr>
            <p:ph idx="1"/>
          </p:nvPr>
        </p:nvSpPr>
        <p:spPr>
          <a:xfrm>
            <a:off x="628650" y="939998"/>
            <a:ext cx="7886700" cy="3263504"/>
          </a:xfrm>
        </p:spPr>
        <p:txBody>
          <a:bodyPr/>
          <a:lstStyle/>
          <a:p>
            <a:r>
              <a:rPr lang="en-IN" dirty="0">
                <a:latin typeface="Times New Roman" panose="02020603050405020304" pitchFamily="18" charset="0"/>
                <a:cs typeface="Times New Roman" panose="02020603050405020304" pitchFamily="18" charset="0"/>
              </a:rPr>
              <a:t>Dataset Preparation</a:t>
            </a:r>
          </a:p>
          <a:p>
            <a:r>
              <a:rPr lang="en-IN" dirty="0">
                <a:latin typeface="Times New Roman" panose="02020603050405020304" pitchFamily="18" charset="0"/>
                <a:cs typeface="Times New Roman" panose="02020603050405020304" pitchFamily="18" charset="0"/>
              </a:rPr>
              <a:t>Dataset Loading and Preprocessing</a:t>
            </a:r>
          </a:p>
          <a:p>
            <a:r>
              <a:rPr lang="en-IN" dirty="0">
                <a:latin typeface="Times New Roman" panose="02020603050405020304" pitchFamily="18" charset="0"/>
                <a:cs typeface="Times New Roman" panose="02020603050405020304" pitchFamily="18" charset="0"/>
              </a:rPr>
              <a:t>Model Architecture</a:t>
            </a:r>
          </a:p>
          <a:p>
            <a:r>
              <a:rPr lang="en-IN" dirty="0">
                <a:latin typeface="Times New Roman" panose="02020603050405020304" pitchFamily="18" charset="0"/>
                <a:cs typeface="Times New Roman" panose="02020603050405020304" pitchFamily="18" charset="0"/>
              </a:rPr>
              <a:t>Model Training</a:t>
            </a:r>
          </a:p>
          <a:p>
            <a:r>
              <a:rPr lang="en-IN" dirty="0">
                <a:latin typeface="Times New Roman" panose="02020603050405020304" pitchFamily="18" charset="0"/>
                <a:cs typeface="Times New Roman" panose="02020603050405020304" pitchFamily="18" charset="0"/>
              </a:rPr>
              <a:t>Evaluation and visualization</a:t>
            </a:r>
          </a:p>
          <a:p>
            <a:r>
              <a:rPr lang="en-IN" dirty="0">
                <a:latin typeface="Times New Roman" panose="02020603050405020304" pitchFamily="18" charset="0"/>
                <a:cs typeface="Times New Roman" panose="02020603050405020304" pitchFamily="18" charset="0"/>
              </a:rPr>
              <a:t>Model Saving</a:t>
            </a:r>
          </a:p>
        </p:txBody>
      </p:sp>
    </p:spTree>
    <p:extLst>
      <p:ext uri="{BB962C8B-B14F-4D97-AF65-F5344CB8AC3E}">
        <p14:creationId xmlns:p14="http://schemas.microsoft.com/office/powerpoint/2010/main" val="164874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0" y="0"/>
            <a:ext cx="9144000" cy="880533"/>
          </a:xfrm>
          <a:prstGeom prst="rect">
            <a:avLst/>
          </a:prstGeom>
          <a:noFill/>
          <a:ln/>
        </p:spPr>
        <p:txBody>
          <a:bodyPr wrap="square" rtlCol="0" anchor="ctr"/>
          <a:lstStyle/>
          <a:p>
            <a:endParaRPr lang="en-US" sz="36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3" name="TextBox 2">
            <a:extLst>
              <a:ext uri="{FF2B5EF4-FFF2-40B4-BE49-F238E27FC236}">
                <a16:creationId xmlns:a16="http://schemas.microsoft.com/office/drawing/2014/main" id="{5D0A6BE0-F3CE-726F-5AD4-7FC331FF0D1E}"/>
              </a:ext>
            </a:extLst>
          </p:cNvPr>
          <p:cNvSpPr txBox="1"/>
          <p:nvPr/>
        </p:nvSpPr>
        <p:spPr>
          <a:xfrm>
            <a:off x="178468" y="763035"/>
            <a:ext cx="8839200" cy="369332"/>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SOFTWARE REQUIREMENTS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B29B6F-A2BC-63E2-954E-2C500891E892}"/>
              </a:ext>
            </a:extLst>
          </p:cNvPr>
          <p:cNvSpPr txBox="1"/>
          <p:nvPr/>
        </p:nvSpPr>
        <p:spPr>
          <a:xfrm>
            <a:off x="178468" y="1073501"/>
            <a:ext cx="8714652" cy="18947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Windows Environment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Platforms: </a:t>
            </a:r>
            <a:r>
              <a:rPr lang="en-US" sz="1600" dirty="0">
                <a:latin typeface="Times New Roman" panose="02020603050405020304" pitchFamily="18" charset="0"/>
                <a:cs typeface="Times New Roman" panose="02020603050405020304" pitchFamily="18" charset="0"/>
              </a:rPr>
              <a:t>Visual studio code (1.81.1)</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Libraries</a:t>
            </a:r>
            <a:r>
              <a:rPr lang="en-US" sz="1600" dirty="0">
                <a:latin typeface="Times New Roman" panose="02020603050405020304" pitchFamily="18" charset="0"/>
                <a:cs typeface="Times New Roman" panose="02020603050405020304" pitchFamily="18" charset="0"/>
              </a:rPr>
              <a:t>: OpenCV, Matplotlib, Scikit-learn, transformers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Framework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PyTorch</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Language: </a:t>
            </a:r>
            <a:r>
              <a:rPr lang="en-US" sz="1600" dirty="0">
                <a:latin typeface="Times New Roman" panose="02020603050405020304" pitchFamily="18" charset="0"/>
                <a:cs typeface="Times New Roman" panose="02020603050405020304" pitchFamily="18" charset="0"/>
              </a:rPr>
              <a:t>Python 3.11</a:t>
            </a:r>
          </a:p>
        </p:txBody>
      </p:sp>
      <p:sp>
        <p:nvSpPr>
          <p:cNvPr id="9" name="TextBox 8">
            <a:extLst>
              <a:ext uri="{FF2B5EF4-FFF2-40B4-BE49-F238E27FC236}">
                <a16:creationId xmlns:a16="http://schemas.microsoft.com/office/drawing/2014/main" id="{4ECEA53E-1F5A-4EFC-839C-B3189A9600B1}"/>
              </a:ext>
            </a:extLst>
          </p:cNvPr>
          <p:cNvSpPr txBox="1"/>
          <p:nvPr/>
        </p:nvSpPr>
        <p:spPr>
          <a:xfrm>
            <a:off x="111560" y="147878"/>
            <a:ext cx="6217920"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System Specifications</a:t>
            </a:r>
            <a:endParaRPr lang="en-US" sz="3200" dirty="0">
              <a:solidFill>
                <a:srgbClr val="FF0000"/>
              </a:solidFill>
            </a:endParaRPr>
          </a:p>
        </p:txBody>
      </p:sp>
      <p:sp>
        <p:nvSpPr>
          <p:cNvPr id="6" name="Title 5">
            <a:extLst>
              <a:ext uri="{FF2B5EF4-FFF2-40B4-BE49-F238E27FC236}">
                <a16:creationId xmlns:a16="http://schemas.microsoft.com/office/drawing/2014/main" id="{35A00B20-B89F-E475-5519-9D635EE27D9E}"/>
              </a:ext>
            </a:extLst>
          </p:cNvPr>
          <p:cNvSpPr>
            <a:spLocks noGrp="1"/>
          </p:cNvSpPr>
          <p:nvPr>
            <p:ph type="title"/>
          </p:nvPr>
        </p:nvSpPr>
        <p:spPr>
          <a:xfrm>
            <a:off x="214674" y="3006472"/>
            <a:ext cx="7886700" cy="457520"/>
          </a:xfrm>
        </p:spPr>
        <p:txBody>
          <a:bodyPr>
            <a:normAutofit/>
          </a:bodyPr>
          <a:lstStyle/>
          <a:p>
            <a:r>
              <a:rPr lang="en-US" sz="1800" b="1" dirty="0">
                <a:solidFill>
                  <a:srgbClr val="002060"/>
                </a:solidFill>
                <a:latin typeface="Times New Roman" panose="02020603050405020304" pitchFamily="18" charset="0"/>
                <a:cs typeface="Times New Roman" panose="02020603050405020304" pitchFamily="18" charset="0"/>
              </a:rPr>
              <a:t>HARDWARE REQUIREMENTS</a:t>
            </a:r>
            <a:endParaRPr lang="en-IN" sz="1800" dirty="0"/>
          </a:p>
        </p:txBody>
      </p:sp>
      <p:sp>
        <p:nvSpPr>
          <p:cNvPr id="12" name="TextBox 11">
            <a:extLst>
              <a:ext uri="{FF2B5EF4-FFF2-40B4-BE49-F238E27FC236}">
                <a16:creationId xmlns:a16="http://schemas.microsoft.com/office/drawing/2014/main" id="{44CA3814-7188-7719-8A4A-2617F585D272}"/>
              </a:ext>
            </a:extLst>
          </p:cNvPr>
          <p:cNvSpPr txBox="1"/>
          <p:nvPr/>
        </p:nvSpPr>
        <p:spPr>
          <a:xfrm>
            <a:off x="214674" y="3334618"/>
            <a:ext cx="4590584" cy="152541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Processor: </a:t>
            </a:r>
            <a:r>
              <a:rPr lang="en-US" sz="1600" dirty="0">
                <a:latin typeface="Times New Roman" panose="02020603050405020304" pitchFamily="18" charset="0"/>
                <a:cs typeface="Times New Roman" panose="02020603050405020304" pitchFamily="18" charset="0"/>
              </a:rPr>
              <a:t>Intel i5 </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Hard disk: </a:t>
            </a:r>
            <a:r>
              <a:rPr lang="en-US" sz="1600" dirty="0">
                <a:latin typeface="Times New Roman" panose="02020603050405020304" pitchFamily="18" charset="0"/>
                <a:cs typeface="Times New Roman" panose="02020603050405020304" pitchFamily="18" charset="0"/>
              </a:rPr>
              <a:t>256 GB or above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RAM: </a:t>
            </a:r>
            <a:r>
              <a:rPr lang="en-US" sz="1600" dirty="0">
                <a:latin typeface="Times New Roman" panose="02020603050405020304" pitchFamily="18" charset="0"/>
                <a:cs typeface="Times New Roman" panose="02020603050405020304" pitchFamily="18" charset="0"/>
              </a:rPr>
              <a:t>512Mb or more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GPU</a:t>
            </a:r>
            <a:r>
              <a:rPr lang="en-US" sz="1600" dirty="0">
                <a:latin typeface="Times New Roman" panose="02020603050405020304" pitchFamily="18" charset="0"/>
                <a:cs typeface="Times New Roman" panose="02020603050405020304" pitchFamily="18" charset="0"/>
              </a:rPr>
              <a:t>:NVIDIA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A31E79-896F-4AEF-94C7-F8B9437C7220}"/>
              </a:ext>
            </a:extLst>
          </p:cNvPr>
          <p:cNvSpPr txBox="1"/>
          <p:nvPr/>
        </p:nvSpPr>
        <p:spPr>
          <a:xfrm>
            <a:off x="182880" y="0"/>
            <a:ext cx="740348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Model Architecture</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 name="Picture 4" descr="A diagram of data processing">
            <a:extLst>
              <a:ext uri="{FF2B5EF4-FFF2-40B4-BE49-F238E27FC236}">
                <a16:creationId xmlns:a16="http://schemas.microsoft.com/office/drawing/2014/main" id="{E6EB171E-5F63-F05E-8EFE-80FB58B06A68}"/>
              </a:ext>
            </a:extLst>
          </p:cNvPr>
          <p:cNvPicPr>
            <a:picLocks noChangeAspect="1"/>
          </p:cNvPicPr>
          <p:nvPr/>
        </p:nvPicPr>
        <p:blipFill>
          <a:blip r:embed="rId2"/>
          <a:stretch>
            <a:fillRect/>
          </a:stretch>
        </p:blipFill>
        <p:spPr>
          <a:xfrm>
            <a:off x="1561539" y="840059"/>
            <a:ext cx="5419124" cy="3832836"/>
          </a:xfrm>
          <a:prstGeom prst="rect">
            <a:avLst/>
          </a:prstGeom>
        </p:spPr>
      </p:pic>
    </p:spTree>
    <p:extLst>
      <p:ext uri="{BB962C8B-B14F-4D97-AF65-F5344CB8AC3E}">
        <p14:creationId xmlns:p14="http://schemas.microsoft.com/office/powerpoint/2010/main" val="168046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9F3E-7CFC-3A92-A28D-CD0BDA022DF6}"/>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0690AA4A-7BBF-8A75-5E5F-BB7638A62A0F}"/>
              </a:ext>
            </a:extLst>
          </p:cNvPr>
          <p:cNvSpPr>
            <a:spLocks noGrp="1"/>
          </p:cNvSpPr>
          <p:nvPr>
            <p:ph idx="1"/>
          </p:nvPr>
        </p:nvSpPr>
        <p:spPr>
          <a:xfrm>
            <a:off x="509704" y="1079287"/>
            <a:ext cx="7886700" cy="3263504"/>
          </a:xfrm>
        </p:spPr>
        <p:txBody>
          <a:bodyPr/>
          <a:lstStyle/>
          <a:p>
            <a:pPr>
              <a:lnSpc>
                <a:spcPct val="150000"/>
              </a:lnSpc>
            </a:pPr>
            <a:r>
              <a:rPr lang="en-US" sz="1800" b="1" dirty="0">
                <a:latin typeface="Times New Roman" panose="02020603050405020304" pitchFamily="18" charset="0"/>
                <a:cs typeface="Times New Roman" panose="02020603050405020304" pitchFamily="18" charset="0"/>
              </a:rPr>
              <a:t>Convolutional Neural Networks (CNNs): </a:t>
            </a:r>
            <a:r>
              <a:rPr lang="en-US" sz="1800" dirty="0">
                <a:latin typeface="Times New Roman" panose="02020603050405020304" pitchFamily="18" charset="0"/>
                <a:cs typeface="Times New Roman" panose="02020603050405020304" pitchFamily="18" charset="0"/>
              </a:rPr>
              <a:t>Used for feature extraction from blurred images.</a:t>
            </a:r>
          </a:p>
          <a:p>
            <a:pPr>
              <a:lnSpc>
                <a:spcPct val="150000"/>
              </a:lnSpc>
            </a:pPr>
            <a:r>
              <a:rPr lang="en-US" sz="1800" b="1" dirty="0">
                <a:latin typeface="Times New Roman" panose="02020603050405020304" pitchFamily="18" charset="0"/>
                <a:cs typeface="Times New Roman" panose="02020603050405020304" pitchFamily="18" charset="0"/>
              </a:rPr>
              <a:t>Autoencoders: </a:t>
            </a:r>
            <a:r>
              <a:rPr lang="en-US" sz="1800" dirty="0">
                <a:latin typeface="Times New Roman" panose="02020603050405020304" pitchFamily="18" charset="0"/>
                <a:cs typeface="Times New Roman" panose="02020603050405020304" pitchFamily="18" charset="0"/>
              </a:rPr>
              <a:t>Deployed for image reconstruction, where CNNs act as the encoder and reconstruct sharper images through the decoder.</a:t>
            </a:r>
          </a:p>
          <a:p>
            <a:pPr>
              <a:lnSpc>
                <a:spcPct val="150000"/>
              </a:lnSpc>
            </a:pPr>
            <a:r>
              <a:rPr lang="en-US" sz="1800" b="1" dirty="0">
                <a:latin typeface="Times New Roman" panose="02020603050405020304" pitchFamily="18" charset="0"/>
                <a:cs typeface="Times New Roman" panose="02020603050405020304" pitchFamily="18" charset="0"/>
              </a:rPr>
              <a:t>MSE Loss Function</a:t>
            </a:r>
            <a:r>
              <a:rPr lang="en-US" sz="1800" dirty="0">
                <a:latin typeface="Times New Roman" panose="02020603050405020304" pitchFamily="18" charset="0"/>
                <a:cs typeface="Times New Roman" panose="02020603050405020304" pitchFamily="18" charset="0"/>
              </a:rPr>
              <a:t>: Applied during model training to measure the pixel-wise difference between the reconstructed sharp image and the original sharp image.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12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91FE3-8E53-4BE0-8C73-E5028737693A}"/>
              </a:ext>
            </a:extLst>
          </p:cNvPr>
          <p:cNvSpPr txBox="1"/>
          <p:nvPr/>
        </p:nvSpPr>
        <p:spPr>
          <a:xfrm>
            <a:off x="377952" y="182880"/>
            <a:ext cx="4029456"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Result</a:t>
            </a:r>
            <a:endParaRPr lang="en-US" sz="3200" dirty="0">
              <a:solidFill>
                <a:srgbClr val="FF0000"/>
              </a:solidFill>
            </a:endParaRPr>
          </a:p>
        </p:txBody>
      </p:sp>
      <p:pic>
        <p:nvPicPr>
          <p:cNvPr id="5" name="Picture 4">
            <a:extLst>
              <a:ext uri="{FF2B5EF4-FFF2-40B4-BE49-F238E27FC236}">
                <a16:creationId xmlns:a16="http://schemas.microsoft.com/office/drawing/2014/main" id="{0F5FFC13-84E6-7D61-795F-28F611902554}"/>
              </a:ext>
            </a:extLst>
          </p:cNvPr>
          <p:cNvPicPr>
            <a:picLocks noChangeAspect="1"/>
          </p:cNvPicPr>
          <p:nvPr/>
        </p:nvPicPr>
        <p:blipFill rotWithShape="1">
          <a:blip r:embed="rId2"/>
          <a:srcRect l="26850" t="1380" r="22795" b="20305"/>
          <a:stretch/>
        </p:blipFill>
        <p:spPr>
          <a:xfrm>
            <a:off x="1790700" y="419100"/>
            <a:ext cx="5760720" cy="4541520"/>
          </a:xfrm>
          <a:prstGeom prst="rect">
            <a:avLst/>
          </a:prstGeom>
        </p:spPr>
      </p:pic>
    </p:spTree>
    <p:extLst>
      <p:ext uri="{BB962C8B-B14F-4D97-AF65-F5344CB8AC3E}">
        <p14:creationId xmlns:p14="http://schemas.microsoft.com/office/powerpoint/2010/main" val="7741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5F69E-5376-B8DC-2FAD-9BCCEE11AEB2}"/>
              </a:ext>
            </a:extLst>
          </p:cNvPr>
          <p:cNvPicPr>
            <a:picLocks noChangeAspect="1"/>
          </p:cNvPicPr>
          <p:nvPr/>
        </p:nvPicPr>
        <p:blipFill>
          <a:blip r:embed="rId2"/>
          <a:stretch>
            <a:fillRect/>
          </a:stretch>
        </p:blipFill>
        <p:spPr>
          <a:xfrm>
            <a:off x="1258537" y="936702"/>
            <a:ext cx="6626926" cy="3843454"/>
          </a:xfrm>
          <a:prstGeom prst="rect">
            <a:avLst/>
          </a:prstGeom>
        </p:spPr>
      </p:pic>
      <p:sp>
        <p:nvSpPr>
          <p:cNvPr id="3" name="Title 2">
            <a:extLst>
              <a:ext uri="{FF2B5EF4-FFF2-40B4-BE49-F238E27FC236}">
                <a16:creationId xmlns:a16="http://schemas.microsoft.com/office/drawing/2014/main" id="{83B11120-3FDF-38CF-2FF4-07C811759925}"/>
              </a:ext>
            </a:extLst>
          </p:cNvPr>
          <p:cNvSpPr>
            <a:spLocks noGrp="1"/>
          </p:cNvSpPr>
          <p:nvPr>
            <p:ph type="title"/>
          </p:nvPr>
        </p:nvSpPr>
        <p:spPr>
          <a:xfrm>
            <a:off x="628650" y="0"/>
            <a:ext cx="7886700" cy="994172"/>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126684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1FA21-F5D4-4A30-9FB9-A99BF342FAD1}"/>
              </a:ext>
            </a:extLst>
          </p:cNvPr>
          <p:cNvSpPr txBox="1"/>
          <p:nvPr/>
        </p:nvSpPr>
        <p:spPr>
          <a:xfrm>
            <a:off x="296392" y="277473"/>
            <a:ext cx="5662974"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6E66A2C8-F627-4421-A47E-84E029BB4433}"/>
              </a:ext>
            </a:extLst>
          </p:cNvPr>
          <p:cNvSpPr txBox="1"/>
          <p:nvPr/>
        </p:nvSpPr>
        <p:spPr>
          <a:xfrm>
            <a:off x="472966" y="838726"/>
            <a:ext cx="8008882"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CNN-based autoencoder model has demonstrated its efficacy in significantly reducing image blurring, yielding sharper and clearer images.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image deblurring project effectively demonstrated the capability of various algorithms to significantly enhance the quality of blurred </a:t>
            </a:r>
            <a:r>
              <a:rPr lang="en-US" b="0" i="0" dirty="0" err="1">
                <a:effectLst/>
                <a:latin typeface="Times New Roman" panose="02020603050405020304" pitchFamily="18" charset="0"/>
                <a:cs typeface="Times New Roman" panose="02020603050405020304" pitchFamily="18" charset="0"/>
              </a:rPr>
              <a:t>images.This</a:t>
            </a:r>
            <a:r>
              <a:rPr lang="en-US" b="0" i="0" dirty="0">
                <a:effectLst/>
                <a:latin typeface="Times New Roman" panose="02020603050405020304" pitchFamily="18" charset="0"/>
                <a:cs typeface="Times New Roman" panose="02020603050405020304" pitchFamily="18" charset="0"/>
              </a:rPr>
              <a:t> project contributes to advancing image processing techniques and emphasizes the need for ongoing research to develop more sophisticated and efficient deblurring algorithms for practical </a:t>
            </a:r>
            <a:r>
              <a:rPr lang="en-US" b="0" i="0" dirty="0" err="1">
                <a:effectLst/>
                <a:latin typeface="Times New Roman" panose="02020603050405020304" pitchFamily="18" charset="0"/>
                <a:cs typeface="Times New Roman" panose="02020603050405020304" pitchFamily="18" charset="0"/>
              </a:rPr>
              <a:t>implementationThe</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Image Deblurring </a:t>
            </a:r>
            <a:r>
              <a:rPr lang="en-US" b="0" i="0" dirty="0">
                <a:effectLst/>
                <a:latin typeface="Times New Roman" panose="02020603050405020304" pitchFamily="18" charset="0"/>
                <a:cs typeface="Times New Roman" panose="02020603050405020304" pitchFamily="18" charset="0"/>
              </a:rPr>
              <a:t>findings highlight the potential applications of image deblurring in fields like medical imaging, surveillance, and photography.</a:t>
            </a:r>
          </a:p>
        </p:txBody>
      </p:sp>
      <p:sp>
        <p:nvSpPr>
          <p:cNvPr id="2" name="TextBox 1">
            <a:extLst>
              <a:ext uri="{FF2B5EF4-FFF2-40B4-BE49-F238E27FC236}">
                <a16:creationId xmlns:a16="http://schemas.microsoft.com/office/drawing/2014/main" id="{D59A6380-ECBC-C1A5-177F-77BF36CA891C}"/>
              </a:ext>
            </a:extLst>
          </p:cNvPr>
          <p:cNvSpPr txBox="1"/>
          <p:nvPr/>
        </p:nvSpPr>
        <p:spPr>
          <a:xfrm>
            <a:off x="8662737" y="4804611"/>
            <a:ext cx="481263"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55642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CAD8-5C1A-2665-F80E-039C2EEBB189}"/>
              </a:ext>
            </a:extLst>
          </p:cNvPr>
          <p:cNvSpPr>
            <a:spLocks noGrp="1"/>
          </p:cNvSpPr>
          <p:nvPr>
            <p:ph type="title"/>
          </p:nvPr>
        </p:nvSpPr>
        <p:spPr>
          <a:xfrm>
            <a:off x="204953" y="204952"/>
            <a:ext cx="8310398" cy="827689"/>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AE3C1E0-63BC-29C2-2324-B6BAD2ADBF3E}"/>
              </a:ext>
            </a:extLst>
          </p:cNvPr>
          <p:cNvSpPr>
            <a:spLocks noGrp="1"/>
          </p:cNvSpPr>
          <p:nvPr>
            <p:ph idx="1"/>
          </p:nvPr>
        </p:nvSpPr>
        <p:spPr>
          <a:xfrm>
            <a:off x="299546" y="938048"/>
            <a:ext cx="8255219" cy="3678909"/>
          </a:xfrm>
        </p:spPr>
        <p:txBody>
          <a:bodyPr>
            <a:normAutofit/>
          </a:bodyPr>
          <a:lstStyle/>
          <a:p>
            <a:pPr marL="342900" indent="-342900" algn="just">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Deep Image Deblurring: A Survey</a:t>
            </a:r>
          </a:p>
          <a:p>
            <a:pPr marL="0" indent="0" algn="just">
              <a:lnSpc>
                <a:spcPct val="100000"/>
              </a:lnSpc>
              <a:buNone/>
            </a:pPr>
            <a:r>
              <a:rPr lang="en-IN" sz="1800" dirty="0">
                <a:latin typeface="Times New Roman" panose="02020603050405020304" pitchFamily="18" charset="0"/>
                <a:cs typeface="Times New Roman" panose="02020603050405020304" pitchFamily="18" charset="0"/>
                <a:hlinkClick r:id="rId2"/>
              </a:rPr>
              <a:t>https://link.springer.com/article/10.1007/s11263-022-01633-5</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2. An Image Deblurring Method Using Improved U-Net Model</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r>
              <a:rPr lang="en-IN" sz="1800" dirty="0">
                <a:latin typeface="Times New Roman" panose="02020603050405020304" pitchFamily="18" charset="0"/>
                <a:cs typeface="Times New Roman" panose="02020603050405020304" pitchFamily="18" charset="0"/>
                <a:hlinkClick r:id="rId3"/>
              </a:rPr>
              <a:t>https://onlinelibrary.wiley.com/doi/10.1155/2022/6394788</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3. An Efficient Image Deblurring Network with a Hybrid Architecture</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r>
              <a:rPr lang="en-IN" sz="1800" dirty="0">
                <a:latin typeface="Times New Roman" panose="02020603050405020304" pitchFamily="18" charset="0"/>
                <a:cs typeface="Times New Roman" panose="02020603050405020304" pitchFamily="18" charset="0"/>
                <a:hlinkClick r:id="rId4"/>
              </a:rPr>
              <a:t>https://www.mdpi.com/1424-8220/23/16/7260</a:t>
            </a: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800" dirty="0">
              <a:latin typeface="Times New Roman" panose="02020603050405020304" pitchFamily="18" charset="0"/>
              <a:cs typeface="Times New Roman" panose="02020603050405020304" pitchFamily="18" charset="0"/>
            </a:endParaRPr>
          </a:p>
          <a:p>
            <a:pPr algn="just">
              <a:lnSpc>
                <a:spcPct val="100000"/>
              </a:lnSpc>
            </a:pPr>
            <a:endParaRPr lang="en-IN" sz="1800" dirty="0">
              <a:latin typeface="Times New Roman" panose="02020603050405020304" pitchFamily="18" charset="0"/>
              <a:cs typeface="Times New Roman" panose="02020603050405020304" pitchFamily="18" charset="0"/>
            </a:endParaRP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241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5" name="Text 3"/>
          <p:cNvSpPr/>
          <p:nvPr/>
        </p:nvSpPr>
        <p:spPr>
          <a:xfrm>
            <a:off x="457200" y="228600"/>
            <a:ext cx="8229600" cy="822960"/>
          </a:xfrm>
          <a:prstGeom prst="rect">
            <a:avLst/>
          </a:prstGeom>
          <a:noFill/>
          <a:ln/>
        </p:spPr>
        <p:txBody>
          <a:bodyPr wrap="square" rtlCol="0" anchor="ctr"/>
          <a:lstStyle/>
          <a:p>
            <a:endParaRPr lang="en-US" sz="2400" dirty="0"/>
          </a:p>
        </p:txBody>
      </p:sp>
      <p:sp>
        <p:nvSpPr>
          <p:cNvPr id="6" name="Text 4"/>
          <p:cNvSpPr/>
          <p:nvPr/>
        </p:nvSpPr>
        <p:spPr>
          <a:xfrm>
            <a:off x="457200" y="1143000"/>
            <a:ext cx="4114800" cy="3200400"/>
          </a:xfrm>
          <a:prstGeom prst="rect">
            <a:avLst/>
          </a:prstGeom>
          <a:noFill/>
          <a:ln/>
        </p:spPr>
        <p:txBody>
          <a:bodyPr wrap="square" rtlCol="0" anchor="t"/>
          <a:lstStyle/>
          <a:p>
            <a:endParaRPr lang="en-US" sz="1600" dirty="0"/>
          </a:p>
        </p:txBody>
      </p:sp>
      <p:sp>
        <p:nvSpPr>
          <p:cNvPr id="7" name="TextBox 6">
            <a:extLst>
              <a:ext uri="{FF2B5EF4-FFF2-40B4-BE49-F238E27FC236}">
                <a16:creationId xmlns:a16="http://schemas.microsoft.com/office/drawing/2014/main" id="{84D91671-6657-9D0E-93EA-01B917540B88}"/>
              </a:ext>
            </a:extLst>
          </p:cNvPr>
          <p:cNvSpPr txBox="1"/>
          <p:nvPr/>
        </p:nvSpPr>
        <p:spPr>
          <a:xfrm>
            <a:off x="1810622" y="1912203"/>
            <a:ext cx="5072308"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7187C-7E68-FE5E-4B16-09A5C79E141E}"/>
              </a:ext>
            </a:extLst>
          </p:cNvPr>
          <p:cNvSpPr txBox="1"/>
          <p:nvPr/>
        </p:nvSpPr>
        <p:spPr>
          <a:xfrm>
            <a:off x="254876" y="73114"/>
            <a:ext cx="8821656"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Contents</a:t>
            </a:r>
          </a:p>
        </p:txBody>
      </p:sp>
      <p:sp>
        <p:nvSpPr>
          <p:cNvPr id="4" name="TextBox 3">
            <a:extLst>
              <a:ext uri="{FF2B5EF4-FFF2-40B4-BE49-F238E27FC236}">
                <a16:creationId xmlns:a16="http://schemas.microsoft.com/office/drawing/2014/main" id="{B860B609-163C-668A-33CB-706B8954F1AD}"/>
              </a:ext>
            </a:extLst>
          </p:cNvPr>
          <p:cNvSpPr txBox="1"/>
          <p:nvPr/>
        </p:nvSpPr>
        <p:spPr>
          <a:xfrm>
            <a:off x="161172" y="814167"/>
            <a:ext cx="8821656" cy="3416320"/>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Existing System</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Limitations of Existing System</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342900" indent="-342900">
              <a:buFont typeface="Arial" panose="020B0604020202020204" pitchFamily="34" charset="0"/>
              <a:buChar char="•"/>
            </a:pPr>
            <a:r>
              <a:rPr lang="en-IN" dirty="0">
                <a:solidFill>
                  <a:schemeClr val="bg2">
                    <a:lumMod val="10000"/>
                  </a:schemeClr>
                </a:solidFill>
                <a:latin typeface="Times New Roman" panose="02020603050405020304" pitchFamily="18" charset="0"/>
                <a:cs typeface="Times New Roman" panose="02020603050405020304" pitchFamily="18" charset="0"/>
              </a:rPr>
              <a:t>Module Split-up</a:t>
            </a: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rPr>
              <a:t>System Requirements Specifications</a:t>
            </a:r>
          </a:p>
          <a:p>
            <a:pPr marL="342900" indent="-342900">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rPr>
              <a:t>Model Architecture</a:t>
            </a:r>
          </a:p>
          <a:p>
            <a:pPr marL="342900" indent="-342900">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79767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B45C-C305-2E27-3FB5-E78874588886}"/>
              </a:ext>
            </a:extLst>
          </p:cNvPr>
          <p:cNvSpPr>
            <a:spLocks noGrp="1"/>
          </p:cNvSpPr>
          <p:nvPr>
            <p:ph type="title"/>
          </p:nvPr>
        </p:nvSpPr>
        <p:spPr>
          <a:xfrm>
            <a:off x="524571" y="273844"/>
            <a:ext cx="1988170" cy="581083"/>
          </a:xfrm>
        </p:spPr>
        <p:txBody>
          <a:bodyPr/>
          <a:lstStyle/>
          <a:p>
            <a:r>
              <a:rPr lang="en-IN" b="1" dirty="0">
                <a:solidFill>
                  <a:srgbClr val="FF000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9171918-0424-8AE9-BABE-6931AE3F1DD6}"/>
              </a:ext>
            </a:extLst>
          </p:cNvPr>
          <p:cNvSpPr>
            <a:spLocks noGrp="1"/>
          </p:cNvSpPr>
          <p:nvPr>
            <p:ph idx="1"/>
          </p:nvPr>
        </p:nvSpPr>
        <p:spPr>
          <a:xfrm>
            <a:off x="628650" y="854927"/>
            <a:ext cx="7886700" cy="3263504"/>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This project focuses on Image Deblurring Using Deep Learning, a critical area in image processing aimed at restoring sharp and clear images from blurred ones. The objective is to develop a model utilizing Convolutional Neural Networks (CNNs) and autoencoders to enhance image quality. The hybrid architecture extracts features from blurred images and reconstructs deblurred images, demonstrating effectiveness across domains like medical diagnostics, surveillance, and photography. This solution addresses limitations of traditional methods, including sensitivity to assumptions and lack of real-time processing, and leverages deep learning for robust performance.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70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7" name="Text 3"/>
          <p:cNvSpPr/>
          <p:nvPr/>
        </p:nvSpPr>
        <p:spPr>
          <a:xfrm>
            <a:off x="323192" y="1"/>
            <a:ext cx="8363607" cy="865710"/>
          </a:xfrm>
          <a:prstGeom prst="rect">
            <a:avLst/>
          </a:prstGeom>
          <a:noFill/>
          <a:ln/>
        </p:spPr>
        <p:txBody>
          <a:bodyPr wrap="square" rtlCol="0" anchor="ctr"/>
          <a:lstStyle/>
          <a:p>
            <a:r>
              <a:rPr lang="en-US"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Introduction</a:t>
            </a:r>
            <a:endParaRPr lang="en-US" sz="320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8" name="Text 4"/>
          <p:cNvSpPr/>
          <p:nvPr/>
        </p:nvSpPr>
        <p:spPr>
          <a:xfrm>
            <a:off x="323192" y="739583"/>
            <a:ext cx="8087711" cy="3832417"/>
          </a:xfrm>
          <a:prstGeom prst="rect">
            <a:avLst/>
          </a:prstGeom>
          <a:noFill/>
          <a:ln/>
        </p:spPr>
        <p:txBody>
          <a:bodyPr wrap="square" rtlCol="0" anchor="t"/>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de-blurring is the process of removing or reducing blur from a photograph or image to make it sharper and clearer.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de-blurring is a challenging task that aims to restore a sharp and clear image from a blurred one.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of this project is to develop a model that can effectively remove blur from an image and improve its quality using Deep learning techniques.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significance extends to various applications like medical diagnostics, surveillance etc. where high-quality images are used for decision-making and analysis.</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B8160-41E3-761A-363F-78724A972578}"/>
              </a:ext>
            </a:extLst>
          </p:cNvPr>
          <p:cNvSpPr txBox="1"/>
          <p:nvPr/>
        </p:nvSpPr>
        <p:spPr>
          <a:xfrm>
            <a:off x="449316" y="354617"/>
            <a:ext cx="8694684"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Problem</a:t>
            </a:r>
            <a:r>
              <a:rPr lang="en-IN" sz="3200" dirty="0">
                <a:latin typeface="Times New Roman" panose="02020603050405020304" pitchFamily="18" charset="0"/>
                <a:ea typeface="MS Mincho" panose="02020609040205080304" pitchFamily="49" charset="-128"/>
                <a:cs typeface="Times New Roman" panose="02020603050405020304" pitchFamily="18" charset="0"/>
              </a:rPr>
              <a:t> </a:t>
            </a:r>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Statement</a:t>
            </a:r>
          </a:p>
        </p:txBody>
      </p:sp>
      <p:sp>
        <p:nvSpPr>
          <p:cNvPr id="5" name="TextBox 4">
            <a:extLst>
              <a:ext uri="{FF2B5EF4-FFF2-40B4-BE49-F238E27FC236}">
                <a16:creationId xmlns:a16="http://schemas.microsoft.com/office/drawing/2014/main" id="{65F4BC23-8196-EEB0-ACA4-80D55B8A3E6D}"/>
              </a:ext>
            </a:extLst>
          </p:cNvPr>
          <p:cNvSpPr txBox="1"/>
          <p:nvPr/>
        </p:nvSpPr>
        <p:spPr>
          <a:xfrm>
            <a:off x="449317" y="939392"/>
            <a:ext cx="8008883" cy="128907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Deblurring Using Deep Learning. Blurred images can also make it difficult to perform tasks such as object recognition or identification, as the details required for such tasks may be lost.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66E4D8E-CAFC-ADBE-B235-2CD4BF6FFBF0}"/>
              </a:ext>
            </a:extLst>
          </p:cNvPr>
          <p:cNvSpPr txBox="1"/>
          <p:nvPr/>
        </p:nvSpPr>
        <p:spPr>
          <a:xfrm>
            <a:off x="8165432" y="4750552"/>
            <a:ext cx="978568"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65724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7543-9F63-9D1B-AF9F-946DB5C85B0B}"/>
              </a:ext>
            </a:extLst>
          </p:cNvPr>
          <p:cNvSpPr>
            <a:spLocks noGrp="1"/>
          </p:cNvSpPr>
          <p:nvPr>
            <p:ph type="title"/>
          </p:nvPr>
        </p:nvSpPr>
        <p:spPr>
          <a:xfrm>
            <a:off x="289932" y="273844"/>
            <a:ext cx="8225418" cy="633122"/>
          </a:xfrm>
        </p:spPr>
        <p:txBody>
          <a:bodyPr>
            <a:normAutofit fontScale="90000"/>
          </a:bodyPr>
          <a:lstStyle/>
          <a:p>
            <a:r>
              <a:rPr lang="en-IN" sz="36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Literature Survey</a:t>
            </a:r>
            <a:br>
              <a:rPr lang="en-IN" sz="36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br>
            <a:endParaRPr lang="en-IN" b="1" dirty="0"/>
          </a:p>
        </p:txBody>
      </p:sp>
      <p:graphicFrame>
        <p:nvGraphicFramePr>
          <p:cNvPr id="4" name="Table 3">
            <a:extLst>
              <a:ext uri="{FF2B5EF4-FFF2-40B4-BE49-F238E27FC236}">
                <a16:creationId xmlns:a16="http://schemas.microsoft.com/office/drawing/2014/main" id="{6F319841-A163-AD1E-7FAB-DBDC20B1B90B}"/>
              </a:ext>
            </a:extLst>
          </p:cNvPr>
          <p:cNvGraphicFramePr>
            <a:graphicFrameLocks noGrp="1"/>
          </p:cNvGraphicFramePr>
          <p:nvPr>
            <p:extLst>
              <p:ext uri="{D42A27DB-BD31-4B8C-83A1-F6EECF244321}">
                <p14:modId xmlns:p14="http://schemas.microsoft.com/office/powerpoint/2010/main" val="2632934049"/>
              </p:ext>
            </p:extLst>
          </p:nvPr>
        </p:nvGraphicFramePr>
        <p:xfrm>
          <a:off x="408878" y="800576"/>
          <a:ext cx="8326244" cy="4069080"/>
        </p:xfrm>
        <a:graphic>
          <a:graphicData uri="http://schemas.openxmlformats.org/drawingml/2006/table">
            <a:tbl>
              <a:tblPr firstRow="1" bandRow="1">
                <a:tableStyleId>{073A0DAA-6AF3-43AB-8588-CEC1D06C72B9}</a:tableStyleId>
              </a:tblPr>
              <a:tblGrid>
                <a:gridCol w="520391">
                  <a:extLst>
                    <a:ext uri="{9D8B030D-6E8A-4147-A177-3AD203B41FA5}">
                      <a16:colId xmlns:a16="http://schemas.microsoft.com/office/drawing/2014/main" val="2925797309"/>
                    </a:ext>
                  </a:extLst>
                </a:gridCol>
                <a:gridCol w="1784195">
                  <a:extLst>
                    <a:ext uri="{9D8B030D-6E8A-4147-A177-3AD203B41FA5}">
                      <a16:colId xmlns:a16="http://schemas.microsoft.com/office/drawing/2014/main" val="2107617780"/>
                    </a:ext>
                  </a:extLst>
                </a:gridCol>
                <a:gridCol w="1858536">
                  <a:extLst>
                    <a:ext uri="{9D8B030D-6E8A-4147-A177-3AD203B41FA5}">
                      <a16:colId xmlns:a16="http://schemas.microsoft.com/office/drawing/2014/main" val="3431907103"/>
                    </a:ext>
                  </a:extLst>
                </a:gridCol>
                <a:gridCol w="2133600">
                  <a:extLst>
                    <a:ext uri="{9D8B030D-6E8A-4147-A177-3AD203B41FA5}">
                      <a16:colId xmlns:a16="http://schemas.microsoft.com/office/drawing/2014/main" val="4180073805"/>
                    </a:ext>
                  </a:extLst>
                </a:gridCol>
                <a:gridCol w="2029522">
                  <a:extLst>
                    <a:ext uri="{9D8B030D-6E8A-4147-A177-3AD203B41FA5}">
                      <a16:colId xmlns:a16="http://schemas.microsoft.com/office/drawing/2014/main" val="631442246"/>
                    </a:ext>
                  </a:extLst>
                </a:gridCol>
              </a:tblGrid>
              <a:tr h="370840">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r>
                        <a:rPr lang="en-IN" dirty="0">
                          <a:latin typeface="Times New Roman" panose="02020603050405020304" pitchFamily="18" charset="0"/>
                          <a:cs typeface="Times New Roman" panose="02020603050405020304" pitchFamily="18" charset="0"/>
                        </a:rPr>
                        <a:t>          Title</a:t>
                      </a:r>
                    </a:p>
                  </a:txBody>
                  <a:tcPr/>
                </a:tc>
                <a:tc>
                  <a:txBody>
                    <a:bodyPr/>
                    <a:lstStyle/>
                    <a:p>
                      <a:r>
                        <a:rPr lang="en-IN" dirty="0">
                          <a:latin typeface="Times New Roman" panose="02020603050405020304" pitchFamily="18" charset="0"/>
                          <a:cs typeface="Times New Roman" panose="02020603050405020304" pitchFamily="18" charset="0"/>
                        </a:rPr>
                        <a:t>Details</a:t>
                      </a:r>
                    </a:p>
                  </a:txBody>
                  <a:tcPr/>
                </a:tc>
                <a:tc>
                  <a:txBody>
                    <a:bodyPr/>
                    <a:lstStyle/>
                    <a:p>
                      <a:r>
                        <a:rPr lang="en-IN" dirty="0">
                          <a:latin typeface="Times New Roman" panose="02020603050405020304" pitchFamily="18" charset="0"/>
                          <a:cs typeface="Times New Roman" panose="02020603050405020304" pitchFamily="18" charset="0"/>
                        </a:rPr>
                        <a:t>Methodologies/</a:t>
                      </a:r>
                    </a:p>
                    <a:p>
                      <a:r>
                        <a:rPr lang="en-IN" dirty="0">
                          <a:latin typeface="Times New Roman" panose="02020603050405020304" pitchFamily="18" charset="0"/>
                          <a:cs typeface="Times New Roman" panose="02020603050405020304" pitchFamily="18" charset="0"/>
                        </a:rPr>
                        <a:t>Achievements</a:t>
                      </a:r>
                    </a:p>
                  </a:txBody>
                  <a:tcPr/>
                </a:tc>
                <a:tc>
                  <a:txBody>
                    <a:bodyPr/>
                    <a:lstStyle/>
                    <a:p>
                      <a:r>
                        <a:rPr lang="en-IN" dirty="0">
                          <a:latin typeface="Times New Roman" panose="02020603050405020304" pitchFamily="18" charset="0"/>
                          <a:cs typeface="Times New Roman" panose="02020603050405020304" pitchFamily="18" charset="0"/>
                        </a:rPr>
                        <a:t>Limitations/</a:t>
                      </a:r>
                    </a:p>
                    <a:p>
                      <a:r>
                        <a:rPr lang="en-IN"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2594338961"/>
                  </a:ext>
                </a:extLst>
              </a:tr>
              <a:tr h="37084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Deep Image Deblurring: A Survey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Kaihao</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Wenqi</a:t>
                      </a:r>
                      <a:r>
                        <a:rPr lang="en-IN" dirty="0">
                          <a:latin typeface="Times New Roman" panose="02020603050405020304" pitchFamily="18" charset="0"/>
                          <a:cs typeface="Times New Roman" panose="02020603050405020304" pitchFamily="18" charset="0"/>
                        </a:rPr>
                        <a:t> Ren, </a:t>
                      </a:r>
                      <a:r>
                        <a:rPr lang="en-IN" dirty="0" err="1">
                          <a:latin typeface="Times New Roman" panose="02020603050405020304" pitchFamily="18" charset="0"/>
                          <a:cs typeface="Times New Roman" panose="02020603050405020304" pitchFamily="18" charset="0"/>
                        </a:rPr>
                        <a:t>Wenhan</a:t>
                      </a:r>
                      <a:r>
                        <a:rPr lang="en-IN" dirty="0">
                          <a:latin typeface="Times New Roman" panose="02020603050405020304" pitchFamily="18" charset="0"/>
                          <a:cs typeface="Times New Roman" panose="02020603050405020304" pitchFamily="18" charset="0"/>
                        </a:rPr>
                        <a:t> Luo</a:t>
                      </a:r>
                    </a:p>
                    <a:p>
                      <a:r>
                        <a:rPr lang="en-IN" dirty="0">
                          <a:latin typeface="Times New Roman" panose="02020603050405020304" pitchFamily="18" charset="0"/>
                          <a:cs typeface="Times New Roman" panose="02020603050405020304" pitchFamily="18" charset="0"/>
                          <a:hlinkClick r:id="rId2"/>
                        </a:rPr>
                        <a:t>https://link.springer.com/article/10.1007/s11263-022-01633-5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Provides a comprehensive review of deep-learning-based image deblurring approaches.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Primarily focuses on CNN-based methods; may not cover other machine learning approaches in detail.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485180"/>
                  </a:ext>
                </a:extLst>
              </a:tr>
              <a:tr h="370840">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An Image Deblurring Method Using Improved U-Net Model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Zuozheng</a:t>
                      </a:r>
                      <a:r>
                        <a:rPr lang="en-IN" dirty="0">
                          <a:latin typeface="Times New Roman" panose="02020603050405020304" pitchFamily="18" charset="0"/>
                          <a:cs typeface="Times New Roman" panose="02020603050405020304" pitchFamily="18" charset="0"/>
                        </a:rPr>
                        <a:t> Lian, </a:t>
                      </a:r>
                      <a:r>
                        <a:rPr lang="en-IN" dirty="0" err="1">
                          <a:latin typeface="Times New Roman" panose="02020603050405020304" pitchFamily="18" charset="0"/>
                          <a:cs typeface="Times New Roman" panose="02020603050405020304" pitchFamily="18" charset="0"/>
                        </a:rPr>
                        <a:t>Haizhen</a:t>
                      </a:r>
                      <a:r>
                        <a:rPr lang="en-IN" dirty="0">
                          <a:latin typeface="Times New Roman" panose="02020603050405020304" pitchFamily="18" charset="0"/>
                          <a:cs typeface="Times New Roman" panose="02020603050405020304" pitchFamily="18" charset="0"/>
                        </a:rPr>
                        <a:t> Wang</a:t>
                      </a:r>
                    </a:p>
                    <a:p>
                      <a:r>
                        <a:rPr lang="en-IN" dirty="0">
                          <a:latin typeface="Times New Roman" panose="02020603050405020304" pitchFamily="18" charset="0"/>
                          <a:cs typeface="Times New Roman" panose="02020603050405020304" pitchFamily="18" charset="0"/>
                          <a:hlinkClick r:id="rId3"/>
                        </a:rPr>
                        <a:t>https://onlinelibrary.wiley.com/doi/10.1155/2022/6394788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Proposes an improved U-Net model incorporating depth-wise separable convolution and wavelet transform to enhance deblurring performance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method may have limitations in handling certain types of blur or in generalizing to diverse datasets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5481786"/>
                  </a:ext>
                </a:extLst>
              </a:tr>
              <a:tr h="370840">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An Efficient Image Deblurring Network with a Hybrid Architecture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Mingju</a:t>
                      </a:r>
                      <a:r>
                        <a:rPr lang="en-IN" dirty="0">
                          <a:latin typeface="Times New Roman" panose="02020603050405020304" pitchFamily="18" charset="0"/>
                          <a:cs typeface="Times New Roman" panose="02020603050405020304" pitchFamily="18" charset="0"/>
                        </a:rPr>
                        <a:t> Chen, </a:t>
                      </a:r>
                      <a:r>
                        <a:rPr lang="en-IN" dirty="0" err="1">
                          <a:latin typeface="Times New Roman" panose="02020603050405020304" pitchFamily="18" charset="0"/>
                          <a:cs typeface="Times New Roman" panose="02020603050405020304" pitchFamily="18" charset="0"/>
                        </a:rPr>
                        <a:t>Sihang</a:t>
                      </a:r>
                      <a:r>
                        <a:rPr lang="en-IN" dirty="0">
                          <a:latin typeface="Times New Roman" panose="02020603050405020304" pitchFamily="18" charset="0"/>
                          <a:cs typeface="Times New Roman" panose="02020603050405020304" pitchFamily="18" charset="0"/>
                        </a:rPr>
                        <a:t> Yi</a:t>
                      </a:r>
                    </a:p>
                    <a:p>
                      <a:r>
                        <a:rPr lang="en-IN" dirty="0">
                          <a:latin typeface="Times New Roman" panose="02020603050405020304" pitchFamily="18" charset="0"/>
                          <a:cs typeface="Times New Roman" panose="02020603050405020304" pitchFamily="18" charset="0"/>
                          <a:hlinkClick r:id="rId4"/>
                        </a:rPr>
                        <a:t>https://www.mdpi.com/1424-8220/23/16/7260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Develops a hybrid architecture combining CNN and transformer modules for image deblurring.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integration of transformer modules may lead to higher computational demands.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5134445"/>
                  </a:ext>
                </a:extLst>
              </a:tr>
            </a:tbl>
          </a:graphicData>
        </a:graphic>
      </p:graphicFrame>
    </p:spTree>
    <p:extLst>
      <p:ext uri="{BB962C8B-B14F-4D97-AF65-F5344CB8AC3E}">
        <p14:creationId xmlns:p14="http://schemas.microsoft.com/office/powerpoint/2010/main" val="169826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DA53B-B101-CD0F-4588-5A7796652B7F}"/>
              </a:ext>
            </a:extLst>
          </p:cNvPr>
          <p:cNvSpPr txBox="1"/>
          <p:nvPr/>
        </p:nvSpPr>
        <p:spPr>
          <a:xfrm>
            <a:off x="331076" y="87787"/>
            <a:ext cx="8757742"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Existing</a:t>
            </a:r>
            <a:r>
              <a:rPr lang="en-IN" sz="3200" b="1" dirty="0">
                <a:solidFill>
                  <a:schemeClr val="accent2">
                    <a:lumMod val="50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System</a:t>
            </a:r>
          </a:p>
        </p:txBody>
      </p:sp>
      <p:sp>
        <p:nvSpPr>
          <p:cNvPr id="6" name="TextBox 5">
            <a:extLst>
              <a:ext uri="{FF2B5EF4-FFF2-40B4-BE49-F238E27FC236}">
                <a16:creationId xmlns:a16="http://schemas.microsoft.com/office/drawing/2014/main" id="{8EB60EBE-ABB1-C5E5-C25A-E4F6E10768A7}"/>
              </a:ext>
            </a:extLst>
          </p:cNvPr>
          <p:cNvSpPr txBox="1"/>
          <p:nvPr/>
        </p:nvSpPr>
        <p:spPr>
          <a:xfrm>
            <a:off x="331076" y="599907"/>
            <a:ext cx="8812924" cy="498663"/>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sz="2000" b="1" dirty="0">
                <a:latin typeface="Times"/>
                <a:cs typeface="Times"/>
              </a:rPr>
              <a:t>Wiener Filter Based Methods</a:t>
            </a:r>
          </a:p>
        </p:txBody>
      </p:sp>
      <p:sp>
        <p:nvSpPr>
          <p:cNvPr id="4" name="TextBox 3">
            <a:extLst>
              <a:ext uri="{FF2B5EF4-FFF2-40B4-BE49-F238E27FC236}">
                <a16:creationId xmlns:a16="http://schemas.microsoft.com/office/drawing/2014/main" id="{5FE2AD1E-AA84-E0C5-24CF-C951AA92EAE7}"/>
              </a:ext>
            </a:extLst>
          </p:cNvPr>
          <p:cNvSpPr txBox="1"/>
          <p:nvPr/>
        </p:nvSpPr>
        <p:spPr>
          <a:xfrm>
            <a:off x="402465" y="1060230"/>
            <a:ext cx="78078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classical technique aims to restore a clear image from a degraded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blurry version by minimizing the mean square error between the estimated and observed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a:t>
            </a:r>
          </a:p>
          <a:p>
            <a:pPr marL="285750" indent="-285750" algn="jus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Wiener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filter considers the observed image, point spread function (PSF), and the power spectrum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noise.</a:t>
            </a:r>
            <a:endParaRPr lang="en-US" dirty="0"/>
          </a:p>
        </p:txBody>
      </p:sp>
      <p:sp>
        <p:nvSpPr>
          <p:cNvPr id="7" name="TextBox 6">
            <a:extLst>
              <a:ext uri="{FF2B5EF4-FFF2-40B4-BE49-F238E27FC236}">
                <a16:creationId xmlns:a16="http://schemas.microsoft.com/office/drawing/2014/main" id="{F45D3E0F-C757-48E7-9E6F-88B149876DEC}"/>
              </a:ext>
            </a:extLst>
          </p:cNvPr>
          <p:cNvSpPr txBox="1"/>
          <p:nvPr/>
        </p:nvSpPr>
        <p:spPr>
          <a:xfrm>
            <a:off x="331076" y="2725171"/>
            <a:ext cx="403133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rPr>
              <a:t>Richardson-Lucy</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Deconvolution</a:t>
            </a:r>
          </a:p>
        </p:txBody>
      </p:sp>
      <p:sp>
        <p:nvSpPr>
          <p:cNvPr id="8" name="TextBox 7">
            <a:extLst>
              <a:ext uri="{FF2B5EF4-FFF2-40B4-BE49-F238E27FC236}">
                <a16:creationId xmlns:a16="http://schemas.microsoft.com/office/drawing/2014/main" id="{CD71559E-D86E-4958-9649-2E131F9AA5B0}"/>
              </a:ext>
            </a:extLst>
          </p:cNvPr>
          <p:cNvSpPr txBox="1"/>
          <p:nvPr/>
        </p:nvSpPr>
        <p:spPr>
          <a:xfrm>
            <a:off x="385151" y="3125281"/>
            <a:ext cx="7807817"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iteratively refines the estimate of the true image based on the observed blurry image and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estimated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PSF.</a:t>
            </a:r>
            <a:r>
              <a:rPr lang="en-US" sz="1800" spc="-45" dirty="0">
                <a:effectLst/>
                <a:latin typeface="Times New Roman" panose="02020603050405020304" pitchFamily="18" charset="0"/>
                <a:ea typeface="Times New Roman" panose="02020603050405020304" pitchFamily="18" charset="0"/>
              </a:rPr>
              <a:t> </a:t>
            </a:r>
          </a:p>
          <a:p>
            <a:pPr marL="285750" indent="-285750"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inverse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estimated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PSF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repeated through multiple iterations.					</a:t>
            </a:r>
            <a:endParaRPr lang="en-US" dirty="0"/>
          </a:p>
        </p:txBody>
      </p:sp>
    </p:spTree>
    <p:extLst>
      <p:ext uri="{BB962C8B-B14F-4D97-AF65-F5344CB8AC3E}">
        <p14:creationId xmlns:p14="http://schemas.microsoft.com/office/powerpoint/2010/main" val="190912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67762-6594-2F20-779F-255A14010E9B}"/>
              </a:ext>
            </a:extLst>
          </p:cNvPr>
          <p:cNvSpPr txBox="1"/>
          <p:nvPr/>
        </p:nvSpPr>
        <p:spPr>
          <a:xfrm>
            <a:off x="425669" y="172781"/>
            <a:ext cx="8607980"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Limitations of Existing System</a:t>
            </a:r>
          </a:p>
        </p:txBody>
      </p:sp>
      <p:sp>
        <p:nvSpPr>
          <p:cNvPr id="3" name="TextBox 2">
            <a:extLst>
              <a:ext uri="{FF2B5EF4-FFF2-40B4-BE49-F238E27FC236}">
                <a16:creationId xmlns:a16="http://schemas.microsoft.com/office/drawing/2014/main" id="{883BEE11-BDC6-FBE9-DD2B-EB5D2A420917}"/>
              </a:ext>
            </a:extLst>
          </p:cNvPr>
          <p:cNvSpPr txBox="1"/>
          <p:nvPr/>
        </p:nvSpPr>
        <p:spPr>
          <a:xfrm>
            <a:off x="441435" y="982476"/>
            <a:ext cx="8127124"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Sensitivity to assumptions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effectiveness for complex blurs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Computationally intensive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real-time processing</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8089E3-1D16-FBF3-1A8B-43B9C7D448A9}"/>
              </a:ext>
            </a:extLst>
          </p:cNvPr>
          <p:cNvSpPr txBox="1"/>
          <p:nvPr/>
        </p:nvSpPr>
        <p:spPr>
          <a:xfrm>
            <a:off x="8213557" y="4774168"/>
            <a:ext cx="994611"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22231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ABBF1-2F8F-C1AF-4597-2C997BC8492F}"/>
              </a:ext>
            </a:extLst>
          </p:cNvPr>
          <p:cNvSpPr txBox="1"/>
          <p:nvPr/>
        </p:nvSpPr>
        <p:spPr>
          <a:xfrm>
            <a:off x="323192" y="175474"/>
            <a:ext cx="8820807"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Proposed System</a:t>
            </a:r>
          </a:p>
        </p:txBody>
      </p:sp>
      <p:sp>
        <p:nvSpPr>
          <p:cNvPr id="4" name="TextBox 3">
            <a:extLst>
              <a:ext uri="{FF2B5EF4-FFF2-40B4-BE49-F238E27FC236}">
                <a16:creationId xmlns:a16="http://schemas.microsoft.com/office/drawing/2014/main" id="{EA2E49DD-50F0-DA78-F6BA-430390223F02}"/>
              </a:ext>
            </a:extLst>
          </p:cNvPr>
          <p:cNvSpPr txBox="1"/>
          <p:nvPr/>
        </p:nvSpPr>
        <p:spPr>
          <a:xfrm>
            <a:off x="323192" y="665351"/>
            <a:ext cx="8056180" cy="4108817"/>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dirty="0">
                <a:latin typeface="Times New Roman"/>
                <a:cs typeface="Times New Roman"/>
              </a:rPr>
              <a:t>The proposed solution leverages the combination of Convolutional Neural Networks (CNNs) and autoencoders that is CNN based autoencoder architecture.</a:t>
            </a:r>
          </a:p>
          <a:p>
            <a:pPr marL="285750" indent="-285750" algn="just">
              <a:lnSpc>
                <a:spcPct val="150000"/>
              </a:lnSpc>
              <a:buFont typeface="Arial" panose="020B0604020202020204" pitchFamily="34" charset="0"/>
              <a:buChar char="•"/>
            </a:pPr>
            <a:r>
              <a:rPr lang="en-US" dirty="0">
                <a:latin typeface="Times New Roman"/>
                <a:cs typeface="Times New Roman"/>
              </a:rPr>
              <a:t>The system involves training a deep learning model by leveraging the power of CNNs for feature extraction and Autoencoders for image reconstruction.</a:t>
            </a:r>
          </a:p>
          <a:p>
            <a:pPr marL="285750" indent="-285750" algn="just">
              <a:lnSpc>
                <a:spcPct val="150000"/>
              </a:lnSpc>
              <a:buFont typeface="Arial" panose="020B0604020202020204" pitchFamily="34" charset="0"/>
              <a:buChar char="•"/>
            </a:pPr>
            <a:r>
              <a:rPr lang="en-US" dirty="0">
                <a:latin typeface="Times New Roman"/>
                <a:cs typeface="Times New Roman"/>
              </a:rPr>
              <a:t>In the hybrid model the CNNs act as the encoder, extracting hierarchical features from the blurred input images.</a:t>
            </a:r>
          </a:p>
          <a:p>
            <a:pPr marL="285750" indent="-285750" algn="just">
              <a:lnSpc>
                <a:spcPct val="150000"/>
              </a:lnSpc>
              <a:buFont typeface="Arial" panose="020B0604020202020204" pitchFamily="34" charset="0"/>
              <a:buChar char="•"/>
            </a:pPr>
            <a:r>
              <a:rPr lang="en-US" dirty="0">
                <a:latin typeface="Times New Roman"/>
                <a:cs typeface="Times New Roman"/>
              </a:rPr>
              <a:t>The autoencoder serves as the decoder, reconstructing sharp, deblurred images.</a:t>
            </a:r>
          </a:p>
          <a:p>
            <a:pPr marL="285750" indent="-285750" algn="just">
              <a:lnSpc>
                <a:spcPct val="150000"/>
              </a:lnSpc>
              <a:buFont typeface="Arial" panose="020B0604020202020204" pitchFamily="34" charset="0"/>
              <a:buChar char="•"/>
            </a:pPr>
            <a:r>
              <a:rPr lang="en-US" dirty="0">
                <a:latin typeface="Times New Roman"/>
                <a:cs typeface="Times New Roman"/>
              </a:rPr>
              <a:t>This combination allows our model to effectively learn and represent the complex relationships between blurred and sharp image pairs</a:t>
            </a:r>
            <a:endParaRPr lang="en-US" sz="1800" dirty="0">
              <a:latin typeface="Times New Roman"/>
              <a:cs typeface="Times New Roman"/>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40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TotalTime>
  <Words>1012</Words>
  <Application>Microsoft Office PowerPoint</Application>
  <PresentationFormat>On-screen Show (16:9)</PresentationFormat>
  <Paragraphs>119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vt:lpstr>
      <vt:lpstr>Times New Roman</vt:lpstr>
      <vt:lpstr>Wingdings</vt:lpstr>
      <vt:lpstr>Office Theme</vt:lpstr>
      <vt:lpstr>PowerPoint Presentation</vt:lpstr>
      <vt:lpstr>PowerPoint Presentation</vt:lpstr>
      <vt:lpstr>Abstract</vt:lpstr>
      <vt:lpstr>PowerPoint Presentation</vt:lpstr>
      <vt:lpstr>PowerPoint Presentation</vt:lpstr>
      <vt:lpstr>Literature Survey </vt:lpstr>
      <vt:lpstr>PowerPoint Presentation</vt:lpstr>
      <vt:lpstr>PowerPoint Presentation</vt:lpstr>
      <vt:lpstr>PowerPoint Presentation</vt:lpstr>
      <vt:lpstr>Module Split-up</vt:lpstr>
      <vt:lpstr>HARDWARE REQUIREMENTS</vt:lpstr>
      <vt:lpstr>PowerPoint Presentation</vt:lpstr>
      <vt:lpstr>Algorithms used</vt:lpstr>
      <vt:lpstr>PowerPoint Presentation</vt:lpstr>
      <vt:lpstr>Result</vt:lpstr>
      <vt:lpstr>PowerPoint Presentation</vt:lpstr>
      <vt:lpstr>References</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KAVYA SRIRAM</cp:lastModifiedBy>
  <cp:revision>81</cp:revision>
  <dcterms:created xsi:type="dcterms:W3CDTF">2023-08-20T08:34:11Z</dcterms:created>
  <dcterms:modified xsi:type="dcterms:W3CDTF">2025-01-27T17:57:28Z</dcterms:modified>
</cp:coreProperties>
</file>