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7" r:id="rId2"/>
    <p:sldId id="258" r:id="rId3"/>
    <p:sldId id="259" r:id="rId4"/>
    <p:sldId id="260" r:id="rId5"/>
    <p:sldId id="261" r:id="rId6"/>
    <p:sldId id="25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5CD740-9CF8-4CD5-9CFD-E3925CB65BA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48EF8-7709-4784-A479-A63985E425C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89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CD740-9CF8-4CD5-9CFD-E3925CB65BA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12491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CD740-9CF8-4CD5-9CFD-E3925CB65BA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21454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5CD740-9CF8-4CD5-9CFD-E3925CB65BA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52176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5CD740-9CF8-4CD5-9CFD-E3925CB65BA6}"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48EF8-7709-4784-A479-A63985E425C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3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5CD740-9CF8-4CD5-9CFD-E3925CB65BA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403158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5CD740-9CF8-4CD5-9CFD-E3925CB65BA6}"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358454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5CD740-9CF8-4CD5-9CFD-E3925CB65BA6}"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305893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5CD740-9CF8-4CD5-9CFD-E3925CB65BA6}" type="datetimeFigureOut">
              <a:rPr lang="en-IN" smtClean="0"/>
              <a:t>18-07-2024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115490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5CD740-9CF8-4CD5-9CFD-E3925CB65BA6}" type="datetimeFigureOut">
              <a:rPr lang="en-IN" smtClean="0"/>
              <a:t>18-07-2024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848EF8-7709-4784-A479-A63985E425C0}" type="slidenum">
              <a:rPr lang="en-IN" smtClean="0"/>
              <a:t>‹#›</a:t>
            </a:fld>
            <a:endParaRPr lang="en-IN"/>
          </a:p>
        </p:txBody>
      </p:sp>
    </p:spTree>
    <p:extLst>
      <p:ext uri="{BB962C8B-B14F-4D97-AF65-F5344CB8AC3E}">
        <p14:creationId xmlns:p14="http://schemas.microsoft.com/office/powerpoint/2010/main" val="238513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5CD740-9CF8-4CD5-9CFD-E3925CB65BA6}"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48EF8-7709-4784-A479-A63985E425C0}" type="slidenum">
              <a:rPr lang="en-IN" smtClean="0"/>
              <a:t>‹#›</a:t>
            </a:fld>
            <a:endParaRPr lang="en-IN"/>
          </a:p>
        </p:txBody>
      </p:sp>
    </p:spTree>
    <p:extLst>
      <p:ext uri="{BB962C8B-B14F-4D97-AF65-F5344CB8AC3E}">
        <p14:creationId xmlns:p14="http://schemas.microsoft.com/office/powerpoint/2010/main" val="12737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5CD740-9CF8-4CD5-9CFD-E3925CB65BA6}" type="datetimeFigureOut">
              <a:rPr lang="en-IN" smtClean="0"/>
              <a:t>18-07-2024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848EF8-7709-4784-A479-A63985E425C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65946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AtliQ</a:t>
            </a:r>
            <a:r>
              <a:rPr lang="en-US" dirty="0" smtClean="0"/>
              <a:t> Hospitality Analysis Presentation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529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err="1"/>
              <a:t>Atliq</a:t>
            </a:r>
            <a:r>
              <a:rPr lang="en-US" dirty="0"/>
              <a:t> Grands, a prominent name in the hospitality industry with over two decades of experience, is currently facing challenges in maintaining its market share and revenue in the luxury/business hotel segment. In response to competitive pressures and management inefficiencies, the managing director has initiated a strategic initiative to implement "Business and Data Intelligence" solutions. These solutions aim to harness insights from historical data to revitalize market strategies and optimize operational performance. </a:t>
            </a:r>
            <a:endParaRPr lang="en-US" dirty="0" smtClean="0"/>
          </a:p>
          <a:p>
            <a:r>
              <a:rPr lang="en-US" dirty="0" smtClean="0"/>
              <a:t>With </a:t>
            </a:r>
            <a:r>
              <a:rPr lang="en-US" dirty="0"/>
              <a:t>a focus on leveraging external expertise due to the absence of an in-house data analytics team, </a:t>
            </a:r>
            <a:r>
              <a:rPr lang="en-US" dirty="0" err="1"/>
              <a:t>Atliq</a:t>
            </a:r>
            <a:r>
              <a:rPr lang="en-US" dirty="0"/>
              <a:t> Grands has partnered with a third-party service provider. This collaboration seeks to analyze comprehensive datasets spanning across five critical dimensions: </a:t>
            </a:r>
            <a:r>
              <a:rPr lang="en-US" dirty="0" err="1"/>
              <a:t>dim_date</a:t>
            </a:r>
            <a:r>
              <a:rPr lang="en-US" dirty="0"/>
              <a:t>, </a:t>
            </a:r>
            <a:r>
              <a:rPr lang="en-US" dirty="0" err="1"/>
              <a:t>dim_hotels</a:t>
            </a:r>
            <a:r>
              <a:rPr lang="en-US" dirty="0"/>
              <a:t>, </a:t>
            </a:r>
            <a:r>
              <a:rPr lang="en-US" dirty="0" err="1"/>
              <a:t>dim_rooms</a:t>
            </a:r>
            <a:r>
              <a:rPr lang="en-US" dirty="0"/>
              <a:t>, </a:t>
            </a:r>
            <a:r>
              <a:rPr lang="en-US" dirty="0" err="1"/>
              <a:t>fact_aggregated_bookings</a:t>
            </a:r>
            <a:r>
              <a:rPr lang="en-US" dirty="0"/>
              <a:t>, and </a:t>
            </a:r>
            <a:r>
              <a:rPr lang="en-US" dirty="0" err="1"/>
              <a:t>fact_bookings</a:t>
            </a:r>
            <a:r>
              <a:rPr lang="en-US" dirty="0"/>
              <a:t>. The project entails developing modular, safe, testable, maintainable, and portable Python code to empower data-driven decision-making across various facets of hotel operations.</a:t>
            </a:r>
            <a:endParaRPr lang="en-IN" dirty="0"/>
          </a:p>
        </p:txBody>
      </p:sp>
    </p:spTree>
    <p:extLst>
      <p:ext uri="{BB962C8B-B14F-4D97-AF65-F5344CB8AC3E}">
        <p14:creationId xmlns:p14="http://schemas.microsoft.com/office/powerpoint/2010/main" val="304041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Data</a:t>
            </a:r>
            <a:endParaRPr lang="en-IN" dirty="0"/>
          </a:p>
        </p:txBody>
      </p:sp>
      <p:sp>
        <p:nvSpPr>
          <p:cNvPr id="5" name="Rectangle 2"/>
          <p:cNvSpPr>
            <a:spLocks noGrp="1" noChangeArrowheads="1"/>
          </p:cNvSpPr>
          <p:nvPr>
            <p:ph idx="1"/>
          </p:nvPr>
        </p:nvSpPr>
        <p:spPr bwMode="auto">
          <a:xfrm>
            <a:off x="1013836" y="1807906"/>
            <a:ext cx="1043925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1. </a:t>
            </a:r>
            <a:r>
              <a:rPr kumimoji="0" lang="en-US" altLang="en-US" sz="1600" b="1" i="0" u="none" strike="noStrike" cap="none" normalizeH="0" baseline="0" dirty="0" err="1" smtClean="0">
                <a:ln>
                  <a:noFill/>
                </a:ln>
                <a:solidFill>
                  <a:schemeClr val="tx1"/>
                </a:solidFill>
                <a:effectLst/>
                <a:latin typeface="Arial" panose="020B0604020202020204" pitchFamily="34" charset="0"/>
              </a:rPr>
              <a:t>dim_date</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Contains date-related information used for time-based analysis and filtering.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Typically includes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month</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year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week</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weekday</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2. </a:t>
            </a:r>
            <a:r>
              <a:rPr kumimoji="0" lang="en-US" altLang="en-US" sz="1600" b="1" i="0" u="none" strike="noStrike" cap="none" normalizeH="0" baseline="0" dirty="0" err="1" smtClean="0">
                <a:ln>
                  <a:noFill/>
                </a:ln>
                <a:solidFill>
                  <a:schemeClr val="tx1"/>
                </a:solidFill>
                <a:effectLst/>
                <a:latin typeface="Arial" panose="020B0604020202020204" pitchFamily="34" charset="0"/>
              </a:rPr>
              <a:t>dim_hotels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Provides details about different hotels owned by </a:t>
            </a:r>
            <a:r>
              <a:rPr kumimoji="0" lang="en-US" altLang="en-US" sz="1600" b="0" i="0" u="none" strike="noStrike" cap="none" normalizeH="0" baseline="0" dirty="0" err="1" smtClean="0">
                <a:ln>
                  <a:noFill/>
                </a:ln>
                <a:solidFill>
                  <a:schemeClr val="tx1"/>
                </a:solidFill>
                <a:effectLst/>
                <a:latin typeface="Arial" panose="020B0604020202020204" pitchFamily="34" charset="0"/>
              </a:rPr>
              <a:t>Atliq</a:t>
            </a:r>
            <a:r>
              <a:rPr kumimoji="0" lang="en-US" altLang="en-US" sz="1600" b="0" i="0" u="none" strike="noStrike" cap="none" normalizeH="0" baseline="0" dirty="0" smtClean="0">
                <a:ln>
                  <a:noFill/>
                </a:ln>
                <a:solidFill>
                  <a:schemeClr val="tx1"/>
                </a:solidFill>
                <a:effectLst/>
                <a:latin typeface="Arial" panose="020B0604020202020204" pitchFamily="34" charset="0"/>
              </a:rPr>
              <a:t> Grands across various 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Includes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hotel_id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hotel_name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city</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region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star_rating</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3. </a:t>
            </a:r>
            <a:r>
              <a:rPr kumimoji="0" lang="en-US" altLang="en-US" sz="1600" b="1" i="0" u="none" strike="noStrike" cap="none" normalizeH="0" baseline="0" dirty="0" err="1" smtClean="0">
                <a:ln>
                  <a:noFill/>
                </a:ln>
                <a:solidFill>
                  <a:schemeClr val="tx1"/>
                </a:solidFill>
                <a:effectLst/>
                <a:latin typeface="Arial" panose="020B0604020202020204" pitchFamily="34" charset="0"/>
              </a:rPr>
              <a:t>dim_rooms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Describes the characteristics of rooms available in each hotel, such as room types and capacities.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Includes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room_id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hotel_id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room_type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room_capacity</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floor</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4. </a:t>
            </a:r>
            <a:r>
              <a:rPr kumimoji="0" lang="en-US" altLang="en-US" sz="1600" b="1" i="0" u="none" strike="noStrike" cap="none" normalizeH="0" baseline="0" dirty="0" err="1" smtClean="0">
                <a:ln>
                  <a:noFill/>
                </a:ln>
                <a:solidFill>
                  <a:schemeClr val="tx1"/>
                </a:solidFill>
                <a:effectLst/>
                <a:latin typeface="Arial" panose="020B0604020202020204" pitchFamily="34" charset="0"/>
              </a:rPr>
              <a:t>fact_aggregated_bookings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Aggregated data related to bookings, typically used for summarizing booking trends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Contains metrics like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check_in_date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check_out_date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property_id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total_bookings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revenue_generated</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5. </a:t>
            </a:r>
            <a:r>
              <a:rPr kumimoji="0" lang="en-US" altLang="en-US" sz="1600" b="1" i="0" u="none" strike="noStrike" cap="none" normalizeH="0" baseline="0" dirty="0" err="1" smtClean="0">
                <a:ln>
                  <a:noFill/>
                </a:ln>
                <a:solidFill>
                  <a:schemeClr val="tx1"/>
                </a:solidFill>
                <a:effectLst/>
                <a:latin typeface="Arial" panose="020B0604020202020204" pitchFamily="34" charset="0"/>
              </a:rPr>
              <a:t>fact_bookings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Description</a:t>
            </a:r>
            <a:r>
              <a:rPr kumimoji="0" lang="en-US" altLang="en-US" sz="1600" b="0" i="0" u="none" strike="noStrike" cap="none" normalizeH="0" baseline="0" dirty="0" smtClean="0">
                <a:ln>
                  <a:noFill/>
                </a:ln>
                <a:solidFill>
                  <a:schemeClr val="tx1"/>
                </a:solidFill>
                <a:effectLst/>
                <a:latin typeface="Arial" panose="020B0604020202020204" pitchFamily="34" charset="0"/>
              </a:rPr>
              <a:t>: Detailed booking records capturing individual transactions and guest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Columns</a:t>
            </a:r>
            <a:r>
              <a:rPr kumimoji="0" lang="en-US" altLang="en-US" sz="1600" b="0" i="0" u="none" strike="noStrike" cap="none" normalizeH="0" baseline="0" dirty="0" smtClean="0">
                <a:ln>
                  <a:noFill/>
                </a:ln>
                <a:solidFill>
                  <a:schemeClr val="tx1"/>
                </a:solidFill>
                <a:effectLst/>
                <a:latin typeface="Arial" panose="020B0604020202020204" pitchFamily="34" charset="0"/>
              </a:rPr>
              <a:t>: Includes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booking_id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booking_date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check_in_date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checkout_date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property_id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room_category</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booking_platform</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ratings_given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booking_status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revenue_generated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revenue_realized</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100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IN" dirty="0"/>
          </a:p>
        </p:txBody>
      </p:sp>
      <p:sp>
        <p:nvSpPr>
          <p:cNvPr id="5" name="Rectangle 2"/>
          <p:cNvSpPr>
            <a:spLocks noGrp="1" noChangeArrowheads="1"/>
          </p:cNvSpPr>
          <p:nvPr>
            <p:ph idx="1"/>
          </p:nvPr>
        </p:nvSpPr>
        <p:spPr bwMode="auto">
          <a:xfrm>
            <a:off x="1096963" y="2092881"/>
            <a:ext cx="100587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For the project involving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Atliq</a:t>
            </a:r>
            <a:r>
              <a:rPr kumimoji="0" lang="en-US" altLang="en-US" sz="1800" b="0" i="0" u="none" strike="noStrike" cap="none" normalizeH="0" baseline="0" dirty="0" smtClean="0">
                <a:ln>
                  <a:noFill/>
                </a:ln>
                <a:solidFill>
                  <a:schemeClr val="tx1"/>
                </a:solidFill>
                <a:effectLst/>
                <a:latin typeface="Arial" panose="020B0604020202020204" pitchFamily="34" charset="0"/>
              </a:rPr>
              <a:t> Grands in the hospitality industry to implement Business and Data Intelligence solutions, the tools used include Python for scripting and analysis, and Business Intelligence tools such as Power BI for visualization and dashboard creation. These tools are essential for leveraging historical data from the provided CSV files (</a:t>
            </a:r>
            <a:r>
              <a:rPr kumimoji="0" lang="en-US" altLang="en-US" sz="1800" b="0" i="0" u="none" strike="noStrike" cap="none" normalizeH="0" baseline="0" dirty="0" err="1" smtClean="0">
                <a:ln>
                  <a:noFill/>
                </a:ln>
                <a:solidFill>
                  <a:schemeClr val="tx1"/>
                </a:solidFill>
                <a:effectLst/>
                <a:latin typeface="Arial" panose="020B0604020202020204" pitchFamily="34" charset="0"/>
              </a:rPr>
              <a:t>dim_date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dim_hotels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dim_rooms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fact_aggregated_bookings</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fact_bookings</a:t>
            </a:r>
            <a:r>
              <a:rPr kumimoji="0" lang="en-US" altLang="en-US" sz="1800" b="0" i="0" u="none" strike="noStrike" cap="none" normalizeH="0" baseline="0" dirty="0" smtClean="0">
                <a:ln>
                  <a:noFill/>
                </a:ln>
                <a:solidFill>
                  <a:schemeClr val="tx1"/>
                </a:solidFill>
                <a:effectLst/>
                <a:latin typeface="Arial" panose="020B0604020202020204" pitchFamily="34" charset="0"/>
              </a:rPr>
              <a:t>) to derive insights and drive strategic decisions aimed at revitalizing market share and revenue in the luxury/business hotel sector.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5212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 up Dashboard</a:t>
            </a:r>
            <a:endParaRPr lang="en-IN" dirty="0"/>
          </a:p>
        </p:txBody>
      </p:sp>
      <p:pic>
        <p:nvPicPr>
          <p:cNvPr id="4" name="Google Shape;243;p5"/>
          <p:cNvPicPr preferRelativeResize="0"/>
          <p:nvPr/>
        </p:nvPicPr>
        <p:blipFill rotWithShape="1">
          <a:blip r:embed="rId2">
            <a:alphaModFix/>
          </a:blip>
          <a:srcRect/>
          <a:stretch/>
        </p:blipFill>
        <p:spPr>
          <a:xfrm>
            <a:off x="953466" y="2319726"/>
            <a:ext cx="5077878" cy="3169888"/>
          </a:xfrm>
          <a:prstGeom prst="rect">
            <a:avLst/>
          </a:prstGeom>
          <a:ln>
            <a:noFill/>
          </a:ln>
          <a:effectLst>
            <a:outerShdw blurRad="292100" dist="139700" dir="2700000" algn="tl" rotWithShape="0">
              <a:srgbClr val="333333">
                <a:alpha val="65000"/>
              </a:srgbClr>
            </a:outerShdw>
          </a:effectLst>
        </p:spPr>
      </p:pic>
      <p:pic>
        <p:nvPicPr>
          <p:cNvPr id="5" name="Google Shape;244;p5"/>
          <p:cNvPicPr preferRelativeResize="0"/>
          <p:nvPr/>
        </p:nvPicPr>
        <p:blipFill rotWithShape="1">
          <a:blip r:embed="rId3">
            <a:alphaModFix/>
          </a:blip>
          <a:srcRect/>
          <a:stretch/>
        </p:blipFill>
        <p:spPr>
          <a:xfrm>
            <a:off x="6328499" y="2319726"/>
            <a:ext cx="5077878" cy="3169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2359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111113"/>
            <a:ext cx="10058400" cy="609324"/>
          </a:xfrm>
        </p:spPr>
        <p:txBody>
          <a:bodyPr>
            <a:normAutofit fontScale="90000"/>
          </a:bodyPr>
          <a:lstStyle/>
          <a:p>
            <a:pPr algn="ctr"/>
            <a:r>
              <a:rPr lang="en-US" dirty="0" smtClean="0"/>
              <a:t>My Design</a:t>
            </a:r>
            <a:endParaRPr lang="en-IN" dirty="0"/>
          </a:p>
        </p:txBody>
      </p:sp>
      <p:pic>
        <p:nvPicPr>
          <p:cNvPr id="5" name="Picture 4"/>
          <p:cNvPicPr>
            <a:picLocks noChangeAspect="1"/>
          </p:cNvPicPr>
          <p:nvPr/>
        </p:nvPicPr>
        <p:blipFill>
          <a:blip r:embed="rId2"/>
          <a:stretch>
            <a:fillRect/>
          </a:stretch>
        </p:blipFill>
        <p:spPr>
          <a:xfrm>
            <a:off x="880678" y="720437"/>
            <a:ext cx="10164165" cy="5517918"/>
          </a:xfrm>
          <a:prstGeom prst="rect">
            <a:avLst/>
          </a:prstGeom>
        </p:spPr>
      </p:pic>
    </p:spTree>
    <p:extLst>
      <p:ext uri="{BB962C8B-B14F-4D97-AF65-F5344CB8AC3E}">
        <p14:creationId xmlns:p14="http://schemas.microsoft.com/office/powerpoint/2010/main" val="2704064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99" y="2494093"/>
            <a:ext cx="10058400" cy="1450757"/>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2699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11</TotalTime>
  <Words>449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 Unicode MS</vt:lpstr>
      <vt:lpstr>Arial</vt:lpstr>
      <vt:lpstr>Calibri</vt:lpstr>
      <vt:lpstr>Calibri Light</vt:lpstr>
      <vt:lpstr>Retrospect</vt:lpstr>
      <vt:lpstr>AtliQ Hospitality Analysis Presentation</vt:lpstr>
      <vt:lpstr>Introduction</vt:lpstr>
      <vt:lpstr>Details of Data</vt:lpstr>
      <vt:lpstr>Tools Used</vt:lpstr>
      <vt:lpstr>Mock – up Dashboard</vt:lpstr>
      <vt:lpstr>My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Hospitality Analysis Presentation</dc:title>
  <dc:creator>KAVYA VASA</dc:creator>
  <cp:lastModifiedBy>KAVYA VASA</cp:lastModifiedBy>
  <cp:revision>2</cp:revision>
  <dcterms:created xsi:type="dcterms:W3CDTF">2024-07-17T23:31:12Z</dcterms:created>
  <dcterms:modified xsi:type="dcterms:W3CDTF">2024-07-17T23:42:16Z</dcterms:modified>
</cp:coreProperties>
</file>