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'2'!$A$1</c:f>
              <c:strCache>
                <c:ptCount val="1"/>
                <c:pt idx="0">
                  <c:v>unique_products_2020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77000"/>
                    <a:tint val="96000"/>
                    <a:lumMod val="104000"/>
                  </a:schemeClr>
                </a:gs>
                <a:gs pos="100000">
                  <a:schemeClr val="accent4">
                    <a:tint val="77000"/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dLbls>
            <c:dLbl>
              <c:idx val="0"/>
              <c:layout>
                <c:manualLayout>
                  <c:x val="5.5555555555555046E-3"/>
                  <c:y val="-9.7222222222222238E-2"/>
                </c:manualLayout>
              </c:layout>
              <c:tx>
                <c:rich>
                  <a:bodyPr/>
                  <a:lstStyle/>
                  <a:p>
                    <a:fld id="{3029AC95-2705-48B8-AFA2-9B83A3BC8AF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9818-4037-B374-10A2354C68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'2'!$C$2</c:f>
                <c:numCache>
                  <c:formatCode>General</c:formatCode>
                  <c:ptCount val="1"/>
                  <c:pt idx="0">
                    <c:v>36.33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'2'!$A$2</c:f>
              <c:numCache>
                <c:formatCode>General</c:formatCode>
                <c:ptCount val="1"/>
                <c:pt idx="0">
                  <c:v>245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'2'!$C$2</c15:f>
                <c15:dlblRangeCache>
                  <c:ptCount val="1"/>
                  <c:pt idx="0">
                    <c:v>36.33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9818-4037-B374-10A2354C68A3}"/>
            </c:ext>
          </c:extLst>
        </c:ser>
        <c:ser>
          <c:idx val="1"/>
          <c:order val="1"/>
          <c:tx>
            <c:strRef>
              <c:f>'2'!$B$1</c:f>
              <c:strCache>
                <c:ptCount val="1"/>
                <c:pt idx="0">
                  <c:v>unique_products_2021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76000"/>
                    <a:tint val="96000"/>
                    <a:lumMod val="104000"/>
                  </a:schemeClr>
                </a:gs>
                <a:gs pos="100000">
                  <a:schemeClr val="accent4">
                    <a:shade val="76000"/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dLbls>
            <c:delete val="1"/>
          </c:dLbls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'2'!$B$2</c:f>
              <c:numCache>
                <c:formatCode>General</c:formatCode>
                <c:ptCount val="1"/>
                <c:pt idx="0">
                  <c:v>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18-4037-B374-10A2354C68A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320093344"/>
        <c:axId val="1320086624"/>
      </c:barChart>
      <c:catAx>
        <c:axId val="1320093344"/>
        <c:scaling>
          <c:orientation val="minMax"/>
        </c:scaling>
        <c:delete val="1"/>
        <c:axPos val="b"/>
        <c:majorTickMark val="none"/>
        <c:minorTickMark val="none"/>
        <c:tickLblPos val="nextTo"/>
        <c:crossAx val="1320086624"/>
        <c:crosses val="autoZero"/>
        <c:auto val="1"/>
        <c:lblAlgn val="ctr"/>
        <c:lblOffset val="100"/>
        <c:noMultiLvlLbl val="0"/>
      </c:catAx>
      <c:valAx>
        <c:axId val="13200866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20093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'3'!$B$1</c:f>
              <c:strCache>
                <c:ptCount val="1"/>
                <c:pt idx="0">
                  <c:v>product_count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'3'!$A$2:$A$7</c:f>
              <c:strCache>
                <c:ptCount val="6"/>
                <c:pt idx="0">
                  <c:v>Notebook</c:v>
                </c:pt>
                <c:pt idx="1">
                  <c:v>Accessories</c:v>
                </c:pt>
                <c:pt idx="2">
                  <c:v>Peripherals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'3'!$B$2:$B$7</c:f>
              <c:numCache>
                <c:formatCode>General</c:formatCode>
                <c:ptCount val="6"/>
                <c:pt idx="0">
                  <c:v>129</c:v>
                </c:pt>
                <c:pt idx="1">
                  <c:v>116</c:v>
                </c:pt>
                <c:pt idx="2">
                  <c:v>84</c:v>
                </c:pt>
                <c:pt idx="3">
                  <c:v>32</c:v>
                </c:pt>
                <c:pt idx="4">
                  <c:v>27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9B-4607-9183-261E25F3F8E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908542511"/>
        <c:axId val="908541551"/>
        <c:axId val="0"/>
      </c:bar3DChart>
      <c:catAx>
        <c:axId val="908542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8541551"/>
        <c:crosses val="autoZero"/>
        <c:auto val="1"/>
        <c:lblAlgn val="ctr"/>
        <c:lblOffset val="100"/>
        <c:noMultiLvlLbl val="0"/>
      </c:catAx>
      <c:valAx>
        <c:axId val="90854155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08542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'4'!$B$1</c:f>
              <c:strCache>
                <c:ptCount val="1"/>
                <c:pt idx="0">
                  <c:v>product_count_2020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65000"/>
                    <a:tint val="96000"/>
                    <a:lumMod val="104000"/>
                  </a:schemeClr>
                </a:gs>
                <a:gs pos="100000">
                  <a:schemeClr val="accent4">
                    <a:tint val="65000"/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cat>
            <c:strRef>
              <c:f>'4'!$A$2:$A$7</c:f>
              <c:strCache>
                <c:ptCount val="6"/>
                <c:pt idx="0">
                  <c:v>Accessories</c:v>
                </c:pt>
                <c:pt idx="1">
                  <c:v>Desktop</c:v>
                </c:pt>
                <c:pt idx="2">
                  <c:v>Networking</c:v>
                </c:pt>
                <c:pt idx="3">
                  <c:v>Notebook</c:v>
                </c:pt>
                <c:pt idx="4">
                  <c:v>Peripherals</c:v>
                </c:pt>
                <c:pt idx="5">
                  <c:v>Storage</c:v>
                </c:pt>
              </c:strCache>
            </c:strRef>
          </c:cat>
          <c:val>
            <c:numRef>
              <c:f>'4'!$B$2:$B$7</c:f>
              <c:numCache>
                <c:formatCode>General</c:formatCode>
                <c:ptCount val="6"/>
                <c:pt idx="0">
                  <c:v>69</c:v>
                </c:pt>
                <c:pt idx="1">
                  <c:v>7</c:v>
                </c:pt>
                <c:pt idx="2">
                  <c:v>6</c:v>
                </c:pt>
                <c:pt idx="3">
                  <c:v>92</c:v>
                </c:pt>
                <c:pt idx="4">
                  <c:v>59</c:v>
                </c:pt>
                <c:pt idx="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5B-4986-B44E-70F22D115D62}"/>
            </c:ext>
          </c:extLst>
        </c:ser>
        <c:ser>
          <c:idx val="1"/>
          <c:order val="1"/>
          <c:tx>
            <c:strRef>
              <c:f>'4'!$C$1</c:f>
              <c:strCache>
                <c:ptCount val="1"/>
                <c:pt idx="0">
                  <c:v>product_count_2021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lumMod val="104000"/>
                  </a:schemeClr>
                </a:gs>
                <a:gs pos="100000">
                  <a:schemeClr val="accent4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cat>
            <c:strRef>
              <c:f>'4'!$A$2:$A$7</c:f>
              <c:strCache>
                <c:ptCount val="6"/>
                <c:pt idx="0">
                  <c:v>Accessories</c:v>
                </c:pt>
                <c:pt idx="1">
                  <c:v>Desktop</c:v>
                </c:pt>
                <c:pt idx="2">
                  <c:v>Networking</c:v>
                </c:pt>
                <c:pt idx="3">
                  <c:v>Notebook</c:v>
                </c:pt>
                <c:pt idx="4">
                  <c:v>Peripherals</c:v>
                </c:pt>
                <c:pt idx="5">
                  <c:v>Storage</c:v>
                </c:pt>
              </c:strCache>
            </c:strRef>
          </c:cat>
          <c:val>
            <c:numRef>
              <c:f>'4'!$C$2:$C$7</c:f>
              <c:numCache>
                <c:formatCode>General</c:formatCode>
                <c:ptCount val="6"/>
                <c:pt idx="0">
                  <c:v>103</c:v>
                </c:pt>
                <c:pt idx="1">
                  <c:v>22</c:v>
                </c:pt>
                <c:pt idx="2">
                  <c:v>9</c:v>
                </c:pt>
                <c:pt idx="3">
                  <c:v>108</c:v>
                </c:pt>
                <c:pt idx="4">
                  <c:v>75</c:v>
                </c:pt>
                <c:pt idx="5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5B-4986-B44E-70F22D115D62}"/>
            </c:ext>
          </c:extLst>
        </c:ser>
        <c:ser>
          <c:idx val="2"/>
          <c:order val="2"/>
          <c:tx>
            <c:strRef>
              <c:f>'4'!$D$1</c:f>
              <c:strCache>
                <c:ptCount val="1"/>
                <c:pt idx="0">
                  <c:v>difference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65000"/>
                    <a:tint val="96000"/>
                    <a:lumMod val="104000"/>
                  </a:schemeClr>
                </a:gs>
                <a:gs pos="100000">
                  <a:schemeClr val="accent4">
                    <a:shade val="65000"/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cat>
            <c:strRef>
              <c:f>'4'!$A$2:$A$7</c:f>
              <c:strCache>
                <c:ptCount val="6"/>
                <c:pt idx="0">
                  <c:v>Accessories</c:v>
                </c:pt>
                <c:pt idx="1">
                  <c:v>Desktop</c:v>
                </c:pt>
                <c:pt idx="2">
                  <c:v>Networking</c:v>
                </c:pt>
                <c:pt idx="3">
                  <c:v>Notebook</c:v>
                </c:pt>
                <c:pt idx="4">
                  <c:v>Peripherals</c:v>
                </c:pt>
                <c:pt idx="5">
                  <c:v>Storage</c:v>
                </c:pt>
              </c:strCache>
            </c:strRef>
          </c:cat>
          <c:val>
            <c:numRef>
              <c:f>'4'!$D$2:$D$7</c:f>
              <c:numCache>
                <c:formatCode>General</c:formatCode>
                <c:ptCount val="6"/>
                <c:pt idx="0">
                  <c:v>34</c:v>
                </c:pt>
                <c:pt idx="1">
                  <c:v>15</c:v>
                </c:pt>
                <c:pt idx="2">
                  <c:v>3</c:v>
                </c:pt>
                <c:pt idx="3">
                  <c:v>16</c:v>
                </c:pt>
                <c:pt idx="4">
                  <c:v>16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5B-4986-B44E-70F22D115D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19562096"/>
        <c:axId val="1319543376"/>
      </c:barChart>
      <c:catAx>
        <c:axId val="1319562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9543376"/>
        <c:crosses val="autoZero"/>
        <c:auto val="1"/>
        <c:lblAlgn val="ctr"/>
        <c:lblOffset val="100"/>
        <c:noMultiLvlLbl val="0"/>
      </c:catAx>
      <c:valAx>
        <c:axId val="131954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9562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'6'!$C$1</c:f>
              <c:strCache>
                <c:ptCount val="1"/>
                <c:pt idx="0">
                  <c:v>average_discount_percentage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lumMod val="104000"/>
                  </a:schemeClr>
                </a:gs>
                <a:gs pos="100000">
                  <a:schemeClr val="accent4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'6'!$B$2:$B$6</c:f>
              <c:strCache>
                <c:ptCount val="5"/>
                <c:pt idx="0">
                  <c:v>Flipkart</c:v>
                </c:pt>
                <c:pt idx="1">
                  <c:v>Viveks</c:v>
                </c:pt>
                <c:pt idx="2">
                  <c:v>Ezone</c:v>
                </c:pt>
                <c:pt idx="3">
                  <c:v>Croma</c:v>
                </c:pt>
                <c:pt idx="4">
                  <c:v>Amazon </c:v>
                </c:pt>
              </c:strCache>
            </c:strRef>
          </c:cat>
          <c:val>
            <c:numRef>
              <c:f>'6'!$C$2:$C$6</c:f>
              <c:numCache>
                <c:formatCode>General</c:formatCode>
                <c:ptCount val="5"/>
                <c:pt idx="0">
                  <c:v>30.83</c:v>
                </c:pt>
                <c:pt idx="1">
                  <c:v>30.38</c:v>
                </c:pt>
                <c:pt idx="2">
                  <c:v>30.28</c:v>
                </c:pt>
                <c:pt idx="3">
                  <c:v>30.25</c:v>
                </c:pt>
                <c:pt idx="4">
                  <c:v>29.33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A2-40C2-8AA7-A2295247B31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320080864"/>
        <c:axId val="1320090944"/>
        <c:axId val="0"/>
      </c:bar3DChart>
      <c:catAx>
        <c:axId val="132008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0090944"/>
        <c:crosses val="autoZero"/>
        <c:auto val="1"/>
        <c:lblAlgn val="ctr"/>
        <c:lblOffset val="100"/>
        <c:noMultiLvlLbl val="0"/>
      </c:catAx>
      <c:valAx>
        <c:axId val="13200909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008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'8'!$B$1</c:f>
              <c:strCache>
                <c:ptCount val="1"/>
                <c:pt idx="0">
                  <c:v>total_sold_quantity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lumMod val="104000"/>
                  </a:schemeClr>
                </a:gs>
                <a:gs pos="100000">
                  <a:schemeClr val="accent4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60000"/>
                </a:srgbClr>
              </a:outerShdw>
            </a:effectLst>
            <a:sp3d/>
          </c:spPr>
          <c:invertIfNegative val="0"/>
          <c:cat>
            <c:strRef>
              <c:f>'8'!$A$2:$A$5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Q4</c:v>
                </c:pt>
                <c:pt idx="3">
                  <c:v>Q3</c:v>
                </c:pt>
              </c:strCache>
            </c:strRef>
          </c:cat>
          <c:val>
            <c:numRef>
              <c:f>'8'!$B$2:$B$5</c:f>
              <c:numCache>
                <c:formatCode>General</c:formatCode>
                <c:ptCount val="4"/>
                <c:pt idx="0">
                  <c:v>7005619</c:v>
                </c:pt>
                <c:pt idx="1">
                  <c:v>6649642</c:v>
                </c:pt>
                <c:pt idx="2">
                  <c:v>5042541</c:v>
                </c:pt>
                <c:pt idx="3">
                  <c:v>2075087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28-4D53-BBDB-5ABCB49725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19544336"/>
        <c:axId val="1319571696"/>
        <c:axId val="0"/>
      </c:bar3DChart>
      <c:catAx>
        <c:axId val="13195443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9571696"/>
        <c:crosses val="autoZero"/>
        <c:auto val="1"/>
        <c:lblAlgn val="ctr"/>
        <c:lblOffset val="100"/>
        <c:noMultiLvlLbl val="0"/>
      </c:catAx>
      <c:valAx>
        <c:axId val="13195716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95443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'9'!$B$1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4">
                      <a:tint val="65000"/>
                      <a:tint val="96000"/>
                      <a:lumMod val="104000"/>
                    </a:schemeClr>
                  </a:gs>
                  <a:gs pos="100000">
                    <a:schemeClr val="accent4">
                      <a:tint val="65000"/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25400" dir="5400000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CEB-4497-B80C-234FA3A31BD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4000"/>
                    </a:schemeClr>
                  </a:gs>
                  <a:gs pos="100000">
                    <a:schemeClr val="accent4"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25400" dir="5400000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CEB-4497-B80C-234FA3A31BD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shade val="65000"/>
                      <a:tint val="96000"/>
                      <a:lumMod val="104000"/>
                    </a:schemeClr>
                  </a:gs>
                  <a:gs pos="100000">
                    <a:schemeClr val="accent4">
                      <a:shade val="65000"/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25400" dir="5400000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CEB-4497-B80C-234FA3A31B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'9'!$A$2:$A$4</c:f>
              <c:strCache>
                <c:ptCount val="3"/>
                <c:pt idx="0">
                  <c:v>Retailer</c:v>
                </c:pt>
                <c:pt idx="1">
                  <c:v>Direct</c:v>
                </c:pt>
                <c:pt idx="2">
                  <c:v>Distributor</c:v>
                </c:pt>
              </c:strCache>
            </c:strRef>
          </c:cat>
          <c:val>
            <c:numRef>
              <c:f>'9'!$B$2:$B$4</c:f>
              <c:numCache>
                <c:formatCode>General</c:formatCode>
                <c:ptCount val="3"/>
                <c:pt idx="0">
                  <c:v>73.23</c:v>
                </c:pt>
                <c:pt idx="1">
                  <c:v>15.47</c:v>
                </c:pt>
                <c:pt idx="2">
                  <c:v>11.3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CEB-4497-B80C-234FA3A31BDB}"/>
            </c:ext>
          </c:extLst>
        </c:ser>
        <c:ser>
          <c:idx val="1"/>
          <c:order val="1"/>
          <c:tx>
            <c:strRef>
              <c:f>'9'!$C$1</c:f>
              <c:strCache>
                <c:ptCount val="1"/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4">
                      <a:tint val="65000"/>
                      <a:tint val="96000"/>
                      <a:lumMod val="104000"/>
                    </a:schemeClr>
                  </a:gs>
                  <a:gs pos="100000">
                    <a:schemeClr val="accent4">
                      <a:tint val="65000"/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25400" dir="5400000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9CEB-4497-B80C-234FA3A31BD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4000"/>
                    </a:schemeClr>
                  </a:gs>
                  <a:gs pos="100000">
                    <a:schemeClr val="accent4"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25400" dir="5400000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9CEB-4497-B80C-234FA3A31BD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shade val="65000"/>
                      <a:tint val="96000"/>
                      <a:lumMod val="104000"/>
                    </a:schemeClr>
                  </a:gs>
                  <a:gs pos="100000">
                    <a:schemeClr val="accent4">
                      <a:shade val="65000"/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25400" dir="5400000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9CEB-4497-B80C-234FA3A31B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'9'!$A$2:$A$4</c:f>
              <c:strCache>
                <c:ptCount val="3"/>
                <c:pt idx="0">
                  <c:v>Retailer</c:v>
                </c:pt>
                <c:pt idx="1">
                  <c:v>Direct</c:v>
                </c:pt>
                <c:pt idx="2">
                  <c:v>Distributor</c:v>
                </c:pt>
              </c:strCache>
            </c:strRef>
          </c:cat>
          <c:val>
            <c:numRef>
              <c:f>'9'!$C$2:$C$4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D-9CEB-4497-B80C-234FA3A31BD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569F1-C6E1-478F-B50C-7BB6F9EA3C3E}" type="datetimeFigureOut">
              <a:rPr lang="en-US" smtClean="0"/>
              <a:t>11-Nov-24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41DD-0164-4FF1-B7DD-1BCDD0C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62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A61C-4866-450E-8750-7D735506F078}" type="datetimeFigureOut">
              <a:rPr lang="en-US" smtClean="0"/>
              <a:t>11-Nov-24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2F81-4E01-452D-A47F-2B5198AF9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3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A61C-4866-450E-8750-7D735506F078}" type="datetimeFigureOut">
              <a:rPr lang="en-US" smtClean="0"/>
              <a:t>11-Nov-24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2F81-4E01-452D-A47F-2B5198AF9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3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A61C-4866-450E-8750-7D735506F078}" type="datetimeFigureOut">
              <a:rPr lang="en-US" smtClean="0"/>
              <a:t>11-Nov-24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2F81-4E01-452D-A47F-2B5198AF9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78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A61C-4866-450E-8750-7D735506F078}" type="datetimeFigureOut">
              <a:rPr lang="en-US" smtClean="0"/>
              <a:t>11-Nov-24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2F81-4E01-452D-A47F-2B5198AF926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1019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A61C-4866-450E-8750-7D735506F078}" type="datetimeFigureOut">
              <a:rPr lang="en-US" smtClean="0"/>
              <a:t>11-Nov-24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2F81-4E01-452D-A47F-2B5198AF9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98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A61C-4866-450E-8750-7D735506F078}" type="datetimeFigureOut">
              <a:rPr lang="en-US" smtClean="0"/>
              <a:t>11-Nov-24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2F81-4E01-452D-A47F-2B5198AF9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6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A61C-4866-450E-8750-7D735506F078}" type="datetimeFigureOut">
              <a:rPr lang="en-US" smtClean="0"/>
              <a:t>11-Nov-24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2F81-4E01-452D-A47F-2B5198AF9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6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A61C-4866-450E-8750-7D735506F078}" type="datetimeFigureOut">
              <a:rPr lang="en-US" smtClean="0"/>
              <a:t>11-Nov-24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2F81-4E01-452D-A47F-2B5198AF9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1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A61C-4866-450E-8750-7D735506F078}" type="datetimeFigureOut">
              <a:rPr lang="en-US" smtClean="0"/>
              <a:t>11-Nov-24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2F81-4E01-452D-A47F-2B5198AF9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6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A61C-4866-450E-8750-7D735506F078}" type="datetimeFigureOut">
              <a:rPr lang="en-US" smtClean="0"/>
              <a:t>11-Nov-24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2F81-4E01-452D-A47F-2B5198AF9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5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A61C-4866-450E-8750-7D735506F078}" type="datetimeFigureOut">
              <a:rPr lang="en-US" smtClean="0"/>
              <a:t>11-Nov-24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2F81-4E01-452D-A47F-2B5198AF9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1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A61C-4866-450E-8750-7D735506F078}" type="datetimeFigureOut">
              <a:rPr lang="en-US" smtClean="0"/>
              <a:t>11-Nov-24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2F81-4E01-452D-A47F-2B5198AF9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0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A61C-4866-450E-8750-7D735506F078}" type="datetimeFigureOut">
              <a:rPr lang="en-US" smtClean="0"/>
              <a:t>11-Nov-24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2F81-4E01-452D-A47F-2B5198AF9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3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A61C-4866-450E-8750-7D735506F078}" type="datetimeFigureOut">
              <a:rPr lang="en-US" smtClean="0"/>
              <a:t>11-Nov-24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2F81-4E01-452D-A47F-2B5198AF9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A61C-4866-450E-8750-7D735506F078}" type="datetimeFigureOut">
              <a:rPr lang="en-US" smtClean="0"/>
              <a:t>11-Nov-24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2F81-4E01-452D-A47F-2B5198AF9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1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A61C-4866-450E-8750-7D735506F078}" type="datetimeFigureOut">
              <a:rPr lang="en-US" smtClean="0"/>
              <a:t>11-Nov-24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2F81-4E01-452D-A47F-2B5198AF9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93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A61C-4866-450E-8750-7D735506F078}" type="datetimeFigureOut">
              <a:rPr lang="en-US" smtClean="0"/>
              <a:t>11-Nov-24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2F81-4E01-452D-A47F-2B5198AF9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5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31A61C-4866-450E-8750-7D735506F078}" type="datetimeFigureOut">
              <a:rPr lang="en-US" smtClean="0"/>
              <a:t>11-Nov-24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7DF2F81-4E01-452D-A47F-2B5198AF9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16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EE46-529F-D3B9-3FD3-FAD1AA9FC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9923" y="1815353"/>
            <a:ext cx="8192154" cy="2003613"/>
          </a:xfrm>
        </p:spPr>
        <p:txBody>
          <a:bodyPr/>
          <a:lstStyle/>
          <a:p>
            <a:pPr algn="ctr"/>
            <a:r>
              <a:rPr lang="en-US" sz="5000" b="1" dirty="0">
                <a:latin typeface="Segoe UI" panose="020B0502040204020203" pitchFamily="34" charset="0"/>
                <a:cs typeface="Segoe UI" panose="020B0502040204020203" pitchFamily="34" charset="0"/>
              </a:rPr>
              <a:t>Consumers Goods ad-hoc Insights</a:t>
            </a:r>
          </a:p>
        </p:txBody>
      </p:sp>
    </p:spTree>
    <p:extLst>
      <p:ext uri="{BB962C8B-B14F-4D97-AF65-F5344CB8AC3E}">
        <p14:creationId xmlns:p14="http://schemas.microsoft.com/office/powerpoint/2010/main" val="185598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FFD76B-B551-C7D2-DE8E-79A0C4AFBBA5}"/>
              </a:ext>
            </a:extLst>
          </p:cNvPr>
          <p:cNvSpPr txBox="1"/>
          <p:nvPr/>
        </p:nvSpPr>
        <p:spPr>
          <a:xfrm>
            <a:off x="564776" y="1976718"/>
            <a:ext cx="1186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Output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324CB-B3B9-9C14-F584-69117156C54E}"/>
              </a:ext>
            </a:extLst>
          </p:cNvPr>
          <p:cNvSpPr txBox="1"/>
          <p:nvPr/>
        </p:nvSpPr>
        <p:spPr>
          <a:xfrm>
            <a:off x="564776" y="547155"/>
            <a:ext cx="91877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8. In which quarter of 2020, got the maximum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total_sold_quantity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6F675F-ACCF-F5BE-6908-443C3D2FF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832" y="1390106"/>
            <a:ext cx="3486567" cy="19734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9D520A-4B10-79EB-858B-81D20F00922D}"/>
              </a:ext>
            </a:extLst>
          </p:cNvPr>
          <p:cNvSpPr txBox="1"/>
          <p:nvPr/>
        </p:nvSpPr>
        <p:spPr>
          <a:xfrm>
            <a:off x="322730" y="5493586"/>
            <a:ext cx="1101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Insights 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first quarter of 2020 (September , October ,November) saw the highest number of products sold.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7603DEB-FBD0-F77C-51B6-44D811DA75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916449"/>
              </p:ext>
            </p:extLst>
          </p:nvPr>
        </p:nvGraphicFramePr>
        <p:xfrm>
          <a:off x="5960792" y="1328561"/>
          <a:ext cx="5789261" cy="3100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99248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D92E5A-8C01-4E14-BE93-CF878B2BE84E}"/>
              </a:ext>
            </a:extLst>
          </p:cNvPr>
          <p:cNvSpPr txBox="1"/>
          <p:nvPr/>
        </p:nvSpPr>
        <p:spPr>
          <a:xfrm>
            <a:off x="564776" y="1976718"/>
            <a:ext cx="1186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Output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6546BF-33E2-2B85-A6C5-BE9C236EE62F}"/>
              </a:ext>
            </a:extLst>
          </p:cNvPr>
          <p:cNvSpPr txBox="1"/>
          <p:nvPr/>
        </p:nvSpPr>
        <p:spPr>
          <a:xfrm>
            <a:off x="282388" y="416859"/>
            <a:ext cx="116272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9. Which channel helped to bring more gross sales in the fiscal year 2021 and the percentage of contribution?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059CEA-540D-BA32-50EE-1FA561380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589" y="1442109"/>
            <a:ext cx="4497081" cy="19868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C97D09-6124-7185-0A97-E480C3C5E124}"/>
              </a:ext>
            </a:extLst>
          </p:cNvPr>
          <p:cNvSpPr txBox="1"/>
          <p:nvPr/>
        </p:nvSpPr>
        <p:spPr>
          <a:xfrm>
            <a:off x="322730" y="5493586"/>
            <a:ext cx="1101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Insights 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retailer channel significantly boosted gross sales in fiscal year 2021,contributing 73.23%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09158A4-56B3-A8FE-D45D-FF968F0D68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9012722"/>
              </p:ext>
            </p:extLst>
          </p:nvPr>
        </p:nvGraphicFramePr>
        <p:xfrm>
          <a:off x="7055224" y="138531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9912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6D0F73-5DA3-B613-DA70-617BD0AEDB11}"/>
              </a:ext>
            </a:extLst>
          </p:cNvPr>
          <p:cNvSpPr txBox="1"/>
          <p:nvPr/>
        </p:nvSpPr>
        <p:spPr>
          <a:xfrm>
            <a:off x="564776" y="1976718"/>
            <a:ext cx="1186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Output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D5F17-7D5E-FC56-9C9E-2F4E4725E5C9}"/>
              </a:ext>
            </a:extLst>
          </p:cNvPr>
          <p:cNvSpPr txBox="1"/>
          <p:nvPr/>
        </p:nvSpPr>
        <p:spPr>
          <a:xfrm>
            <a:off x="564776" y="578224"/>
            <a:ext cx="11430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10. Get the Top 3 products in each division that have a high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total_sold_quantity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in the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fiscal_year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2021?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709ABE-7C0C-3FA1-62FD-98E991CA2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304" y="1437760"/>
            <a:ext cx="6518416" cy="32455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4719BD-1232-2340-BAFD-A652D5D80B2C}"/>
              </a:ext>
            </a:extLst>
          </p:cNvPr>
          <p:cNvSpPr txBox="1"/>
          <p:nvPr/>
        </p:nvSpPr>
        <p:spPr>
          <a:xfrm>
            <a:off x="268942" y="4834957"/>
            <a:ext cx="11013141" cy="1702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Insights 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top selling products in fiscal year 2021.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N&amp;S Division: AQ Pen Drive 2 IN 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P&amp;A Division: AQ Gamers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PC Division: AQ Digit, AQ Velocity</a:t>
            </a:r>
          </a:p>
        </p:txBody>
      </p:sp>
    </p:spTree>
    <p:extLst>
      <p:ext uri="{BB962C8B-B14F-4D97-AF65-F5344CB8AC3E}">
        <p14:creationId xmlns:p14="http://schemas.microsoft.com/office/powerpoint/2010/main" val="268885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1CBCBB-147F-8E05-6FAF-34E4794A0892}"/>
              </a:ext>
            </a:extLst>
          </p:cNvPr>
          <p:cNvSpPr txBox="1"/>
          <p:nvPr/>
        </p:nvSpPr>
        <p:spPr>
          <a:xfrm>
            <a:off x="1358153" y="299082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06EC8-2723-5FA5-2916-DF4326E083DE}"/>
              </a:ext>
            </a:extLst>
          </p:cNvPr>
          <p:cNvSpPr txBox="1"/>
          <p:nvPr/>
        </p:nvSpPr>
        <p:spPr>
          <a:xfrm>
            <a:off x="703729" y="995081"/>
            <a:ext cx="10322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Assist the management team to gain more insights about the business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Taken data driven decisions to scale business.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4D5973-9F6B-FE43-FDAD-62309C6C6A6E}"/>
              </a:ext>
            </a:extLst>
          </p:cNvPr>
          <p:cNvSpPr txBox="1"/>
          <p:nvPr/>
        </p:nvSpPr>
        <p:spPr>
          <a:xfrm>
            <a:off x="941294" y="2675965"/>
            <a:ext cx="9681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About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E3E92D-ACB4-43A8-BCC1-47E4671C3F29}"/>
              </a:ext>
            </a:extLst>
          </p:cNvPr>
          <p:cNvSpPr txBox="1"/>
          <p:nvPr/>
        </p:nvSpPr>
        <p:spPr>
          <a:xfrm>
            <a:off x="840440" y="3371963"/>
            <a:ext cx="10966078" cy="223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We have 4 fact tables i.e.. Sales monthly, manufacturing cost, pre invoice deductions, gross price which have measurable metrics and have 2 dimension tables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i.e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,, customer details and product details.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Sales data is available for fiscal year 2020-2021</a:t>
            </a:r>
          </a:p>
        </p:txBody>
      </p:sp>
    </p:spTree>
    <p:extLst>
      <p:ext uri="{BB962C8B-B14F-4D97-AF65-F5344CB8AC3E}">
        <p14:creationId xmlns:p14="http://schemas.microsoft.com/office/powerpoint/2010/main" val="292272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BCD158-3516-7B4F-88C6-05556A899812}"/>
              </a:ext>
            </a:extLst>
          </p:cNvPr>
          <p:cNvSpPr txBox="1"/>
          <p:nvPr/>
        </p:nvSpPr>
        <p:spPr>
          <a:xfrm>
            <a:off x="322730" y="591669"/>
            <a:ext cx="11013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Provide the list of markets in which customer "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Atliq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Exclusive" operates its business in the APAC region.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17C247-70A6-24B5-B9A9-2D3DDFD58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471" y="1587469"/>
            <a:ext cx="2228377" cy="2974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FB0A36-46A8-DEDA-382F-88B7761F2E56}"/>
              </a:ext>
            </a:extLst>
          </p:cNvPr>
          <p:cNvSpPr txBox="1"/>
          <p:nvPr/>
        </p:nvSpPr>
        <p:spPr>
          <a:xfrm>
            <a:off x="322730" y="2070846"/>
            <a:ext cx="153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Output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328D2-230D-A45D-5AAE-F5555138A61A}"/>
              </a:ext>
            </a:extLst>
          </p:cNvPr>
          <p:cNvSpPr txBox="1"/>
          <p:nvPr/>
        </p:nvSpPr>
        <p:spPr>
          <a:xfrm>
            <a:off x="322729" y="5883796"/>
            <a:ext cx="1101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Insights 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Atliq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Exclusive operates its business in eight countries within the APAC region.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A map of the world with blue dots">
            <a:extLst>
              <a:ext uri="{FF2B5EF4-FFF2-40B4-BE49-F238E27FC236}">
                <a16:creationId xmlns:a16="http://schemas.microsoft.com/office/drawing/2014/main" id="{89741C9B-F383-8155-2F73-A963A697E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985" y="1357463"/>
            <a:ext cx="6286090" cy="3939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09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598F26-997C-1FDF-EB36-16D1D270B4AF}"/>
              </a:ext>
            </a:extLst>
          </p:cNvPr>
          <p:cNvSpPr txBox="1"/>
          <p:nvPr/>
        </p:nvSpPr>
        <p:spPr>
          <a:xfrm>
            <a:off x="457202" y="510989"/>
            <a:ext cx="8691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2. What is the percentage of unique product increase in 2021 vs. 2020?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8D772F-4D2C-F900-7204-DEF99C89E4D0}"/>
              </a:ext>
            </a:extLst>
          </p:cNvPr>
          <p:cNvSpPr txBox="1"/>
          <p:nvPr/>
        </p:nvSpPr>
        <p:spPr>
          <a:xfrm>
            <a:off x="457202" y="1628309"/>
            <a:ext cx="1186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Output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60EF9-E669-9357-63C9-E91ACAC85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762" y="1182469"/>
            <a:ext cx="6578931" cy="12917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4AB479-41E5-126E-20BD-9E2EF3F4141A}"/>
              </a:ext>
            </a:extLst>
          </p:cNvPr>
          <p:cNvSpPr txBox="1"/>
          <p:nvPr/>
        </p:nvSpPr>
        <p:spPr>
          <a:xfrm>
            <a:off x="457202" y="5675531"/>
            <a:ext cx="11013141" cy="87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Insights 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the fiscal year 2020, we had total of 245 products, which increased to 334 in the fiscal year 2021, marking a 36% growth.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06151CB-341C-0869-7F89-FA3403F915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356062"/>
              </p:ext>
            </p:extLst>
          </p:nvPr>
        </p:nvGraphicFramePr>
        <p:xfrm>
          <a:off x="3138227" y="274562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3053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D5C9FD-88C6-CDB1-D514-31D4D3A001B3}"/>
              </a:ext>
            </a:extLst>
          </p:cNvPr>
          <p:cNvSpPr txBox="1"/>
          <p:nvPr/>
        </p:nvSpPr>
        <p:spPr>
          <a:xfrm>
            <a:off x="439081" y="470646"/>
            <a:ext cx="11004366" cy="95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3.Provide a report with all the unique product counts for each segment and sort them in     descending order of product counts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0FCCAA-C34D-A7AE-EE69-4EFA157553E3}"/>
              </a:ext>
            </a:extLst>
          </p:cNvPr>
          <p:cNvSpPr txBox="1"/>
          <p:nvPr/>
        </p:nvSpPr>
        <p:spPr>
          <a:xfrm>
            <a:off x="564776" y="1976718"/>
            <a:ext cx="1186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Output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1402A-D809-0380-3A92-D93CFC60E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40" b="11862"/>
          <a:stretch/>
        </p:blipFill>
        <p:spPr>
          <a:xfrm>
            <a:off x="2003612" y="1787172"/>
            <a:ext cx="3065929" cy="25965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15040F-2651-D154-3D31-D7C1DC523114}"/>
              </a:ext>
            </a:extLst>
          </p:cNvPr>
          <p:cNvSpPr txBox="1"/>
          <p:nvPr/>
        </p:nvSpPr>
        <p:spPr>
          <a:xfrm>
            <a:off x="322730" y="5493586"/>
            <a:ext cx="1101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Insights: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Notebooks, Accessories and Peripherals are three top segments.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2A49B45-EACB-4053-CFC2-D116418D6E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291458"/>
              </p:ext>
            </p:extLst>
          </p:nvPr>
        </p:nvGraphicFramePr>
        <p:xfrm>
          <a:off x="5580530" y="1441948"/>
          <a:ext cx="5862917" cy="3013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46468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C3DF88-6E1F-93DA-556A-E5473CE23C15}"/>
              </a:ext>
            </a:extLst>
          </p:cNvPr>
          <p:cNvSpPr txBox="1"/>
          <p:nvPr/>
        </p:nvSpPr>
        <p:spPr>
          <a:xfrm>
            <a:off x="537882" y="537882"/>
            <a:ext cx="9856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4.Which segment had the most increase in unique products in 2021 vs 2020?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80711C-E045-3620-61B9-3C4E792988E0}"/>
              </a:ext>
            </a:extLst>
          </p:cNvPr>
          <p:cNvSpPr txBox="1"/>
          <p:nvPr/>
        </p:nvSpPr>
        <p:spPr>
          <a:xfrm>
            <a:off x="564776" y="1976718"/>
            <a:ext cx="1186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Output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B98C3-E788-CA70-77AD-B432AAFA7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319" y="1416287"/>
            <a:ext cx="3994324" cy="2446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9D087E-C0E4-A122-FA51-36A1C148B2BD}"/>
              </a:ext>
            </a:extLst>
          </p:cNvPr>
          <p:cNvSpPr txBox="1"/>
          <p:nvPr/>
        </p:nvSpPr>
        <p:spPr>
          <a:xfrm>
            <a:off x="322730" y="5493586"/>
            <a:ext cx="1101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Insights 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Accessories segment had the most unique product in 2020 vs 2021.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7E39F0A-07E9-2030-0A3F-3F4463E54A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7744742"/>
              </p:ext>
            </p:extLst>
          </p:nvPr>
        </p:nvGraphicFramePr>
        <p:xfrm>
          <a:off x="6446359" y="1311550"/>
          <a:ext cx="5277068" cy="326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52387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A998BC-9207-C1A1-C2B5-C163078D997E}"/>
              </a:ext>
            </a:extLst>
          </p:cNvPr>
          <p:cNvSpPr txBox="1"/>
          <p:nvPr/>
        </p:nvSpPr>
        <p:spPr>
          <a:xfrm>
            <a:off x="564776" y="1976718"/>
            <a:ext cx="1186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Output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D8477-3313-AB55-DB90-493CD2A38B54}"/>
              </a:ext>
            </a:extLst>
          </p:cNvPr>
          <p:cNvSpPr txBox="1"/>
          <p:nvPr/>
        </p:nvSpPr>
        <p:spPr>
          <a:xfrm>
            <a:off x="564776" y="581673"/>
            <a:ext cx="97222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5. Get the products that have the highest and lowest manufacturing costs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B34334-0254-CB5C-E222-542B45B23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076" y="1536372"/>
            <a:ext cx="6967742" cy="2462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43BAE1-3886-C19A-C21C-CE5105F3B8D9}"/>
              </a:ext>
            </a:extLst>
          </p:cNvPr>
          <p:cNvSpPr txBox="1"/>
          <p:nvPr/>
        </p:nvSpPr>
        <p:spPr>
          <a:xfrm>
            <a:off x="786754" y="4557871"/>
            <a:ext cx="11013141" cy="87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Insights 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AQ HOME Allin Gen 2 has the highest manufacturing cost and AQ Master wired x1 MS has the lowest manufacturing cost.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873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709CA7-AA11-F1D6-A857-08B83ED27B0D}"/>
              </a:ext>
            </a:extLst>
          </p:cNvPr>
          <p:cNvSpPr txBox="1"/>
          <p:nvPr/>
        </p:nvSpPr>
        <p:spPr>
          <a:xfrm>
            <a:off x="564776" y="1976718"/>
            <a:ext cx="1186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Output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F5E205-4820-9525-C733-B3D6360C81B2}"/>
              </a:ext>
            </a:extLst>
          </p:cNvPr>
          <p:cNvSpPr txBox="1"/>
          <p:nvPr/>
        </p:nvSpPr>
        <p:spPr>
          <a:xfrm>
            <a:off x="470646" y="482471"/>
            <a:ext cx="11470342" cy="958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6. Generate a report which contains the top 5 customers who received an average high pre invoice discount pct for the fiscal year 2021 and in the Indian market.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908D81-C4A8-D616-1AC5-71FD76E84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214" y="1719511"/>
            <a:ext cx="4079858" cy="22246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A8419A-7B62-BE0A-DA29-3CBEC5D34BBF}"/>
              </a:ext>
            </a:extLst>
          </p:cNvPr>
          <p:cNvSpPr txBox="1"/>
          <p:nvPr/>
        </p:nvSpPr>
        <p:spPr>
          <a:xfrm>
            <a:off x="322730" y="5493586"/>
            <a:ext cx="11013141" cy="87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Insights 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Flipkart,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Viveks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Ezone, Croma, Amazon are the top 5 highest average discount percentage for the fiscal year 2021 in Indian market.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3FD6C10-070C-D5BD-A6B1-2289C892ED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366087"/>
              </p:ext>
            </p:extLst>
          </p:nvPr>
        </p:nvGraphicFramePr>
        <p:xfrm>
          <a:off x="6430369" y="1519827"/>
          <a:ext cx="5033081" cy="3199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105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134F6F-6940-44F3-856F-47E51DB54108}"/>
              </a:ext>
            </a:extLst>
          </p:cNvPr>
          <p:cNvSpPr txBox="1"/>
          <p:nvPr/>
        </p:nvSpPr>
        <p:spPr>
          <a:xfrm>
            <a:off x="564776" y="1976718"/>
            <a:ext cx="1186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Output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EECB7-6087-758E-2B23-3648E085EA5A}"/>
              </a:ext>
            </a:extLst>
          </p:cNvPr>
          <p:cNvSpPr txBox="1"/>
          <p:nvPr/>
        </p:nvSpPr>
        <p:spPr>
          <a:xfrm>
            <a:off x="564775" y="345502"/>
            <a:ext cx="11308977" cy="1420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7. Get the complete report of the Gross sales amount for the customer “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Atliq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Exclusive” for each month. This analysis helps to get an idea of low and high-performing months and take strategic decisions.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680C0A-07D0-1288-F1B6-591EA1A58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880" y="1765506"/>
            <a:ext cx="3585884" cy="35844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2A1686-D8D1-8E50-EF4D-19A8C31CB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04"/>
          <a:stretch/>
        </p:blipFill>
        <p:spPr>
          <a:xfrm>
            <a:off x="6791182" y="1976718"/>
            <a:ext cx="3091987" cy="12419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46C265-41D9-8CAD-7DCF-17F747050C9C}"/>
              </a:ext>
            </a:extLst>
          </p:cNvPr>
          <p:cNvSpPr txBox="1"/>
          <p:nvPr/>
        </p:nvSpPr>
        <p:spPr>
          <a:xfrm>
            <a:off x="322730" y="5493586"/>
            <a:ext cx="11013141" cy="1702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Insights 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lowest gross sales for both the fiscal years is march(2020)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highest gross sales for both the fiscal years is November(2020)</a:t>
            </a:r>
          </a:p>
          <a:p>
            <a:pPr>
              <a:lnSpc>
                <a:spcPct val="150000"/>
              </a:lnSpc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63653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1142</TotalTime>
  <Words>552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Calisto MT</vt:lpstr>
      <vt:lpstr>Segoe UI</vt:lpstr>
      <vt:lpstr>Wingdings</vt:lpstr>
      <vt:lpstr>Wingdings 2</vt:lpstr>
      <vt:lpstr>Slate</vt:lpstr>
      <vt:lpstr>Consumers Goods ad-hoc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kavya Arram</dc:creator>
  <cp:lastModifiedBy>kavya Arram</cp:lastModifiedBy>
  <cp:revision>12</cp:revision>
  <dcterms:created xsi:type="dcterms:W3CDTF">2024-10-20T07:51:54Z</dcterms:created>
  <dcterms:modified xsi:type="dcterms:W3CDTF">2024-11-11T15:58:23Z</dcterms:modified>
</cp:coreProperties>
</file>