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3"/>
  </p:notesMasterIdLst>
  <p:sldIdLst>
    <p:sldId id="256" r:id="rId2"/>
    <p:sldId id="257" r:id="rId3"/>
    <p:sldId id="262" r:id="rId4"/>
    <p:sldId id="263" r:id="rId5"/>
    <p:sldId id="264" r:id="rId6"/>
    <p:sldId id="265" r:id="rId7"/>
    <p:sldId id="261" r:id="rId8"/>
    <p:sldId id="268" r:id="rId9"/>
    <p:sldId id="269" r:id="rId10"/>
    <p:sldId id="273" r:id="rId11"/>
    <p:sldId id="272" r:id="rId12"/>
    <p:sldId id="274" r:id="rId13"/>
    <p:sldId id="270" r:id="rId14"/>
    <p:sldId id="266" r:id="rId15"/>
    <p:sldId id="271" r:id="rId16"/>
    <p:sldId id="275" r:id="rId17"/>
    <p:sldId id="276" r:id="rId18"/>
    <p:sldId id="277" r:id="rId19"/>
    <p:sldId id="279" r:id="rId20"/>
    <p:sldId id="278"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4" autoAdjust="0"/>
    <p:restoredTop sz="94660"/>
  </p:normalViewPr>
  <p:slideViewPr>
    <p:cSldViewPr snapToGrid="0">
      <p:cViewPr varScale="1">
        <p:scale>
          <a:sx n="55" d="100"/>
          <a:sy n="55" d="100"/>
        </p:scale>
        <p:origin x="58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2044F7-DE33-4931-8321-4F621EB5CA8A}" type="datetimeFigureOut">
              <a:rPr lang="en-IN" smtClean="0"/>
              <a:t>12-10-2015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F963C-BEC3-48C8-9323-A402275FF3E7}" type="slidenum">
              <a:rPr lang="en-IN" smtClean="0"/>
              <a:t>‹#›</a:t>
            </a:fld>
            <a:endParaRPr lang="en-IN"/>
          </a:p>
        </p:txBody>
      </p:sp>
    </p:spTree>
    <p:extLst>
      <p:ext uri="{BB962C8B-B14F-4D97-AF65-F5344CB8AC3E}">
        <p14:creationId xmlns:p14="http://schemas.microsoft.com/office/powerpoint/2010/main" val="2503654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98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Calibri" panose="020F0502020204030204" pitchFamily="34" charset="0"/>
                <a:ea typeface="SimSun" panose="02010600030101010101" pitchFamily="2" charset="-122"/>
              </a:defRPr>
            </a:lvl1pPr>
            <a:lvl2pPr marL="742950" indent="-285750" eaLnBrk="0" hangingPunct="0">
              <a:defRPr kumimoji="1">
                <a:solidFill>
                  <a:schemeClr val="tx1"/>
                </a:solidFill>
                <a:latin typeface="Calibri" panose="020F0502020204030204" pitchFamily="34" charset="0"/>
                <a:ea typeface="SimSun" panose="02010600030101010101" pitchFamily="2" charset="-122"/>
              </a:defRPr>
            </a:lvl2pPr>
            <a:lvl3pPr marL="1143000" indent="-228600" eaLnBrk="0" hangingPunct="0">
              <a:defRPr kumimoji="1">
                <a:solidFill>
                  <a:schemeClr val="tx1"/>
                </a:solidFill>
                <a:latin typeface="Calibri" panose="020F0502020204030204" pitchFamily="34" charset="0"/>
                <a:ea typeface="SimSun" panose="02010600030101010101" pitchFamily="2" charset="-122"/>
              </a:defRPr>
            </a:lvl3pPr>
            <a:lvl4pPr marL="1600200" indent="-228600" eaLnBrk="0" hangingPunct="0">
              <a:defRPr kumimoji="1">
                <a:solidFill>
                  <a:schemeClr val="tx1"/>
                </a:solidFill>
                <a:latin typeface="Calibri" panose="020F0502020204030204" pitchFamily="34" charset="0"/>
                <a:ea typeface="SimSun" panose="02010600030101010101" pitchFamily="2" charset="-122"/>
              </a:defRPr>
            </a:lvl4pPr>
            <a:lvl5pPr marL="2057400" indent="-228600" eaLnBrk="0" hangingPunct="0">
              <a:defRPr kumimoji="1">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SimSun" panose="02010600030101010101" pitchFamily="2" charset="-122"/>
              </a:defRPr>
            </a:lvl9pPr>
          </a:lstStyle>
          <a:p>
            <a:pPr eaLnBrk="1" hangingPunct="1"/>
            <a:fld id="{208F62FF-8761-48D9-8E69-648467911C66}" type="slidenum">
              <a:rPr kumimoji="0" lang="zh-CN" altLang="en-US"/>
              <a:pPr eaLnBrk="1" hangingPunct="1"/>
              <a:t>4</a:t>
            </a:fld>
            <a:endParaRPr kumimoji="0" lang="zh-CN" altLang="en-US"/>
          </a:p>
        </p:txBody>
      </p:sp>
    </p:spTree>
    <p:extLst>
      <p:ext uri="{BB962C8B-B14F-4D97-AF65-F5344CB8AC3E}">
        <p14:creationId xmlns:p14="http://schemas.microsoft.com/office/powerpoint/2010/main" val="3348419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3012"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Calibri" panose="020F0502020204030204" pitchFamily="34" charset="0"/>
                <a:ea typeface="SimSun" panose="02010600030101010101" pitchFamily="2" charset="-122"/>
              </a:defRPr>
            </a:lvl1pPr>
            <a:lvl2pPr marL="742950" indent="-285750" eaLnBrk="0" hangingPunct="0">
              <a:defRPr kumimoji="1">
                <a:solidFill>
                  <a:schemeClr val="tx1"/>
                </a:solidFill>
                <a:latin typeface="Calibri" panose="020F0502020204030204" pitchFamily="34" charset="0"/>
                <a:ea typeface="SimSun" panose="02010600030101010101" pitchFamily="2" charset="-122"/>
              </a:defRPr>
            </a:lvl2pPr>
            <a:lvl3pPr marL="1143000" indent="-228600" eaLnBrk="0" hangingPunct="0">
              <a:defRPr kumimoji="1">
                <a:solidFill>
                  <a:schemeClr val="tx1"/>
                </a:solidFill>
                <a:latin typeface="Calibri" panose="020F0502020204030204" pitchFamily="34" charset="0"/>
                <a:ea typeface="SimSun" panose="02010600030101010101" pitchFamily="2" charset="-122"/>
              </a:defRPr>
            </a:lvl3pPr>
            <a:lvl4pPr marL="1600200" indent="-228600" eaLnBrk="0" hangingPunct="0">
              <a:defRPr kumimoji="1">
                <a:solidFill>
                  <a:schemeClr val="tx1"/>
                </a:solidFill>
                <a:latin typeface="Calibri" panose="020F0502020204030204" pitchFamily="34" charset="0"/>
                <a:ea typeface="SimSun" panose="02010600030101010101" pitchFamily="2" charset="-122"/>
              </a:defRPr>
            </a:lvl4pPr>
            <a:lvl5pPr marL="2057400" indent="-228600" eaLnBrk="0" hangingPunct="0">
              <a:defRPr kumimoji="1">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SimSun" panose="02010600030101010101" pitchFamily="2" charset="-122"/>
              </a:defRPr>
            </a:lvl9pPr>
          </a:lstStyle>
          <a:p>
            <a:pPr eaLnBrk="1" hangingPunct="1"/>
            <a:fld id="{BFAECE4F-F7FC-4F4D-8076-032E8B712F6B}" type="slidenum">
              <a:rPr kumimoji="0" lang="zh-CN" altLang="en-US"/>
              <a:pPr eaLnBrk="1" hangingPunct="1"/>
              <a:t>5</a:t>
            </a:fld>
            <a:endParaRPr kumimoji="0" lang="zh-CN" altLang="en-US"/>
          </a:p>
        </p:txBody>
      </p:sp>
    </p:spTree>
    <p:extLst>
      <p:ext uri="{BB962C8B-B14F-4D97-AF65-F5344CB8AC3E}">
        <p14:creationId xmlns:p14="http://schemas.microsoft.com/office/powerpoint/2010/main" val="3059843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558849B-A4C4-4D92-9C98-FBAFA9B90FFD}" type="datetimeFigureOut">
              <a:rPr lang="en-IN" smtClean="0"/>
              <a:t>12-10-2015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EB6A1-6FA2-4FCF-A917-A0BE6A56A8F7}" type="slidenum">
              <a:rPr lang="en-IN" smtClean="0"/>
              <a:t>‹#›</a:t>
            </a:fld>
            <a:endParaRPr lang="en-IN"/>
          </a:p>
        </p:txBody>
      </p:sp>
    </p:spTree>
    <p:extLst>
      <p:ext uri="{BB962C8B-B14F-4D97-AF65-F5344CB8AC3E}">
        <p14:creationId xmlns:p14="http://schemas.microsoft.com/office/powerpoint/2010/main" val="4012844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58849B-A4C4-4D92-9C98-FBAFA9B90FFD}" type="datetimeFigureOut">
              <a:rPr lang="en-IN" smtClean="0"/>
              <a:t>12-10-2015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EB6A1-6FA2-4FCF-A917-A0BE6A56A8F7}" type="slidenum">
              <a:rPr lang="en-IN" smtClean="0"/>
              <a:t>‹#›</a:t>
            </a:fld>
            <a:endParaRPr lang="en-IN"/>
          </a:p>
        </p:txBody>
      </p:sp>
    </p:spTree>
    <p:extLst>
      <p:ext uri="{BB962C8B-B14F-4D97-AF65-F5344CB8AC3E}">
        <p14:creationId xmlns:p14="http://schemas.microsoft.com/office/powerpoint/2010/main" val="328193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58849B-A4C4-4D92-9C98-FBAFA9B90FFD}" type="datetimeFigureOut">
              <a:rPr lang="en-IN" smtClean="0"/>
              <a:t>12-10-2015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EB6A1-6FA2-4FCF-A917-A0BE6A56A8F7}" type="slidenum">
              <a:rPr lang="en-IN" smtClean="0"/>
              <a:t>‹#›</a:t>
            </a:fld>
            <a:endParaRPr lang="en-IN"/>
          </a:p>
        </p:txBody>
      </p:sp>
    </p:spTree>
    <p:extLst>
      <p:ext uri="{BB962C8B-B14F-4D97-AF65-F5344CB8AC3E}">
        <p14:creationId xmlns:p14="http://schemas.microsoft.com/office/powerpoint/2010/main" val="3303977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58849B-A4C4-4D92-9C98-FBAFA9B90FFD}" type="datetimeFigureOut">
              <a:rPr lang="en-IN" smtClean="0"/>
              <a:t>12-10-2015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EB6A1-6FA2-4FCF-A917-A0BE6A56A8F7}" type="slidenum">
              <a:rPr lang="en-IN" smtClean="0"/>
              <a:t>‹#›</a:t>
            </a:fld>
            <a:endParaRPr lang="en-IN"/>
          </a:p>
        </p:txBody>
      </p:sp>
    </p:spTree>
    <p:extLst>
      <p:ext uri="{BB962C8B-B14F-4D97-AF65-F5344CB8AC3E}">
        <p14:creationId xmlns:p14="http://schemas.microsoft.com/office/powerpoint/2010/main" val="19904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58849B-A4C4-4D92-9C98-FBAFA9B90FFD}" type="datetimeFigureOut">
              <a:rPr lang="en-IN" smtClean="0"/>
              <a:t>12-10-2015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EB6A1-6FA2-4FCF-A917-A0BE6A56A8F7}" type="slidenum">
              <a:rPr lang="en-IN" smtClean="0"/>
              <a:t>‹#›</a:t>
            </a:fld>
            <a:endParaRPr lang="en-IN"/>
          </a:p>
        </p:txBody>
      </p:sp>
    </p:spTree>
    <p:extLst>
      <p:ext uri="{BB962C8B-B14F-4D97-AF65-F5344CB8AC3E}">
        <p14:creationId xmlns:p14="http://schemas.microsoft.com/office/powerpoint/2010/main" val="97273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558849B-A4C4-4D92-9C98-FBAFA9B90FFD}" type="datetimeFigureOut">
              <a:rPr lang="en-IN" smtClean="0"/>
              <a:t>12-10-2015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3EB6A1-6FA2-4FCF-A917-A0BE6A56A8F7}" type="slidenum">
              <a:rPr lang="en-IN" smtClean="0"/>
              <a:t>‹#›</a:t>
            </a:fld>
            <a:endParaRPr lang="en-IN"/>
          </a:p>
        </p:txBody>
      </p:sp>
    </p:spTree>
    <p:extLst>
      <p:ext uri="{BB962C8B-B14F-4D97-AF65-F5344CB8AC3E}">
        <p14:creationId xmlns:p14="http://schemas.microsoft.com/office/powerpoint/2010/main" val="337926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558849B-A4C4-4D92-9C98-FBAFA9B90FFD}" type="datetimeFigureOut">
              <a:rPr lang="en-IN" smtClean="0"/>
              <a:t>12-10-2015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3EB6A1-6FA2-4FCF-A917-A0BE6A56A8F7}" type="slidenum">
              <a:rPr lang="en-IN" smtClean="0"/>
              <a:t>‹#›</a:t>
            </a:fld>
            <a:endParaRPr lang="en-IN"/>
          </a:p>
        </p:txBody>
      </p:sp>
    </p:spTree>
    <p:extLst>
      <p:ext uri="{BB962C8B-B14F-4D97-AF65-F5344CB8AC3E}">
        <p14:creationId xmlns:p14="http://schemas.microsoft.com/office/powerpoint/2010/main" val="601932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558849B-A4C4-4D92-9C98-FBAFA9B90FFD}" type="datetimeFigureOut">
              <a:rPr lang="en-IN" smtClean="0"/>
              <a:t>12-10-2015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3EB6A1-6FA2-4FCF-A917-A0BE6A56A8F7}" type="slidenum">
              <a:rPr lang="en-IN" smtClean="0"/>
              <a:t>‹#›</a:t>
            </a:fld>
            <a:endParaRPr lang="en-IN"/>
          </a:p>
        </p:txBody>
      </p:sp>
    </p:spTree>
    <p:extLst>
      <p:ext uri="{BB962C8B-B14F-4D97-AF65-F5344CB8AC3E}">
        <p14:creationId xmlns:p14="http://schemas.microsoft.com/office/powerpoint/2010/main" val="1373404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8849B-A4C4-4D92-9C98-FBAFA9B90FFD}" type="datetimeFigureOut">
              <a:rPr lang="en-IN" smtClean="0"/>
              <a:t>12-10-2015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3EB6A1-6FA2-4FCF-A917-A0BE6A56A8F7}" type="slidenum">
              <a:rPr lang="en-IN" smtClean="0"/>
              <a:t>‹#›</a:t>
            </a:fld>
            <a:endParaRPr lang="en-IN"/>
          </a:p>
        </p:txBody>
      </p:sp>
    </p:spTree>
    <p:extLst>
      <p:ext uri="{BB962C8B-B14F-4D97-AF65-F5344CB8AC3E}">
        <p14:creationId xmlns:p14="http://schemas.microsoft.com/office/powerpoint/2010/main" val="2501776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58849B-A4C4-4D92-9C98-FBAFA9B90FFD}" type="datetimeFigureOut">
              <a:rPr lang="en-IN" smtClean="0"/>
              <a:t>12-10-2015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3EB6A1-6FA2-4FCF-A917-A0BE6A56A8F7}" type="slidenum">
              <a:rPr lang="en-IN" smtClean="0"/>
              <a:t>‹#›</a:t>
            </a:fld>
            <a:endParaRPr lang="en-IN"/>
          </a:p>
        </p:txBody>
      </p:sp>
    </p:spTree>
    <p:extLst>
      <p:ext uri="{BB962C8B-B14F-4D97-AF65-F5344CB8AC3E}">
        <p14:creationId xmlns:p14="http://schemas.microsoft.com/office/powerpoint/2010/main" val="3404518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58849B-A4C4-4D92-9C98-FBAFA9B90FFD}" type="datetimeFigureOut">
              <a:rPr lang="en-IN" smtClean="0"/>
              <a:t>12-10-2015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3EB6A1-6FA2-4FCF-A917-A0BE6A56A8F7}" type="slidenum">
              <a:rPr lang="en-IN" smtClean="0"/>
              <a:t>‹#›</a:t>
            </a:fld>
            <a:endParaRPr lang="en-IN"/>
          </a:p>
        </p:txBody>
      </p:sp>
    </p:spTree>
    <p:extLst>
      <p:ext uri="{BB962C8B-B14F-4D97-AF65-F5344CB8AC3E}">
        <p14:creationId xmlns:p14="http://schemas.microsoft.com/office/powerpoint/2010/main" val="167093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8849B-A4C4-4D92-9C98-FBAFA9B90FFD}" type="datetimeFigureOut">
              <a:rPr lang="en-IN" smtClean="0"/>
              <a:t>12-10-2015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EB6A1-6FA2-4FCF-A917-A0BE6A56A8F7}" type="slidenum">
              <a:rPr lang="en-IN" smtClean="0"/>
              <a:t>‹#›</a:t>
            </a:fld>
            <a:endParaRPr lang="en-IN"/>
          </a:p>
        </p:txBody>
      </p:sp>
    </p:spTree>
    <p:extLst>
      <p:ext uri="{BB962C8B-B14F-4D97-AF65-F5344CB8AC3E}">
        <p14:creationId xmlns:p14="http://schemas.microsoft.com/office/powerpoint/2010/main" val="376279911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Wine+Qualit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rchive.ics.uci.edu/ml/datasets/Wine+Qualit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google.com/url?sa=i&amp;rct=j&amp;q=&amp;esrc=s&amp;frm=1&amp;source=images&amp;cd=&amp;cad=rja&amp;uact=8&amp;docid=vS1eurr8ZtY-vM&amp;tbnid=NJrdQSbJYyWtNM:&amp;ved=0CAUQjRw&amp;url=http://www.statsoft.com/support/blog/entryid/540/crisp-data-mining-session-2&amp;ei=MOVaU8-YHYjw2gX_joCwBg&amp;bvm=bv.65397613,d.b2I&amp;psig=AFQjCNECLKfLRU3M1ZEVC7L4XQpOMnBqSQ&amp;ust=139855222617835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26874"/>
            <a:ext cx="9144000" cy="2175164"/>
          </a:xfrm>
        </p:spPr>
        <p:txBody>
          <a:bodyPr>
            <a:noAutofit/>
          </a:bodyPr>
          <a:lstStyle/>
          <a:p>
            <a:r>
              <a:rPr lang="en-IN" sz="4400" dirty="0" smtClean="0">
                <a:latin typeface="Georgia" panose="02040502050405020303" pitchFamily="18" charset="0"/>
              </a:rPr>
              <a:t>Knowledge Discovery Databases</a:t>
            </a:r>
            <a:br>
              <a:rPr lang="en-IN" sz="4400" dirty="0" smtClean="0">
                <a:latin typeface="Georgia" panose="02040502050405020303" pitchFamily="18" charset="0"/>
              </a:rPr>
            </a:br>
            <a:r>
              <a:rPr lang="en-IN" sz="4400" dirty="0" smtClean="0">
                <a:latin typeface="Georgia" panose="02040502050405020303" pitchFamily="18" charset="0"/>
              </a:rPr>
              <a:t>Predicting </a:t>
            </a:r>
            <a:r>
              <a:rPr lang="en-US" sz="4400" dirty="0" smtClean="0">
                <a:latin typeface="Georgia" panose="02040502050405020303" pitchFamily="18" charset="0"/>
              </a:rPr>
              <a:t>Wine quality</a:t>
            </a:r>
            <a:br>
              <a:rPr lang="en-US" sz="4400" dirty="0" smtClean="0">
                <a:latin typeface="Georgia" panose="02040502050405020303" pitchFamily="18" charset="0"/>
              </a:rPr>
            </a:br>
            <a:endParaRPr lang="en-IN" sz="4400" dirty="0">
              <a:latin typeface="Georgia" panose="02040502050405020303" pitchFamily="18" charset="0"/>
            </a:endParaRPr>
          </a:p>
        </p:txBody>
      </p:sp>
      <p:sp>
        <p:nvSpPr>
          <p:cNvPr id="3" name="Subtitle 2"/>
          <p:cNvSpPr>
            <a:spLocks noGrp="1"/>
          </p:cNvSpPr>
          <p:nvPr>
            <p:ph type="subTitle" idx="1"/>
          </p:nvPr>
        </p:nvSpPr>
        <p:spPr/>
        <p:txBody>
          <a:bodyPr>
            <a:noAutofit/>
          </a:bodyPr>
          <a:lstStyle/>
          <a:p>
            <a:r>
              <a:rPr lang="en-US" sz="2000" dirty="0" smtClean="0">
                <a:latin typeface="Georgia" panose="02040502050405020303" pitchFamily="18" charset="0"/>
              </a:rPr>
              <a:t>MIS 637</a:t>
            </a:r>
          </a:p>
          <a:p>
            <a:r>
              <a:rPr lang="en-US" sz="2000" dirty="0" smtClean="0">
                <a:latin typeface="Georgia" panose="02040502050405020303" pitchFamily="18" charset="0"/>
              </a:rPr>
              <a:t>Professor Mahmoud </a:t>
            </a:r>
            <a:r>
              <a:rPr lang="en-US" sz="2000" dirty="0" err="1" smtClean="0">
                <a:latin typeface="Georgia" panose="02040502050405020303" pitchFamily="18" charset="0"/>
              </a:rPr>
              <a:t>Daneshmand</a:t>
            </a:r>
            <a:endParaRPr lang="en-US" sz="2000" dirty="0">
              <a:latin typeface="Georgia" panose="02040502050405020303" pitchFamily="18" charset="0"/>
            </a:endParaRPr>
          </a:p>
          <a:p>
            <a:endParaRPr lang="en-US" sz="2000" dirty="0" smtClean="0">
              <a:latin typeface="Georgia" panose="02040502050405020303" pitchFamily="18" charset="0"/>
            </a:endParaRPr>
          </a:p>
          <a:p>
            <a:r>
              <a:rPr lang="en-US" sz="2000" dirty="0" smtClean="0">
                <a:latin typeface="Georgia" panose="02040502050405020303" pitchFamily="18" charset="0"/>
              </a:rPr>
              <a:t>Submitted By </a:t>
            </a:r>
          </a:p>
          <a:p>
            <a:r>
              <a:rPr lang="en-US" sz="2000" dirty="0" err="1" smtClean="0">
                <a:latin typeface="Georgia" panose="02040502050405020303" pitchFamily="18" charset="0"/>
              </a:rPr>
              <a:t>Kavya</a:t>
            </a:r>
            <a:r>
              <a:rPr lang="en-US" sz="2000" dirty="0" smtClean="0">
                <a:latin typeface="Georgia" panose="02040502050405020303" pitchFamily="18" charset="0"/>
              </a:rPr>
              <a:t> Ravavarapu</a:t>
            </a:r>
          </a:p>
        </p:txBody>
      </p:sp>
    </p:spTree>
    <p:extLst>
      <p:ext uri="{BB962C8B-B14F-4D97-AF65-F5344CB8AC3E}">
        <p14:creationId xmlns:p14="http://schemas.microsoft.com/office/powerpoint/2010/main" val="1995166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418" y="198870"/>
            <a:ext cx="10515600" cy="1325563"/>
          </a:xfrm>
        </p:spPr>
        <p:txBody>
          <a:bodyPr/>
          <a:lstStyle/>
          <a:p>
            <a:r>
              <a:rPr lang="en-IN" b="1" dirty="0" smtClean="0"/>
              <a:t>Decision tree</a:t>
            </a:r>
            <a:endParaRPr lang="en-IN"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837" y="1524433"/>
            <a:ext cx="8214325" cy="5086350"/>
          </a:xfrm>
          <a:prstGeom prst="rect">
            <a:avLst/>
          </a:prstGeom>
        </p:spPr>
      </p:pic>
      <p:sp>
        <p:nvSpPr>
          <p:cNvPr id="10" name="Rectangle 9"/>
          <p:cNvSpPr/>
          <p:nvPr/>
        </p:nvSpPr>
        <p:spPr>
          <a:xfrm>
            <a:off x="1787236" y="1316182"/>
            <a:ext cx="8575964" cy="543098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1534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582"/>
            <a:ext cx="10515600" cy="1325563"/>
          </a:xfrm>
        </p:spPr>
        <p:txBody>
          <a:bodyPr/>
          <a:lstStyle/>
          <a:p>
            <a:r>
              <a:rPr lang="en-IN" b="1" dirty="0" smtClean="0"/>
              <a:t>Rules : </a:t>
            </a:r>
            <a:r>
              <a:rPr lang="en-IN" b="1" dirty="0" smtClean="0"/>
              <a:t>Tree as rules</a:t>
            </a:r>
            <a:endParaRPr lang="en-IN" b="1" dirty="0"/>
          </a:p>
        </p:txBody>
      </p:sp>
      <p:sp>
        <p:nvSpPr>
          <p:cNvPr id="3" name="Content Placeholder 2"/>
          <p:cNvSpPr>
            <a:spLocks noGrp="1"/>
          </p:cNvSpPr>
          <p:nvPr>
            <p:ph idx="1"/>
          </p:nvPr>
        </p:nvSpPr>
        <p:spPr>
          <a:xfrm>
            <a:off x="838200" y="1288473"/>
            <a:ext cx="5895109" cy="4666818"/>
          </a:xfrm>
        </p:spPr>
        <p:txBody>
          <a:bodyPr>
            <a:noAutofit/>
          </a:bodyPr>
          <a:lstStyle/>
          <a:p>
            <a:pPr marL="0" indent="0">
              <a:buFont typeface="Arial" panose="020B0604020202020204" pitchFamily="34" charset="0"/>
              <a:buNone/>
            </a:pPr>
            <a:r>
              <a:rPr lang="en-IN" sz="1800" dirty="0"/>
              <a:t>Rule number: 23 [quality=6 cover=193 (17%) </a:t>
            </a:r>
            <a:r>
              <a:rPr lang="en-IN" sz="1800" dirty="0" err="1"/>
              <a:t>prob</a:t>
            </a:r>
            <a:r>
              <a:rPr lang="en-IN" sz="1800" dirty="0"/>
              <a:t>=107.00]</a:t>
            </a:r>
          </a:p>
          <a:p>
            <a:r>
              <a:rPr lang="en-IN" sz="1800" dirty="0"/>
              <a:t>  alcohol&lt; 10.53</a:t>
            </a:r>
          </a:p>
          <a:p>
            <a:r>
              <a:rPr lang="en-IN" sz="1800" dirty="0"/>
              <a:t>  sulphates&gt;=0.545</a:t>
            </a:r>
          </a:p>
          <a:p>
            <a:r>
              <a:rPr lang="en-IN" sz="1800" dirty="0"/>
              <a:t>  </a:t>
            </a:r>
            <a:r>
              <a:rPr lang="en-IN" sz="1800" dirty="0" err="1"/>
              <a:t>total.sulfur.dioxide</a:t>
            </a:r>
            <a:r>
              <a:rPr lang="en-IN" sz="1800" dirty="0"/>
              <a:t>&lt; 65.5</a:t>
            </a:r>
          </a:p>
          <a:p>
            <a:r>
              <a:rPr lang="en-IN" sz="1800" dirty="0"/>
              <a:t>  </a:t>
            </a:r>
            <a:r>
              <a:rPr lang="en-IN" sz="1800" dirty="0" err="1"/>
              <a:t>volatile.acidity</a:t>
            </a:r>
            <a:r>
              <a:rPr lang="en-IN" sz="1800" dirty="0"/>
              <a:t>&lt; 0.535</a:t>
            </a:r>
          </a:p>
          <a:p>
            <a:endParaRPr lang="en-IN" sz="1800" dirty="0" smtClean="0"/>
          </a:p>
          <a:p>
            <a:r>
              <a:rPr lang="en-IN" sz="1800" dirty="0" smtClean="0"/>
              <a:t> Rule number: 6 [quality=6 cover=178 (16%) </a:t>
            </a:r>
            <a:r>
              <a:rPr lang="en-IN" sz="1800" dirty="0" err="1" smtClean="0"/>
              <a:t>prob</a:t>
            </a:r>
            <a:r>
              <a:rPr lang="en-IN" sz="1800" dirty="0" smtClean="0"/>
              <a:t>=101.00]</a:t>
            </a:r>
          </a:p>
          <a:p>
            <a:r>
              <a:rPr lang="en-IN" sz="1800" dirty="0" smtClean="0"/>
              <a:t>   alcohol&gt;=10.53</a:t>
            </a:r>
          </a:p>
          <a:p>
            <a:r>
              <a:rPr lang="en-IN" sz="1800" dirty="0" smtClean="0"/>
              <a:t>   </a:t>
            </a:r>
            <a:r>
              <a:rPr lang="en-IN" sz="1800" dirty="0" err="1" smtClean="0"/>
              <a:t>citric.acid</a:t>
            </a:r>
            <a:r>
              <a:rPr lang="en-IN" sz="1800" dirty="0" smtClean="0"/>
              <a:t>&lt; 0.275</a:t>
            </a:r>
          </a:p>
          <a:p>
            <a:endParaRPr lang="en-IN" sz="1800" dirty="0" smtClean="0"/>
          </a:p>
          <a:p>
            <a:r>
              <a:rPr lang="en-IN" sz="1800" dirty="0" smtClean="0"/>
              <a:t> Rule number: 28 [quality=6 cover=103 (9%) </a:t>
            </a:r>
            <a:r>
              <a:rPr lang="en-IN" sz="1800" dirty="0" err="1" smtClean="0"/>
              <a:t>prob</a:t>
            </a:r>
            <a:r>
              <a:rPr lang="en-IN" sz="1800" dirty="0" smtClean="0"/>
              <a:t>=62.00]</a:t>
            </a:r>
          </a:p>
          <a:p>
            <a:r>
              <a:rPr lang="en-IN" sz="1800" dirty="0" smtClean="0"/>
              <a:t>   alcohol&gt;=10.53</a:t>
            </a:r>
          </a:p>
          <a:p>
            <a:r>
              <a:rPr lang="en-IN" sz="1800" dirty="0" smtClean="0"/>
              <a:t>   </a:t>
            </a:r>
            <a:r>
              <a:rPr lang="en-IN" sz="1800" dirty="0" err="1" smtClean="0"/>
              <a:t>citric.acid</a:t>
            </a:r>
            <a:r>
              <a:rPr lang="en-IN" sz="1800" dirty="0" smtClean="0"/>
              <a:t>&gt;=0.275</a:t>
            </a:r>
          </a:p>
          <a:p>
            <a:r>
              <a:rPr lang="en-IN" sz="1800" dirty="0" smtClean="0"/>
              <a:t>   alcohol&lt; 11.55</a:t>
            </a:r>
          </a:p>
          <a:p>
            <a:r>
              <a:rPr lang="en-IN" sz="1800" dirty="0" smtClean="0"/>
              <a:t>   chlorides&gt;=0.0635</a:t>
            </a:r>
          </a:p>
        </p:txBody>
      </p:sp>
      <p:sp>
        <p:nvSpPr>
          <p:cNvPr id="4" name="Content Placeholder 2"/>
          <p:cNvSpPr txBox="1">
            <a:spLocks/>
          </p:cNvSpPr>
          <p:nvPr/>
        </p:nvSpPr>
        <p:spPr>
          <a:xfrm>
            <a:off x="6622472" y="985909"/>
            <a:ext cx="5895109" cy="46668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smtClean="0"/>
              <a:t>Rule number: 22 [quality=5 cover=167 (15%) </a:t>
            </a:r>
            <a:r>
              <a:rPr lang="en-IN" sz="1800" dirty="0" err="1" smtClean="0"/>
              <a:t>prob</a:t>
            </a:r>
            <a:r>
              <a:rPr lang="en-IN" sz="1800" dirty="0" smtClean="0"/>
              <a:t>=59.00]</a:t>
            </a:r>
          </a:p>
          <a:p>
            <a:r>
              <a:rPr lang="en-IN" sz="1800" dirty="0" smtClean="0"/>
              <a:t>   alcohol&lt; 10.53</a:t>
            </a:r>
          </a:p>
          <a:p>
            <a:r>
              <a:rPr lang="en-IN" sz="1800" dirty="0" smtClean="0"/>
              <a:t>   sulphates&gt;=0.545</a:t>
            </a:r>
          </a:p>
          <a:p>
            <a:r>
              <a:rPr lang="en-IN" sz="1800" dirty="0" smtClean="0"/>
              <a:t>   </a:t>
            </a:r>
            <a:r>
              <a:rPr lang="en-IN" sz="1800" dirty="0" err="1" smtClean="0"/>
              <a:t>total.sulfur.dioxide</a:t>
            </a:r>
            <a:r>
              <a:rPr lang="en-IN" sz="1800" dirty="0" smtClean="0"/>
              <a:t>&lt; 65.5</a:t>
            </a:r>
          </a:p>
          <a:p>
            <a:r>
              <a:rPr lang="en-IN" sz="1800" dirty="0" smtClean="0"/>
              <a:t>   </a:t>
            </a:r>
            <a:r>
              <a:rPr lang="en-IN" sz="1800" dirty="0" err="1" smtClean="0"/>
              <a:t>volatile.acidity</a:t>
            </a:r>
            <a:r>
              <a:rPr lang="en-IN" sz="1800" dirty="0" smtClean="0"/>
              <a:t>&gt;=0.535</a:t>
            </a:r>
          </a:p>
          <a:p>
            <a:endParaRPr lang="en-IN" sz="1800" dirty="0" smtClean="0"/>
          </a:p>
          <a:p>
            <a:r>
              <a:rPr lang="en-IN" sz="1800" dirty="0" smtClean="0"/>
              <a:t> Rule number: 4 [quality=5 cover=211 (19%) </a:t>
            </a:r>
            <a:r>
              <a:rPr lang="en-IN" sz="1800" dirty="0" err="1" smtClean="0"/>
              <a:t>prob</a:t>
            </a:r>
            <a:r>
              <a:rPr lang="en-IN" sz="1800" dirty="0" smtClean="0"/>
              <a:t>=36.00]</a:t>
            </a:r>
          </a:p>
          <a:p>
            <a:r>
              <a:rPr lang="en-IN" sz="1800" dirty="0" smtClean="0"/>
              <a:t>   alcohol&lt; 10.53</a:t>
            </a:r>
          </a:p>
          <a:p>
            <a:r>
              <a:rPr lang="en-IN" sz="1800" dirty="0" smtClean="0"/>
              <a:t>   sulphates&lt; 0.545</a:t>
            </a:r>
          </a:p>
          <a:p>
            <a:endParaRPr lang="en-IN" sz="1800" dirty="0" smtClean="0"/>
          </a:p>
          <a:p>
            <a:r>
              <a:rPr lang="en-IN" sz="1800" dirty="0" smtClean="0"/>
              <a:t> Rule number: 60 [quality=6 cover=48 (4%) </a:t>
            </a:r>
            <a:r>
              <a:rPr lang="en-IN" sz="1800" dirty="0" err="1" smtClean="0"/>
              <a:t>prob</a:t>
            </a:r>
            <a:r>
              <a:rPr lang="en-IN" sz="1800" dirty="0" smtClean="0"/>
              <a:t>=34.00]</a:t>
            </a:r>
          </a:p>
          <a:p>
            <a:r>
              <a:rPr lang="en-IN" sz="1800" dirty="0" smtClean="0"/>
              <a:t>   alcohol&gt;=10.53</a:t>
            </a:r>
          </a:p>
          <a:p>
            <a:r>
              <a:rPr lang="en-IN" sz="1800" dirty="0" smtClean="0"/>
              <a:t>   </a:t>
            </a:r>
            <a:r>
              <a:rPr lang="en-IN" sz="1800" dirty="0" err="1" smtClean="0"/>
              <a:t>citric.acid</a:t>
            </a:r>
            <a:r>
              <a:rPr lang="en-IN" sz="1800" dirty="0" smtClean="0"/>
              <a:t>&gt;=0.275</a:t>
            </a:r>
          </a:p>
          <a:p>
            <a:r>
              <a:rPr lang="en-IN" sz="1800" dirty="0" smtClean="0"/>
              <a:t>   alcohol&gt;=11.55</a:t>
            </a:r>
          </a:p>
          <a:p>
            <a:r>
              <a:rPr lang="en-IN" sz="1800" dirty="0" smtClean="0"/>
              <a:t>   </a:t>
            </a:r>
            <a:r>
              <a:rPr lang="en-IN" sz="1800" dirty="0" err="1" smtClean="0"/>
              <a:t>residual.sugar</a:t>
            </a:r>
            <a:r>
              <a:rPr lang="en-IN" sz="1800" dirty="0" smtClean="0"/>
              <a:t>&lt; 4.65</a:t>
            </a:r>
          </a:p>
          <a:p>
            <a:r>
              <a:rPr lang="en-IN" sz="1800" dirty="0" smtClean="0"/>
              <a:t>   sulphates&lt; 0.685</a:t>
            </a:r>
          </a:p>
        </p:txBody>
      </p:sp>
    </p:spTree>
    <p:extLst>
      <p:ext uri="{BB962C8B-B14F-4D97-AF65-F5344CB8AC3E}">
        <p14:creationId xmlns:p14="http://schemas.microsoft.com/office/powerpoint/2010/main" val="22502090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Rules : Tree as rules</a:t>
            </a:r>
            <a:endParaRPr lang="en-IN" b="1" dirty="0"/>
          </a:p>
        </p:txBody>
      </p:sp>
      <p:sp>
        <p:nvSpPr>
          <p:cNvPr id="3" name="Content Placeholder 2"/>
          <p:cNvSpPr>
            <a:spLocks noGrp="1"/>
          </p:cNvSpPr>
          <p:nvPr>
            <p:ph idx="1"/>
          </p:nvPr>
        </p:nvSpPr>
        <p:spPr>
          <a:xfrm>
            <a:off x="838200" y="1704976"/>
            <a:ext cx="5811982" cy="4763799"/>
          </a:xfrm>
        </p:spPr>
        <p:txBody>
          <a:bodyPr>
            <a:noAutofit/>
          </a:bodyPr>
          <a:lstStyle/>
          <a:p>
            <a:pPr marL="0" indent="0">
              <a:buNone/>
            </a:pPr>
            <a:r>
              <a:rPr lang="en-IN" sz="1800" dirty="0" smtClean="0"/>
              <a:t>Rule </a:t>
            </a:r>
            <a:r>
              <a:rPr lang="en-IN" sz="1800" dirty="0"/>
              <a:t>number: 10 [quality=5 cover=121 (11%) </a:t>
            </a:r>
            <a:r>
              <a:rPr lang="en-IN" sz="1800" dirty="0" err="1"/>
              <a:t>prob</a:t>
            </a:r>
            <a:r>
              <a:rPr lang="en-IN" sz="1800" dirty="0"/>
              <a:t>=24.00]</a:t>
            </a:r>
          </a:p>
          <a:p>
            <a:r>
              <a:rPr lang="en-IN" sz="1800" dirty="0"/>
              <a:t>   alcohol&lt; 10.53</a:t>
            </a:r>
          </a:p>
          <a:p>
            <a:r>
              <a:rPr lang="en-IN" sz="1800" dirty="0"/>
              <a:t>   sulphates&gt;=0.545</a:t>
            </a:r>
          </a:p>
          <a:p>
            <a:r>
              <a:rPr lang="en-IN" sz="1800" dirty="0"/>
              <a:t>   </a:t>
            </a:r>
            <a:r>
              <a:rPr lang="en-IN" sz="1800" dirty="0" err="1"/>
              <a:t>total.sulfur.dioxide</a:t>
            </a:r>
            <a:r>
              <a:rPr lang="en-IN" sz="1800" dirty="0"/>
              <a:t>&gt;=65.5</a:t>
            </a:r>
          </a:p>
          <a:p>
            <a:endParaRPr lang="en-IN" sz="1800" dirty="0" smtClean="0"/>
          </a:p>
          <a:p>
            <a:pPr marL="0" indent="0">
              <a:buFont typeface="Arial" panose="020B0604020202020204" pitchFamily="34" charset="0"/>
              <a:buNone/>
            </a:pPr>
            <a:r>
              <a:rPr lang="en-IN" sz="1800" dirty="0"/>
              <a:t>Rule number: 61 [quality=7 cover=55 (5%) </a:t>
            </a:r>
            <a:r>
              <a:rPr lang="en-IN" sz="1800" dirty="0" err="1"/>
              <a:t>prob</a:t>
            </a:r>
            <a:r>
              <a:rPr lang="en-IN" sz="1800" dirty="0"/>
              <a:t>=17.00]</a:t>
            </a:r>
          </a:p>
          <a:p>
            <a:r>
              <a:rPr lang="en-IN" sz="1800" dirty="0"/>
              <a:t>   alcohol&gt;=10.53</a:t>
            </a:r>
          </a:p>
          <a:p>
            <a:r>
              <a:rPr lang="en-IN" sz="1800" dirty="0"/>
              <a:t>   </a:t>
            </a:r>
            <a:r>
              <a:rPr lang="en-IN" sz="1800" dirty="0" err="1"/>
              <a:t>citric.acid</a:t>
            </a:r>
            <a:r>
              <a:rPr lang="en-IN" sz="1800" dirty="0"/>
              <a:t>&gt;=0.275</a:t>
            </a:r>
          </a:p>
          <a:p>
            <a:r>
              <a:rPr lang="en-IN" sz="1800" dirty="0"/>
              <a:t>   alcohol&gt;=11.55</a:t>
            </a:r>
          </a:p>
          <a:p>
            <a:r>
              <a:rPr lang="en-IN" sz="1800" dirty="0"/>
              <a:t>   </a:t>
            </a:r>
            <a:r>
              <a:rPr lang="en-IN" sz="1800" dirty="0" err="1"/>
              <a:t>residual.sugar</a:t>
            </a:r>
            <a:r>
              <a:rPr lang="en-IN" sz="1800" dirty="0"/>
              <a:t>&lt; 4.65</a:t>
            </a:r>
          </a:p>
          <a:p>
            <a:r>
              <a:rPr lang="en-IN" sz="1800" dirty="0"/>
              <a:t>   sulphates&gt;=0.685</a:t>
            </a:r>
          </a:p>
        </p:txBody>
      </p:sp>
      <p:sp>
        <p:nvSpPr>
          <p:cNvPr id="4" name="Rectangle 3"/>
          <p:cNvSpPr/>
          <p:nvPr/>
        </p:nvSpPr>
        <p:spPr>
          <a:xfrm>
            <a:off x="6456218" y="1704976"/>
            <a:ext cx="6096000" cy="3139321"/>
          </a:xfrm>
          <a:prstGeom prst="rect">
            <a:avLst/>
          </a:prstGeom>
        </p:spPr>
        <p:txBody>
          <a:bodyPr>
            <a:spAutoFit/>
          </a:bodyPr>
          <a:lstStyle/>
          <a:p>
            <a:r>
              <a:rPr lang="en-IN" dirty="0" smtClean="0"/>
              <a:t>Rule </a:t>
            </a:r>
            <a:r>
              <a:rPr lang="en-IN" dirty="0"/>
              <a:t>number: 29 [quality=7 cover=29 (3%) </a:t>
            </a:r>
            <a:r>
              <a:rPr lang="en-IN" dirty="0" err="1"/>
              <a:t>prob</a:t>
            </a:r>
            <a:r>
              <a:rPr lang="en-IN" dirty="0"/>
              <a:t>=6.00]</a:t>
            </a:r>
          </a:p>
          <a:p>
            <a:pPr marL="285750" indent="-285750">
              <a:buFont typeface="Arial" panose="020B0604020202020204" pitchFamily="34" charset="0"/>
              <a:buChar char="•"/>
            </a:pPr>
            <a:r>
              <a:rPr lang="en-IN" dirty="0"/>
              <a:t>   alcohol&gt;=10.53</a:t>
            </a:r>
          </a:p>
          <a:p>
            <a:pPr marL="285750" indent="-285750">
              <a:buFont typeface="Arial" panose="020B0604020202020204" pitchFamily="34" charset="0"/>
              <a:buChar char="•"/>
            </a:pPr>
            <a:r>
              <a:rPr lang="en-IN" dirty="0"/>
              <a:t>   </a:t>
            </a:r>
            <a:r>
              <a:rPr lang="en-IN" dirty="0" err="1"/>
              <a:t>citric.acid</a:t>
            </a:r>
            <a:r>
              <a:rPr lang="en-IN" dirty="0"/>
              <a:t>&gt;=0.275</a:t>
            </a:r>
          </a:p>
          <a:p>
            <a:pPr marL="285750" indent="-285750">
              <a:buFont typeface="Arial" panose="020B0604020202020204" pitchFamily="34" charset="0"/>
              <a:buChar char="•"/>
            </a:pPr>
            <a:r>
              <a:rPr lang="en-IN" dirty="0"/>
              <a:t>   alcohol&lt; 11.55</a:t>
            </a:r>
          </a:p>
          <a:p>
            <a:pPr marL="285750" indent="-285750">
              <a:buFont typeface="Arial" panose="020B0604020202020204" pitchFamily="34" charset="0"/>
              <a:buChar char="•"/>
            </a:pPr>
            <a:r>
              <a:rPr lang="en-IN" dirty="0"/>
              <a:t>   chlorides&lt; 0.0635</a:t>
            </a:r>
          </a:p>
          <a:p>
            <a:endParaRPr lang="en-IN" dirty="0"/>
          </a:p>
          <a:p>
            <a:r>
              <a:rPr lang="en-IN" dirty="0"/>
              <a:t> Rule number: 31 [quality=7 cover=14 (1%) </a:t>
            </a:r>
            <a:r>
              <a:rPr lang="en-IN" dirty="0" err="1"/>
              <a:t>prob</a:t>
            </a:r>
            <a:r>
              <a:rPr lang="en-IN" dirty="0"/>
              <a:t>=0.00]</a:t>
            </a:r>
          </a:p>
          <a:p>
            <a:pPr marL="285750" indent="-285750">
              <a:buFont typeface="Arial" panose="020B0604020202020204" pitchFamily="34" charset="0"/>
              <a:buChar char="•"/>
            </a:pPr>
            <a:r>
              <a:rPr lang="en-IN" dirty="0"/>
              <a:t>   alcohol&gt;=10.53</a:t>
            </a:r>
          </a:p>
          <a:p>
            <a:pPr marL="285750" indent="-285750">
              <a:buFont typeface="Arial" panose="020B0604020202020204" pitchFamily="34" charset="0"/>
              <a:buChar char="•"/>
            </a:pPr>
            <a:r>
              <a:rPr lang="en-IN" dirty="0"/>
              <a:t>   </a:t>
            </a:r>
            <a:r>
              <a:rPr lang="en-IN" dirty="0" err="1"/>
              <a:t>citric.acid</a:t>
            </a:r>
            <a:r>
              <a:rPr lang="en-IN" dirty="0"/>
              <a:t>&gt;=0.275</a:t>
            </a:r>
          </a:p>
          <a:p>
            <a:pPr marL="285750" indent="-285750">
              <a:buFont typeface="Arial" panose="020B0604020202020204" pitchFamily="34" charset="0"/>
              <a:buChar char="•"/>
            </a:pPr>
            <a:r>
              <a:rPr lang="en-IN" dirty="0"/>
              <a:t>   alcohol&gt;=11.55</a:t>
            </a:r>
          </a:p>
          <a:p>
            <a:pPr marL="285750" indent="-285750">
              <a:buFont typeface="Arial" panose="020B0604020202020204" pitchFamily="34" charset="0"/>
              <a:buChar char="•"/>
            </a:pPr>
            <a:r>
              <a:rPr lang="en-IN" dirty="0"/>
              <a:t>   </a:t>
            </a:r>
            <a:r>
              <a:rPr lang="en-IN" dirty="0" err="1"/>
              <a:t>residual.sugar</a:t>
            </a:r>
            <a:r>
              <a:rPr lang="en-IN" dirty="0"/>
              <a:t>&gt;=4.65</a:t>
            </a:r>
            <a:endParaRPr lang="en-IN" dirty="0"/>
          </a:p>
        </p:txBody>
      </p:sp>
    </p:spTree>
    <p:extLst>
      <p:ext uri="{BB962C8B-B14F-4D97-AF65-F5344CB8AC3E}">
        <p14:creationId xmlns:p14="http://schemas.microsoft.com/office/powerpoint/2010/main" val="4093923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modelling</a:t>
            </a:r>
            <a:endParaRPr lang="en-IN" b="1" dirty="0"/>
          </a:p>
        </p:txBody>
      </p:sp>
      <p:sp>
        <p:nvSpPr>
          <p:cNvPr id="3" name="Content Placeholder 2"/>
          <p:cNvSpPr>
            <a:spLocks noGrp="1"/>
          </p:cNvSpPr>
          <p:nvPr>
            <p:ph idx="1"/>
          </p:nvPr>
        </p:nvSpPr>
        <p:spPr/>
        <p:txBody>
          <a:bodyPr>
            <a:normAutofit/>
          </a:bodyPr>
          <a:lstStyle/>
          <a:p>
            <a:r>
              <a:rPr lang="en-US" altLang="zh-CN" sz="2400" b="1" dirty="0" smtClean="0">
                <a:latin typeface="Times New Roman"/>
                <a:ea typeface="MS PGothic" charset="0"/>
                <a:cs typeface="Times New Roman"/>
              </a:rPr>
              <a:t>Random Forests algorithm: </a:t>
            </a:r>
            <a:r>
              <a:rPr lang="en-IN" sz="2400" dirty="0" smtClean="0"/>
              <a:t>Random Forests grows many classification trees. To classify a new object from an input vector, put the input vector down each of the trees in the forest. Each tree gives a classification, and we say the tree "votes" for that class. The forest chooses the classification having the most votes (over all the trees in the forest).</a:t>
            </a:r>
            <a:endParaRPr lang="en-US" altLang="zh-CN" sz="2400" b="1" dirty="0" smtClean="0">
              <a:latin typeface="Times New Roman"/>
              <a:ea typeface="MS PGothic" charset="0"/>
              <a:cs typeface="Times New Roman"/>
            </a:endParaRPr>
          </a:p>
          <a:p>
            <a:r>
              <a:rPr lang="en-IN" sz="2400" dirty="0" smtClean="0"/>
              <a:t>These datasets can be viewed as classification tasks. The classes are ordered and not balanced (e.g. there are much more normal wines than excellent or poor ones). Outlier detection algorithms could be used to detect the few excellent or poor wines. Also, we are not sure if all input variables are relevant.</a:t>
            </a:r>
          </a:p>
          <a:p>
            <a:endParaRPr lang="en-IN" sz="2400" dirty="0"/>
          </a:p>
        </p:txBody>
      </p:sp>
    </p:spTree>
    <p:extLst>
      <p:ext uri="{BB962C8B-B14F-4D97-AF65-F5344CB8AC3E}">
        <p14:creationId xmlns:p14="http://schemas.microsoft.com/office/powerpoint/2010/main" val="3702999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modelling</a:t>
            </a:r>
            <a:endParaRPr lang="en-IN" b="1"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smtClean="0"/>
              <a:t>Each </a:t>
            </a:r>
            <a:r>
              <a:rPr lang="en-IN" dirty="0"/>
              <a:t>tree is grown as follows:</a:t>
            </a:r>
          </a:p>
          <a:p>
            <a:pPr marL="971550" lvl="1" indent="-514350">
              <a:buFont typeface="+mj-lt"/>
              <a:buAutoNum type="arabicPeriod"/>
            </a:pPr>
            <a:r>
              <a:rPr lang="en-IN" dirty="0"/>
              <a:t>If the number of cases in the training set is N, sample N cases at random - but </a:t>
            </a:r>
            <a:r>
              <a:rPr lang="en-IN" i="1" dirty="0"/>
              <a:t>with replacement</a:t>
            </a:r>
            <a:r>
              <a:rPr lang="en-IN" dirty="0"/>
              <a:t>, from the original data. This sample will be the training set for growing the </a:t>
            </a:r>
            <a:r>
              <a:rPr lang="en-IN" dirty="0" smtClean="0"/>
              <a:t>tree.</a:t>
            </a:r>
          </a:p>
          <a:p>
            <a:pPr marL="971550" lvl="1" indent="-514350">
              <a:buFont typeface="+mj-lt"/>
              <a:buAutoNum type="arabicPeriod"/>
            </a:pPr>
            <a:r>
              <a:rPr lang="en-IN" dirty="0" smtClean="0"/>
              <a:t>If </a:t>
            </a:r>
            <a:r>
              <a:rPr lang="en-IN" dirty="0"/>
              <a:t>there are M input variables, a number m&lt;&lt;M is specified such that at each node, m variables are selected at random out of the M and the best split on these m is used to split the node. The value of m is held constant during the forest </a:t>
            </a:r>
            <a:r>
              <a:rPr lang="en-IN" dirty="0" smtClean="0"/>
              <a:t>growing.</a:t>
            </a:r>
          </a:p>
          <a:p>
            <a:pPr marL="971550" lvl="1" indent="-514350">
              <a:buFont typeface="+mj-lt"/>
              <a:buAutoNum type="arabicPeriod"/>
            </a:pPr>
            <a:r>
              <a:rPr lang="en-IN" dirty="0" smtClean="0"/>
              <a:t>Each </a:t>
            </a:r>
            <a:r>
              <a:rPr lang="en-IN" dirty="0"/>
              <a:t>tree is grown to the largest extent possible. There is no </a:t>
            </a:r>
            <a:r>
              <a:rPr lang="en-IN" dirty="0" smtClean="0"/>
              <a:t>pruning.</a:t>
            </a:r>
          </a:p>
          <a:p>
            <a:pPr marL="971550" lvl="1" indent="-514350">
              <a:buFont typeface="+mj-lt"/>
              <a:buAutoNum type="arabicPeriod"/>
            </a:pPr>
            <a:r>
              <a:rPr lang="en-IN" dirty="0" smtClean="0"/>
              <a:t>The</a:t>
            </a:r>
            <a:r>
              <a:rPr lang="en-IN" dirty="0"/>
              <a:t> </a:t>
            </a:r>
            <a:r>
              <a:rPr lang="en-IN" i="1" dirty="0"/>
              <a:t>correlation </a:t>
            </a:r>
            <a:r>
              <a:rPr lang="en-IN" dirty="0"/>
              <a:t>between any two trees in the forest. Increasing the correlation increases the forest error </a:t>
            </a:r>
            <a:r>
              <a:rPr lang="en-IN" dirty="0" smtClean="0"/>
              <a:t>rate.</a:t>
            </a:r>
          </a:p>
          <a:p>
            <a:pPr marL="971550" lvl="1" indent="-514350">
              <a:buFont typeface="+mj-lt"/>
              <a:buAutoNum type="arabicPeriod"/>
            </a:pPr>
            <a:r>
              <a:rPr lang="en-IN" dirty="0" smtClean="0"/>
              <a:t>The</a:t>
            </a:r>
            <a:r>
              <a:rPr lang="en-IN" dirty="0"/>
              <a:t> </a:t>
            </a:r>
            <a:r>
              <a:rPr lang="en-IN" i="1" dirty="0"/>
              <a:t>strength </a:t>
            </a:r>
            <a:r>
              <a:rPr lang="en-IN" dirty="0"/>
              <a:t>of each individual tree in the forest. A tree with a low error rate is a strong classifier. Increasing the strength of the individual trees decreases the forest error rate.</a:t>
            </a:r>
          </a:p>
          <a:p>
            <a:pPr marL="971550" lvl="1" indent="-514350">
              <a:buFont typeface="+mj-lt"/>
              <a:buAutoNum type="arabicPeriod"/>
            </a:pPr>
            <a:endParaRPr lang="en-IN" dirty="0"/>
          </a:p>
          <a:p>
            <a:endParaRPr lang="en-IN" dirty="0"/>
          </a:p>
        </p:txBody>
      </p:sp>
    </p:spTree>
    <p:extLst>
      <p:ext uri="{BB962C8B-B14F-4D97-AF65-F5344CB8AC3E}">
        <p14:creationId xmlns:p14="http://schemas.microsoft.com/office/powerpoint/2010/main" val="400068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ea typeface="MS PGothic" charset="0"/>
                <a:cs typeface="Times New Roman"/>
              </a:rPr>
              <a:t>Random Forests algorithm results</a:t>
            </a:r>
            <a:endParaRPr lang="en-IN" dirty="0"/>
          </a:p>
        </p:txBody>
      </p:sp>
      <p:pic>
        <p:nvPicPr>
          <p:cNvPr id="4" name="Content Placeholder 3"/>
          <p:cNvPicPr>
            <a:picLocks noGrp="1" noChangeAspect="1"/>
          </p:cNvPicPr>
          <p:nvPr>
            <p:ph idx="1"/>
          </p:nvPr>
        </p:nvPicPr>
        <p:blipFill>
          <a:blip r:embed="rId2"/>
          <a:stretch>
            <a:fillRect/>
          </a:stretch>
        </p:blipFill>
        <p:spPr>
          <a:xfrm>
            <a:off x="2376487" y="1510579"/>
            <a:ext cx="7439025" cy="2876550"/>
          </a:xfrm>
          <a:prstGeom prst="rect">
            <a:avLst/>
          </a:prstGeom>
        </p:spPr>
      </p:pic>
      <p:pic>
        <p:nvPicPr>
          <p:cNvPr id="5" name="Picture 4"/>
          <p:cNvPicPr>
            <a:picLocks noChangeAspect="1"/>
          </p:cNvPicPr>
          <p:nvPr/>
        </p:nvPicPr>
        <p:blipFill>
          <a:blip r:embed="rId3"/>
          <a:stretch>
            <a:fillRect/>
          </a:stretch>
        </p:blipFill>
        <p:spPr>
          <a:xfrm>
            <a:off x="4305300" y="4524375"/>
            <a:ext cx="3581400" cy="2333625"/>
          </a:xfrm>
          <a:prstGeom prst="rect">
            <a:avLst/>
          </a:prstGeom>
        </p:spPr>
      </p:pic>
    </p:spTree>
    <p:extLst>
      <p:ext uri="{BB962C8B-B14F-4D97-AF65-F5344CB8AC3E}">
        <p14:creationId xmlns:p14="http://schemas.microsoft.com/office/powerpoint/2010/main" val="1526685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Error rates</a:t>
            </a:r>
            <a:endParaRPr lang="en-IN" b="1" dirty="0"/>
          </a:p>
        </p:txBody>
      </p:sp>
      <p:pic>
        <p:nvPicPr>
          <p:cNvPr id="6" name="Content Placeholder 5"/>
          <p:cNvPicPr>
            <a:picLocks noGrp="1" noChangeAspect="1"/>
          </p:cNvPicPr>
          <p:nvPr>
            <p:ph idx="1"/>
          </p:nvPr>
        </p:nvPicPr>
        <p:blipFill>
          <a:blip r:embed="rId2"/>
          <a:stretch>
            <a:fillRect/>
          </a:stretch>
        </p:blipFill>
        <p:spPr>
          <a:xfrm>
            <a:off x="2444028" y="4202113"/>
            <a:ext cx="7600950" cy="2409825"/>
          </a:xfrm>
          <a:prstGeom prst="rect">
            <a:avLst/>
          </a:prstGeom>
        </p:spPr>
      </p:pic>
      <p:pic>
        <p:nvPicPr>
          <p:cNvPr id="5" name="Picture 4"/>
          <p:cNvPicPr>
            <a:picLocks noChangeAspect="1"/>
          </p:cNvPicPr>
          <p:nvPr/>
        </p:nvPicPr>
        <p:blipFill>
          <a:blip r:embed="rId3"/>
          <a:stretch>
            <a:fillRect/>
          </a:stretch>
        </p:blipFill>
        <p:spPr>
          <a:xfrm>
            <a:off x="2396403" y="1690688"/>
            <a:ext cx="7648575" cy="2390775"/>
          </a:xfrm>
          <a:prstGeom prst="rect">
            <a:avLst/>
          </a:prstGeom>
        </p:spPr>
      </p:pic>
      <p:sp>
        <p:nvSpPr>
          <p:cNvPr id="7" name="Rectangle 6"/>
          <p:cNvSpPr/>
          <p:nvPr/>
        </p:nvSpPr>
        <p:spPr>
          <a:xfrm>
            <a:off x="2244436" y="1482436"/>
            <a:ext cx="7980219" cy="52647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60550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948"/>
            <a:ext cx="10515600" cy="1325563"/>
          </a:xfrm>
        </p:spPr>
        <p:txBody>
          <a:bodyPr/>
          <a:lstStyle/>
          <a:p>
            <a:pPr algn="ctr"/>
            <a:r>
              <a:rPr lang="en-IN" b="1" dirty="0" smtClean="0"/>
              <a:t>ROC curves </a:t>
            </a:r>
            <a:endParaRPr lang="en-IN"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123" y="1394511"/>
            <a:ext cx="3990975" cy="4991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1518" y="1394511"/>
            <a:ext cx="3878407" cy="4991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103418" y="6386405"/>
            <a:ext cx="2992582" cy="369332"/>
          </a:xfrm>
          <a:prstGeom prst="rect">
            <a:avLst/>
          </a:prstGeom>
          <a:noFill/>
        </p:spPr>
        <p:txBody>
          <a:bodyPr wrap="square" rtlCol="0">
            <a:spAutoFit/>
          </a:bodyPr>
          <a:lstStyle/>
          <a:p>
            <a:r>
              <a:rPr lang="en-IN" dirty="0" smtClean="0"/>
              <a:t>Random Forests algorithm</a:t>
            </a:r>
            <a:endParaRPr lang="en-IN" dirty="0"/>
          </a:p>
        </p:txBody>
      </p:sp>
      <p:sp>
        <p:nvSpPr>
          <p:cNvPr id="7" name="TextBox 6"/>
          <p:cNvSpPr txBox="1"/>
          <p:nvPr/>
        </p:nvSpPr>
        <p:spPr>
          <a:xfrm>
            <a:off x="8368146" y="6386405"/>
            <a:ext cx="2147454" cy="369332"/>
          </a:xfrm>
          <a:prstGeom prst="rect">
            <a:avLst/>
          </a:prstGeom>
          <a:noFill/>
        </p:spPr>
        <p:txBody>
          <a:bodyPr wrap="square" rtlCol="0">
            <a:spAutoFit/>
          </a:bodyPr>
          <a:lstStyle/>
          <a:p>
            <a:r>
              <a:rPr lang="en-IN" dirty="0" smtClean="0"/>
              <a:t>C4.5 algorithm</a:t>
            </a:r>
            <a:endParaRPr lang="en-IN" dirty="0"/>
          </a:p>
        </p:txBody>
      </p:sp>
      <p:sp>
        <p:nvSpPr>
          <p:cNvPr id="8" name="Rectangle 7"/>
          <p:cNvSpPr/>
          <p:nvPr/>
        </p:nvSpPr>
        <p:spPr>
          <a:xfrm>
            <a:off x="1967347" y="1274618"/>
            <a:ext cx="9199418" cy="548111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115979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Comparison </a:t>
            </a:r>
            <a:endParaRPr lang="en-IN" b="1" dirty="0"/>
          </a:p>
        </p:txBody>
      </p:sp>
      <p:sp>
        <p:nvSpPr>
          <p:cNvPr id="3" name="Content Placeholder 2"/>
          <p:cNvSpPr>
            <a:spLocks noGrp="1"/>
          </p:cNvSpPr>
          <p:nvPr>
            <p:ph idx="1"/>
          </p:nvPr>
        </p:nvSpPr>
        <p:spPr/>
        <p:txBody>
          <a:bodyPr/>
          <a:lstStyle/>
          <a:p>
            <a:r>
              <a:rPr lang="en-IN" dirty="0" smtClean="0"/>
              <a:t>The ROC Curves show good predictive results for both the algorithms </a:t>
            </a:r>
          </a:p>
          <a:p>
            <a:r>
              <a:rPr lang="en-IN" dirty="0" smtClean="0"/>
              <a:t>Whereas, error rate is higher for Decision tree algorithm when compared to Random forest algorithm</a:t>
            </a:r>
          </a:p>
          <a:p>
            <a:r>
              <a:rPr lang="en-IN" dirty="0" smtClean="0"/>
              <a:t>I conclude this research to be more fruitful when applied random forest algorithm</a:t>
            </a:r>
          </a:p>
        </p:txBody>
      </p:sp>
    </p:spTree>
    <p:extLst>
      <p:ext uri="{BB962C8B-B14F-4D97-AF65-F5344CB8AC3E}">
        <p14:creationId xmlns:p14="http://schemas.microsoft.com/office/powerpoint/2010/main" val="3496089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Deployment</a:t>
            </a:r>
            <a:endParaRPr lang="en-IN" b="1" dirty="0"/>
          </a:p>
        </p:txBody>
      </p:sp>
      <p:sp>
        <p:nvSpPr>
          <p:cNvPr id="3" name="Content Placeholder 2"/>
          <p:cNvSpPr>
            <a:spLocks noGrp="1"/>
          </p:cNvSpPr>
          <p:nvPr>
            <p:ph idx="1"/>
          </p:nvPr>
        </p:nvSpPr>
        <p:spPr/>
        <p:txBody>
          <a:bodyPr/>
          <a:lstStyle/>
          <a:p>
            <a:r>
              <a:rPr lang="en-IN" dirty="0" smtClean="0"/>
              <a:t>This model could of great use for major alcohol chains( selling alcohol) to pick the right kind of wines </a:t>
            </a:r>
          </a:p>
          <a:p>
            <a:r>
              <a:rPr lang="en-IN" dirty="0" smtClean="0"/>
              <a:t>To be used by wine manufacturers and vineyards to understand which wines are of best quality </a:t>
            </a:r>
          </a:p>
          <a:p>
            <a:r>
              <a:rPr lang="en-IN" dirty="0" smtClean="0"/>
              <a:t>Could be developed into an application which could be used by all the wine lovers who want to </a:t>
            </a:r>
            <a:r>
              <a:rPr lang="en-IN" dirty="0"/>
              <a:t>p</a:t>
            </a:r>
            <a:r>
              <a:rPr lang="en-IN" dirty="0" smtClean="0"/>
              <a:t>ick the right wines for occasions </a:t>
            </a:r>
          </a:p>
          <a:p>
            <a:endParaRPr lang="en-IN" dirty="0"/>
          </a:p>
        </p:txBody>
      </p:sp>
    </p:spTree>
    <p:extLst>
      <p:ext uri="{BB962C8B-B14F-4D97-AF65-F5344CB8AC3E}">
        <p14:creationId xmlns:p14="http://schemas.microsoft.com/office/powerpoint/2010/main" val="2816533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Abstract </a:t>
            </a:r>
            <a:endParaRPr lang="en-IN" b="1" dirty="0"/>
          </a:p>
        </p:txBody>
      </p:sp>
      <p:sp>
        <p:nvSpPr>
          <p:cNvPr id="3" name="Content Placeholder 2"/>
          <p:cNvSpPr>
            <a:spLocks noGrp="1"/>
          </p:cNvSpPr>
          <p:nvPr>
            <p:ph idx="1"/>
          </p:nvPr>
        </p:nvSpPr>
        <p:spPr/>
        <p:txBody>
          <a:bodyPr/>
          <a:lstStyle/>
          <a:p>
            <a:pPr marL="0" indent="0">
              <a:buNone/>
            </a:pPr>
            <a:r>
              <a:rPr lang="en-US" dirty="0"/>
              <a:t>The main goal of this project is to predict the quality of a bottle of wine in the range of 0 to </a:t>
            </a:r>
            <a:r>
              <a:rPr lang="en-US" dirty="0" smtClean="0"/>
              <a:t>10</a:t>
            </a:r>
            <a:r>
              <a:rPr lang="en-US" dirty="0"/>
              <a:t> </a:t>
            </a:r>
            <a:r>
              <a:rPr lang="en-US" dirty="0" smtClean="0"/>
              <a:t>according to its composition. </a:t>
            </a:r>
            <a:r>
              <a:rPr lang="en-IN" dirty="0" smtClean="0"/>
              <a:t>It is said that wine tasting and picking is an art which only few people can conquer. </a:t>
            </a:r>
          </a:p>
          <a:p>
            <a:pPr marL="0" indent="0">
              <a:buNone/>
            </a:pPr>
            <a:endParaRPr lang="en-IN" dirty="0"/>
          </a:p>
          <a:p>
            <a:pPr marL="0" indent="0">
              <a:buNone/>
            </a:pPr>
            <a:r>
              <a:rPr lang="en-IN" dirty="0" smtClean="0"/>
              <a:t>I myself am a wine lover which pushed me towards this analysis. </a:t>
            </a:r>
          </a:p>
          <a:p>
            <a:pPr marL="0" indent="0">
              <a:buNone/>
            </a:pPr>
            <a:r>
              <a:rPr lang="en-IN" dirty="0" smtClean="0"/>
              <a:t>I have chosen a data set from (</a:t>
            </a:r>
            <a:r>
              <a:rPr lang="en-IN" dirty="0" smtClean="0">
                <a:hlinkClick r:id="rId2"/>
              </a:rPr>
              <a:t>https://archive.ics.uci.edu/ml/datasets/Wine+Quality</a:t>
            </a:r>
            <a:r>
              <a:rPr lang="en-IN" dirty="0" smtClean="0"/>
              <a:t>) which describes 12 variables of wine where the target variable is “Quality of wine”</a:t>
            </a:r>
            <a:endParaRPr lang="en-US" dirty="0" smtClean="0"/>
          </a:p>
        </p:txBody>
      </p:sp>
    </p:spTree>
    <p:extLst>
      <p:ext uri="{BB962C8B-B14F-4D97-AF65-F5344CB8AC3E}">
        <p14:creationId xmlns:p14="http://schemas.microsoft.com/office/powerpoint/2010/main" val="41602650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References </a:t>
            </a:r>
            <a:endParaRPr lang="en-IN" b="1" dirty="0"/>
          </a:p>
        </p:txBody>
      </p:sp>
      <p:sp>
        <p:nvSpPr>
          <p:cNvPr id="3" name="Content Placeholder 2"/>
          <p:cNvSpPr>
            <a:spLocks noGrp="1"/>
          </p:cNvSpPr>
          <p:nvPr>
            <p:ph idx="1"/>
          </p:nvPr>
        </p:nvSpPr>
        <p:spPr/>
        <p:txBody>
          <a:bodyPr/>
          <a:lstStyle/>
          <a:p>
            <a:r>
              <a:rPr lang="en-US" dirty="0" smtClean="0"/>
              <a:t>UCI Machine Learning Repository </a:t>
            </a:r>
            <a:r>
              <a:rPr lang="en-US" dirty="0" smtClean="0">
                <a:hlinkClick r:id="rId2"/>
              </a:rPr>
              <a:t>https://archive.ics.uci.edu/ml/datasets/Wine+Quality</a:t>
            </a:r>
            <a:endParaRPr lang="en-US" dirty="0" smtClean="0"/>
          </a:p>
          <a:p>
            <a:r>
              <a:rPr lang="en-IN" dirty="0"/>
              <a:t>P. Cortez, A. </a:t>
            </a:r>
            <a:r>
              <a:rPr lang="en-IN" dirty="0" err="1"/>
              <a:t>Cerdeira</a:t>
            </a:r>
            <a:r>
              <a:rPr lang="en-IN" dirty="0"/>
              <a:t>, F. Almeida, T. Matos and J. Reis. </a:t>
            </a:r>
            <a:r>
              <a:rPr lang="en-IN" dirty="0" err="1"/>
              <a:t>Modeling</a:t>
            </a:r>
            <a:r>
              <a:rPr lang="en-IN" dirty="0"/>
              <a:t> wine preferences by data mining from physicochemical properties. </a:t>
            </a:r>
            <a:r>
              <a:rPr lang="en-IN" dirty="0" smtClean="0"/>
              <a:t/>
            </a:r>
            <a:br>
              <a:rPr lang="en-IN" dirty="0" smtClean="0"/>
            </a:br>
            <a:r>
              <a:rPr lang="en-IN" dirty="0"/>
              <a:t>In Decision Support Systems, Elsevier, 47(4):547-553, 2009. </a:t>
            </a:r>
            <a:endParaRPr lang="en-IN" dirty="0" smtClean="0"/>
          </a:p>
          <a:p>
            <a:r>
              <a:rPr lang="en-IN" dirty="0"/>
              <a:t>P. Cortez, A. </a:t>
            </a:r>
            <a:r>
              <a:rPr lang="en-IN" dirty="0" err="1"/>
              <a:t>Cerdeira</a:t>
            </a:r>
            <a:r>
              <a:rPr lang="en-IN" dirty="0"/>
              <a:t>, F. Almeida, T. Matos and J. Reis. </a:t>
            </a:r>
            <a:r>
              <a:rPr lang="en-IN" dirty="0" smtClean="0"/>
              <a:t/>
            </a:r>
            <a:br>
              <a:rPr lang="en-IN" dirty="0" smtClean="0"/>
            </a:br>
            <a:r>
              <a:rPr lang="en-IN" dirty="0" err="1"/>
              <a:t>Modeling</a:t>
            </a:r>
            <a:r>
              <a:rPr lang="en-IN" dirty="0"/>
              <a:t> wine preferences by data mining from physicochemical properties. In Decision Support Systems, Elsevier, 47(4):547-553, 2009</a:t>
            </a:r>
            <a:endParaRPr lang="en-US" dirty="0" smtClean="0"/>
          </a:p>
        </p:txBody>
      </p:sp>
    </p:spTree>
    <p:extLst>
      <p:ext uri="{BB962C8B-B14F-4D97-AF65-F5344CB8AC3E}">
        <p14:creationId xmlns:p14="http://schemas.microsoft.com/office/powerpoint/2010/main" val="23613686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454" y="2664980"/>
            <a:ext cx="10515600" cy="1325563"/>
          </a:xfrm>
        </p:spPr>
        <p:txBody>
          <a:bodyPr>
            <a:normAutofit/>
          </a:bodyPr>
          <a:lstStyle/>
          <a:p>
            <a:pPr algn="ctr"/>
            <a:r>
              <a:rPr lang="en-IN" sz="7200" b="1" dirty="0" smtClean="0"/>
              <a:t>Thank you</a:t>
            </a:r>
            <a:endParaRPr lang="en-IN" sz="7200" b="1" dirty="0"/>
          </a:p>
        </p:txBody>
      </p:sp>
    </p:spTree>
    <p:extLst>
      <p:ext uri="{BB962C8B-B14F-4D97-AF65-F5344CB8AC3E}">
        <p14:creationId xmlns:p14="http://schemas.microsoft.com/office/powerpoint/2010/main" val="407442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63538"/>
            <a:ext cx="10515600" cy="5813425"/>
          </a:xfrm>
        </p:spPr>
        <p:txBody>
          <a:bodyPr rtlCol="0">
            <a:normAutofit fontScale="92500" lnSpcReduction="10000"/>
          </a:bodyPr>
          <a:lstStyle/>
          <a:p>
            <a:pPr marL="0" indent="0" eaLnBrk="1" fontAlgn="auto" hangingPunct="1">
              <a:lnSpc>
                <a:spcPct val="150000"/>
              </a:lnSpc>
              <a:spcAft>
                <a:spcPts val="0"/>
              </a:spcAft>
              <a:buFont typeface="Arial" panose="020B0604020202020204" pitchFamily="34" charset="0"/>
              <a:buNone/>
              <a:defRPr/>
            </a:pPr>
            <a:r>
              <a:rPr lang="en-US" altLang="zh-CN" sz="4800" b="1" dirty="0">
                <a:latin typeface="+mj-lt"/>
              </a:rPr>
              <a:t>CROSS-INDUSTRY STANDARD PROCESS </a:t>
            </a:r>
          </a:p>
          <a:p>
            <a:pPr marL="0" indent="0" eaLnBrk="1" fontAlgn="auto" hangingPunct="1">
              <a:lnSpc>
                <a:spcPct val="150000"/>
              </a:lnSpc>
              <a:spcAft>
                <a:spcPts val="0"/>
              </a:spcAft>
              <a:buFont typeface="Arial" panose="020B0604020202020204" pitchFamily="34" charset="0"/>
              <a:buNone/>
              <a:defRPr/>
            </a:pPr>
            <a:r>
              <a:rPr lang="en-US" altLang="zh-CN" sz="4800" b="1" dirty="0" smtClean="0">
                <a:latin typeface="+mj-lt"/>
                <a:sym typeface="Wingdings" pitchFamily="2" charset="2"/>
              </a:rPr>
              <a:t>(</a:t>
            </a:r>
            <a:r>
              <a:rPr lang="en-US" altLang="zh-CN" sz="4800" b="1" dirty="0">
                <a:latin typeface="+mj-lt"/>
              </a:rPr>
              <a:t>CRISP–DM</a:t>
            </a:r>
            <a:r>
              <a:rPr lang="en-US" altLang="zh-CN" sz="4800" b="1" dirty="0" smtClean="0">
                <a:latin typeface="+mj-lt"/>
              </a:rPr>
              <a:t>)</a:t>
            </a:r>
            <a:endParaRPr lang="en-US" altLang="zh-CN" sz="2400" b="1" dirty="0" smtClean="0">
              <a:latin typeface="+mj-lt"/>
            </a:endParaRPr>
          </a:p>
          <a:p>
            <a:pPr marL="0" indent="0" eaLnBrk="1" fontAlgn="auto" hangingPunct="1">
              <a:lnSpc>
                <a:spcPct val="150000"/>
              </a:lnSpc>
              <a:spcAft>
                <a:spcPts val="0"/>
              </a:spcAft>
              <a:defRPr/>
            </a:pPr>
            <a:r>
              <a:rPr lang="en-US" altLang="zh-CN" sz="2400" dirty="0" smtClean="0"/>
              <a:t>Business </a:t>
            </a:r>
            <a:r>
              <a:rPr lang="en-US" altLang="zh-CN" sz="2400" dirty="0"/>
              <a:t>understanding </a:t>
            </a:r>
            <a:r>
              <a:rPr lang="en-US" altLang="zh-CN" sz="2400" dirty="0" smtClean="0"/>
              <a:t>phase </a:t>
            </a:r>
            <a:endParaRPr lang="en-US" altLang="zh-CN" sz="2400" dirty="0"/>
          </a:p>
          <a:p>
            <a:pPr marL="0" indent="0" eaLnBrk="1" fontAlgn="auto" hangingPunct="1">
              <a:lnSpc>
                <a:spcPct val="150000"/>
              </a:lnSpc>
              <a:spcAft>
                <a:spcPts val="0"/>
              </a:spcAft>
              <a:defRPr/>
            </a:pPr>
            <a:r>
              <a:rPr lang="en-US" altLang="zh-CN" sz="2400" dirty="0"/>
              <a:t>Data understanding phase</a:t>
            </a:r>
          </a:p>
          <a:p>
            <a:pPr marL="0" indent="0" eaLnBrk="1" fontAlgn="auto" hangingPunct="1">
              <a:lnSpc>
                <a:spcPct val="150000"/>
              </a:lnSpc>
              <a:spcAft>
                <a:spcPts val="0"/>
              </a:spcAft>
              <a:defRPr/>
            </a:pPr>
            <a:r>
              <a:rPr lang="en-US" altLang="zh-CN" sz="2400" dirty="0"/>
              <a:t>Data preparation phase</a:t>
            </a:r>
          </a:p>
          <a:p>
            <a:pPr marL="0" indent="0" eaLnBrk="1" fontAlgn="auto" hangingPunct="1">
              <a:lnSpc>
                <a:spcPct val="150000"/>
              </a:lnSpc>
              <a:spcAft>
                <a:spcPts val="0"/>
              </a:spcAft>
              <a:defRPr/>
            </a:pPr>
            <a:r>
              <a:rPr lang="en-US" altLang="zh-CN" sz="2400" dirty="0"/>
              <a:t>Modeling phase</a:t>
            </a:r>
          </a:p>
          <a:p>
            <a:pPr marL="0" indent="0" eaLnBrk="1" fontAlgn="auto" hangingPunct="1">
              <a:lnSpc>
                <a:spcPct val="150000"/>
              </a:lnSpc>
              <a:spcAft>
                <a:spcPts val="0"/>
              </a:spcAft>
              <a:defRPr/>
            </a:pPr>
            <a:r>
              <a:rPr lang="en-US" altLang="zh-CN" sz="2400" dirty="0"/>
              <a:t>Evaluation phase</a:t>
            </a:r>
          </a:p>
          <a:p>
            <a:pPr marL="0" indent="0" eaLnBrk="1" fontAlgn="auto" hangingPunct="1">
              <a:lnSpc>
                <a:spcPct val="150000"/>
              </a:lnSpc>
              <a:spcAft>
                <a:spcPts val="0"/>
              </a:spcAft>
              <a:defRPr/>
            </a:pPr>
            <a:r>
              <a:rPr lang="en-US" altLang="zh-CN" sz="2400" dirty="0"/>
              <a:t>Deployment phase</a:t>
            </a:r>
            <a:endParaRPr lang="zh-CN" altLang="en-US" sz="2400" dirty="0"/>
          </a:p>
        </p:txBody>
      </p:sp>
      <p:pic>
        <p:nvPicPr>
          <p:cNvPr id="5124" name="Picture 2" descr="http://www.statsoft.com/Portals/0/crisp-dm.gif">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6322" y="1657783"/>
            <a:ext cx="5026314" cy="440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7727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838200" y="559088"/>
            <a:ext cx="10515600" cy="738188"/>
          </a:xfrm>
        </p:spPr>
        <p:txBody>
          <a:bodyPr/>
          <a:lstStyle/>
          <a:p>
            <a:pPr eaLnBrk="1" fontAlgn="auto" hangingPunct="1">
              <a:spcAft>
                <a:spcPts val="0"/>
              </a:spcAft>
              <a:defRPr/>
            </a:pPr>
            <a:r>
              <a:rPr lang="en-US" altLang="zh-CN" b="1" dirty="0" smtClean="0">
                <a:solidFill>
                  <a:schemeClr val="tx1"/>
                </a:solidFill>
                <a:cs typeface="+mj-cs"/>
              </a:rPr>
              <a:t>Business</a:t>
            </a:r>
            <a:r>
              <a:rPr lang="zh-CN" altLang="en-US" b="1" dirty="0" smtClean="0">
                <a:solidFill>
                  <a:schemeClr val="tx1"/>
                </a:solidFill>
                <a:cs typeface="+mj-cs"/>
              </a:rPr>
              <a:t> </a:t>
            </a:r>
            <a:r>
              <a:rPr lang="en-US" altLang="zh-CN" b="1" dirty="0" smtClean="0">
                <a:solidFill>
                  <a:schemeClr val="tx1"/>
                </a:solidFill>
                <a:cs typeface="+mj-cs"/>
              </a:rPr>
              <a:t>Understanding</a:t>
            </a:r>
            <a:endParaRPr lang="zh-CN" altLang="en-US" b="1" dirty="0" smtClean="0">
              <a:solidFill>
                <a:schemeClr val="tx1"/>
              </a:solidFill>
              <a:cs typeface="+mj-cs"/>
            </a:endParaRPr>
          </a:p>
        </p:txBody>
      </p:sp>
      <p:sp>
        <p:nvSpPr>
          <p:cNvPr id="6147" name="内容占位符 2"/>
          <p:cNvSpPr>
            <a:spLocks noGrp="1"/>
          </p:cNvSpPr>
          <p:nvPr>
            <p:ph idx="1"/>
          </p:nvPr>
        </p:nvSpPr>
        <p:spPr>
          <a:xfrm>
            <a:off x="838200" y="1808163"/>
            <a:ext cx="10515600" cy="4913312"/>
          </a:xfrm>
        </p:spPr>
        <p:txBody>
          <a:bodyPr>
            <a:normAutofit/>
          </a:bodyPr>
          <a:lstStyle/>
          <a:p>
            <a:pPr marL="0" indent="0" algn="just" eaLnBrk="1" hangingPunct="1">
              <a:lnSpc>
                <a:spcPct val="80000"/>
              </a:lnSpc>
              <a:buFont typeface="Arial" panose="020B0604020202020204" pitchFamily="34" charset="0"/>
              <a:buNone/>
            </a:pPr>
            <a:r>
              <a:rPr lang="en-US" altLang="en-US" dirty="0" smtClean="0">
                <a:solidFill>
                  <a:schemeClr val="tx1"/>
                </a:solidFill>
              </a:rPr>
              <a:t>For this research, I have obtained a dataset </a:t>
            </a:r>
            <a:r>
              <a:rPr lang="en-US" altLang="en-US" dirty="0" smtClean="0"/>
              <a:t>which describes </a:t>
            </a:r>
            <a:r>
              <a:rPr lang="en-US" altLang="en-US" dirty="0" smtClean="0">
                <a:solidFill>
                  <a:schemeClr val="tx1"/>
                </a:solidFill>
              </a:rPr>
              <a:t>wine traits over 11 variables and to derive the target variable of quality. The </a:t>
            </a:r>
            <a:r>
              <a:rPr lang="en-US" altLang="en-US" dirty="0" smtClean="0">
                <a:solidFill>
                  <a:schemeClr val="tx1"/>
                </a:solidFill>
              </a:rPr>
              <a:t>objective of this </a:t>
            </a:r>
            <a:r>
              <a:rPr lang="en-US" altLang="en-US" dirty="0" smtClean="0"/>
              <a:t>research</a:t>
            </a:r>
            <a:r>
              <a:rPr lang="en-US" altLang="en-US" dirty="0" smtClean="0">
                <a:solidFill>
                  <a:schemeClr val="tx1"/>
                </a:solidFill>
              </a:rPr>
              <a:t> </a:t>
            </a:r>
            <a:r>
              <a:rPr lang="en-US" altLang="en-US" dirty="0" smtClean="0">
                <a:solidFill>
                  <a:schemeClr val="tx1"/>
                </a:solidFill>
              </a:rPr>
              <a:t>is to build a model, learned using historical data, that will determine </a:t>
            </a:r>
            <a:r>
              <a:rPr lang="en-US" altLang="en-US" dirty="0" smtClean="0">
                <a:solidFill>
                  <a:schemeClr val="tx1"/>
                </a:solidFill>
              </a:rPr>
              <a:t>the quality of red wine.</a:t>
            </a:r>
          </a:p>
          <a:p>
            <a:pPr marL="0" indent="0" algn="just" eaLnBrk="1" hangingPunct="1">
              <a:lnSpc>
                <a:spcPct val="80000"/>
              </a:lnSpc>
              <a:buFont typeface="Arial" panose="020B0604020202020204" pitchFamily="34" charset="0"/>
              <a:buNone/>
            </a:pPr>
            <a:endParaRPr lang="en-US" altLang="en-US" dirty="0"/>
          </a:p>
          <a:p>
            <a:pPr marL="0" indent="0" algn="just">
              <a:lnSpc>
                <a:spcPct val="80000"/>
              </a:lnSpc>
              <a:buNone/>
            </a:pPr>
            <a:r>
              <a:rPr lang="en-IN" dirty="0" smtClean="0"/>
              <a:t>These datasets can be viewed as classification or regression tasks. The classes are ordered and not balanced (e.g. there are munch more normal wines than excellent or poor ones). Outlier detection algorithms could be used to detect the few excellent or poor wines. Also, we are not sure if all input variables are relevant.</a:t>
            </a:r>
          </a:p>
          <a:p>
            <a:pPr marL="0" indent="0" algn="just" eaLnBrk="1" hangingPunct="1">
              <a:lnSpc>
                <a:spcPct val="80000"/>
              </a:lnSpc>
              <a:buFont typeface="Arial" panose="020B0604020202020204" pitchFamily="34" charset="0"/>
              <a:buNone/>
            </a:pPr>
            <a:endParaRPr lang="en-US" altLang="en-US" dirty="0" smtClean="0">
              <a:solidFill>
                <a:schemeClr val="tx1"/>
              </a:solidFill>
            </a:endParaRPr>
          </a:p>
          <a:p>
            <a:pPr marL="0" indent="0" eaLnBrk="1" hangingPunct="1">
              <a:lnSpc>
                <a:spcPct val="80000"/>
              </a:lnSpc>
              <a:buFont typeface="Arial" panose="020B0604020202020204" pitchFamily="34" charset="0"/>
              <a:buNone/>
            </a:pPr>
            <a:endParaRPr lang="en-US" altLang="zh-CN" sz="2600" dirty="0" smtClean="0"/>
          </a:p>
          <a:p>
            <a:pPr marL="0" indent="0" eaLnBrk="1" hangingPunct="1">
              <a:lnSpc>
                <a:spcPct val="80000"/>
              </a:lnSpc>
              <a:buFont typeface="Arial" panose="020B0604020202020204" pitchFamily="34" charset="0"/>
              <a:buNone/>
            </a:pPr>
            <a:endParaRPr lang="en-US" altLang="zh-CN" sz="2600" dirty="0" smtClean="0"/>
          </a:p>
        </p:txBody>
      </p:sp>
    </p:spTree>
    <p:extLst>
      <p:ext uri="{BB962C8B-B14F-4D97-AF65-F5344CB8AC3E}">
        <p14:creationId xmlns:p14="http://schemas.microsoft.com/office/powerpoint/2010/main" val="3344005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50925"/>
            <a:ext cx="10515600" cy="5126038"/>
          </a:xfrm>
        </p:spPr>
        <p:txBody>
          <a:bodyPr rtlCol="0">
            <a:noAutofit/>
          </a:bodyPr>
          <a:lstStyle/>
          <a:p>
            <a:pPr marL="0" indent="0" eaLnBrk="1" fontAlgn="auto" hangingPunct="1">
              <a:spcAft>
                <a:spcPts val="0"/>
              </a:spcAft>
              <a:buFont typeface="Arial" panose="020B0604020202020204" pitchFamily="34" charset="0"/>
              <a:buNone/>
              <a:defRPr/>
            </a:pPr>
            <a:endParaRPr lang="en-US" altLang="zh-CN" sz="1800" b="1" dirty="0" smtClean="0">
              <a:solidFill>
                <a:srgbClr val="800000"/>
              </a:solidFill>
            </a:endParaRPr>
          </a:p>
          <a:p>
            <a:pPr marL="0" indent="0">
              <a:buNone/>
              <a:defRPr/>
            </a:pPr>
            <a:r>
              <a:rPr lang="en-US" altLang="zh-CN" sz="1800" b="1" dirty="0" smtClean="0">
                <a:solidFill>
                  <a:schemeClr val="tx1"/>
                </a:solidFill>
              </a:rPr>
              <a:t>Data Source:</a:t>
            </a:r>
            <a:r>
              <a:rPr lang="en-US" altLang="zh-CN" sz="1800" dirty="0" smtClean="0">
                <a:solidFill>
                  <a:schemeClr val="tx1"/>
                </a:solidFill>
              </a:rPr>
              <a:t> This </a:t>
            </a:r>
            <a:r>
              <a:rPr lang="en-US" altLang="zh-CN" sz="1800" dirty="0">
                <a:solidFill>
                  <a:schemeClr val="tx1"/>
                </a:solidFill>
              </a:rPr>
              <a:t>dataset </a:t>
            </a:r>
            <a:r>
              <a:rPr lang="en-US" altLang="zh-CN" sz="1800" dirty="0" smtClean="0">
                <a:solidFill>
                  <a:schemeClr val="tx1"/>
                </a:solidFill>
              </a:rPr>
              <a:t>was </a:t>
            </a:r>
            <a:r>
              <a:rPr lang="en-US" altLang="zh-CN" sz="1800" dirty="0"/>
              <a:t>acquired form “https://</a:t>
            </a:r>
            <a:r>
              <a:rPr lang="en-US" altLang="zh-CN" sz="1800" dirty="0" smtClean="0"/>
              <a:t>archive.ics.uci.edu/ml/datasets/</a:t>
            </a:r>
            <a:r>
              <a:rPr lang="en-US" altLang="zh-CN" sz="1800" dirty="0" err="1" smtClean="0"/>
              <a:t>Wine+Quality</a:t>
            </a:r>
            <a:r>
              <a:rPr lang="en-US" altLang="zh-CN" sz="1800" dirty="0" smtClean="0"/>
              <a:t>”</a:t>
            </a:r>
            <a:endParaRPr lang="en-US" altLang="zh-CN" sz="1800" b="1" dirty="0" smtClean="0">
              <a:solidFill>
                <a:schemeClr val="tx1"/>
              </a:solidFill>
            </a:endParaRPr>
          </a:p>
          <a:p>
            <a:pPr marL="0" indent="0" eaLnBrk="1" fontAlgn="auto" hangingPunct="1">
              <a:spcAft>
                <a:spcPts val="0"/>
              </a:spcAft>
              <a:buFont typeface="Arial" panose="020B0604020202020204" pitchFamily="34" charset="0"/>
              <a:buNone/>
              <a:defRPr/>
            </a:pPr>
            <a:r>
              <a:rPr lang="en-US" altLang="zh-CN" sz="1800" b="1" dirty="0" smtClean="0">
                <a:solidFill>
                  <a:schemeClr val="tx1"/>
                </a:solidFill>
              </a:rPr>
              <a:t>Data set details: </a:t>
            </a:r>
            <a:r>
              <a:rPr lang="en-US" sz="1800" dirty="0" smtClean="0">
                <a:solidFill>
                  <a:schemeClr val="tx1"/>
                </a:solidFill>
              </a:rPr>
              <a:t>The </a:t>
            </a:r>
            <a:r>
              <a:rPr lang="en-US" sz="1800" dirty="0">
                <a:solidFill>
                  <a:schemeClr val="tx1"/>
                </a:solidFill>
              </a:rPr>
              <a:t>data is straightforward. Each row represents </a:t>
            </a:r>
            <a:r>
              <a:rPr lang="en-US" sz="1800" dirty="0" smtClean="0"/>
              <a:t>one individual wine’s components/ingredients. </a:t>
            </a:r>
          </a:p>
          <a:p>
            <a:pPr>
              <a:defRPr/>
            </a:pPr>
            <a:r>
              <a:rPr lang="en-US" sz="1800" dirty="0" smtClean="0">
                <a:solidFill>
                  <a:schemeClr val="tx1"/>
                </a:solidFill>
              </a:rPr>
              <a:t>Each </a:t>
            </a:r>
            <a:r>
              <a:rPr lang="en-US" sz="1800" dirty="0">
                <a:solidFill>
                  <a:schemeClr val="tx1"/>
                </a:solidFill>
              </a:rPr>
              <a:t>column contains </a:t>
            </a:r>
            <a:r>
              <a:rPr lang="en-US" sz="1800" dirty="0" smtClean="0">
                <a:solidFill>
                  <a:schemeClr val="tx1"/>
                </a:solidFill>
              </a:rPr>
              <a:t>the following variables input </a:t>
            </a:r>
            <a:endParaRPr lang="en-US" sz="1800" dirty="0" smtClean="0"/>
          </a:p>
          <a:p>
            <a:pPr marL="457200" lvl="1" indent="0">
              <a:buNone/>
              <a:defRPr/>
            </a:pPr>
            <a:r>
              <a:rPr lang="en-IN" sz="1800" dirty="0" smtClean="0"/>
              <a:t>1 </a:t>
            </a:r>
            <a:r>
              <a:rPr lang="en-IN" sz="1800" dirty="0"/>
              <a:t>- fixed acidity </a:t>
            </a:r>
            <a:br>
              <a:rPr lang="en-IN" sz="1800" dirty="0"/>
            </a:br>
            <a:r>
              <a:rPr lang="en-IN" sz="1800" dirty="0"/>
              <a:t>2 - volatile acidity </a:t>
            </a:r>
            <a:br>
              <a:rPr lang="en-IN" sz="1800" dirty="0"/>
            </a:br>
            <a:r>
              <a:rPr lang="en-IN" sz="1800" dirty="0"/>
              <a:t>3 - citric acid </a:t>
            </a:r>
            <a:br>
              <a:rPr lang="en-IN" sz="1800" dirty="0"/>
            </a:br>
            <a:r>
              <a:rPr lang="en-IN" sz="1800" dirty="0"/>
              <a:t>4 - residual sugar </a:t>
            </a:r>
            <a:br>
              <a:rPr lang="en-IN" sz="1800" dirty="0"/>
            </a:br>
            <a:r>
              <a:rPr lang="en-IN" sz="1800" dirty="0"/>
              <a:t>5 - chlorides </a:t>
            </a:r>
            <a:br>
              <a:rPr lang="en-IN" sz="1800" dirty="0"/>
            </a:br>
            <a:r>
              <a:rPr lang="en-IN" sz="1800" dirty="0"/>
              <a:t>6 - free </a:t>
            </a:r>
            <a:r>
              <a:rPr lang="en-IN" sz="1800" dirty="0" err="1"/>
              <a:t>sulfur</a:t>
            </a:r>
            <a:r>
              <a:rPr lang="en-IN" sz="1800" dirty="0"/>
              <a:t> dioxide </a:t>
            </a:r>
            <a:br>
              <a:rPr lang="en-IN" sz="1800" dirty="0"/>
            </a:br>
            <a:r>
              <a:rPr lang="en-IN" sz="1800" dirty="0"/>
              <a:t>7 - total </a:t>
            </a:r>
            <a:r>
              <a:rPr lang="en-IN" sz="1800" dirty="0" err="1"/>
              <a:t>sulfur</a:t>
            </a:r>
            <a:r>
              <a:rPr lang="en-IN" sz="1800" dirty="0"/>
              <a:t> dioxide </a:t>
            </a:r>
            <a:br>
              <a:rPr lang="en-IN" sz="1800" dirty="0"/>
            </a:br>
            <a:r>
              <a:rPr lang="en-IN" sz="1800" dirty="0"/>
              <a:t>8 - density </a:t>
            </a:r>
            <a:br>
              <a:rPr lang="en-IN" sz="1800" dirty="0"/>
            </a:br>
            <a:r>
              <a:rPr lang="en-IN" sz="1800" dirty="0"/>
              <a:t>9 - pH </a:t>
            </a:r>
            <a:br>
              <a:rPr lang="en-IN" sz="1800" dirty="0"/>
            </a:br>
            <a:r>
              <a:rPr lang="en-IN" sz="1800" dirty="0"/>
              <a:t>10 - sulphates </a:t>
            </a:r>
            <a:br>
              <a:rPr lang="en-IN" sz="1800" dirty="0"/>
            </a:br>
            <a:r>
              <a:rPr lang="en-IN" sz="1800" dirty="0"/>
              <a:t>11 - alcohol </a:t>
            </a:r>
            <a:endParaRPr lang="en-IN" sz="1800" dirty="0" smtClean="0"/>
          </a:p>
          <a:p>
            <a:pPr>
              <a:defRPr/>
            </a:pPr>
            <a:r>
              <a:rPr lang="en-IN" sz="1800" dirty="0" smtClean="0"/>
              <a:t>Target </a:t>
            </a:r>
            <a:r>
              <a:rPr lang="en-IN" sz="1800" dirty="0"/>
              <a:t>variable </a:t>
            </a:r>
            <a:r>
              <a:rPr lang="en-IN" sz="1800" dirty="0" smtClean="0"/>
              <a:t>is the quality of wine</a:t>
            </a:r>
          </a:p>
          <a:p>
            <a:pPr>
              <a:defRPr/>
            </a:pPr>
            <a:r>
              <a:rPr lang="en-US" sz="1800" dirty="0" smtClean="0">
                <a:solidFill>
                  <a:schemeClr val="tx1"/>
                </a:solidFill>
              </a:rPr>
              <a:t>The </a:t>
            </a:r>
            <a:r>
              <a:rPr lang="en-US" sz="1800" dirty="0">
                <a:solidFill>
                  <a:schemeClr val="tx1"/>
                </a:solidFill>
              </a:rPr>
              <a:t>original dataset contains a total of </a:t>
            </a:r>
            <a:r>
              <a:rPr lang="en-US" sz="1800" b="1" dirty="0" smtClean="0"/>
              <a:t>4883</a:t>
            </a:r>
            <a:r>
              <a:rPr lang="en-US" sz="1800" dirty="0" smtClean="0">
                <a:solidFill>
                  <a:schemeClr val="tx1"/>
                </a:solidFill>
              </a:rPr>
              <a:t> </a:t>
            </a:r>
            <a:r>
              <a:rPr lang="en-US" sz="1800" dirty="0">
                <a:solidFill>
                  <a:schemeClr val="tx1"/>
                </a:solidFill>
              </a:rPr>
              <a:t>rows with </a:t>
            </a:r>
            <a:r>
              <a:rPr lang="en-US" sz="1800" b="1" dirty="0">
                <a:solidFill>
                  <a:schemeClr val="tx1"/>
                </a:solidFill>
              </a:rPr>
              <a:t>1</a:t>
            </a:r>
            <a:r>
              <a:rPr lang="en-US" sz="1800" dirty="0">
                <a:solidFill>
                  <a:schemeClr val="tx1"/>
                </a:solidFill>
              </a:rPr>
              <a:t> dependent variable and </a:t>
            </a:r>
            <a:r>
              <a:rPr lang="en-US" sz="1800" b="1" dirty="0" smtClean="0"/>
              <a:t>11</a:t>
            </a:r>
            <a:r>
              <a:rPr lang="en-US" sz="1800" dirty="0" smtClean="0">
                <a:solidFill>
                  <a:schemeClr val="tx1"/>
                </a:solidFill>
              </a:rPr>
              <a:t> </a:t>
            </a:r>
            <a:r>
              <a:rPr lang="en-US" sz="1800" dirty="0">
                <a:solidFill>
                  <a:schemeClr val="tx1"/>
                </a:solidFill>
              </a:rPr>
              <a:t>independent variables. </a:t>
            </a:r>
            <a:endParaRPr lang="en-US" altLang="zh-CN" sz="1800" dirty="0" smtClean="0">
              <a:solidFill>
                <a:schemeClr val="tx1"/>
              </a:solidFill>
            </a:endParaRPr>
          </a:p>
        </p:txBody>
      </p:sp>
      <p:sp>
        <p:nvSpPr>
          <p:cNvPr id="7172" name="标题 1"/>
          <p:cNvSpPr txBox="1">
            <a:spLocks/>
          </p:cNvSpPr>
          <p:nvPr/>
        </p:nvSpPr>
        <p:spPr bwMode="auto">
          <a:xfrm>
            <a:off x="838200" y="516731"/>
            <a:ext cx="1051560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Calibri" pitchFamily="34" charset="0"/>
                <a:ea typeface="SimSun" pitchFamily="2" charset="-122"/>
              </a:defRPr>
            </a:lvl1pPr>
            <a:lvl2pPr marL="742950" indent="-285750" eaLnBrk="0" hangingPunct="0">
              <a:defRPr kumimoji="1">
                <a:solidFill>
                  <a:schemeClr val="tx1"/>
                </a:solidFill>
                <a:latin typeface="Calibri" pitchFamily="34" charset="0"/>
                <a:ea typeface="SimSun" pitchFamily="2" charset="-122"/>
              </a:defRPr>
            </a:lvl2pPr>
            <a:lvl3pPr marL="1143000" indent="-228600" eaLnBrk="0" hangingPunct="0">
              <a:defRPr kumimoji="1">
                <a:solidFill>
                  <a:schemeClr val="tx1"/>
                </a:solidFill>
                <a:latin typeface="Calibri" pitchFamily="34" charset="0"/>
                <a:ea typeface="SimSun" pitchFamily="2" charset="-122"/>
              </a:defRPr>
            </a:lvl3pPr>
            <a:lvl4pPr marL="1600200" indent="-228600" eaLnBrk="0" hangingPunct="0">
              <a:defRPr kumimoji="1">
                <a:solidFill>
                  <a:schemeClr val="tx1"/>
                </a:solidFill>
                <a:latin typeface="Calibri" pitchFamily="34" charset="0"/>
                <a:ea typeface="SimSun" pitchFamily="2" charset="-122"/>
              </a:defRPr>
            </a:lvl4pPr>
            <a:lvl5pPr marL="2057400" indent="-228600" eaLnBrk="0" hangingPunct="0">
              <a:defRPr kumimoji="1">
                <a:solidFill>
                  <a:schemeClr val="tx1"/>
                </a:solidFill>
                <a:latin typeface="Calibri" pitchFamily="34" charset="0"/>
                <a:ea typeface="SimSun" pitchFamily="2" charset="-122"/>
              </a:defRPr>
            </a:lvl5pPr>
            <a:lvl6pPr marL="2514600" indent="-228600" eaLnBrk="0" fontAlgn="base" hangingPunct="0">
              <a:spcBef>
                <a:spcPct val="0"/>
              </a:spcBef>
              <a:spcAft>
                <a:spcPct val="0"/>
              </a:spcAft>
              <a:defRPr kumimoji="1">
                <a:solidFill>
                  <a:schemeClr val="tx1"/>
                </a:solidFill>
                <a:latin typeface="Calibri" pitchFamily="34" charset="0"/>
                <a:ea typeface="SimSun" pitchFamily="2" charset="-122"/>
              </a:defRPr>
            </a:lvl6pPr>
            <a:lvl7pPr marL="2971800" indent="-228600" eaLnBrk="0" fontAlgn="base" hangingPunct="0">
              <a:spcBef>
                <a:spcPct val="0"/>
              </a:spcBef>
              <a:spcAft>
                <a:spcPct val="0"/>
              </a:spcAft>
              <a:defRPr kumimoji="1">
                <a:solidFill>
                  <a:schemeClr val="tx1"/>
                </a:solidFill>
                <a:latin typeface="Calibri" pitchFamily="34" charset="0"/>
                <a:ea typeface="SimSun" pitchFamily="2" charset="-122"/>
              </a:defRPr>
            </a:lvl7pPr>
            <a:lvl8pPr marL="3429000" indent="-228600" eaLnBrk="0" fontAlgn="base" hangingPunct="0">
              <a:spcBef>
                <a:spcPct val="0"/>
              </a:spcBef>
              <a:spcAft>
                <a:spcPct val="0"/>
              </a:spcAft>
              <a:defRPr kumimoji="1">
                <a:solidFill>
                  <a:schemeClr val="tx1"/>
                </a:solidFill>
                <a:latin typeface="Calibri" pitchFamily="34" charset="0"/>
                <a:ea typeface="SimSun" pitchFamily="2" charset="-122"/>
              </a:defRPr>
            </a:lvl8pPr>
            <a:lvl9pPr marL="3886200" indent="-228600" eaLnBrk="0" fontAlgn="base" hangingPunct="0">
              <a:spcBef>
                <a:spcPct val="0"/>
              </a:spcBef>
              <a:spcAft>
                <a:spcPct val="0"/>
              </a:spcAft>
              <a:defRPr kumimoji="1">
                <a:solidFill>
                  <a:schemeClr val="tx1"/>
                </a:solidFill>
                <a:latin typeface="Calibri" pitchFamily="34" charset="0"/>
                <a:ea typeface="SimSun" pitchFamily="2" charset="-122"/>
              </a:defRPr>
            </a:lvl9pPr>
          </a:lstStyle>
          <a:p>
            <a:pPr eaLnBrk="1" hangingPunct="1">
              <a:lnSpc>
                <a:spcPct val="90000"/>
              </a:lnSpc>
              <a:defRPr/>
            </a:pPr>
            <a:r>
              <a:rPr kumimoji="0" lang="en-US" altLang="zh-CN" sz="4400" b="1" dirty="0" smtClean="0">
                <a:latin typeface="+mj-lt"/>
              </a:rPr>
              <a:t>Data Understanding </a:t>
            </a:r>
            <a:endParaRPr kumimoji="0" lang="zh-CN" altLang="en-US" sz="4400" b="1" dirty="0" smtClean="0">
              <a:latin typeface="+mj-lt"/>
            </a:endParaRPr>
          </a:p>
        </p:txBody>
      </p:sp>
    </p:spTree>
    <p:extLst>
      <p:ext uri="{BB962C8B-B14F-4D97-AF65-F5344CB8AC3E}">
        <p14:creationId xmlns:p14="http://schemas.microsoft.com/office/powerpoint/2010/main" val="1802720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data</a:t>
            </a:r>
            <a:endParaRPr lang="en-IN" b="1" dirty="0"/>
          </a:p>
        </p:txBody>
      </p:sp>
      <p:pic>
        <p:nvPicPr>
          <p:cNvPr id="4" name="Picture 3"/>
          <p:cNvPicPr>
            <a:picLocks noChangeAspect="1"/>
          </p:cNvPicPr>
          <p:nvPr/>
        </p:nvPicPr>
        <p:blipFill>
          <a:blip r:embed="rId2"/>
          <a:stretch>
            <a:fillRect/>
          </a:stretch>
        </p:blipFill>
        <p:spPr>
          <a:xfrm>
            <a:off x="838200" y="1385887"/>
            <a:ext cx="10515600" cy="5195021"/>
          </a:xfrm>
          <a:prstGeom prst="rect">
            <a:avLst/>
          </a:prstGeom>
        </p:spPr>
      </p:pic>
    </p:spTree>
    <p:extLst>
      <p:ext uri="{BB962C8B-B14F-4D97-AF65-F5344CB8AC3E}">
        <p14:creationId xmlns:p14="http://schemas.microsoft.com/office/powerpoint/2010/main" val="3929632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preparation </a:t>
            </a:r>
            <a:endParaRPr lang="en-US" b="1" dirty="0"/>
          </a:p>
        </p:txBody>
      </p:sp>
      <p:sp>
        <p:nvSpPr>
          <p:cNvPr id="3" name="Content Placeholder 2"/>
          <p:cNvSpPr>
            <a:spLocks noGrp="1"/>
          </p:cNvSpPr>
          <p:nvPr>
            <p:ph idx="1"/>
          </p:nvPr>
        </p:nvSpPr>
        <p:spPr>
          <a:xfrm>
            <a:off x="838200" y="1600200"/>
            <a:ext cx="9372600" cy="5257800"/>
          </a:xfrm>
        </p:spPr>
        <p:txBody>
          <a:bodyPr>
            <a:normAutofit/>
          </a:bodyPr>
          <a:lstStyle/>
          <a:p>
            <a:r>
              <a:rPr lang="en-US" sz="2400" dirty="0" smtClean="0"/>
              <a:t>No missing values &amp; outliers have been found in the data</a:t>
            </a:r>
          </a:p>
          <a:p>
            <a:r>
              <a:rPr lang="en-US" sz="2400" dirty="0" smtClean="0"/>
              <a:t>It consists of 4883 records</a:t>
            </a:r>
          </a:p>
          <a:p>
            <a:pPr marL="228600" lvl="1">
              <a:spcBef>
                <a:spcPts val="1000"/>
              </a:spcBef>
            </a:pPr>
            <a:r>
              <a:rPr lang="en-US" dirty="0"/>
              <a:t>Variables</a:t>
            </a:r>
            <a:r>
              <a:rPr lang="en-US" dirty="0" smtClean="0"/>
              <a:t> {</a:t>
            </a:r>
            <a:r>
              <a:rPr lang="en-IN" sz="1800" dirty="0" smtClean="0"/>
              <a:t>fixed acidity</a:t>
            </a:r>
            <a:r>
              <a:rPr lang="en-IN" sz="1800" dirty="0" smtClean="0"/>
              <a:t>, </a:t>
            </a:r>
            <a:r>
              <a:rPr lang="en-IN" sz="1800" dirty="0" smtClean="0"/>
              <a:t>volatile acidity</a:t>
            </a:r>
            <a:r>
              <a:rPr lang="en-IN" sz="1800" dirty="0"/>
              <a:t>,</a:t>
            </a:r>
            <a:r>
              <a:rPr lang="en-IN" sz="1800" dirty="0" smtClean="0"/>
              <a:t> citric acid</a:t>
            </a:r>
            <a:r>
              <a:rPr lang="en-IN" sz="1800" dirty="0" smtClean="0"/>
              <a:t>, </a:t>
            </a:r>
            <a:r>
              <a:rPr lang="en-IN" sz="1800" dirty="0" smtClean="0"/>
              <a:t>residual sugar</a:t>
            </a:r>
            <a:r>
              <a:rPr lang="en-IN" sz="1800" dirty="0"/>
              <a:t>,</a:t>
            </a:r>
            <a:r>
              <a:rPr lang="en-IN" sz="1800" dirty="0" smtClean="0"/>
              <a:t> chlorides</a:t>
            </a:r>
            <a:r>
              <a:rPr lang="en-IN" sz="1800" dirty="0" smtClean="0"/>
              <a:t>, </a:t>
            </a:r>
            <a:r>
              <a:rPr lang="en-IN" sz="1800" dirty="0" smtClean="0"/>
              <a:t>free </a:t>
            </a:r>
            <a:r>
              <a:rPr lang="en-IN" sz="1800" dirty="0" err="1" smtClean="0"/>
              <a:t>sulfur</a:t>
            </a:r>
            <a:r>
              <a:rPr lang="en-IN" sz="1800" dirty="0" smtClean="0"/>
              <a:t> dioxide</a:t>
            </a:r>
            <a:r>
              <a:rPr lang="en-IN" sz="1800" dirty="0"/>
              <a:t>,</a:t>
            </a:r>
            <a:r>
              <a:rPr lang="en-IN" sz="1800" dirty="0" smtClean="0"/>
              <a:t> total </a:t>
            </a:r>
            <a:r>
              <a:rPr lang="en-IN" sz="1800" dirty="0" err="1" smtClean="0"/>
              <a:t>sulfur</a:t>
            </a:r>
            <a:r>
              <a:rPr lang="en-IN" sz="1800" dirty="0" smtClean="0"/>
              <a:t> dioxide</a:t>
            </a:r>
            <a:r>
              <a:rPr lang="en-IN" sz="1800" dirty="0"/>
              <a:t>,</a:t>
            </a:r>
            <a:r>
              <a:rPr lang="en-IN" sz="1800" dirty="0" smtClean="0"/>
              <a:t> density</a:t>
            </a:r>
            <a:r>
              <a:rPr lang="en-IN" sz="1800" dirty="0"/>
              <a:t>,</a:t>
            </a:r>
            <a:r>
              <a:rPr lang="en-IN" sz="1800" dirty="0" smtClean="0"/>
              <a:t> pH</a:t>
            </a:r>
            <a:r>
              <a:rPr lang="en-IN" sz="1800" dirty="0"/>
              <a:t>,</a:t>
            </a:r>
            <a:r>
              <a:rPr lang="en-IN" sz="1800" dirty="0" smtClean="0"/>
              <a:t> sulphates</a:t>
            </a:r>
            <a:r>
              <a:rPr lang="en-IN" sz="1800" dirty="0"/>
              <a:t>,</a:t>
            </a:r>
            <a:r>
              <a:rPr lang="en-IN" sz="1800" dirty="0" smtClean="0"/>
              <a:t> alcohol }</a:t>
            </a:r>
            <a:endParaRPr lang="en-US" dirty="0" smtClean="0"/>
          </a:p>
          <a:p>
            <a:r>
              <a:rPr lang="en-US" sz="2400" dirty="0" smtClean="0"/>
              <a:t>Set up a data partition</a:t>
            </a:r>
          </a:p>
          <a:p>
            <a:pPr lvl="1"/>
            <a:r>
              <a:rPr lang="en-US" sz="2000" dirty="0" smtClean="0"/>
              <a:t>Training 40%</a:t>
            </a:r>
          </a:p>
          <a:p>
            <a:pPr lvl="1"/>
            <a:r>
              <a:rPr lang="en-US" sz="2000" dirty="0" smtClean="0"/>
              <a:t>Validation 30%</a:t>
            </a:r>
          </a:p>
          <a:p>
            <a:pPr lvl="1"/>
            <a:r>
              <a:rPr lang="en-US" sz="2000" dirty="0" smtClean="0"/>
              <a:t>Test 30%</a:t>
            </a:r>
          </a:p>
          <a:p>
            <a:pPr lvl="1"/>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1" y="3387436"/>
            <a:ext cx="7294418"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9509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Scatter plot matrix</a:t>
            </a:r>
            <a:endParaRPr lang="en-IN" b="1"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699654"/>
            <a:ext cx="6172200" cy="5867400"/>
          </a:xfrm>
          <a:prstGeom prst="rect">
            <a:avLst/>
          </a:prstGeom>
        </p:spPr>
      </p:pic>
      <p:sp>
        <p:nvSpPr>
          <p:cNvPr id="6" name="Content Placeholder 5"/>
          <p:cNvSpPr>
            <a:spLocks noGrp="1"/>
          </p:cNvSpPr>
          <p:nvPr>
            <p:ph idx="1"/>
          </p:nvPr>
        </p:nvSpPr>
        <p:spPr>
          <a:xfrm>
            <a:off x="838200" y="1825625"/>
            <a:ext cx="4772891" cy="4351338"/>
          </a:xfrm>
        </p:spPr>
        <p:txBody>
          <a:bodyPr/>
          <a:lstStyle/>
          <a:p>
            <a:r>
              <a:rPr lang="en-IN" dirty="0" smtClean="0"/>
              <a:t>The variables all seem to have to contribute towards the deciding the quality of wine</a:t>
            </a:r>
          </a:p>
          <a:p>
            <a:r>
              <a:rPr lang="en-IN" dirty="0" smtClean="0"/>
              <a:t>There is definitely some correlation, but not variant enough to discard any variables </a:t>
            </a:r>
            <a:endParaRPr lang="en-IN" dirty="0"/>
          </a:p>
        </p:txBody>
      </p:sp>
    </p:spTree>
    <p:extLst>
      <p:ext uri="{BB962C8B-B14F-4D97-AF65-F5344CB8AC3E}">
        <p14:creationId xmlns:p14="http://schemas.microsoft.com/office/powerpoint/2010/main" val="2634531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modelling </a:t>
            </a:r>
            <a:endParaRPr lang="en-IN" b="1" dirty="0"/>
          </a:p>
        </p:txBody>
      </p:sp>
      <p:sp>
        <p:nvSpPr>
          <p:cNvPr id="3" name="Content Placeholder 2"/>
          <p:cNvSpPr>
            <a:spLocks noGrp="1"/>
          </p:cNvSpPr>
          <p:nvPr>
            <p:ph idx="1"/>
          </p:nvPr>
        </p:nvSpPr>
        <p:spPr/>
        <p:txBody>
          <a:bodyPr>
            <a:normAutofit/>
          </a:bodyPr>
          <a:lstStyle/>
          <a:p>
            <a:pPr marL="0" indent="0">
              <a:buNone/>
              <a:defRPr/>
            </a:pPr>
            <a:r>
              <a:rPr lang="en-US" altLang="zh-CN" b="1" dirty="0" smtClean="0">
                <a:latin typeface="Times New Roman"/>
                <a:ea typeface="MS PGothic" charset="0"/>
                <a:cs typeface="Times New Roman"/>
              </a:rPr>
              <a:t>C4.5 </a:t>
            </a:r>
            <a:r>
              <a:rPr lang="en-US" altLang="zh-CN" b="1" dirty="0">
                <a:latin typeface="Times New Roman"/>
                <a:ea typeface="MS PGothic" charset="0"/>
                <a:cs typeface="Times New Roman"/>
              </a:rPr>
              <a:t>algorithm: </a:t>
            </a:r>
            <a:r>
              <a:rPr lang="en-US" altLang="zh-CN" dirty="0">
                <a:latin typeface="Times New Roman"/>
                <a:ea typeface="MS PGothic" charset="0"/>
                <a:cs typeface="Times New Roman"/>
              </a:rPr>
              <a:t>An extension of ID3 algorithm. C4.5 recursively visits each decision node, selecting the optimal splits, until no further splits are possible. It makes use of the concept of information gain or entropy reduction to select the optimal split</a:t>
            </a:r>
            <a:r>
              <a:rPr lang="en-US" altLang="zh-CN" dirty="0" smtClean="0">
                <a:latin typeface="Times New Roman"/>
                <a:ea typeface="MS PGothic" charset="0"/>
                <a:cs typeface="Times New Roman"/>
              </a:rPr>
              <a:t>.</a:t>
            </a:r>
          </a:p>
          <a:p>
            <a:pPr marL="0" indent="0">
              <a:buNone/>
              <a:defRPr/>
            </a:pPr>
            <a:endParaRPr lang="en-US" altLang="zh-CN" dirty="0">
              <a:latin typeface="Times New Roman"/>
              <a:ea typeface="MS PGothic" charset="0"/>
              <a:cs typeface="Times New Roman"/>
            </a:endParaRPr>
          </a:p>
          <a:p>
            <a:pPr marL="0" indent="0">
              <a:buNone/>
              <a:defRPr/>
            </a:pPr>
            <a:endParaRPr lang="en-US" altLang="zh-CN" dirty="0" smtClean="0">
              <a:latin typeface="Times New Roman"/>
              <a:ea typeface="MS PGothic" charset="0"/>
              <a:cs typeface="Times New Roman"/>
            </a:endParaRPr>
          </a:p>
          <a:p>
            <a:pPr marL="0" indent="0">
              <a:buNone/>
              <a:defRPr/>
            </a:pPr>
            <a:r>
              <a:rPr lang="en-US" altLang="zh-CN" dirty="0" smtClean="0">
                <a:latin typeface="Times New Roman"/>
                <a:ea typeface="MS PGothic" charset="0"/>
                <a:cs typeface="Times New Roman"/>
              </a:rPr>
              <a:t>Its better to follow decision tree algorithm as it provide us with descriptive leaves</a:t>
            </a:r>
            <a:endParaRPr lang="en-US" altLang="zh-CN" dirty="0">
              <a:latin typeface="Times New Roman"/>
              <a:ea typeface="MS PGothic" charset="0"/>
              <a:cs typeface="Times New Roman"/>
            </a:endParaRPr>
          </a:p>
          <a:p>
            <a:pPr marL="0" indent="0">
              <a:buNone/>
              <a:defRPr/>
            </a:pPr>
            <a:endParaRPr lang="en-US" altLang="zh-CN" dirty="0">
              <a:solidFill>
                <a:schemeClr val="tx1">
                  <a:lumMod val="75000"/>
                  <a:lumOff val="25000"/>
                </a:schemeClr>
              </a:solidFill>
              <a:latin typeface="Times New Roman"/>
              <a:ea typeface="MS PGothic" charset="0"/>
              <a:cs typeface="Times New Roman"/>
            </a:endParaRPr>
          </a:p>
          <a:p>
            <a:endParaRPr lang="en-IN" dirty="0"/>
          </a:p>
        </p:txBody>
      </p:sp>
      <p:pic>
        <p:nvPicPr>
          <p:cNvPr id="5" name="Picture 18" descr="jt201121e15.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94853" y="3679031"/>
            <a:ext cx="33496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4615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TotalTime>
  <Words>1024</Words>
  <Application>Microsoft Office PowerPoint</Application>
  <PresentationFormat>Widescreen</PresentationFormat>
  <Paragraphs>135</Paragraphs>
  <Slides>21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MS PGothic</vt:lpstr>
      <vt:lpstr>SimSun</vt:lpstr>
      <vt:lpstr>SimSun</vt:lpstr>
      <vt:lpstr>Arial</vt:lpstr>
      <vt:lpstr>Calibri</vt:lpstr>
      <vt:lpstr>Calibri Light</vt:lpstr>
      <vt:lpstr>Georgia</vt:lpstr>
      <vt:lpstr>Times New Roman</vt:lpstr>
      <vt:lpstr>Wingdings</vt:lpstr>
      <vt:lpstr>Office Theme</vt:lpstr>
      <vt:lpstr>Knowledge Discovery Databases Predicting Wine quality </vt:lpstr>
      <vt:lpstr>Abstract </vt:lpstr>
      <vt:lpstr>PowerPoint Presentation</vt:lpstr>
      <vt:lpstr>Business Understanding</vt:lpstr>
      <vt:lpstr>PowerPoint Presentation</vt:lpstr>
      <vt:lpstr>Sample data</vt:lpstr>
      <vt:lpstr>Data preparation </vt:lpstr>
      <vt:lpstr>Scatter plot matrix</vt:lpstr>
      <vt:lpstr>Data modelling </vt:lpstr>
      <vt:lpstr>Decision tree</vt:lpstr>
      <vt:lpstr>Rules : Tree as rules</vt:lpstr>
      <vt:lpstr>Rules : Tree as rules</vt:lpstr>
      <vt:lpstr>Data modelling</vt:lpstr>
      <vt:lpstr>Data modelling</vt:lpstr>
      <vt:lpstr>Random Forests algorithm results</vt:lpstr>
      <vt:lpstr>Error rates</vt:lpstr>
      <vt:lpstr>ROC curves </vt:lpstr>
      <vt:lpstr>Comparison </vt:lpstr>
      <vt:lpstr>Deployment</vt:lpstr>
      <vt:lpstr>References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Discovery Databases Predicting Red Wine quality</dc:title>
  <dc:creator>Sai Teja Yerapothina</dc:creator>
  <cp:lastModifiedBy>Sai Teja Yerapothina</cp:lastModifiedBy>
  <cp:revision>31</cp:revision>
  <dcterms:created xsi:type="dcterms:W3CDTF">2015-12-11T02:35:29Z</dcterms:created>
  <dcterms:modified xsi:type="dcterms:W3CDTF">2015-12-11T04:56:04Z</dcterms:modified>
</cp:coreProperties>
</file>