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60" r:id="rId3"/>
    <p:sldId id="273" r:id="rId4"/>
    <p:sldId id="261" r:id="rId5"/>
    <p:sldId id="262" r:id="rId6"/>
    <p:sldId id="263" r:id="rId7"/>
    <p:sldId id="264" r:id="rId8"/>
    <p:sldId id="265" r:id="rId9"/>
    <p:sldId id="266" r:id="rId10"/>
    <p:sldId id="267" r:id="rId11"/>
    <p:sldId id="268" r:id="rId12"/>
    <p:sldId id="271" r:id="rId13"/>
    <p:sldId id="272" r:id="rId14"/>
    <p:sldId id="274" r:id="rId15"/>
    <p:sldId id="275" r:id="rId16"/>
    <p:sldId id="276"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5F143B7-9CEB-BE92-38B7-51F9C740EA75}" name="KAVYA REDDY" initials="KR" userId="ad0bd932b820a65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microsoft.com/office/2018/10/relationships/authors" Targe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9245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326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404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393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6893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509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595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471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780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069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421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3/24/2025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697157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9.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6665-3A56-4C5E-63CA-8982922413B7}"/>
              </a:ext>
            </a:extLst>
          </p:cNvPr>
          <p:cNvSpPr>
            <a:spLocks noGrp="1"/>
          </p:cNvSpPr>
          <p:nvPr>
            <p:ph type="title"/>
          </p:nvPr>
        </p:nvSpPr>
        <p:spPr>
          <a:xfrm>
            <a:off x="374904" y="856488"/>
            <a:ext cx="4992624" cy="1243584"/>
          </a:xfrm>
        </p:spPr>
        <p:txBody>
          <a:bodyPr vert="horz" lIns="91440" tIns="45720" rIns="91440" bIns="45720" rtlCol="0" anchor="ctr">
            <a:normAutofit/>
          </a:bodyPr>
          <a:lstStyle/>
          <a:p>
            <a:r>
              <a:rPr lang="en-US" sz="4000" dirty="0">
                <a:latin typeface="Bookman Old Style"/>
              </a:rPr>
              <a:t>TRANSPOLYMER</a:t>
            </a:r>
          </a:p>
        </p:txBody>
      </p:sp>
      <p:pic>
        <p:nvPicPr>
          <p:cNvPr id="5" name="Picture Placeholder 4" descr="A hand holding a computer chip&#10;&#10;AI-generated content may be incorrect.">
            <a:extLst>
              <a:ext uri="{FF2B5EF4-FFF2-40B4-BE49-F238E27FC236}">
                <a16:creationId xmlns:a16="http://schemas.microsoft.com/office/drawing/2014/main" id="{B7C50A39-BECE-FBD6-3860-8266BDAB9D69}"/>
              </a:ext>
            </a:extLst>
          </p:cNvPr>
          <p:cNvPicPr>
            <a:picLocks noGrp="1" noChangeAspect="1"/>
          </p:cNvPicPr>
          <p:nvPr>
            <p:ph type="pic" idx="1"/>
          </p:nvPr>
        </p:nvPicPr>
        <p:blipFill>
          <a:blip r:embed="rId2"/>
          <a:srcRect t="10520" b="10520"/>
          <a:stretch/>
        </p:blipFill>
        <p:spPr>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p:nvSpPr>
          <p:cNvPr id="4" name="Text Placeholder 3">
            <a:extLst>
              <a:ext uri="{FF2B5EF4-FFF2-40B4-BE49-F238E27FC236}">
                <a16:creationId xmlns:a16="http://schemas.microsoft.com/office/drawing/2014/main" id="{274A16BB-4968-CD99-D8F2-C05FD06A0ACC}"/>
              </a:ext>
            </a:extLst>
          </p:cNvPr>
          <p:cNvSpPr>
            <a:spLocks noGrp="1"/>
          </p:cNvSpPr>
          <p:nvPr>
            <p:ph type="body" sz="half" idx="2"/>
          </p:nvPr>
        </p:nvSpPr>
        <p:spPr>
          <a:xfrm>
            <a:off x="153232" y="2522949"/>
            <a:ext cx="5384430" cy="3208400"/>
          </a:xfrm>
        </p:spPr>
        <p:txBody>
          <a:bodyPr vert="horz" lIns="91440" tIns="45720" rIns="91440" bIns="45720" rtlCol="0" anchor="t">
            <a:normAutofit fontScale="92500" lnSpcReduction="20000"/>
          </a:bodyPr>
          <a:lstStyle/>
          <a:p>
            <a:pPr algn="ctr"/>
            <a:r>
              <a:rPr lang="en-US" sz="3600" dirty="0">
                <a:latin typeface="Franklin Gothic"/>
                <a:ea typeface="Calibri"/>
                <a:cs typeface="Calibri"/>
              </a:rPr>
              <a:t>-A Transformer based Model for polymer  property predictions</a:t>
            </a:r>
            <a:endParaRPr lang="en-US"/>
          </a:p>
          <a:p>
            <a:pPr algn="ctr"/>
            <a:endParaRPr lang="en-US" sz="3600" dirty="0">
              <a:latin typeface="Franklin Gothic"/>
              <a:ea typeface="Calibri"/>
              <a:cs typeface="Calibri"/>
            </a:endParaRPr>
          </a:p>
          <a:p>
            <a:pPr algn="ctr"/>
            <a:r>
              <a:rPr lang="en-US" sz="3600" dirty="0">
                <a:latin typeface="Franklin Gothic"/>
                <a:ea typeface="Calibri"/>
                <a:cs typeface="Calibri"/>
              </a:rPr>
              <a:t>            ~S.KAVYA REDDY</a:t>
            </a:r>
          </a:p>
          <a:p>
            <a:pPr algn="ctr"/>
            <a:r>
              <a:rPr lang="en-US" sz="3600" dirty="0">
                <a:latin typeface="Franklin Gothic"/>
                <a:ea typeface="Calibri"/>
                <a:cs typeface="Calibri"/>
              </a:rPr>
              <a:t>          23P81A0557</a:t>
            </a:r>
          </a:p>
          <a:p>
            <a:pPr algn="ctr"/>
            <a:r>
              <a:rPr lang="en-US" sz="3600" dirty="0">
                <a:latin typeface="Franklin Gothic"/>
                <a:ea typeface="Calibri"/>
                <a:cs typeface="Calibri"/>
              </a:rPr>
              <a:t>G392</a:t>
            </a:r>
            <a:endParaRPr lang="en-US" dirty="0"/>
          </a:p>
        </p:txBody>
      </p:sp>
    </p:spTree>
    <p:extLst>
      <p:ext uri="{BB962C8B-B14F-4D97-AF65-F5344CB8AC3E}">
        <p14:creationId xmlns:p14="http://schemas.microsoft.com/office/powerpoint/2010/main" val="402692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7">
            <a:extLst>
              <a:ext uri="{FF2B5EF4-FFF2-40B4-BE49-F238E27FC236}">
                <a16:creationId xmlns:a16="http://schemas.microsoft.com/office/drawing/2014/main" id="{F4CD3416-BE3B-F894-533A-93E84A6292F7}"/>
              </a:ext>
            </a:extLst>
          </p:cNvPr>
          <p:cNvSpPr txBox="1"/>
          <p:nvPr/>
        </p:nvSpPr>
        <p:spPr>
          <a:xfrm>
            <a:off x="2840966" y="-5752"/>
            <a:ext cx="9256143" cy="65864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0070C0"/>
                </a:solidFill>
                <a:latin typeface="Bookman Old Style"/>
              </a:rPr>
              <a:t>LIMITATIONS:</a:t>
            </a:r>
            <a:endParaRPr lang="en-US" dirty="0"/>
          </a:p>
          <a:p>
            <a:r>
              <a:rPr lang="en-US" dirty="0">
                <a:latin typeface="Bookman Old Style"/>
                <a:ea typeface="+mn-lt"/>
                <a:cs typeface="+mn-lt"/>
              </a:rPr>
              <a:t>1. High computational cost – </a:t>
            </a:r>
            <a:r>
              <a:rPr lang="en-US" dirty="0">
                <a:latin typeface="Aptos"/>
                <a:ea typeface="+mn-lt"/>
                <a:cs typeface="+mn-lt"/>
              </a:rPr>
              <a:t>Transformers require significant GPU/TPU resources, making them expensive to train and deploy.</a:t>
            </a:r>
            <a:endParaRPr lang="en-US">
              <a:latin typeface="Aptos"/>
            </a:endParaRPr>
          </a:p>
          <a:p>
            <a:endParaRPr lang="en-US" dirty="0">
              <a:latin typeface="Aptos"/>
              <a:ea typeface="+mn-lt"/>
              <a:cs typeface="+mn-lt"/>
            </a:endParaRPr>
          </a:p>
          <a:p>
            <a:r>
              <a:rPr lang="en-US" b="1" dirty="0"/>
              <a:t>2. Quadratic complexity –</a:t>
            </a:r>
            <a:r>
              <a:rPr lang="en-US" dirty="0"/>
              <a:t> Self-attention scales poorly with input length, limiting efficiency for long sequences.</a:t>
            </a:r>
          </a:p>
          <a:p>
            <a:endParaRPr lang="en-US" b="1" dirty="0">
              <a:latin typeface="Bookman Old Style"/>
              <a:ea typeface="+mn-lt"/>
              <a:cs typeface="+mn-lt"/>
            </a:endParaRPr>
          </a:p>
          <a:p>
            <a:r>
              <a:rPr lang="en-US" b="1" dirty="0"/>
              <a:t>3. Large memory consumption –</a:t>
            </a:r>
            <a:r>
              <a:rPr lang="en-US" dirty="0"/>
              <a:t> Storing activations and parameters demands high memory, restricting deployment on low-resource devices.</a:t>
            </a:r>
          </a:p>
          <a:p>
            <a:endParaRPr lang="en-US" b="1" dirty="0">
              <a:latin typeface="Bookman Old Style"/>
              <a:ea typeface="+mn-lt"/>
              <a:cs typeface="+mn-lt"/>
            </a:endParaRPr>
          </a:p>
          <a:p>
            <a:r>
              <a:rPr lang="en-US" b="1" dirty="0"/>
              <a:t>4. Data dependency –</a:t>
            </a:r>
            <a:r>
              <a:rPr lang="en-US" dirty="0"/>
              <a:t> Transformers need vast amounts of high-quality data to generalize well.</a:t>
            </a:r>
          </a:p>
          <a:p>
            <a:endParaRPr lang="en-US" b="1" dirty="0">
              <a:latin typeface="Bookman Old Style"/>
              <a:ea typeface="+mn-lt"/>
              <a:cs typeface="+mn-lt"/>
            </a:endParaRPr>
          </a:p>
          <a:p>
            <a:r>
              <a:rPr lang="en-US" b="1" dirty="0"/>
              <a:t>5. Slow inference – </a:t>
            </a:r>
            <a:r>
              <a:rPr lang="en-US" dirty="0"/>
              <a:t>Large models lead to high latency, making real-time applications challenging.</a:t>
            </a:r>
          </a:p>
          <a:p>
            <a:endParaRPr lang="en-US" b="1" dirty="0">
              <a:latin typeface="Bookman Old Style"/>
              <a:ea typeface="+mn-lt"/>
              <a:cs typeface="+mn-lt"/>
            </a:endParaRPr>
          </a:p>
          <a:p>
            <a:r>
              <a:rPr lang="en-US" b="1" dirty="0"/>
              <a:t>6. Context length limitation –</a:t>
            </a:r>
            <a:r>
              <a:rPr lang="en-US" dirty="0"/>
              <a:t> Fixed token limits cause issues with very long inputs.</a:t>
            </a:r>
          </a:p>
          <a:p>
            <a:endParaRPr lang="en-US" b="1" dirty="0">
              <a:latin typeface="Bookman Old Style"/>
              <a:ea typeface="+mn-lt"/>
              <a:cs typeface="+mn-lt"/>
            </a:endParaRPr>
          </a:p>
          <a:p>
            <a:r>
              <a:rPr lang="en-US" b="1" dirty="0"/>
              <a:t>7. High energy consumption –</a:t>
            </a:r>
            <a:r>
              <a:rPr lang="en-US" dirty="0"/>
              <a:t> Training and running large models have significant environmental impacts.</a:t>
            </a:r>
          </a:p>
          <a:p>
            <a:endParaRPr lang="en-US" b="1" dirty="0">
              <a:latin typeface="Bookman Old Style"/>
            </a:endParaRPr>
          </a:p>
          <a:p>
            <a:endParaRPr lang="en-US" dirty="0">
              <a:latin typeface="Bookman Old Style"/>
            </a:endParaRPr>
          </a:p>
        </p:txBody>
      </p:sp>
    </p:spTree>
    <p:extLst>
      <p:ext uri="{BB962C8B-B14F-4D97-AF65-F5344CB8AC3E}">
        <p14:creationId xmlns:p14="http://schemas.microsoft.com/office/powerpoint/2010/main" val="84372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6FFD-4AA5-0C18-D6BF-444BCCA96038}"/>
              </a:ext>
            </a:extLst>
          </p:cNvPr>
          <p:cNvSpPr>
            <a:spLocks noGrp="1"/>
          </p:cNvSpPr>
          <p:nvPr>
            <p:ph type="title"/>
          </p:nvPr>
        </p:nvSpPr>
        <p:spPr>
          <a:xfrm>
            <a:off x="3267971" y="178219"/>
            <a:ext cx="8704055" cy="6487034"/>
          </a:xfrm>
        </p:spPr>
        <p:txBody>
          <a:bodyPr>
            <a:normAutofit fontScale="90000"/>
          </a:bodyPr>
          <a:lstStyle/>
          <a:p>
            <a:br>
              <a:rPr lang="en-US" dirty="0"/>
            </a:br>
            <a:br>
              <a:rPr lang="en-US" dirty="0"/>
            </a:br>
            <a:r>
              <a:rPr lang="en-US" dirty="0">
                <a:solidFill>
                  <a:schemeClr val="tx2">
                    <a:lumMod val="76000"/>
                    <a:lumOff val="24000"/>
                  </a:schemeClr>
                </a:solidFill>
                <a:latin typeface="Book Antiqua"/>
              </a:rPr>
              <a:t>Scope of Project</a:t>
            </a:r>
            <a:br>
              <a:rPr lang="en-US" dirty="0">
                <a:solidFill>
                  <a:schemeClr val="tx2">
                    <a:lumMod val="76000"/>
                    <a:lumOff val="24000"/>
                  </a:schemeClr>
                </a:solidFill>
                <a:latin typeface="Book Antiqua"/>
              </a:rPr>
            </a:br>
            <a:br>
              <a:rPr lang="en-US" dirty="0">
                <a:latin typeface="Book Antiqua"/>
              </a:rPr>
            </a:br>
            <a:r>
              <a:rPr lang="en-US" sz="3600" dirty="0">
                <a:ea typeface="+mj-lt"/>
                <a:cs typeface="+mj-lt"/>
              </a:rPr>
              <a:t>The TransPolymer project focuses on developing a Transformer-based AI model for polymer property prediction. It leverages self-attention mechanisms and chemically aware tokenization to learn meaningful representations from polymer sequences. By pretraining on a large dataset and fine-tuning on specific polymer properties, it enhances material discovery and rational polymer design, reducing reliance on costly experiments.</a:t>
            </a:r>
            <a:br>
              <a:rPr lang="en-US" dirty="0"/>
            </a:br>
            <a:br>
              <a:rPr lang="en-US" dirty="0"/>
            </a:br>
            <a:endParaRPr lang="en-US" dirty="0"/>
          </a:p>
        </p:txBody>
      </p:sp>
    </p:spTree>
    <p:extLst>
      <p:ext uri="{BB962C8B-B14F-4D97-AF65-F5344CB8AC3E}">
        <p14:creationId xmlns:p14="http://schemas.microsoft.com/office/powerpoint/2010/main" val="229087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B7D3D-43C0-8101-00DB-5E5825366E8F}"/>
              </a:ext>
            </a:extLst>
          </p:cNvPr>
          <p:cNvSpPr>
            <a:spLocks noGrp="1"/>
          </p:cNvSpPr>
          <p:nvPr>
            <p:ph type="title"/>
          </p:nvPr>
        </p:nvSpPr>
        <p:spPr>
          <a:xfrm>
            <a:off x="396805" y="2789588"/>
            <a:ext cx="3227191" cy="2689207"/>
          </a:xfrm>
        </p:spPr>
        <p:txBody>
          <a:bodyPr vert="horz" lIns="91440" tIns="45720" rIns="91440" bIns="45720" rtlCol="0" anchor="t">
            <a:normAutofit/>
          </a:bodyPr>
          <a:lstStyle/>
          <a:p>
            <a:r>
              <a:rPr lang="en-US" sz="3700" kern="1200" dirty="0">
                <a:solidFill>
                  <a:srgbClr val="FFFFFF"/>
                </a:solidFill>
                <a:latin typeface="+mj-lt"/>
                <a:ea typeface="+mj-ea"/>
                <a:cs typeface="+mj-cs"/>
              </a:rPr>
              <a:t>Business Case Addressed by </a:t>
            </a:r>
            <a:r>
              <a:rPr lang="en-US" sz="3700" dirty="0">
                <a:solidFill>
                  <a:srgbClr val="FFFFFF"/>
                </a:solidFill>
              </a:rPr>
              <a:t>Transpolymer</a:t>
            </a:r>
            <a:endParaRPr lang="en-US" sz="3700" kern="1200" dirty="0">
              <a:solidFill>
                <a:srgbClr val="FFFFFF"/>
              </a:solidFill>
              <a:latin typeface="+mj-lt"/>
            </a:endParaRPr>
          </a:p>
        </p:txBody>
      </p:sp>
      <p:sp>
        <p:nvSpPr>
          <p:cNvPr id="8" name="TextBox 7">
            <a:extLst>
              <a:ext uri="{FF2B5EF4-FFF2-40B4-BE49-F238E27FC236}">
                <a16:creationId xmlns:a16="http://schemas.microsoft.com/office/drawing/2014/main" id="{32FE1DF7-81CB-7B8F-C6CF-84345C510F1A}"/>
              </a:ext>
            </a:extLst>
          </p:cNvPr>
          <p:cNvSpPr txBox="1"/>
          <p:nvPr/>
        </p:nvSpPr>
        <p:spPr>
          <a:xfrm>
            <a:off x="4436853" y="885646"/>
            <a:ext cx="776089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1. Accelerating Polymer Discovery – </a:t>
            </a:r>
            <a:r>
              <a:rPr lang="en-US" dirty="0">
                <a:ea typeface="+mn-lt"/>
                <a:cs typeface="+mn-lt"/>
              </a:rPr>
              <a:t>Reduces the time needed for identifying new polymers with desired properties.</a:t>
            </a:r>
          </a:p>
          <a:p>
            <a:endParaRPr lang="en-US" dirty="0">
              <a:ea typeface="+mn-lt"/>
              <a:cs typeface="+mn-lt"/>
            </a:endParaRPr>
          </a:p>
          <a:p>
            <a:r>
              <a:rPr lang="en-US" b="1" dirty="0">
                <a:ea typeface="+mn-lt"/>
                <a:cs typeface="+mn-lt"/>
              </a:rPr>
              <a:t>2. Minimizing R&amp;D Costs – </a:t>
            </a:r>
            <a:r>
              <a:rPr lang="en-US" dirty="0">
                <a:ea typeface="+mn-lt"/>
                <a:cs typeface="+mn-lt"/>
              </a:rPr>
              <a:t>Lowers expenses by replacing costly and time-consuming experiments with AI-driven predictions.</a:t>
            </a:r>
            <a:endParaRPr lang="en-US" dirty="0"/>
          </a:p>
          <a:p>
            <a:endParaRPr lang="en-US" dirty="0">
              <a:ea typeface="+mn-lt"/>
              <a:cs typeface="+mn-lt"/>
            </a:endParaRPr>
          </a:p>
          <a:p>
            <a:r>
              <a:rPr lang="en-US" b="1" dirty="0">
                <a:ea typeface="+mn-lt"/>
                <a:cs typeface="+mn-lt"/>
              </a:rPr>
              <a:t>3. Enhancing Material Performance –</a:t>
            </a:r>
            <a:r>
              <a:rPr lang="en-US" dirty="0">
                <a:ea typeface="+mn-lt"/>
                <a:cs typeface="+mn-lt"/>
              </a:rPr>
              <a:t> Improves polymer design for applications in electronics, energy storage, and materials science.</a:t>
            </a:r>
            <a:endParaRPr lang="en-US" dirty="0"/>
          </a:p>
          <a:p>
            <a:endParaRPr lang="en-US" dirty="0">
              <a:ea typeface="+mn-lt"/>
              <a:cs typeface="+mn-lt"/>
            </a:endParaRPr>
          </a:p>
          <a:p>
            <a:r>
              <a:rPr lang="en-US" b="1" dirty="0">
                <a:ea typeface="+mn-lt"/>
                <a:cs typeface="+mn-lt"/>
              </a:rPr>
              <a:t>4. Data-Driven Innovation – </a:t>
            </a:r>
            <a:r>
              <a:rPr lang="en-US" dirty="0">
                <a:ea typeface="+mn-lt"/>
                <a:cs typeface="+mn-lt"/>
              </a:rPr>
              <a:t>Leverages large-scale polymer datasets to improve prediction accuracy and material optimization.</a:t>
            </a:r>
            <a:endParaRPr lang="en-US" dirty="0"/>
          </a:p>
          <a:p>
            <a:endParaRPr lang="en-US" dirty="0">
              <a:ea typeface="+mn-lt"/>
              <a:cs typeface="+mn-lt"/>
            </a:endParaRPr>
          </a:p>
          <a:p>
            <a:r>
              <a:rPr lang="en-US" b="1" dirty="0">
                <a:ea typeface="+mn-lt"/>
                <a:cs typeface="+mn-lt"/>
              </a:rPr>
              <a:t>5. Competitive Advantage – </a:t>
            </a:r>
            <a:r>
              <a:rPr lang="en-US" dirty="0">
                <a:ea typeface="+mn-lt"/>
                <a:cs typeface="+mn-lt"/>
              </a:rPr>
              <a:t>Enables industries to develop better-performing polymers faster, giving an edge in the market.</a:t>
            </a:r>
            <a:endParaRPr lang="en-US" dirty="0"/>
          </a:p>
          <a:p>
            <a:endParaRPr lang="en-US" dirty="0">
              <a:ea typeface="+mn-lt"/>
              <a:cs typeface="+mn-lt"/>
            </a:endParaRPr>
          </a:p>
          <a:p>
            <a:r>
              <a:rPr lang="en-US" b="1" dirty="0">
                <a:ea typeface="+mn-lt"/>
                <a:cs typeface="+mn-lt"/>
              </a:rPr>
              <a:t>6. Scalability &amp; Adaptability – </a:t>
            </a:r>
            <a:r>
              <a:rPr lang="en-US" dirty="0">
                <a:ea typeface="+mn-lt"/>
                <a:cs typeface="+mn-lt"/>
              </a:rPr>
              <a:t>Can be fine-tuned for various polymer-related tasks, making it useful across different industries.</a:t>
            </a:r>
            <a:endParaRPr lang="en-US" dirty="0"/>
          </a:p>
          <a:p>
            <a:endParaRPr lang="en-US" dirty="0"/>
          </a:p>
        </p:txBody>
      </p:sp>
    </p:spTree>
    <p:extLst>
      <p:ext uri="{BB962C8B-B14F-4D97-AF65-F5344CB8AC3E}">
        <p14:creationId xmlns:p14="http://schemas.microsoft.com/office/powerpoint/2010/main" val="182431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C34A-EAFF-8190-5B70-788996BF8477}"/>
              </a:ext>
            </a:extLst>
          </p:cNvPr>
          <p:cNvSpPr>
            <a:spLocks noGrp="1"/>
          </p:cNvSpPr>
          <p:nvPr>
            <p:ph type="title"/>
          </p:nvPr>
        </p:nvSpPr>
        <p:spPr>
          <a:xfrm>
            <a:off x="3699293" y="163842"/>
            <a:ext cx="8301488" cy="6386393"/>
          </a:xfrm>
        </p:spPr>
        <p:txBody>
          <a:bodyPr>
            <a:normAutofit fontScale="90000"/>
          </a:bodyPr>
          <a:lstStyle/>
          <a:p>
            <a:r>
              <a:rPr lang="en-US" b="1" dirty="0"/>
              <a:t>Typical users of Transpolymers </a:t>
            </a:r>
            <a:br>
              <a:rPr lang="en-US" b="1" dirty="0"/>
            </a:br>
            <a:r>
              <a:rPr lang="en-US" sz="3200" b="1" dirty="0">
                <a:ea typeface="+mj-lt"/>
                <a:cs typeface="+mj-lt"/>
              </a:rPr>
              <a:t>1. Materials Scientists –</a:t>
            </a:r>
            <a:r>
              <a:rPr lang="en-US" sz="3200" dirty="0">
                <a:ea typeface="+mj-lt"/>
                <a:cs typeface="+mj-lt"/>
              </a:rPr>
              <a:t> Use it to discover and design new polymers with desired properties.</a:t>
            </a:r>
            <a:endParaRPr lang="en-US" sz="3200" dirty="0"/>
          </a:p>
          <a:p>
            <a:r>
              <a:rPr lang="en-US" sz="3200" b="1" dirty="0">
                <a:ea typeface="+mj-lt"/>
                <a:cs typeface="+mj-lt"/>
              </a:rPr>
              <a:t>2. Chemical Engineers –</a:t>
            </a:r>
            <a:r>
              <a:rPr lang="en-US" sz="3200" dirty="0">
                <a:ea typeface="+mj-lt"/>
                <a:cs typeface="+mj-lt"/>
              </a:rPr>
              <a:t> Apply it for optimizing polymer formulations in industries like plastics, coatings, and composites.</a:t>
            </a:r>
            <a:endParaRPr lang="en-US" sz="3200" dirty="0"/>
          </a:p>
          <a:p>
            <a:r>
              <a:rPr lang="en-US" sz="3200" b="1" dirty="0">
                <a:ea typeface="+mj-lt"/>
                <a:cs typeface="+mj-lt"/>
              </a:rPr>
              <a:t>3. Pharmaceutical Companies –</a:t>
            </a:r>
            <a:r>
              <a:rPr lang="en-US" sz="3200" dirty="0">
                <a:ea typeface="+mj-lt"/>
                <a:cs typeface="+mj-lt"/>
              </a:rPr>
              <a:t> Utilize it for designing polymer-based drug delivery systems.</a:t>
            </a:r>
            <a:endParaRPr lang="en-US" sz="3200" dirty="0"/>
          </a:p>
          <a:p>
            <a:r>
              <a:rPr lang="en-US" sz="3200" b="1" dirty="0">
                <a:ea typeface="+mj-lt"/>
                <a:cs typeface="+mj-lt"/>
              </a:rPr>
              <a:t>4. Electronics Manufacturers –</a:t>
            </a:r>
            <a:r>
              <a:rPr lang="en-US" sz="3200" dirty="0">
                <a:ea typeface="+mj-lt"/>
                <a:cs typeface="+mj-lt"/>
              </a:rPr>
              <a:t> Leverage it to develop advanced polymers for semiconductors, flexible electronics, and displays.</a:t>
            </a:r>
            <a:endParaRPr lang="en-US" sz="3200" dirty="0"/>
          </a:p>
          <a:p>
            <a:r>
              <a:rPr lang="en-US" sz="3200" b="1" dirty="0">
                <a:ea typeface="+mj-lt"/>
                <a:cs typeface="+mj-lt"/>
              </a:rPr>
              <a:t>5. Energy Sector Experts –</a:t>
            </a:r>
            <a:r>
              <a:rPr lang="en-US" sz="3200" dirty="0">
                <a:ea typeface="+mj-lt"/>
                <a:cs typeface="+mj-lt"/>
              </a:rPr>
              <a:t> Use it for designing polymer electrolytes in batteries and energy storage materials.</a:t>
            </a:r>
            <a:endParaRPr lang="en-US" sz="3200" dirty="0"/>
          </a:p>
          <a:p>
            <a:r>
              <a:rPr lang="en-US" sz="3200" b="1" dirty="0">
                <a:ea typeface="+mj-lt"/>
                <a:cs typeface="+mj-lt"/>
              </a:rPr>
              <a:t>6.AI &amp; Data Scientists –</a:t>
            </a:r>
            <a:r>
              <a:rPr lang="en-US" sz="3200" dirty="0">
                <a:ea typeface="+mj-lt"/>
                <a:cs typeface="+mj-lt"/>
              </a:rPr>
              <a:t> Work on improving the model and applying machine learning to polymer informatics.</a:t>
            </a:r>
            <a:endParaRPr lang="en-US" sz="3200" dirty="0"/>
          </a:p>
        </p:txBody>
      </p:sp>
    </p:spTree>
    <p:extLst>
      <p:ext uri="{BB962C8B-B14F-4D97-AF65-F5344CB8AC3E}">
        <p14:creationId xmlns:p14="http://schemas.microsoft.com/office/powerpoint/2010/main" val="2832637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7EC6-E30C-BC41-0C43-B65301AA7BCD}"/>
              </a:ext>
            </a:extLst>
          </p:cNvPr>
          <p:cNvSpPr>
            <a:spLocks noGrp="1"/>
          </p:cNvSpPr>
          <p:nvPr>
            <p:ph type="title"/>
          </p:nvPr>
        </p:nvSpPr>
        <p:spPr>
          <a:xfrm>
            <a:off x="2951671" y="250106"/>
            <a:ext cx="8934092" cy="1009261"/>
          </a:xfrm>
        </p:spPr>
        <p:txBody>
          <a:bodyPr>
            <a:normAutofit fontScale="90000"/>
          </a:bodyPr>
          <a:lstStyle/>
          <a:p>
            <a:r>
              <a:rPr lang="en-US" dirty="0">
                <a:latin typeface="Bookman Old Style"/>
              </a:rPr>
              <a:t>How Does the Solution Help the Users?</a:t>
            </a:r>
          </a:p>
        </p:txBody>
      </p:sp>
      <p:sp>
        <p:nvSpPr>
          <p:cNvPr id="5" name="TextBox 4">
            <a:extLst>
              <a:ext uri="{FF2B5EF4-FFF2-40B4-BE49-F238E27FC236}">
                <a16:creationId xmlns:a16="http://schemas.microsoft.com/office/drawing/2014/main" id="{AD6BB425-5F88-CD76-1A53-92B5DE3F9D79}"/>
              </a:ext>
            </a:extLst>
          </p:cNvPr>
          <p:cNvSpPr txBox="1"/>
          <p:nvPr/>
        </p:nvSpPr>
        <p:spPr>
          <a:xfrm>
            <a:off x="3042250" y="1590136"/>
            <a:ext cx="7588368"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b="1" dirty="0">
                <a:latin typeface="Book Antiqua"/>
                <a:ea typeface="+mn-lt"/>
                <a:cs typeface="+mn-lt"/>
              </a:rPr>
              <a:t>Materials Scientists &amp; Chemical Engineers </a:t>
            </a:r>
            <a:r>
              <a:rPr lang="en-US" sz="2000" dirty="0">
                <a:latin typeface="Book Antiqua"/>
                <a:ea typeface="+mn-lt"/>
                <a:cs typeface="+mn-lt"/>
              </a:rPr>
              <a:t>→ Speeds up research and reduces trial-and-error.</a:t>
            </a:r>
            <a:endParaRPr lang="en-US" sz="2000" dirty="0">
              <a:latin typeface="Book Antiqua"/>
            </a:endParaRPr>
          </a:p>
          <a:p>
            <a:endParaRPr lang="en-US" sz="2000" dirty="0">
              <a:latin typeface="Book Antiqua"/>
            </a:endParaRPr>
          </a:p>
          <a:p>
            <a:pPr marL="285750" indent="-285750">
              <a:buFont typeface="Wingdings"/>
              <a:buChar char="Ø"/>
            </a:pPr>
            <a:r>
              <a:rPr lang="en-US" sz="2000" b="1" dirty="0">
                <a:latin typeface="Book Antiqua"/>
                <a:ea typeface="+mn-lt"/>
                <a:cs typeface="+mn-lt"/>
              </a:rPr>
              <a:t>Pharmaceutical Companies →</a:t>
            </a:r>
            <a:r>
              <a:rPr lang="en-US" sz="2000" dirty="0">
                <a:latin typeface="Book Antiqua"/>
                <a:ea typeface="+mn-lt"/>
                <a:cs typeface="+mn-lt"/>
              </a:rPr>
              <a:t> Helps design biocompatible polymer materials.</a:t>
            </a:r>
            <a:endParaRPr lang="en-US" sz="2000" dirty="0">
              <a:latin typeface="Book Antiqua"/>
            </a:endParaRPr>
          </a:p>
          <a:p>
            <a:endParaRPr lang="en-US" sz="2000" dirty="0">
              <a:latin typeface="Book Antiqua"/>
            </a:endParaRPr>
          </a:p>
          <a:p>
            <a:pPr marL="285750" indent="-285750">
              <a:buFont typeface="Wingdings"/>
              <a:buChar char="Ø"/>
            </a:pPr>
            <a:r>
              <a:rPr lang="en-US" sz="2000" b="1" dirty="0">
                <a:latin typeface="Book Antiqua"/>
                <a:ea typeface="+mn-lt"/>
                <a:cs typeface="+mn-lt"/>
              </a:rPr>
              <a:t>Electronics &amp; Energy Experts →</a:t>
            </a:r>
            <a:r>
              <a:rPr lang="en-US" sz="2000" dirty="0">
                <a:latin typeface="Book Antiqua"/>
                <a:ea typeface="+mn-lt"/>
                <a:cs typeface="+mn-lt"/>
              </a:rPr>
              <a:t> Enhances materials for batteries, sensors, and circuits.</a:t>
            </a:r>
            <a:endParaRPr lang="en-US" sz="2000" dirty="0">
              <a:latin typeface="Book Antiqua"/>
            </a:endParaRPr>
          </a:p>
          <a:p>
            <a:endParaRPr lang="en-US" sz="2000" dirty="0">
              <a:latin typeface="Book Antiqua"/>
            </a:endParaRPr>
          </a:p>
          <a:p>
            <a:pPr marL="285750" indent="-285750">
              <a:buFont typeface="Wingdings"/>
              <a:buChar char="Ø"/>
            </a:pPr>
            <a:r>
              <a:rPr lang="en-US" sz="2000" b="1" dirty="0">
                <a:latin typeface="Book Antiqua"/>
                <a:ea typeface="+mn-lt"/>
                <a:cs typeface="+mn-lt"/>
              </a:rPr>
              <a:t>R&amp;D Teams →</a:t>
            </a:r>
            <a:r>
              <a:rPr lang="en-US" sz="2000" dirty="0">
                <a:latin typeface="Book Antiqua"/>
                <a:ea typeface="+mn-lt"/>
                <a:cs typeface="+mn-lt"/>
              </a:rPr>
              <a:t> Reduces time and costs in new material development.</a:t>
            </a:r>
            <a:endParaRPr lang="en-US" sz="2000" dirty="0">
              <a:latin typeface="Book Antiqua"/>
            </a:endParaRPr>
          </a:p>
          <a:p>
            <a:endParaRPr lang="en-US" sz="2000" dirty="0">
              <a:latin typeface="Book Antiqua"/>
            </a:endParaRPr>
          </a:p>
          <a:p>
            <a:pPr marL="285750" indent="-285750">
              <a:buFont typeface="Wingdings"/>
              <a:buChar char="Ø"/>
            </a:pPr>
            <a:r>
              <a:rPr lang="en-US" sz="2000" b="1" dirty="0">
                <a:latin typeface="Book Antiqua"/>
                <a:ea typeface="+mn-lt"/>
                <a:cs typeface="+mn-lt"/>
              </a:rPr>
              <a:t>AI &amp; Data Scientists → </a:t>
            </a:r>
            <a:r>
              <a:rPr lang="en-US" sz="2000" dirty="0">
                <a:latin typeface="Book Antiqua"/>
                <a:ea typeface="+mn-lt"/>
                <a:cs typeface="+mn-lt"/>
              </a:rPr>
              <a:t>Provides a benchmark dataset and framework for ML research in polymer informatics.</a:t>
            </a:r>
            <a:endParaRPr lang="en-US" sz="2000" dirty="0">
              <a:latin typeface="Book Antiqua"/>
            </a:endParaRPr>
          </a:p>
        </p:txBody>
      </p:sp>
    </p:spTree>
    <p:extLst>
      <p:ext uri="{BB962C8B-B14F-4D97-AF65-F5344CB8AC3E}">
        <p14:creationId xmlns:p14="http://schemas.microsoft.com/office/powerpoint/2010/main" val="28731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BC26-0B08-DFE9-3E8D-E3CE9D1AF5A7}"/>
              </a:ext>
            </a:extLst>
          </p:cNvPr>
          <p:cNvSpPr>
            <a:spLocks noGrp="1"/>
          </p:cNvSpPr>
          <p:nvPr>
            <p:ph type="title"/>
          </p:nvPr>
        </p:nvSpPr>
        <p:spPr>
          <a:xfrm>
            <a:off x="1860823" y="-1890"/>
            <a:ext cx="10033828" cy="1282431"/>
          </a:xfrm>
        </p:spPr>
        <p:txBody>
          <a:bodyPr>
            <a:normAutofit/>
          </a:bodyPr>
          <a:lstStyle/>
          <a:p>
            <a:r>
              <a:rPr lang="en-US" dirty="0">
                <a:latin typeface="Bookman Old Style"/>
              </a:rPr>
              <a:t>Technologies Used in the Project</a:t>
            </a:r>
          </a:p>
        </p:txBody>
      </p:sp>
      <p:sp>
        <p:nvSpPr>
          <p:cNvPr id="6" name="TextBox 5">
            <a:extLst>
              <a:ext uri="{FF2B5EF4-FFF2-40B4-BE49-F238E27FC236}">
                <a16:creationId xmlns:a16="http://schemas.microsoft.com/office/drawing/2014/main" id="{448272EB-F1AC-5D19-B6CA-7A9AF188ADE5}"/>
              </a:ext>
            </a:extLst>
          </p:cNvPr>
          <p:cNvSpPr txBox="1"/>
          <p:nvPr/>
        </p:nvSpPr>
        <p:spPr>
          <a:xfrm>
            <a:off x="3851564" y="1454728"/>
            <a:ext cx="7563536"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Book Antiqua"/>
              </a:rPr>
              <a:t>Frontend:</a:t>
            </a:r>
          </a:p>
          <a:p>
            <a:r>
              <a:rPr lang="en-US" b="1" dirty="0"/>
              <a:t>React.js:</a:t>
            </a:r>
            <a:r>
              <a:rPr lang="en-US" b="1" dirty="0">
                <a:ea typeface="+mn-lt"/>
                <a:cs typeface="+mn-lt"/>
              </a:rPr>
              <a:t> </a:t>
            </a:r>
            <a:r>
              <a:rPr lang="en-US" dirty="0">
                <a:ea typeface="+mn-lt"/>
                <a:cs typeface="+mn-lt"/>
              </a:rPr>
              <a:t>For a smooth and interactive web app</a:t>
            </a:r>
            <a:endParaRPr lang="en-US" dirty="0"/>
          </a:p>
          <a:p>
            <a:r>
              <a:rPr lang="en-US" b="1" dirty="0">
                <a:ea typeface="+mn-lt"/>
                <a:cs typeface="+mn-lt"/>
              </a:rPr>
              <a:t>HTML, CSS, JavaScript :</a:t>
            </a:r>
            <a:r>
              <a:rPr lang="en-US" dirty="0">
                <a:ea typeface="+mn-lt"/>
                <a:cs typeface="+mn-lt"/>
              </a:rPr>
              <a:t>For basic UI design</a:t>
            </a:r>
            <a:endParaRPr lang="en-US" dirty="0"/>
          </a:p>
          <a:p>
            <a:r>
              <a:rPr lang="en-US" b="1" dirty="0">
                <a:ea typeface="+mn-lt"/>
                <a:cs typeface="+mn-lt"/>
              </a:rPr>
              <a:t>What It Does:</a:t>
            </a:r>
            <a:endParaRPr lang="en-US" b="1" dirty="0"/>
          </a:p>
          <a:p>
            <a:pPr marL="285750" indent="-285750">
              <a:buFont typeface="Wingdings"/>
              <a:buChar char="Ø"/>
            </a:pPr>
            <a:r>
              <a:rPr lang="en-US" dirty="0">
                <a:ea typeface="+mn-lt"/>
                <a:cs typeface="+mn-lt"/>
              </a:rPr>
              <a:t>A webpage where users can input polymer sequences</a:t>
            </a:r>
            <a:endParaRPr lang="en-US" dirty="0"/>
          </a:p>
          <a:p>
            <a:pPr marL="285750" indent="-285750">
              <a:buFont typeface="Wingdings"/>
              <a:buChar char="Ø"/>
            </a:pPr>
            <a:r>
              <a:rPr lang="en-US" dirty="0">
                <a:ea typeface="+mn-lt"/>
                <a:cs typeface="+mn-lt"/>
              </a:rPr>
              <a:t>Displays predicted polymer properties</a:t>
            </a:r>
            <a:endParaRPr lang="en-US" dirty="0"/>
          </a:p>
          <a:p>
            <a:pPr marL="285750" indent="-285750">
              <a:buFont typeface="Wingdings"/>
              <a:buChar char="Ø"/>
            </a:pPr>
            <a:r>
              <a:rPr lang="en-US" dirty="0">
                <a:ea typeface="+mn-lt"/>
                <a:cs typeface="+mn-lt"/>
              </a:rPr>
              <a:t>Shows graphs/visualizations (using Chart.js)</a:t>
            </a:r>
          </a:p>
          <a:p>
            <a:pPr marL="285750" indent="-285750">
              <a:buFont typeface="Wingdings"/>
              <a:buChar char="Ø"/>
            </a:pPr>
            <a:endParaRPr lang="en-US" dirty="0">
              <a:latin typeface="Aptos" panose="02110004020202020204"/>
            </a:endParaRPr>
          </a:p>
          <a:p>
            <a:r>
              <a:rPr lang="en-US" sz="3200" b="1" dirty="0">
                <a:latin typeface="Book Antiqua"/>
              </a:rPr>
              <a:t>Backend:</a:t>
            </a:r>
            <a:endParaRPr lang="en-US" sz="4400" dirty="0">
              <a:latin typeface="Book Antiqua"/>
            </a:endParaRPr>
          </a:p>
          <a:p>
            <a:r>
              <a:rPr lang="en-US" b="1" dirty="0">
                <a:ea typeface="+mn-lt"/>
                <a:cs typeface="+mn-lt"/>
              </a:rPr>
              <a:t>FastAPI or Flask :</a:t>
            </a:r>
            <a:r>
              <a:rPr lang="en-US" dirty="0">
                <a:ea typeface="+mn-lt"/>
                <a:cs typeface="+mn-lt"/>
              </a:rPr>
              <a:t>To create an API that runs the Trans  polymer model</a:t>
            </a:r>
            <a:endParaRPr lang="en-US"/>
          </a:p>
          <a:p>
            <a:r>
              <a:rPr lang="en-US" b="1" err="1">
                <a:ea typeface="+mn-lt"/>
                <a:cs typeface="+mn-lt"/>
              </a:rPr>
              <a:t>PyTorch</a:t>
            </a:r>
            <a:r>
              <a:rPr lang="en-US" b="1" dirty="0">
                <a:ea typeface="+mn-lt"/>
                <a:cs typeface="+mn-lt"/>
              </a:rPr>
              <a:t> :</a:t>
            </a:r>
            <a:r>
              <a:rPr lang="en-US" dirty="0">
                <a:ea typeface="+mn-lt"/>
                <a:cs typeface="+mn-lt"/>
              </a:rPr>
              <a:t>Since Trans polymer is Transformer-based</a:t>
            </a:r>
            <a:endParaRPr lang="en-US" dirty="0"/>
          </a:p>
          <a:p>
            <a:r>
              <a:rPr lang="en-US" b="1" dirty="0">
                <a:ea typeface="+mn-lt"/>
                <a:cs typeface="+mn-lt"/>
              </a:rPr>
              <a:t>MongoDB :</a:t>
            </a:r>
            <a:r>
              <a:rPr lang="en-US" dirty="0">
                <a:ea typeface="+mn-lt"/>
                <a:cs typeface="+mn-lt"/>
              </a:rPr>
              <a:t>If you need to store data</a:t>
            </a:r>
            <a:endParaRPr lang="en-US" dirty="0"/>
          </a:p>
          <a:p>
            <a:r>
              <a:rPr lang="en-US" b="1" dirty="0">
                <a:ea typeface="+mn-lt"/>
                <a:cs typeface="+mn-lt"/>
              </a:rPr>
              <a:t>What It Does:</a:t>
            </a:r>
            <a:endParaRPr lang="en-US" b="1"/>
          </a:p>
          <a:p>
            <a:pPr marL="285750" indent="-285750">
              <a:buFont typeface="Wingdings"/>
              <a:buChar char="Ø"/>
            </a:pPr>
            <a:r>
              <a:rPr lang="en-US" dirty="0">
                <a:ea typeface="+mn-lt"/>
                <a:cs typeface="+mn-lt"/>
              </a:rPr>
              <a:t>Receives polymer data from the front-end</a:t>
            </a:r>
            <a:endParaRPr lang="en-US"/>
          </a:p>
          <a:p>
            <a:pPr marL="285750" indent="-285750">
              <a:buFont typeface="Wingdings"/>
              <a:buChar char="Ø"/>
            </a:pPr>
            <a:r>
              <a:rPr lang="en-US" dirty="0">
                <a:ea typeface="+mn-lt"/>
                <a:cs typeface="+mn-lt"/>
              </a:rPr>
              <a:t>Runs the Trans polymer model to predict properties</a:t>
            </a:r>
            <a:endParaRPr lang="en-US"/>
          </a:p>
          <a:p>
            <a:pPr marL="285750" indent="-285750">
              <a:buFont typeface="Wingdings"/>
              <a:buChar char="Ø"/>
            </a:pPr>
            <a:r>
              <a:rPr lang="en-US" dirty="0">
                <a:ea typeface="+mn-lt"/>
                <a:cs typeface="+mn-lt"/>
              </a:rPr>
              <a:t>Sends results back to the front-end</a:t>
            </a:r>
            <a:endParaRPr lang="en-US" b="1" dirty="0">
              <a:latin typeface="Book Antiqua"/>
            </a:endParaRPr>
          </a:p>
        </p:txBody>
      </p:sp>
    </p:spTree>
    <p:extLst>
      <p:ext uri="{BB962C8B-B14F-4D97-AF65-F5344CB8AC3E}">
        <p14:creationId xmlns:p14="http://schemas.microsoft.com/office/powerpoint/2010/main" val="341960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8B1C-032B-629E-D1AB-2ECA45B012B6}"/>
              </a:ext>
            </a:extLst>
          </p:cNvPr>
          <p:cNvSpPr>
            <a:spLocks noGrp="1"/>
          </p:cNvSpPr>
          <p:nvPr>
            <p:ph type="title"/>
          </p:nvPr>
        </p:nvSpPr>
        <p:spPr>
          <a:xfrm>
            <a:off x="4035200" y="495305"/>
            <a:ext cx="7913560" cy="6194261"/>
          </a:xfrm>
        </p:spPr>
        <p:txBody>
          <a:bodyPr>
            <a:normAutofit/>
          </a:bodyPr>
          <a:lstStyle/>
          <a:p>
            <a:r>
              <a:rPr lang="en-US" sz="3600" b="1" dirty="0">
                <a:latin typeface="Book Antiqua"/>
              </a:rPr>
              <a:t>Databases:</a:t>
            </a:r>
            <a:br>
              <a:rPr lang="en-US" sz="3600" b="1" dirty="0">
                <a:latin typeface="Book Antiqua"/>
                <a:ea typeface="+mj-lt"/>
                <a:cs typeface="+mj-lt"/>
              </a:rPr>
            </a:br>
            <a:r>
              <a:rPr lang="en-US" sz="2400" dirty="0">
                <a:ea typeface="+mj-lt"/>
                <a:cs typeface="+mj-lt"/>
              </a:rPr>
              <a:t>-The project relies on a custom chemically aware polymer tokenizer to convert polymer sequences into meaningful representations.</a:t>
            </a:r>
            <a:br>
              <a:rPr lang="en-US" sz="2400" dirty="0">
                <a:ea typeface="+mj-lt"/>
                <a:cs typeface="+mj-lt"/>
              </a:rPr>
            </a:br>
            <a:r>
              <a:rPr lang="en-US" sz="2400" dirty="0">
                <a:ea typeface="+mj-lt"/>
                <a:cs typeface="+mj-lt"/>
              </a:rPr>
              <a:t>-Large datasets of polymer sequences from PI1M and other benchmark datasets were used to train and test the model.</a:t>
            </a:r>
            <a:endParaRPr lang="en-US" sz="2400"/>
          </a:p>
          <a:p>
            <a:r>
              <a:rPr lang="en-US" sz="2400" dirty="0">
                <a:ea typeface="+mj-lt"/>
                <a:cs typeface="+mj-lt"/>
              </a:rPr>
              <a:t>-Data augmentation techniques were applied to improve learning from polymer SMILES representations.</a:t>
            </a:r>
            <a:br>
              <a:rPr lang="en-US" sz="2400" dirty="0">
                <a:latin typeface="Aptos Display"/>
              </a:rPr>
            </a:br>
            <a:r>
              <a:rPr lang="en-US" sz="3200" b="1" dirty="0">
                <a:latin typeface="Book Antiqua"/>
              </a:rPr>
              <a:t>AI Models:</a:t>
            </a:r>
            <a:br>
              <a:rPr lang="en-US" sz="3200" b="1" dirty="0">
                <a:latin typeface="Book Antiqua"/>
              </a:rPr>
            </a:br>
            <a:r>
              <a:rPr lang="en-US" sz="2800" dirty="0">
                <a:ea typeface="+mj-lt"/>
                <a:cs typeface="+mj-lt"/>
              </a:rPr>
              <a:t>-</a:t>
            </a:r>
            <a:r>
              <a:rPr lang="en-US" sz="2400" dirty="0">
                <a:ea typeface="+mj-lt"/>
                <a:cs typeface="+mj-lt"/>
              </a:rPr>
              <a:t>The core of TransPolymer is a Transformer-based deep learning model, specifically based on RoBERTa architecture.</a:t>
            </a:r>
            <a:endParaRPr lang="en-US" sz="2400" b="1">
              <a:latin typeface="Book Antiqua"/>
            </a:endParaRPr>
          </a:p>
          <a:p>
            <a:r>
              <a:rPr lang="en-US" sz="2400" dirty="0">
                <a:ea typeface="+mj-lt"/>
                <a:cs typeface="+mj-lt"/>
              </a:rPr>
              <a:t>-It uses Masked Language Modeling (MLM) pretraining and fine-tuning for polymer property prediction.</a:t>
            </a:r>
            <a:endParaRPr lang="en-US" sz="2400"/>
          </a:p>
          <a:p>
            <a:r>
              <a:rPr lang="en-US" sz="2400" dirty="0">
                <a:ea typeface="+mj-lt"/>
                <a:cs typeface="+mj-lt"/>
              </a:rPr>
              <a:t>-Various machine learning models were used for</a:t>
            </a:r>
            <a:br>
              <a:rPr lang="en-US" sz="2400" dirty="0">
                <a:ea typeface="+mj-lt"/>
                <a:cs typeface="+mj-lt"/>
              </a:rPr>
            </a:br>
            <a:r>
              <a:rPr lang="en-US" sz="2400" dirty="0">
                <a:ea typeface="+mj-lt"/>
                <a:cs typeface="+mj-lt"/>
              </a:rPr>
              <a:t>comparison, including Random Forest, GNNs, </a:t>
            </a:r>
            <a:r>
              <a:rPr lang="en-US" sz="2400">
                <a:ea typeface="+mj-lt"/>
                <a:cs typeface="+mj-lt"/>
              </a:rPr>
              <a:t>CNNs, LSTMs</a:t>
            </a:r>
          </a:p>
        </p:txBody>
      </p:sp>
    </p:spTree>
    <p:extLst>
      <p:ext uri="{BB962C8B-B14F-4D97-AF65-F5344CB8AC3E}">
        <p14:creationId xmlns:p14="http://schemas.microsoft.com/office/powerpoint/2010/main" val="381123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44A3-F785-07CD-980A-94FCEB1E9514}"/>
              </a:ext>
            </a:extLst>
          </p:cNvPr>
          <p:cNvSpPr>
            <a:spLocks noGrp="1"/>
          </p:cNvSpPr>
          <p:nvPr>
            <p:ph type="title"/>
          </p:nvPr>
        </p:nvSpPr>
        <p:spPr>
          <a:xfrm>
            <a:off x="3239218" y="5691"/>
            <a:ext cx="8143337" cy="491679"/>
          </a:xfrm>
        </p:spPr>
        <p:txBody>
          <a:bodyPr>
            <a:normAutofit fontScale="90000"/>
          </a:bodyPr>
          <a:lstStyle/>
          <a:p>
            <a:r>
              <a:rPr lang="en-US" b="1" dirty="0">
                <a:latin typeface="Franklin Gothic"/>
              </a:rPr>
              <a:t>Summary</a:t>
            </a:r>
          </a:p>
        </p:txBody>
      </p:sp>
      <p:sp>
        <p:nvSpPr>
          <p:cNvPr id="5" name="TextBox 4">
            <a:extLst>
              <a:ext uri="{FF2B5EF4-FFF2-40B4-BE49-F238E27FC236}">
                <a16:creationId xmlns:a16="http://schemas.microsoft.com/office/drawing/2014/main" id="{9D4E9D00-97D4-D73E-935A-6C0C57ABF192}"/>
              </a:ext>
            </a:extLst>
          </p:cNvPr>
          <p:cNvSpPr txBox="1"/>
          <p:nvPr/>
        </p:nvSpPr>
        <p:spPr>
          <a:xfrm>
            <a:off x="3243533" y="669985"/>
            <a:ext cx="8853575"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latin typeface="Book Antiqua"/>
                <a:ea typeface="+mn-lt"/>
                <a:cs typeface="+mn-lt"/>
              </a:rPr>
              <a:t>TransPolymer is a Transformer-based model designed for accurate polymer property prediction. </a:t>
            </a:r>
            <a:endParaRPr lang="en-US"/>
          </a:p>
          <a:p>
            <a:pPr marL="285750" indent="-285750">
              <a:buFont typeface="Wingdings"/>
              <a:buChar char="Ø"/>
            </a:pPr>
            <a:endParaRPr lang="en-US" dirty="0">
              <a:latin typeface="Book Antiqua"/>
              <a:ea typeface="+mn-lt"/>
              <a:cs typeface="+mn-lt"/>
            </a:endParaRPr>
          </a:p>
          <a:p>
            <a:pPr marL="285750" indent="-285750">
              <a:buFont typeface="Wingdings"/>
              <a:buChar char="Ø"/>
            </a:pPr>
            <a:r>
              <a:rPr lang="en-US" dirty="0">
                <a:latin typeface="Book Antiqua"/>
                <a:ea typeface="+mn-lt"/>
                <a:cs typeface="+mn-lt"/>
              </a:rPr>
              <a:t>It introduces a chemically aware tokenizer that encodes polymer structures, including repeating units and descriptors. </a:t>
            </a:r>
          </a:p>
          <a:p>
            <a:pPr marL="285750" indent="-285750">
              <a:buFont typeface="Wingdings"/>
              <a:buChar char="Ø"/>
            </a:pPr>
            <a:endParaRPr lang="en-US" dirty="0">
              <a:latin typeface="Book Antiqua"/>
              <a:ea typeface="+mn-lt"/>
              <a:cs typeface="+mn-lt"/>
            </a:endParaRPr>
          </a:p>
          <a:p>
            <a:pPr marL="285750" indent="-285750">
              <a:buFont typeface="Wingdings"/>
              <a:buChar char="Ø"/>
            </a:pPr>
            <a:r>
              <a:rPr lang="en-US" dirty="0">
                <a:latin typeface="Book Antiqua"/>
                <a:ea typeface="+mn-lt"/>
                <a:cs typeface="+mn-lt"/>
              </a:rPr>
              <a:t>Data augmentation through non-canonical SMILES generation further enhances generalization.</a:t>
            </a:r>
          </a:p>
          <a:p>
            <a:pPr marL="285750" indent="-285750">
              <a:buFont typeface="Wingdings"/>
              <a:buChar char="Ø"/>
            </a:pPr>
            <a:endParaRPr lang="en-US" dirty="0">
              <a:latin typeface="Book Antiqua"/>
              <a:ea typeface="+mn-lt"/>
              <a:cs typeface="+mn-lt"/>
            </a:endParaRPr>
          </a:p>
          <a:p>
            <a:pPr marL="285750" indent="-285750">
              <a:buFont typeface="Wingdings"/>
              <a:buChar char="Ø"/>
            </a:pPr>
            <a:r>
              <a:rPr lang="en-US" dirty="0">
                <a:latin typeface="Book Antiqua"/>
                <a:ea typeface="+mn-lt"/>
                <a:cs typeface="+mn-lt"/>
              </a:rPr>
              <a:t>The model is pretrained on ~5 million polymer sequences using Masked Language Modeling (MLM), enabling it to learn meaningful representations. </a:t>
            </a:r>
          </a:p>
          <a:p>
            <a:pPr marL="285750" indent="-285750">
              <a:buFont typeface="Wingdings"/>
              <a:buChar char="Ø"/>
            </a:pPr>
            <a:endParaRPr lang="en-US" dirty="0">
              <a:latin typeface="Book Antiqua"/>
              <a:ea typeface="+mn-lt"/>
              <a:cs typeface="+mn-lt"/>
            </a:endParaRPr>
          </a:p>
          <a:p>
            <a:pPr marL="285750" indent="-285750">
              <a:buFont typeface="Wingdings"/>
              <a:buChar char="Ø"/>
            </a:pPr>
            <a:r>
              <a:rPr lang="en-US" dirty="0">
                <a:latin typeface="Book Antiqua"/>
                <a:ea typeface="+mn-lt"/>
                <a:cs typeface="+mn-lt"/>
              </a:rPr>
              <a:t>TransPolymer outperforms Graph Neural Networks (GNNs), LSTMs, and traditional models like Random Forest. Ablation studies confirm that MLM pretraining, fine-tuning, and data augmentation significantly enhance accuracy. </a:t>
            </a:r>
          </a:p>
          <a:p>
            <a:pPr marL="285750" indent="-285750">
              <a:buFont typeface="Wingdings"/>
              <a:buChar char="Ø"/>
            </a:pPr>
            <a:endParaRPr lang="en-US" dirty="0">
              <a:latin typeface="Book Antiqua"/>
              <a:ea typeface="+mn-lt"/>
              <a:cs typeface="+mn-lt"/>
            </a:endParaRPr>
          </a:p>
          <a:p>
            <a:pPr marL="285750" indent="-285750">
              <a:buFont typeface="Wingdings"/>
              <a:buChar char="Ø"/>
            </a:pPr>
            <a:r>
              <a:rPr lang="en-US" dirty="0">
                <a:latin typeface="Book Antiqua"/>
                <a:ea typeface="+mn-lt"/>
                <a:cs typeface="+mn-lt"/>
              </a:rPr>
              <a:t>The self-attention mechanism improves interpretability by highlighting key chemical interactions.</a:t>
            </a:r>
          </a:p>
          <a:p>
            <a:pPr marL="285750" indent="-285750">
              <a:buFont typeface="Wingdings"/>
              <a:buChar char="Ø"/>
            </a:pPr>
            <a:endParaRPr lang="en-US" dirty="0">
              <a:latin typeface="Book Antiqua"/>
              <a:ea typeface="+mn-lt"/>
              <a:cs typeface="+mn-lt"/>
            </a:endParaRPr>
          </a:p>
          <a:p>
            <a:pPr marL="285750" indent="-285750">
              <a:buFont typeface="Wingdings"/>
              <a:buChar char="Ø"/>
            </a:pPr>
            <a:r>
              <a:rPr lang="en-US" dirty="0">
                <a:latin typeface="Book Antiqua"/>
                <a:ea typeface="+mn-lt"/>
                <a:cs typeface="+mn-lt"/>
              </a:rPr>
              <a:t>Transpolymer can be applied in active-learning frameworks for accelerated polymer discovery. Its adaptability makes it a promising tool for broader applications in polymer informatics and material science.</a:t>
            </a:r>
            <a:endParaRPr lang="en-US">
              <a:latin typeface="Book Antiqua"/>
            </a:endParaRPr>
          </a:p>
        </p:txBody>
      </p:sp>
    </p:spTree>
    <p:extLst>
      <p:ext uri="{BB962C8B-B14F-4D97-AF65-F5344CB8AC3E}">
        <p14:creationId xmlns:p14="http://schemas.microsoft.com/office/powerpoint/2010/main" val="45901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9325-FBC3-0B53-3EB1-CDA5DD5BEBC8}"/>
              </a:ext>
            </a:extLst>
          </p:cNvPr>
          <p:cNvSpPr>
            <a:spLocks noGrp="1"/>
          </p:cNvSpPr>
          <p:nvPr>
            <p:ph type="title"/>
          </p:nvPr>
        </p:nvSpPr>
        <p:spPr>
          <a:xfrm>
            <a:off x="838200" y="106332"/>
            <a:ext cx="10515600" cy="520431"/>
          </a:xfrm>
        </p:spPr>
        <p:txBody>
          <a:bodyPr>
            <a:normAutofit fontScale="90000"/>
          </a:bodyPr>
          <a:lstStyle/>
          <a:p>
            <a:r>
              <a:rPr lang="en-US" b="1" dirty="0">
                <a:latin typeface="Book Antiqua"/>
              </a:rPr>
              <a:t>Overview</a:t>
            </a:r>
          </a:p>
        </p:txBody>
      </p:sp>
      <p:graphicFrame>
        <p:nvGraphicFramePr>
          <p:cNvPr id="4" name="Content Placeholder 3">
            <a:extLst>
              <a:ext uri="{FF2B5EF4-FFF2-40B4-BE49-F238E27FC236}">
                <a16:creationId xmlns:a16="http://schemas.microsoft.com/office/drawing/2014/main" id="{D51757DB-9D12-BC9C-78C8-AC5E8F42C0B5}"/>
              </a:ext>
            </a:extLst>
          </p:cNvPr>
          <p:cNvGraphicFramePr>
            <a:graphicFrameLocks noGrp="1"/>
          </p:cNvGraphicFramePr>
          <p:nvPr>
            <p:ph idx="1"/>
            <p:extLst>
              <p:ext uri="{D42A27DB-BD31-4B8C-83A1-F6EECF244321}">
                <p14:modId xmlns:p14="http://schemas.microsoft.com/office/powerpoint/2010/main" val="3712696476"/>
              </p:ext>
            </p:extLst>
          </p:nvPr>
        </p:nvGraphicFramePr>
        <p:xfrm>
          <a:off x="158150" y="733245"/>
          <a:ext cx="11889939" cy="5911162"/>
        </p:xfrm>
        <a:graphic>
          <a:graphicData uri="http://schemas.openxmlformats.org/drawingml/2006/table">
            <a:tbl>
              <a:tblPr firstRow="1" bandRow="1">
                <a:tableStyleId>{5C22544A-7EE6-4342-B048-85BDC9FD1C3A}</a:tableStyleId>
              </a:tblPr>
              <a:tblGrid>
                <a:gridCol w="4516581">
                  <a:extLst>
                    <a:ext uri="{9D8B030D-6E8A-4147-A177-3AD203B41FA5}">
                      <a16:colId xmlns:a16="http://schemas.microsoft.com/office/drawing/2014/main" val="2854428122"/>
                    </a:ext>
                  </a:extLst>
                </a:gridCol>
                <a:gridCol w="7373358">
                  <a:extLst>
                    <a:ext uri="{9D8B030D-6E8A-4147-A177-3AD203B41FA5}">
                      <a16:colId xmlns:a16="http://schemas.microsoft.com/office/drawing/2014/main" val="4008555161"/>
                    </a:ext>
                  </a:extLst>
                </a:gridCol>
              </a:tblGrid>
              <a:tr h="499054">
                <a:tc>
                  <a:txBody>
                    <a:bodyPr/>
                    <a:lstStyle/>
                    <a:p>
                      <a:pPr lvl="0">
                        <a:buNone/>
                      </a:pPr>
                      <a:r>
                        <a:rPr lang="en-US" sz="2800" dirty="0"/>
                        <a:t>             </a:t>
                      </a:r>
                      <a:r>
                        <a:rPr lang="en-US" sz="2800" dirty="0">
                          <a:solidFill>
                            <a:schemeClr val="bg1"/>
                          </a:solidFill>
                        </a:rPr>
                        <a:t>Aspect</a:t>
                      </a:r>
                    </a:p>
                  </a:txBody>
                  <a:tcPr/>
                </a:tc>
                <a:tc>
                  <a:txBody>
                    <a:bodyPr/>
                    <a:lstStyle/>
                    <a:p>
                      <a:r>
                        <a:rPr lang="en-US" sz="2800" dirty="0"/>
                        <a:t>                             </a:t>
                      </a:r>
                      <a:r>
                        <a:rPr lang="en-US" sz="2800" dirty="0">
                          <a:solidFill>
                            <a:schemeClr val="bg1"/>
                          </a:solidFill>
                        </a:rPr>
                        <a:t>Details</a:t>
                      </a:r>
                    </a:p>
                  </a:txBody>
                  <a:tcPr/>
                </a:tc>
                <a:extLst>
                  <a:ext uri="{0D108BD9-81ED-4DB2-BD59-A6C34878D82A}">
                    <a16:rowId xmlns:a16="http://schemas.microsoft.com/office/drawing/2014/main" val="2790844637"/>
                  </a:ext>
                </a:extLst>
              </a:tr>
              <a:tr h="515153">
                <a:tc>
                  <a:txBody>
                    <a:bodyPr/>
                    <a:lstStyle/>
                    <a:p>
                      <a:r>
                        <a:rPr lang="en-US" dirty="0"/>
                        <a:t>Model Used</a:t>
                      </a:r>
                    </a:p>
                  </a:txBody>
                  <a:tcPr/>
                </a:tc>
                <a:tc>
                  <a:txBody>
                    <a:bodyPr/>
                    <a:lstStyle/>
                    <a:p>
                      <a:pPr lvl="0">
                        <a:buNone/>
                      </a:pPr>
                      <a:r>
                        <a:rPr lang="en-US" sz="1800" b="1" i="0" u="none" strike="noStrike" noProof="0" dirty="0">
                          <a:latin typeface="Aptos"/>
                        </a:rPr>
                        <a:t>TransPolymer</a:t>
                      </a:r>
                      <a:r>
                        <a:rPr lang="en-US" sz="1800" b="0" i="0" u="none" strike="noStrike" noProof="0" dirty="0">
                          <a:latin typeface="Aptos"/>
                        </a:rPr>
                        <a:t> (Transformer-based model)</a:t>
                      </a:r>
                      <a:endParaRPr lang="en-US" dirty="0"/>
                    </a:p>
                  </a:txBody>
                  <a:tcPr/>
                </a:tc>
                <a:extLst>
                  <a:ext uri="{0D108BD9-81ED-4DB2-BD59-A6C34878D82A}">
                    <a16:rowId xmlns:a16="http://schemas.microsoft.com/office/drawing/2014/main" val="1683910253"/>
                  </a:ext>
                </a:extLst>
              </a:tr>
              <a:tr h="788827">
                <a:tc>
                  <a:txBody>
                    <a:bodyPr/>
                    <a:lstStyle/>
                    <a:p>
                      <a:r>
                        <a:rPr lang="en-US" dirty="0"/>
                        <a:t>Baseline Models</a:t>
                      </a:r>
                    </a:p>
                  </a:txBody>
                  <a:tcPr/>
                </a:tc>
                <a:tc>
                  <a:txBody>
                    <a:bodyPr/>
                    <a:lstStyle/>
                    <a:p>
                      <a:pPr lvl="0">
                        <a:buNone/>
                      </a:pPr>
                      <a:r>
                        <a:rPr lang="en-US" sz="1800" b="0" i="0" u="none" strike="noStrike" noProof="0" dirty="0">
                          <a:latin typeface="Aptos"/>
                        </a:rPr>
                        <a:t>Graph Neural Networks (GNNs), Long Short-Term Memory (LSTM), Random Forest, Artificial Neural Networks(ANN)</a:t>
                      </a:r>
                      <a:endParaRPr lang="en-US" dirty="0"/>
                    </a:p>
                  </a:txBody>
                  <a:tcPr/>
                </a:tc>
                <a:extLst>
                  <a:ext uri="{0D108BD9-81ED-4DB2-BD59-A6C34878D82A}">
                    <a16:rowId xmlns:a16="http://schemas.microsoft.com/office/drawing/2014/main" val="3881517426"/>
                  </a:ext>
                </a:extLst>
              </a:tr>
              <a:tr h="499054">
                <a:tc>
                  <a:txBody>
                    <a:bodyPr/>
                    <a:lstStyle/>
                    <a:p>
                      <a:r>
                        <a:rPr lang="en-US" dirty="0"/>
                        <a:t>Pretraining</a:t>
                      </a:r>
                    </a:p>
                  </a:txBody>
                  <a:tcPr/>
                </a:tc>
                <a:tc>
                  <a:txBody>
                    <a:bodyPr/>
                    <a:lstStyle/>
                    <a:p>
                      <a:pPr lvl="0">
                        <a:buNone/>
                      </a:pPr>
                      <a:r>
                        <a:rPr lang="en-US" sz="1800" b="0" i="0" u="none" strike="noStrike" noProof="0" dirty="0">
                          <a:latin typeface="Aptos"/>
                        </a:rPr>
                        <a:t>Masked Language Modeling (MLM)</a:t>
                      </a:r>
                      <a:endParaRPr lang="en-US" dirty="0"/>
                    </a:p>
                  </a:txBody>
                  <a:tcPr/>
                </a:tc>
                <a:extLst>
                  <a:ext uri="{0D108BD9-81ED-4DB2-BD59-A6C34878D82A}">
                    <a16:rowId xmlns:a16="http://schemas.microsoft.com/office/drawing/2014/main" val="893946048"/>
                  </a:ext>
                </a:extLst>
              </a:tr>
              <a:tr h="788827">
                <a:tc>
                  <a:txBody>
                    <a:bodyPr/>
                    <a:lstStyle/>
                    <a:p>
                      <a:r>
                        <a:rPr lang="en-US" dirty="0"/>
                        <a:t>Properties Predicted</a:t>
                      </a:r>
                    </a:p>
                  </a:txBody>
                  <a:tcPr/>
                </a:tc>
                <a:tc>
                  <a:txBody>
                    <a:bodyPr/>
                    <a:lstStyle/>
                    <a:p>
                      <a:pPr lvl="0">
                        <a:buNone/>
                      </a:pPr>
                      <a:r>
                        <a:rPr lang="en-US" sz="1800" b="0" i="0" u="none" strike="noStrike" noProof="0" dirty="0">
                          <a:latin typeface="Aptos"/>
                        </a:rPr>
                        <a:t>Conductivity, Bandgap, Electron Affinity, Ionization Energy, Crystallization Tendency, Dielectric Constant, Refractive Index.</a:t>
                      </a:r>
                      <a:endParaRPr lang="en-US" dirty="0"/>
                    </a:p>
                  </a:txBody>
                  <a:tcPr/>
                </a:tc>
                <a:extLst>
                  <a:ext uri="{0D108BD9-81ED-4DB2-BD59-A6C34878D82A}">
                    <a16:rowId xmlns:a16="http://schemas.microsoft.com/office/drawing/2014/main" val="1526134230"/>
                  </a:ext>
                </a:extLst>
              </a:tr>
              <a:tr h="434660">
                <a:tc>
                  <a:txBody>
                    <a:bodyPr/>
                    <a:lstStyle/>
                    <a:p>
                      <a:r>
                        <a:rPr lang="en-US" dirty="0"/>
                        <a:t>Performance</a:t>
                      </a:r>
                    </a:p>
                  </a:txBody>
                  <a:tcPr/>
                </a:tc>
                <a:tc>
                  <a:txBody>
                    <a:bodyPr/>
                    <a:lstStyle/>
                    <a:p>
                      <a:pPr lvl="0">
                        <a:buNone/>
                      </a:pPr>
                      <a:r>
                        <a:rPr lang="en-US" sz="1800" b="0" i="0" u="none" strike="noStrike" noProof="0" dirty="0">
                          <a:latin typeface="Aptos"/>
                        </a:rPr>
                        <a:t>Outperforms </a:t>
                      </a:r>
                      <a:r>
                        <a:rPr lang="en-US" sz="1800" b="1" i="0" u="none" strike="noStrike" noProof="0" dirty="0">
                          <a:latin typeface="Aptos"/>
                        </a:rPr>
                        <a:t>all baseline models</a:t>
                      </a:r>
                      <a:endParaRPr lang="en-US" dirty="0"/>
                    </a:p>
                  </a:txBody>
                  <a:tcPr/>
                </a:tc>
                <a:extLst>
                  <a:ext uri="{0D108BD9-81ED-4DB2-BD59-A6C34878D82A}">
                    <a16:rowId xmlns:a16="http://schemas.microsoft.com/office/drawing/2014/main" val="1335777439"/>
                  </a:ext>
                </a:extLst>
              </a:tr>
              <a:tr h="788827">
                <a:tc>
                  <a:txBody>
                    <a:bodyPr/>
                    <a:lstStyle/>
                    <a:p>
                      <a:r>
                        <a:rPr lang="en-US" dirty="0"/>
                        <a:t>Key Findings</a:t>
                      </a:r>
                    </a:p>
                  </a:txBody>
                  <a:tcPr/>
                </a:tc>
                <a:tc>
                  <a:txBody>
                    <a:bodyPr/>
                    <a:lstStyle/>
                    <a:p>
                      <a:pPr lvl="0">
                        <a:buNone/>
                      </a:pPr>
                      <a:r>
                        <a:rPr lang="en-US" sz="1800" b="0" i="0" u="none" strike="noStrike" noProof="0" dirty="0">
                          <a:latin typeface="Aptos"/>
                        </a:rPr>
                        <a:t>MLM pretraining, fine-tuning Transformer layers, and </a:t>
                      </a:r>
                      <a:r>
                        <a:rPr lang="en-US" sz="1800" b="1" i="0" u="none" strike="noStrike" noProof="0" dirty="0">
                          <a:latin typeface="Aptos"/>
                        </a:rPr>
                        <a:t>data augmentation</a:t>
                      </a:r>
                      <a:r>
                        <a:rPr lang="en-US" sz="1800" b="0" i="0" u="none" strike="noStrike" noProof="0" dirty="0">
                          <a:latin typeface="Aptos"/>
                        </a:rPr>
                        <a:t> significantly improve accuracy.</a:t>
                      </a:r>
                      <a:endParaRPr lang="en-US" dirty="0"/>
                    </a:p>
                  </a:txBody>
                  <a:tcPr/>
                </a:tc>
                <a:extLst>
                  <a:ext uri="{0D108BD9-81ED-4DB2-BD59-A6C34878D82A}">
                    <a16:rowId xmlns:a16="http://schemas.microsoft.com/office/drawing/2014/main" val="2498132070"/>
                  </a:ext>
                </a:extLst>
              </a:tr>
              <a:tr h="788827">
                <a:tc>
                  <a:txBody>
                    <a:bodyPr/>
                    <a:lstStyle/>
                    <a:p>
                      <a:r>
                        <a:rPr lang="en-US" dirty="0"/>
                        <a:t>Interpretability</a:t>
                      </a:r>
                    </a:p>
                  </a:txBody>
                  <a:tcPr/>
                </a:tc>
                <a:tc>
                  <a:txBody>
                    <a:bodyPr/>
                    <a:lstStyle/>
                    <a:p>
                      <a:pPr lvl="0">
                        <a:buNone/>
                      </a:pPr>
                      <a:r>
                        <a:rPr lang="en-US" sz="1800" b="0" i="0" u="none" strike="noStrike" noProof="0" dirty="0">
                          <a:latin typeface="Aptos"/>
                        </a:rPr>
                        <a:t>Self-attention mechanism helps capture </a:t>
                      </a:r>
                      <a:r>
                        <a:rPr lang="en-US" sz="1800" b="1" i="0" u="none" strike="noStrike" noProof="0" dirty="0">
                          <a:latin typeface="Aptos"/>
                        </a:rPr>
                        <a:t>key chemical interactions</a:t>
                      </a:r>
                      <a:r>
                        <a:rPr lang="en-US" sz="1800" b="0" i="0" u="none" strike="noStrike" noProof="0" dirty="0">
                          <a:latin typeface="Aptos"/>
                        </a:rPr>
                        <a:t> for better predictions.</a:t>
                      </a:r>
                      <a:endParaRPr lang="en-US" dirty="0"/>
                    </a:p>
                  </a:txBody>
                  <a:tcPr/>
                </a:tc>
                <a:extLst>
                  <a:ext uri="{0D108BD9-81ED-4DB2-BD59-A6C34878D82A}">
                    <a16:rowId xmlns:a16="http://schemas.microsoft.com/office/drawing/2014/main" val="65817456"/>
                  </a:ext>
                </a:extLst>
              </a:tr>
              <a:tr h="788827">
                <a:tc>
                  <a:txBody>
                    <a:bodyPr/>
                    <a:lstStyle/>
                    <a:p>
                      <a:r>
                        <a:rPr lang="en-US" dirty="0"/>
                        <a:t>Future Applications</a:t>
                      </a:r>
                    </a:p>
                  </a:txBody>
                  <a:tcPr/>
                </a:tc>
                <a:tc>
                  <a:txBody>
                    <a:bodyPr/>
                    <a:lstStyle/>
                    <a:p>
                      <a:pPr lvl="0">
                        <a:buNone/>
                      </a:pPr>
                      <a:r>
                        <a:rPr lang="en-US" sz="1800" b="0" i="0" u="none" strike="noStrike" noProof="0" dirty="0">
                          <a:latin typeface="Aptos"/>
                        </a:rPr>
                        <a:t>Can be extended to </a:t>
                      </a:r>
                      <a:r>
                        <a:rPr lang="en-US" sz="1800" b="1" i="0" u="none" strike="noStrike" noProof="0" dirty="0">
                          <a:latin typeface="Aptos"/>
                        </a:rPr>
                        <a:t>copolymer predictions, reaction modeling, and multi-task learning.</a:t>
                      </a:r>
                      <a:endParaRPr lang="en-US" dirty="0"/>
                    </a:p>
                  </a:txBody>
                  <a:tcPr/>
                </a:tc>
                <a:extLst>
                  <a:ext uri="{0D108BD9-81ED-4DB2-BD59-A6C34878D82A}">
                    <a16:rowId xmlns:a16="http://schemas.microsoft.com/office/drawing/2014/main" val="1692888684"/>
                  </a:ext>
                </a:extLst>
              </a:tr>
            </a:tbl>
          </a:graphicData>
        </a:graphic>
      </p:graphicFrame>
    </p:spTree>
    <p:extLst>
      <p:ext uri="{BB962C8B-B14F-4D97-AF65-F5344CB8AC3E}">
        <p14:creationId xmlns:p14="http://schemas.microsoft.com/office/powerpoint/2010/main" val="751889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E5D570-81D1-3DCE-B27E-E649CE8B79EA}"/>
              </a:ext>
            </a:extLst>
          </p:cNvPr>
          <p:cNvSpPr>
            <a:spLocks noGrp="1"/>
          </p:cNvSpPr>
          <p:nvPr>
            <p:ph type="title"/>
          </p:nvPr>
        </p:nvSpPr>
        <p:spPr>
          <a:xfrm>
            <a:off x="883657" y="1005890"/>
            <a:ext cx="9428584" cy="3268520"/>
          </a:xfrm>
        </p:spPr>
        <p:txBody>
          <a:bodyPr vert="horz" lIns="91440" tIns="45720" rIns="91440" bIns="45720" rtlCol="0" anchor="b">
            <a:normAutofit/>
          </a:bodyPr>
          <a:lstStyle/>
          <a:p>
            <a:pPr algn="r"/>
            <a:r>
              <a:rPr lang="en-US" sz="6600">
                <a:solidFill>
                  <a:srgbClr val="FFFFFF"/>
                </a:solidFill>
              </a:rPr>
              <a:t>    Thank You         </a:t>
            </a:r>
            <a:r>
              <a:rPr lang="en-US" sz="6600" dirty="0">
                <a:solidFill>
                  <a:srgbClr val="FFFFFF"/>
                </a:solidFill>
              </a:rPr>
              <a:t>  </a:t>
            </a:r>
            <a:r>
              <a:rPr lang="en-US" sz="4800" dirty="0">
                <a:solidFill>
                  <a:srgbClr val="FFFFFF"/>
                </a:solidFill>
              </a:rPr>
              <a:t>         </a:t>
            </a:r>
            <a:endParaRPr lang="en-US" sz="4800" kern="1200" dirty="0">
              <a:solidFill>
                <a:srgbClr val="FFFFFF"/>
              </a:solidFill>
              <a:latin typeface="+mj-lt"/>
            </a:endParaRPr>
          </a:p>
        </p:txBody>
      </p:sp>
      <p:sp>
        <p:nvSpPr>
          <p:cNvPr id="35" name="Rectangle 34">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39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4988-4284-8D1B-26CE-14D7B02872C4}"/>
              </a:ext>
            </a:extLst>
          </p:cNvPr>
          <p:cNvSpPr>
            <a:spLocks noGrp="1"/>
          </p:cNvSpPr>
          <p:nvPr>
            <p:ph type="title"/>
          </p:nvPr>
        </p:nvSpPr>
        <p:spPr>
          <a:xfrm>
            <a:off x="3670537" y="350747"/>
            <a:ext cx="8517148" cy="6616432"/>
          </a:xfrm>
        </p:spPr>
        <p:txBody>
          <a:bodyPr>
            <a:normAutofit/>
          </a:bodyPr>
          <a:lstStyle/>
          <a:p>
            <a:r>
              <a:rPr lang="en-US" sz="4800" dirty="0">
                <a:solidFill>
                  <a:srgbClr val="FF0000"/>
                </a:solidFill>
                <a:latin typeface="Franklin Gothic"/>
                <a:ea typeface="Calibri"/>
                <a:cs typeface="Calibri"/>
              </a:rPr>
              <a:t>ABSTRACT</a:t>
            </a:r>
            <a:br>
              <a:rPr lang="en-US" sz="4800" dirty="0">
                <a:solidFill>
                  <a:srgbClr val="FF0000"/>
                </a:solidFill>
                <a:latin typeface="Franklin Gothic"/>
                <a:ea typeface="Calibri"/>
                <a:cs typeface="Calibri"/>
              </a:rPr>
            </a:br>
            <a:br>
              <a:rPr lang="en-US" sz="3200" dirty="0">
                <a:latin typeface="Franklin Gothic"/>
                <a:ea typeface="Calibri"/>
                <a:cs typeface="Calibri"/>
              </a:rPr>
            </a:br>
            <a:r>
              <a:rPr lang="en-US" sz="3200" b="1" dirty="0">
                <a:latin typeface="Aptos"/>
                <a:ea typeface="Calibri"/>
                <a:cs typeface="Calibri"/>
              </a:rPr>
              <a:t>Develop a Transformer-based model </a:t>
            </a:r>
            <a:br>
              <a:rPr lang="en-US" sz="3200" b="1" dirty="0">
                <a:latin typeface="Aptos"/>
                <a:ea typeface="Calibri"/>
                <a:cs typeface="Calibri"/>
              </a:rPr>
            </a:br>
            <a:r>
              <a:rPr lang="en-US" sz="3200" b="1" dirty="0">
                <a:latin typeface="Aptos"/>
                <a:ea typeface="Calibri"/>
                <a:cs typeface="Calibri"/>
              </a:rPr>
              <a:t> (Transpolymer) for predicting polymer properties.</a:t>
            </a:r>
            <a:br>
              <a:rPr lang="en-US" sz="3200" b="1" dirty="0">
                <a:latin typeface="Aptos"/>
                <a:ea typeface="Calibri"/>
                <a:cs typeface="Calibri"/>
              </a:rPr>
            </a:br>
            <a:br>
              <a:rPr lang="en-US" sz="3200" b="1" dirty="0">
                <a:latin typeface="Aptos"/>
                <a:ea typeface="Calibri"/>
                <a:cs typeface="Calibri"/>
              </a:rPr>
            </a:br>
            <a:br>
              <a:rPr lang="en-US" sz="3200" dirty="0">
                <a:latin typeface="Franklin Gothic"/>
                <a:ea typeface="Calibri"/>
                <a:cs typeface="Calibri"/>
              </a:rPr>
            </a:br>
            <a:r>
              <a:rPr lang="en-US" sz="3200" b="1" dirty="0">
                <a:latin typeface="Aptos"/>
                <a:ea typeface="+mj-lt"/>
                <a:cs typeface="+mj-lt"/>
              </a:rPr>
              <a:t>Traditional methods for evaluating polymer properties are expensive and time-consuming, requiring experiments or simulations</a:t>
            </a:r>
            <a:br>
              <a:rPr lang="en-US" sz="3200" b="1" dirty="0">
                <a:latin typeface="Aptos"/>
                <a:ea typeface="Calibri"/>
                <a:cs typeface="Calibri"/>
              </a:rPr>
            </a:br>
            <a:br>
              <a:rPr lang="en-US" sz="3200" b="1" dirty="0">
                <a:latin typeface="Aptos"/>
                <a:ea typeface="Calibri"/>
                <a:cs typeface="Calibri"/>
              </a:rPr>
            </a:br>
            <a:br>
              <a:rPr lang="en-US" sz="3200" b="1" dirty="0">
                <a:latin typeface="Aptos"/>
                <a:ea typeface="Calibri"/>
                <a:cs typeface="Calibri"/>
              </a:rPr>
            </a:br>
            <a:endParaRPr lang="en-US" sz="3200">
              <a:latin typeface="Franklin Gothic"/>
              <a:ea typeface="+mj-lt"/>
              <a:cs typeface="+mj-lt"/>
            </a:endParaRPr>
          </a:p>
        </p:txBody>
      </p:sp>
    </p:spTree>
    <p:extLst>
      <p:ext uri="{BB962C8B-B14F-4D97-AF65-F5344CB8AC3E}">
        <p14:creationId xmlns:p14="http://schemas.microsoft.com/office/powerpoint/2010/main" val="333264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white and blue swirly background&#10;&#10;AI-generated content may be incorrect.">
            <a:extLst>
              <a:ext uri="{FF2B5EF4-FFF2-40B4-BE49-F238E27FC236}">
                <a16:creationId xmlns:a16="http://schemas.microsoft.com/office/drawing/2014/main" id="{198D38AD-4291-2F94-FC17-8A4EED353ABD}"/>
              </a:ext>
            </a:extLst>
          </p:cNvPr>
          <p:cNvPicPr>
            <a:picLocks noGrp="1" noChangeAspect="1"/>
          </p:cNvPicPr>
          <p:nvPr>
            <p:ph idx="1"/>
          </p:nvPr>
        </p:nvPicPr>
        <p:blipFill>
          <a:blip r:embed="rId2"/>
          <a:srcRect t="20887" b="4127"/>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FD41A4CB-9050-AEAC-5B4E-D38F57A34412}"/>
              </a:ext>
            </a:extLst>
          </p:cNvPr>
          <p:cNvSpPr txBox="1"/>
          <p:nvPr/>
        </p:nvSpPr>
        <p:spPr>
          <a:xfrm>
            <a:off x="3574212" y="598099"/>
            <a:ext cx="8077198" cy="54230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FF0000"/>
                </a:solidFill>
                <a:latin typeface="Franklin Gothic"/>
              </a:rPr>
              <a:t>CONCLUSION</a:t>
            </a:r>
          </a:p>
          <a:p>
            <a:endParaRPr lang="en-US" dirty="0"/>
          </a:p>
          <a:p>
            <a:pPr>
              <a:lnSpc>
                <a:spcPct val="90000"/>
              </a:lnSpc>
              <a:spcBef>
                <a:spcPct val="0"/>
              </a:spcBef>
            </a:pPr>
            <a:r>
              <a:rPr lang="en-US" sz="3200" dirty="0">
                <a:latin typeface="Franklin Gothic"/>
              </a:rPr>
              <a:t>Transpolymer uses a smart tokenizer that understands chemical structures. It learns patterns using a self-attention mechanism.</a:t>
            </a:r>
            <a:br>
              <a:rPr lang="en-US" sz="3200" dirty="0">
                <a:latin typeface="Franklin Gothic"/>
              </a:rPr>
            </a:br>
            <a:endParaRPr lang="en-US" sz="3200">
              <a:latin typeface="Franklin Gothic"/>
            </a:endParaRPr>
          </a:p>
          <a:p>
            <a:pPr>
              <a:lnSpc>
                <a:spcPct val="90000"/>
              </a:lnSpc>
              <a:spcBef>
                <a:spcPct val="0"/>
              </a:spcBef>
            </a:pPr>
            <a:r>
              <a:rPr lang="en-US" sz="3200" dirty="0">
                <a:latin typeface="Franklin Gothic"/>
              </a:rPr>
              <a:t>It is first pretrained on a huge dataset of polymers using a technique called Masked Language Modeling (MLM) to improve accuracy.</a:t>
            </a:r>
          </a:p>
          <a:p>
            <a:endParaRPr lang="en-US" dirty="0"/>
          </a:p>
          <a:p>
            <a:endParaRPr lang="en-US" dirty="0"/>
          </a:p>
          <a:p>
            <a:endParaRPr lang="en-US" dirty="0"/>
          </a:p>
        </p:txBody>
      </p:sp>
    </p:spTree>
    <p:extLst>
      <p:ext uri="{BB962C8B-B14F-4D97-AF65-F5344CB8AC3E}">
        <p14:creationId xmlns:p14="http://schemas.microsoft.com/office/powerpoint/2010/main" val="160844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4051-4215-E0BC-CA64-51CCA83A3082}"/>
              </a:ext>
            </a:extLst>
          </p:cNvPr>
          <p:cNvSpPr>
            <a:spLocks noGrp="1"/>
          </p:cNvSpPr>
          <p:nvPr>
            <p:ph type="title"/>
          </p:nvPr>
        </p:nvSpPr>
        <p:spPr>
          <a:xfrm>
            <a:off x="838200" y="5430"/>
            <a:ext cx="10515600" cy="1865890"/>
          </a:xfrm>
        </p:spPr>
        <p:txBody>
          <a:bodyPr/>
          <a:lstStyle/>
          <a:p>
            <a:r>
              <a:rPr lang="en-US" dirty="0">
                <a:latin typeface="Franklin Gothic"/>
              </a:rPr>
              <a:t>WHY TRADITIONAL MODELS FALL SHORT?</a:t>
            </a:r>
          </a:p>
        </p:txBody>
      </p:sp>
      <p:sp>
        <p:nvSpPr>
          <p:cNvPr id="3" name="Content Placeholder 2">
            <a:extLst>
              <a:ext uri="{FF2B5EF4-FFF2-40B4-BE49-F238E27FC236}">
                <a16:creationId xmlns:a16="http://schemas.microsoft.com/office/drawing/2014/main" id="{F2B5A934-8F09-AF87-ACFF-452EFB4D14A8}"/>
              </a:ext>
            </a:extLst>
          </p:cNvPr>
          <p:cNvSpPr>
            <a:spLocks noGrp="1"/>
          </p:cNvSpPr>
          <p:nvPr>
            <p:ph idx="1"/>
          </p:nvPr>
        </p:nvSpPr>
        <p:spPr>
          <a:xfrm>
            <a:off x="838200" y="1871896"/>
            <a:ext cx="10515600" cy="4842256"/>
          </a:xfrm>
        </p:spPr>
        <p:txBody>
          <a:bodyPr vert="horz" lIns="91440" tIns="45720" rIns="91440" bIns="45720" rtlCol="0" anchor="t">
            <a:noAutofit/>
          </a:bodyPr>
          <a:lstStyle/>
          <a:p>
            <a:r>
              <a:rPr lang="en-US" sz="2400" dirty="0">
                <a:latin typeface="Franklin Gothic"/>
                <a:ea typeface="+mn-lt"/>
                <a:cs typeface="+mn-lt"/>
              </a:rPr>
              <a:t>CNNs (Convolutional Neural Networks) – Best for image-based tasks but Struggle with sequential data like polymers and fail to capture long-range dependencies effectively.</a:t>
            </a:r>
            <a:endParaRPr lang="en-US" sz="2400" dirty="0">
              <a:latin typeface="Franklin Gothic"/>
            </a:endParaRPr>
          </a:p>
          <a:p>
            <a:r>
              <a:rPr lang="en-US" sz="2400" dirty="0">
                <a:latin typeface="Franklin Gothic"/>
                <a:ea typeface="+mn-lt"/>
                <a:cs typeface="+mn-lt"/>
              </a:rPr>
              <a:t> RNNs (Recurrent Neural Networks) – Process data sequentially, making them slow, hard to parallelize, and prone to the vanishing gradient problem.</a:t>
            </a:r>
            <a:endParaRPr lang="en-US" sz="2400" dirty="0">
              <a:latin typeface="Franklin Gothic"/>
            </a:endParaRPr>
          </a:p>
          <a:p>
            <a:r>
              <a:rPr lang="en-US" sz="2400" dirty="0">
                <a:latin typeface="Franklin Gothic"/>
                <a:ea typeface="+mn-lt"/>
                <a:cs typeface="+mn-lt"/>
              </a:rPr>
              <a:t>LSTMs (Long Short-Term Memory Networks) – While better than RNNs, they are computationally expensive, inefficient for very long sequences, and still struggle with parallelization.</a:t>
            </a:r>
            <a:endParaRPr lang="en-US" sz="2400" dirty="0">
              <a:latin typeface="Franklin Gothic"/>
            </a:endParaRPr>
          </a:p>
          <a:p>
            <a:r>
              <a:rPr lang="en-US" sz="2400" dirty="0">
                <a:latin typeface="Franklin Gothic"/>
                <a:ea typeface="+mn-lt"/>
                <a:cs typeface="+mn-lt"/>
              </a:rPr>
              <a:t>GNNs (Graph Neural Networks) – Work well for molecular graphs but struggle with polymer sequences, as they rely on local neighborhood information rather than capturing global dependencies.</a:t>
            </a:r>
            <a:endParaRPr lang="en-US" sz="2400">
              <a:latin typeface="Franklin Gothic"/>
            </a:endParaRPr>
          </a:p>
        </p:txBody>
      </p:sp>
    </p:spTree>
    <p:extLst>
      <p:ext uri="{BB962C8B-B14F-4D97-AF65-F5344CB8AC3E}">
        <p14:creationId xmlns:p14="http://schemas.microsoft.com/office/powerpoint/2010/main" val="232036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64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F3F86-2207-DB7F-5ADB-6A3C92D4539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b="1" kern="1200" dirty="0">
                <a:solidFill>
                  <a:srgbClr val="FFFFFF"/>
                </a:solidFill>
                <a:latin typeface="Franklin Gothic"/>
              </a:rPr>
              <a:t>WHY</a:t>
            </a:r>
            <a:br>
              <a:rPr lang="en-US" sz="2000" b="1" dirty="0">
                <a:latin typeface="Franklin Gothic"/>
              </a:rPr>
            </a:br>
            <a:r>
              <a:rPr lang="en-US" sz="2000" b="1" dirty="0">
                <a:solidFill>
                  <a:srgbClr val="FFFFFF"/>
                </a:solidFill>
                <a:latin typeface="Franklin Gothic"/>
              </a:rPr>
              <a:t> TRANSFOMERS</a:t>
            </a:r>
            <a:br>
              <a:rPr lang="en-US" sz="2000" b="1" dirty="0">
                <a:solidFill>
                  <a:srgbClr val="FFFFFF"/>
                </a:solidFill>
                <a:latin typeface="Franklin Gothic"/>
              </a:rPr>
            </a:br>
            <a:r>
              <a:rPr lang="en-US" sz="2000" b="1" dirty="0">
                <a:solidFill>
                  <a:srgbClr val="FFFFFF"/>
                </a:solidFill>
                <a:latin typeface="Franklin Gothic"/>
              </a:rPr>
              <a:t>ARE </a:t>
            </a:r>
            <a:br>
              <a:rPr lang="en-US" sz="2000" b="1" dirty="0">
                <a:latin typeface="Franklin Gothic"/>
              </a:rPr>
            </a:br>
            <a:r>
              <a:rPr lang="en-US" sz="2000" b="1" kern="1200" dirty="0">
                <a:solidFill>
                  <a:srgbClr val="FFFFFF"/>
                </a:solidFill>
                <a:latin typeface="Franklin Gothic"/>
              </a:rPr>
              <a:t> BETTER?</a:t>
            </a:r>
          </a:p>
        </p:txBody>
      </p:sp>
      <p:sp>
        <p:nvSpPr>
          <p:cNvPr id="6" name="Content Placeholder 5">
            <a:extLst>
              <a:ext uri="{FF2B5EF4-FFF2-40B4-BE49-F238E27FC236}">
                <a16:creationId xmlns:a16="http://schemas.microsoft.com/office/drawing/2014/main" id="{FBA8DA58-E57C-0846-2524-3F6A426F7CAD}"/>
              </a:ext>
            </a:extLst>
          </p:cNvPr>
          <p:cNvSpPr>
            <a:spLocks noGrp="1"/>
          </p:cNvSpPr>
          <p:nvPr>
            <p:ph idx="1"/>
          </p:nvPr>
        </p:nvSpPr>
        <p:spPr>
          <a:xfrm>
            <a:off x="3789218" y="828098"/>
            <a:ext cx="7564582" cy="5348865"/>
          </a:xfrm>
        </p:spPr>
        <p:txBody>
          <a:bodyPr vert="horz" lIns="91440" tIns="45720" rIns="91440" bIns="45720" rtlCol="0" anchor="t">
            <a:normAutofit/>
          </a:bodyPr>
          <a:lstStyle/>
          <a:p>
            <a:pPr marL="0" indent="0">
              <a:buNone/>
            </a:pPr>
            <a:r>
              <a:rPr lang="en-US" dirty="0"/>
              <a:t>                                                                                  </a:t>
            </a:r>
          </a:p>
        </p:txBody>
      </p:sp>
      <p:sp>
        <p:nvSpPr>
          <p:cNvPr id="7" name="TextBox 6">
            <a:extLst>
              <a:ext uri="{FF2B5EF4-FFF2-40B4-BE49-F238E27FC236}">
                <a16:creationId xmlns:a16="http://schemas.microsoft.com/office/drawing/2014/main" id="{E159CDDC-EF70-3F57-D5E0-A9E353CC97CA}"/>
              </a:ext>
            </a:extLst>
          </p:cNvPr>
          <p:cNvSpPr txBox="1"/>
          <p:nvPr/>
        </p:nvSpPr>
        <p:spPr>
          <a:xfrm>
            <a:off x="4516582" y="1510146"/>
            <a:ext cx="746759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v"/>
            </a:pPr>
            <a:r>
              <a:rPr lang="en-US" sz="2800" dirty="0">
                <a:ea typeface="+mn-lt"/>
                <a:cs typeface="+mn-lt"/>
              </a:rPr>
              <a:t>Use self-attention, allowing them to capture long-range dependencies efficiently.</a:t>
            </a:r>
            <a:endParaRPr lang="en-US" sz="2800" dirty="0"/>
          </a:p>
          <a:p>
            <a:endParaRPr lang="en-US" sz="2800" dirty="0"/>
          </a:p>
          <a:p>
            <a:pPr marL="457200" indent="-457200">
              <a:buFont typeface="Wingdings"/>
              <a:buChar char="v"/>
            </a:pPr>
            <a:r>
              <a:rPr lang="en-US" sz="2800" dirty="0">
                <a:ea typeface="+mn-lt"/>
                <a:cs typeface="+mn-lt"/>
              </a:rPr>
              <a:t>Process sequences in parallel, making them faster and more scalable.</a:t>
            </a:r>
            <a:endParaRPr lang="en-US" sz="2800" dirty="0"/>
          </a:p>
          <a:p>
            <a:endParaRPr lang="en-US" sz="2800" dirty="0"/>
          </a:p>
          <a:p>
            <a:pPr marL="457200" indent="-457200">
              <a:buFont typeface="Wingdings"/>
              <a:buChar char="v"/>
            </a:pPr>
            <a:r>
              <a:rPr lang="en-US" sz="2800" dirty="0">
                <a:ea typeface="+mn-lt"/>
                <a:cs typeface="+mn-lt"/>
              </a:rPr>
              <a:t>More generalizable across different polymer structures.</a:t>
            </a:r>
            <a:endParaRPr lang="en-US" sz="2800" dirty="0"/>
          </a:p>
        </p:txBody>
      </p:sp>
    </p:spTree>
    <p:extLst>
      <p:ext uri="{BB962C8B-B14F-4D97-AF65-F5344CB8AC3E}">
        <p14:creationId xmlns:p14="http://schemas.microsoft.com/office/powerpoint/2010/main" val="277209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1871-5779-DE3A-D60F-6BF8CCEF94A8}"/>
              </a:ext>
            </a:extLst>
          </p:cNvPr>
          <p:cNvSpPr>
            <a:spLocks noGrp="1"/>
          </p:cNvSpPr>
          <p:nvPr>
            <p:ph type="title"/>
          </p:nvPr>
        </p:nvSpPr>
        <p:spPr>
          <a:xfrm>
            <a:off x="1669473" y="4907"/>
            <a:ext cx="10515600" cy="826801"/>
          </a:xfrm>
        </p:spPr>
        <p:txBody>
          <a:bodyPr>
            <a:normAutofit fontScale="90000"/>
          </a:bodyPr>
          <a:lstStyle/>
          <a:p>
            <a:r>
              <a:rPr lang="en-US" sz="5400" dirty="0">
                <a:latin typeface="Franklin Gothic"/>
              </a:rPr>
              <a:t>WORKFLOW OF TRANSPOLYMER</a:t>
            </a:r>
          </a:p>
        </p:txBody>
      </p:sp>
      <p:sp>
        <p:nvSpPr>
          <p:cNvPr id="5" name="TextBox 4">
            <a:extLst>
              <a:ext uri="{FF2B5EF4-FFF2-40B4-BE49-F238E27FC236}">
                <a16:creationId xmlns:a16="http://schemas.microsoft.com/office/drawing/2014/main" id="{44B66BF3-433E-B9BE-4546-29B06211FE6E}"/>
              </a:ext>
            </a:extLst>
          </p:cNvPr>
          <p:cNvSpPr txBox="1"/>
          <p:nvPr/>
        </p:nvSpPr>
        <p:spPr>
          <a:xfrm>
            <a:off x="3255820" y="831273"/>
            <a:ext cx="882534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Franklin Gothic"/>
                <a:ea typeface="+mn-lt"/>
                <a:cs typeface="+mn-lt"/>
              </a:rPr>
              <a:t>1. Data Preparation</a:t>
            </a:r>
            <a:endParaRPr lang="en-US" sz="2800">
              <a:latin typeface="Franklin Gothic"/>
            </a:endParaRPr>
          </a:p>
          <a:p>
            <a:endParaRPr lang="en-US"/>
          </a:p>
          <a:p>
            <a:r>
              <a:rPr lang="en-US" dirty="0">
                <a:solidFill>
                  <a:srgbClr val="0070C0"/>
                </a:solidFill>
                <a:latin typeface="Franklin Gothic"/>
                <a:ea typeface="+mn-lt"/>
                <a:cs typeface="+mn-lt"/>
              </a:rPr>
              <a:t>Polymer Tokenization:</a:t>
            </a:r>
            <a:r>
              <a:rPr lang="en-US" dirty="0">
                <a:solidFill>
                  <a:srgbClr val="0070C0"/>
                </a:solidFill>
                <a:ea typeface="+mn-lt"/>
                <a:cs typeface="+mn-lt"/>
              </a:rPr>
              <a:t> </a:t>
            </a:r>
            <a:r>
              <a:rPr lang="en-US" sz="2000" dirty="0">
                <a:latin typeface="Franklin Gothic"/>
                <a:ea typeface="+mn-lt"/>
                <a:cs typeface="+mn-lt"/>
              </a:rPr>
              <a:t>Converts polymer structures into meaningful sequences using SMILES representation and chemical descriptors.</a:t>
            </a:r>
            <a:endParaRPr lang="en-US" sz="2000">
              <a:latin typeface="Franklin Gothic"/>
            </a:endParaRPr>
          </a:p>
          <a:p>
            <a:r>
              <a:rPr lang="en-US" sz="2000" dirty="0">
                <a:solidFill>
                  <a:srgbClr val="0070C0"/>
                </a:solidFill>
                <a:latin typeface="Franklin Gothic"/>
                <a:ea typeface="+mn-lt"/>
                <a:cs typeface="+mn-lt"/>
              </a:rPr>
              <a:t>Data Augmentation:</a:t>
            </a:r>
            <a:r>
              <a:rPr lang="en-US" sz="2000" dirty="0">
                <a:latin typeface="Franklin Gothic"/>
                <a:ea typeface="+mn-lt"/>
                <a:cs typeface="+mn-lt"/>
              </a:rPr>
              <a:t> Generates non-canonical SMILES to improve model robustness and generalization.</a:t>
            </a:r>
            <a:endParaRPr lang="en-US" sz="2000">
              <a:latin typeface="Franklin Gothic"/>
            </a:endParaRPr>
          </a:p>
          <a:p>
            <a:endParaRPr lang="en-US" sz="2000" dirty="0">
              <a:ea typeface="+mn-lt"/>
              <a:cs typeface="+mn-lt"/>
            </a:endParaRPr>
          </a:p>
          <a:p>
            <a:r>
              <a:rPr lang="en-US" sz="2800" dirty="0">
                <a:latin typeface="Franklin Gothic"/>
                <a:ea typeface="+mn-lt"/>
                <a:cs typeface="+mn-lt"/>
              </a:rPr>
              <a:t>2. Pretraining Phase (Unlabeled Data)</a:t>
            </a:r>
            <a:endParaRPr lang="en-US" sz="2800" dirty="0">
              <a:latin typeface="Franklin Gothic"/>
            </a:endParaRPr>
          </a:p>
          <a:p>
            <a:endParaRPr lang="en-US" sz="2800" dirty="0">
              <a:solidFill>
                <a:srgbClr val="000000"/>
              </a:solidFill>
              <a:latin typeface="Franklin Gothic"/>
              <a:ea typeface="+mn-lt"/>
              <a:cs typeface="+mn-lt"/>
            </a:endParaRPr>
          </a:p>
          <a:p>
            <a:r>
              <a:rPr lang="en-US" sz="2000" dirty="0">
                <a:solidFill>
                  <a:srgbClr val="0070C0"/>
                </a:solidFill>
                <a:latin typeface="Franklin Gothic"/>
                <a:ea typeface="+mn-lt"/>
                <a:cs typeface="+mn-lt"/>
              </a:rPr>
              <a:t>Transformer Encoder Setup:</a:t>
            </a:r>
            <a:r>
              <a:rPr lang="en-US" dirty="0">
                <a:latin typeface="Franklin Gothic"/>
                <a:ea typeface="+mn-lt"/>
                <a:cs typeface="+mn-lt"/>
              </a:rPr>
              <a:t> </a:t>
            </a:r>
            <a:r>
              <a:rPr lang="en-US" sz="2000" dirty="0">
                <a:latin typeface="Franklin Gothic"/>
                <a:ea typeface="+mn-lt"/>
                <a:cs typeface="+mn-lt"/>
              </a:rPr>
              <a:t>Initializes a </a:t>
            </a:r>
            <a:r>
              <a:rPr lang="en-US" sz="2000" err="1">
                <a:latin typeface="Franklin Gothic"/>
                <a:ea typeface="+mn-lt"/>
                <a:cs typeface="+mn-lt"/>
              </a:rPr>
              <a:t>RoBERTa</a:t>
            </a:r>
            <a:r>
              <a:rPr lang="en-US" sz="2000" dirty="0">
                <a:latin typeface="Franklin Gothic"/>
                <a:ea typeface="+mn-lt"/>
                <a:cs typeface="+mn-lt"/>
              </a:rPr>
              <a:t>-based transformer to learn polymer representations.</a:t>
            </a:r>
            <a:endParaRPr lang="en-US" sz="2000">
              <a:latin typeface="Franklin Gothic"/>
            </a:endParaRPr>
          </a:p>
          <a:p>
            <a:r>
              <a:rPr lang="en-US" sz="2000" dirty="0">
                <a:solidFill>
                  <a:srgbClr val="0070C0"/>
                </a:solidFill>
                <a:latin typeface="Franklin Gothic"/>
                <a:ea typeface="+mn-lt"/>
                <a:cs typeface="+mn-lt"/>
              </a:rPr>
              <a:t>Masked Language Modeling (MLM):</a:t>
            </a:r>
            <a:r>
              <a:rPr lang="en-US" sz="2000" dirty="0">
                <a:latin typeface="Franklin Gothic"/>
                <a:ea typeface="+mn-lt"/>
                <a:cs typeface="+mn-lt"/>
              </a:rPr>
              <a:t>The model is trained to predict the original masked tokens based on the surrounding context.</a:t>
            </a:r>
            <a:endParaRPr lang="en-US" sz="2000">
              <a:latin typeface="Franklin Gothic"/>
            </a:endParaRPr>
          </a:p>
          <a:p>
            <a:r>
              <a:rPr lang="en-US" sz="2000" dirty="0">
                <a:solidFill>
                  <a:srgbClr val="0070C0"/>
                </a:solidFill>
                <a:latin typeface="Franklin Gothic"/>
                <a:ea typeface="+mn-lt"/>
                <a:cs typeface="+mn-lt"/>
              </a:rPr>
              <a:t>Masking Strategy:</a:t>
            </a:r>
            <a:r>
              <a:rPr lang="en-US" sz="2000" dirty="0">
                <a:latin typeface="Franklin Gothic"/>
                <a:ea typeface="+mn-lt"/>
                <a:cs typeface="+mn-lt"/>
              </a:rPr>
              <a:t> </a:t>
            </a:r>
            <a:r>
              <a:rPr lang="en-US" dirty="0">
                <a:latin typeface="Franklin Gothic"/>
                <a:ea typeface="+mn-lt"/>
                <a:cs typeface="+mn-lt"/>
              </a:rPr>
              <a:t>15% of tokens are randomly masked.</a:t>
            </a:r>
            <a:endParaRPr lang="en-US">
              <a:latin typeface="Franklin Gothic"/>
            </a:endParaRPr>
          </a:p>
          <a:p>
            <a:r>
              <a:rPr lang="en-US" sz="2000" dirty="0">
                <a:solidFill>
                  <a:srgbClr val="0070C0"/>
                </a:solidFill>
                <a:latin typeface="Franklin Gothic"/>
                <a:ea typeface="+mn-lt"/>
                <a:cs typeface="+mn-lt"/>
              </a:rPr>
              <a:t>Prediction Mechanism: </a:t>
            </a:r>
            <a:r>
              <a:rPr lang="en-US" sz="2000" dirty="0">
                <a:latin typeface="Franklin Gothic"/>
                <a:ea typeface="+mn-lt"/>
                <a:cs typeface="+mn-lt"/>
              </a:rPr>
              <a:t>T</a:t>
            </a:r>
            <a:r>
              <a:rPr lang="en-US" dirty="0">
                <a:latin typeface="Franklin Gothic"/>
                <a:ea typeface="+mn-lt"/>
                <a:cs typeface="+mn-lt"/>
              </a:rPr>
              <a:t>he model predicts masked tokens using a </a:t>
            </a:r>
            <a:r>
              <a:rPr lang="en-US" dirty="0" err="1">
                <a:latin typeface="Franklin Gothic"/>
                <a:ea typeface="+mn-lt"/>
                <a:cs typeface="+mn-lt"/>
              </a:rPr>
              <a:t>Softmax</a:t>
            </a:r>
            <a:r>
              <a:rPr lang="en-US" dirty="0">
                <a:latin typeface="Franklin Gothic"/>
                <a:ea typeface="+mn-lt"/>
                <a:cs typeface="+mn-lt"/>
              </a:rPr>
              <a:t> layer with Cross-Entropy Loss.</a:t>
            </a:r>
            <a:endParaRPr lang="en-US">
              <a:latin typeface="Franklin Gothic"/>
            </a:endParaRPr>
          </a:p>
          <a:p>
            <a:r>
              <a:rPr lang="en-US" sz="2000" dirty="0">
                <a:solidFill>
                  <a:srgbClr val="0070C0"/>
                </a:solidFill>
                <a:latin typeface="Franklin Gothic"/>
                <a:ea typeface="+mn-lt"/>
                <a:cs typeface="+mn-lt"/>
              </a:rPr>
              <a:t>Optimization: </a:t>
            </a:r>
            <a:r>
              <a:rPr lang="en-US" dirty="0">
                <a:latin typeface="Franklin Gothic"/>
                <a:ea typeface="+mn-lt"/>
                <a:cs typeface="+mn-lt"/>
              </a:rPr>
              <a:t>Weights are updated using the </a:t>
            </a:r>
            <a:r>
              <a:rPr lang="en-US" dirty="0" err="1">
                <a:latin typeface="Franklin Gothic"/>
                <a:ea typeface="+mn-lt"/>
                <a:cs typeface="+mn-lt"/>
              </a:rPr>
              <a:t>AdamW</a:t>
            </a:r>
            <a:r>
              <a:rPr lang="en-US" dirty="0">
                <a:latin typeface="Franklin Gothic"/>
                <a:ea typeface="+mn-lt"/>
                <a:cs typeface="+mn-lt"/>
              </a:rPr>
              <a:t> optimizer.</a:t>
            </a:r>
            <a:endParaRPr lang="en-US">
              <a:latin typeface="Franklin Gothic"/>
            </a:endParaRPr>
          </a:p>
        </p:txBody>
      </p:sp>
    </p:spTree>
    <p:extLst>
      <p:ext uri="{BB962C8B-B14F-4D97-AF65-F5344CB8AC3E}">
        <p14:creationId xmlns:p14="http://schemas.microsoft.com/office/powerpoint/2010/main" val="17827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8C8F-30FD-A582-F811-4C3A88F33122}"/>
              </a:ext>
            </a:extLst>
          </p:cNvPr>
          <p:cNvSpPr>
            <a:spLocks noGrp="1"/>
          </p:cNvSpPr>
          <p:nvPr>
            <p:ph type="title"/>
          </p:nvPr>
        </p:nvSpPr>
        <p:spPr>
          <a:xfrm>
            <a:off x="3682040" y="171162"/>
            <a:ext cx="7644051" cy="6436582"/>
          </a:xfrm>
        </p:spPr>
        <p:txBody>
          <a:bodyPr>
            <a:normAutofit/>
          </a:bodyPr>
          <a:lstStyle/>
          <a:p>
            <a:r>
              <a:rPr lang="en-US" sz="3200" dirty="0">
                <a:latin typeface="Franklin Gothic"/>
              </a:rPr>
              <a:t>3.Fine-tuning phase(Labeled data)</a:t>
            </a:r>
            <a:br>
              <a:rPr lang="en-US" sz="3200" dirty="0">
                <a:latin typeface="Franklin Gothic"/>
              </a:rPr>
            </a:br>
            <a:br>
              <a:rPr lang="en-US" sz="2800" dirty="0">
                <a:latin typeface="Franklin Gothic"/>
              </a:rPr>
            </a:br>
            <a:r>
              <a:rPr lang="en-US" sz="2800" dirty="0">
                <a:solidFill>
                  <a:srgbClr val="FF0000"/>
                </a:solidFill>
                <a:latin typeface="Franklin Gothic"/>
                <a:ea typeface="+mj-lt"/>
                <a:cs typeface="+mj-lt"/>
              </a:rPr>
              <a:t>What is Fine-Tuning?</a:t>
            </a:r>
            <a:endParaRPr lang="en-US" sz="2800">
              <a:solidFill>
                <a:srgbClr val="FF0000"/>
              </a:solidFill>
              <a:latin typeface="Franklin Gothic"/>
            </a:endParaRPr>
          </a:p>
          <a:p>
            <a:r>
              <a:rPr lang="en-US" sz="2400" dirty="0">
                <a:latin typeface="Franklin Gothic"/>
                <a:ea typeface="+mj-lt"/>
                <a:cs typeface="+mj-lt"/>
              </a:rPr>
              <a:t>Adapting the pretrained TransPolymer model for specific polymer property predictions using labeled data.</a:t>
            </a:r>
            <a:br>
              <a:rPr lang="en-US" sz="2400" dirty="0">
                <a:latin typeface="Franklin Gothic"/>
                <a:ea typeface="+mj-lt"/>
                <a:cs typeface="+mj-lt"/>
              </a:rPr>
            </a:br>
            <a:endParaRPr lang="en-US" sz="2400">
              <a:latin typeface="Franklin Gothic"/>
            </a:endParaRPr>
          </a:p>
          <a:p>
            <a:r>
              <a:rPr lang="en-US" sz="2400" dirty="0">
                <a:solidFill>
                  <a:srgbClr val="0070C0"/>
                </a:solidFill>
                <a:latin typeface="Franklin Gothic"/>
                <a:ea typeface="+mj-lt"/>
                <a:cs typeface="+mj-lt"/>
              </a:rPr>
              <a:t>Process:</a:t>
            </a:r>
            <a:endParaRPr lang="en-US" sz="2400">
              <a:solidFill>
                <a:srgbClr val="0070C0"/>
              </a:solidFill>
              <a:latin typeface="Franklin Gothic"/>
            </a:endParaRPr>
          </a:p>
          <a:p>
            <a:r>
              <a:rPr lang="en-US" sz="2400" dirty="0">
                <a:latin typeface="Franklin Gothic"/>
                <a:ea typeface="+mj-lt"/>
                <a:cs typeface="+mj-lt"/>
              </a:rPr>
              <a:t>1. Load the Pretrained Model (trained on unlabeled polymer data).</a:t>
            </a:r>
            <a:endParaRPr lang="en-US" sz="2400">
              <a:latin typeface="Franklin Gothic"/>
            </a:endParaRPr>
          </a:p>
          <a:p>
            <a:r>
              <a:rPr lang="en-US" sz="2400" dirty="0">
                <a:latin typeface="Franklin Gothic"/>
                <a:ea typeface="+mj-lt"/>
                <a:cs typeface="+mj-lt"/>
              </a:rPr>
              <a:t>2. Replace MLM Head with Regression Head (MLP) for property prediction.</a:t>
            </a:r>
            <a:endParaRPr lang="en-US" sz="2400">
              <a:latin typeface="Franklin Gothic"/>
            </a:endParaRPr>
          </a:p>
          <a:p>
            <a:r>
              <a:rPr lang="en-US" sz="2400" dirty="0">
                <a:latin typeface="Franklin Gothic"/>
                <a:ea typeface="+mj-lt"/>
                <a:cs typeface="+mj-lt"/>
              </a:rPr>
              <a:t>3. Train on Labeled Data using Mean Squared Error (MSE) loss.</a:t>
            </a:r>
            <a:endParaRPr lang="en-US" sz="2400">
              <a:latin typeface="Franklin Gothic"/>
            </a:endParaRPr>
          </a:p>
          <a:p>
            <a:r>
              <a:rPr lang="en-US" sz="2400" dirty="0">
                <a:latin typeface="Franklin Gothic"/>
                <a:ea typeface="+mj-lt"/>
                <a:cs typeface="+mj-lt"/>
              </a:rPr>
              <a:t>4. Optimize with AdamW optimizer.</a:t>
            </a:r>
            <a:endParaRPr lang="en-US" sz="2400">
              <a:latin typeface="Franklin Gothic"/>
            </a:endParaRPr>
          </a:p>
          <a:p>
            <a:r>
              <a:rPr lang="en-US" sz="2400" dirty="0">
                <a:latin typeface="Franklin Gothic"/>
                <a:ea typeface="+mj-lt"/>
                <a:cs typeface="+mj-lt"/>
              </a:rPr>
              <a:t>5. Evaluate using RMSE and R² scores.</a:t>
            </a:r>
            <a:br>
              <a:rPr lang="en-US" sz="2400" dirty="0">
                <a:latin typeface="Franklin Gothic"/>
              </a:rPr>
            </a:br>
            <a:br>
              <a:rPr lang="en-US" sz="2400" dirty="0">
                <a:latin typeface="Franklin Gothic"/>
              </a:rPr>
            </a:br>
            <a:endParaRPr lang="en-US" sz="2400">
              <a:latin typeface="Franklin Gothic"/>
            </a:endParaRPr>
          </a:p>
        </p:txBody>
      </p:sp>
    </p:spTree>
    <p:extLst>
      <p:ext uri="{BB962C8B-B14F-4D97-AF65-F5344CB8AC3E}">
        <p14:creationId xmlns:p14="http://schemas.microsoft.com/office/powerpoint/2010/main" val="221556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080D-E0AE-5478-2C5A-FAB6E0D5D6FD}"/>
              </a:ext>
            </a:extLst>
          </p:cNvPr>
          <p:cNvSpPr>
            <a:spLocks noGrp="1"/>
          </p:cNvSpPr>
          <p:nvPr>
            <p:ph type="title"/>
          </p:nvPr>
        </p:nvSpPr>
        <p:spPr>
          <a:xfrm>
            <a:off x="3053619" y="3246870"/>
            <a:ext cx="8909781" cy="3348849"/>
          </a:xfrm>
        </p:spPr>
        <p:txBody>
          <a:bodyPr>
            <a:normAutofit fontScale="90000"/>
          </a:bodyPr>
          <a:lstStyle/>
          <a:p>
            <a:r>
              <a:rPr lang="en-US" dirty="0">
                <a:latin typeface="Franklin Gothic"/>
              </a:rPr>
              <a:t> </a:t>
            </a:r>
            <a:br>
              <a:rPr lang="en-US" dirty="0">
                <a:latin typeface="Franklin Gothic"/>
              </a:rPr>
            </a:br>
            <a:r>
              <a:rPr lang="en-US" dirty="0">
                <a:latin typeface="Franklin Gothic"/>
              </a:rPr>
              <a:t>4.Model Evaluation</a:t>
            </a:r>
            <a:br>
              <a:rPr lang="en-US" dirty="0">
                <a:latin typeface="Franklin Gothic"/>
              </a:rPr>
            </a:br>
            <a:r>
              <a:rPr lang="en-US" sz="3200" dirty="0">
                <a:solidFill>
                  <a:srgbClr val="0070C0"/>
                </a:solidFill>
                <a:ea typeface="+mj-lt"/>
                <a:cs typeface="+mj-lt"/>
              </a:rPr>
              <a:t>Performance Metrics: </a:t>
            </a:r>
            <a:r>
              <a:rPr lang="en-US" sz="3200" dirty="0">
                <a:ea typeface="+mj-lt"/>
                <a:cs typeface="+mj-lt"/>
              </a:rPr>
              <a:t>Computes Root Mean Squared Error (RMSE) and R² scores to assess accuracy.</a:t>
            </a:r>
            <a:endParaRPr lang="en-US" sz="3200" dirty="0">
              <a:latin typeface="Franklin Gothic"/>
            </a:endParaRPr>
          </a:p>
          <a:p>
            <a:endParaRPr lang="en-US" sz="3200" dirty="0"/>
          </a:p>
          <a:p>
            <a:r>
              <a:rPr lang="en-US" sz="3200" dirty="0">
                <a:solidFill>
                  <a:srgbClr val="0070C0"/>
                </a:solidFill>
                <a:ea typeface="+mj-lt"/>
                <a:cs typeface="+mj-lt"/>
              </a:rPr>
              <a:t>Baseline Comparison:</a:t>
            </a:r>
            <a:r>
              <a:rPr lang="en-US" sz="3200" dirty="0">
                <a:ea typeface="+mj-lt"/>
                <a:cs typeface="+mj-lt"/>
              </a:rPr>
              <a:t> The model is compared with traditional approaches like GNNs, LSTMs, and Random Forests (RF).</a:t>
            </a:r>
            <a:endParaRPr lang="en-US" sz="3200" dirty="0"/>
          </a:p>
          <a:p>
            <a:endParaRPr lang="en-US" sz="3200" dirty="0"/>
          </a:p>
          <a:p>
            <a:r>
              <a:rPr lang="en-US" sz="3200" dirty="0">
                <a:solidFill>
                  <a:srgbClr val="0070C0"/>
                </a:solidFill>
                <a:ea typeface="+mj-lt"/>
                <a:cs typeface="+mj-lt"/>
              </a:rPr>
              <a:t>Ablation Studies: </a:t>
            </a:r>
            <a:r>
              <a:rPr lang="en-US" sz="3200" dirty="0">
                <a:ea typeface="+mj-lt"/>
                <a:cs typeface="+mj-lt"/>
              </a:rPr>
              <a:t>Evaluates the effect of pretraining and data augmentation on final performance.</a:t>
            </a:r>
            <a:br>
              <a:rPr lang="en-US" sz="3200" dirty="0">
                <a:latin typeface="Aptos Display"/>
              </a:rPr>
            </a:br>
            <a:br>
              <a:rPr lang="en-US" sz="3200" dirty="0">
                <a:latin typeface="Aptos Display"/>
              </a:rPr>
            </a:br>
            <a:br>
              <a:rPr lang="en-US" sz="3200" dirty="0">
                <a:latin typeface="Aptos Display"/>
              </a:rPr>
            </a:br>
            <a:br>
              <a:rPr lang="en-US" sz="3200" dirty="0">
                <a:latin typeface="Aptos Display"/>
              </a:rPr>
            </a:br>
            <a:br>
              <a:rPr lang="en-US" dirty="0">
                <a:latin typeface="Franklin Gothic"/>
              </a:rPr>
            </a:br>
            <a:br>
              <a:rPr lang="en-US" dirty="0">
                <a:latin typeface="Franklin Gothic"/>
              </a:rPr>
            </a:br>
            <a:br>
              <a:rPr lang="en-US" dirty="0">
                <a:latin typeface="Franklin Gothic"/>
              </a:rPr>
            </a:br>
            <a:br>
              <a:rPr lang="en-US" dirty="0">
                <a:latin typeface="Franklin Gothic"/>
              </a:rPr>
            </a:br>
            <a:br>
              <a:rPr lang="en-US" dirty="0">
                <a:latin typeface="Franklin Gothic"/>
              </a:rPr>
            </a:br>
            <a:endParaRPr lang="en-US" dirty="0">
              <a:latin typeface="Franklin Gothic"/>
            </a:endParaRPr>
          </a:p>
        </p:txBody>
      </p:sp>
    </p:spTree>
    <p:extLst>
      <p:ext uri="{BB962C8B-B14F-4D97-AF65-F5344CB8AC3E}">
        <p14:creationId xmlns:p14="http://schemas.microsoft.com/office/powerpoint/2010/main" val="187004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F00C-FF5D-EC97-9D6B-98698A84437F}"/>
              </a:ext>
            </a:extLst>
          </p:cNvPr>
          <p:cNvSpPr>
            <a:spLocks noGrp="1"/>
          </p:cNvSpPr>
          <p:nvPr>
            <p:ph type="title"/>
          </p:nvPr>
        </p:nvSpPr>
        <p:spPr>
          <a:xfrm>
            <a:off x="737559" y="365125"/>
            <a:ext cx="10601864" cy="851111"/>
          </a:xfrm>
        </p:spPr>
        <p:txBody>
          <a:bodyPr/>
          <a:lstStyle/>
          <a:p>
            <a:r>
              <a:rPr lang="en-US" dirty="0"/>
              <a:t>Comparing Transpolymer with Base lines</a:t>
            </a:r>
          </a:p>
        </p:txBody>
      </p:sp>
      <p:graphicFrame>
        <p:nvGraphicFramePr>
          <p:cNvPr id="4" name="Content Placeholder 3">
            <a:extLst>
              <a:ext uri="{FF2B5EF4-FFF2-40B4-BE49-F238E27FC236}">
                <a16:creationId xmlns:a16="http://schemas.microsoft.com/office/drawing/2014/main" id="{1234AA46-8A67-3809-5D43-DF2C5598F435}"/>
              </a:ext>
            </a:extLst>
          </p:cNvPr>
          <p:cNvGraphicFramePr>
            <a:graphicFrameLocks noGrp="1"/>
          </p:cNvGraphicFramePr>
          <p:nvPr>
            <p:ph idx="1"/>
            <p:extLst>
              <p:ext uri="{D42A27DB-BD31-4B8C-83A1-F6EECF244321}">
                <p14:modId xmlns:p14="http://schemas.microsoft.com/office/powerpoint/2010/main" val="2785787235"/>
              </p:ext>
            </p:extLst>
          </p:nvPr>
        </p:nvGraphicFramePr>
        <p:xfrm>
          <a:off x="747622" y="1394603"/>
          <a:ext cx="10593491" cy="5240195"/>
        </p:xfrm>
        <a:graphic>
          <a:graphicData uri="http://schemas.openxmlformats.org/drawingml/2006/table">
            <a:tbl>
              <a:tblPr firstRow="1" bandRow="1">
                <a:tableStyleId>{5C22544A-7EE6-4342-B048-85BDC9FD1C3A}</a:tableStyleId>
              </a:tblPr>
              <a:tblGrid>
                <a:gridCol w="3297381">
                  <a:extLst>
                    <a:ext uri="{9D8B030D-6E8A-4147-A177-3AD203B41FA5}">
                      <a16:colId xmlns:a16="http://schemas.microsoft.com/office/drawing/2014/main" val="237876922"/>
                    </a:ext>
                  </a:extLst>
                </a:gridCol>
                <a:gridCol w="3648055">
                  <a:extLst>
                    <a:ext uri="{9D8B030D-6E8A-4147-A177-3AD203B41FA5}">
                      <a16:colId xmlns:a16="http://schemas.microsoft.com/office/drawing/2014/main" val="249439370"/>
                    </a:ext>
                  </a:extLst>
                </a:gridCol>
                <a:gridCol w="3648055">
                  <a:extLst>
                    <a:ext uri="{9D8B030D-6E8A-4147-A177-3AD203B41FA5}">
                      <a16:colId xmlns:a16="http://schemas.microsoft.com/office/drawing/2014/main" val="3519753141"/>
                    </a:ext>
                  </a:extLst>
                </a:gridCol>
              </a:tblGrid>
              <a:tr h="1010799">
                <a:tc>
                  <a:txBody>
                    <a:bodyPr/>
                    <a:lstStyle/>
                    <a:p>
                      <a:r>
                        <a:rPr lang="en-US" sz="4000" dirty="0"/>
                        <a:t>     </a:t>
                      </a:r>
                      <a:r>
                        <a:rPr lang="en-US" sz="4400" dirty="0">
                          <a:latin typeface="Bookman Old Style"/>
                        </a:rPr>
                        <a:t>MODEL</a:t>
                      </a:r>
                    </a:p>
                  </a:txBody>
                  <a:tcPr/>
                </a:tc>
                <a:tc>
                  <a:txBody>
                    <a:bodyPr/>
                    <a:lstStyle/>
                    <a:p>
                      <a:r>
                        <a:rPr lang="en-US" sz="4400" dirty="0">
                          <a:latin typeface="Bookman Old Style"/>
                        </a:rPr>
                        <a:t>   RMSE</a:t>
                      </a:r>
                    </a:p>
                  </a:txBody>
                  <a:tcPr/>
                </a:tc>
                <a:tc>
                  <a:txBody>
                    <a:bodyPr/>
                    <a:lstStyle/>
                    <a:p>
                      <a:pPr lvl="0">
                        <a:buNone/>
                      </a:pPr>
                      <a:r>
                        <a:rPr lang="en-US" sz="1800" b="0" i="0" u="none" strike="noStrike" noProof="0" dirty="0">
                          <a:latin typeface="Aptos"/>
                        </a:rPr>
                        <a:t>                        </a:t>
                      </a:r>
                      <a:r>
                        <a:rPr lang="en-US" sz="4400" b="0" i="0" u="none" strike="noStrike" noProof="0" dirty="0">
                          <a:latin typeface="Bookman Old Style"/>
                        </a:rPr>
                        <a:t>R²</a:t>
                      </a:r>
                      <a:endParaRPr lang="en-US" sz="4400" dirty="0">
                        <a:latin typeface="Bookman Old Style"/>
                      </a:endParaRPr>
                    </a:p>
                  </a:txBody>
                  <a:tcPr/>
                </a:tc>
                <a:extLst>
                  <a:ext uri="{0D108BD9-81ED-4DB2-BD59-A6C34878D82A}">
                    <a16:rowId xmlns:a16="http://schemas.microsoft.com/office/drawing/2014/main" val="1482080788"/>
                  </a:ext>
                </a:extLst>
              </a:tr>
              <a:tr h="1103899">
                <a:tc>
                  <a:txBody>
                    <a:bodyPr/>
                    <a:lstStyle/>
                    <a:p>
                      <a:r>
                        <a:rPr lang="en-US" sz="3200" dirty="0"/>
                        <a:t>Random Forest</a:t>
                      </a:r>
                    </a:p>
                    <a:p>
                      <a:pPr lvl="0">
                        <a:buNone/>
                      </a:pPr>
                      <a:r>
                        <a:rPr lang="en-US" sz="3200" dirty="0"/>
                        <a:t>(ECFP)</a:t>
                      </a:r>
                    </a:p>
                  </a:txBody>
                  <a:tcPr/>
                </a:tc>
                <a:tc>
                  <a:txBody>
                    <a:bodyPr/>
                    <a:lstStyle/>
                    <a:p>
                      <a:r>
                        <a:rPr lang="en-US" sz="3200" dirty="0"/>
                        <a:t>1.00</a:t>
                      </a:r>
                    </a:p>
                  </a:txBody>
                  <a:tcPr/>
                </a:tc>
                <a:tc>
                  <a:txBody>
                    <a:bodyPr/>
                    <a:lstStyle/>
                    <a:p>
                      <a:r>
                        <a:rPr lang="en-US" sz="3200" dirty="0"/>
                        <a:t>0.32</a:t>
                      </a:r>
                    </a:p>
                  </a:txBody>
                  <a:tcPr/>
                </a:tc>
                <a:extLst>
                  <a:ext uri="{0D108BD9-81ED-4DB2-BD59-A6C34878D82A}">
                    <a16:rowId xmlns:a16="http://schemas.microsoft.com/office/drawing/2014/main" val="2495868042"/>
                  </a:ext>
                </a:extLst>
              </a:tr>
              <a:tr h="1010799">
                <a:tc>
                  <a:txBody>
                    <a:bodyPr/>
                    <a:lstStyle/>
                    <a:p>
                      <a:r>
                        <a:rPr lang="en-US" sz="3200" dirty="0"/>
                        <a:t>LSTM</a:t>
                      </a:r>
                    </a:p>
                  </a:txBody>
                  <a:tcPr/>
                </a:tc>
                <a:tc>
                  <a:txBody>
                    <a:bodyPr/>
                    <a:lstStyle/>
                    <a:p>
                      <a:r>
                        <a:rPr lang="en-US" sz="3200" dirty="0"/>
                        <a:t>1.36</a:t>
                      </a:r>
                    </a:p>
                  </a:txBody>
                  <a:tcPr/>
                </a:tc>
                <a:tc>
                  <a:txBody>
                    <a:bodyPr/>
                    <a:lstStyle/>
                    <a:p>
                      <a:r>
                        <a:rPr lang="en-US" sz="3200" dirty="0"/>
                        <a:t>-0.25</a:t>
                      </a:r>
                    </a:p>
                  </a:txBody>
                  <a:tcPr/>
                </a:tc>
                <a:extLst>
                  <a:ext uri="{0D108BD9-81ED-4DB2-BD59-A6C34878D82A}">
                    <a16:rowId xmlns:a16="http://schemas.microsoft.com/office/drawing/2014/main" val="2804061157"/>
                  </a:ext>
                </a:extLst>
              </a:tr>
              <a:tr h="1010799">
                <a:tc>
                  <a:txBody>
                    <a:bodyPr/>
                    <a:lstStyle/>
                    <a:p>
                      <a:r>
                        <a:rPr lang="en-US" sz="3200" dirty="0"/>
                        <a:t>GNN</a:t>
                      </a:r>
                    </a:p>
                  </a:txBody>
                  <a:tcPr/>
                </a:tc>
                <a:tc>
                  <a:txBody>
                    <a:bodyPr/>
                    <a:lstStyle/>
                    <a:p>
                      <a:r>
                        <a:rPr lang="en-US" sz="3200" dirty="0"/>
                        <a:t>0.97</a:t>
                      </a:r>
                    </a:p>
                  </a:txBody>
                  <a:tcPr/>
                </a:tc>
                <a:tc>
                  <a:txBody>
                    <a:bodyPr/>
                    <a:lstStyle/>
                    <a:p>
                      <a:r>
                        <a:rPr lang="en-US" sz="3200" dirty="0"/>
                        <a:t>0.16</a:t>
                      </a:r>
                    </a:p>
                  </a:txBody>
                  <a:tcPr/>
                </a:tc>
                <a:extLst>
                  <a:ext uri="{0D108BD9-81ED-4DB2-BD59-A6C34878D82A}">
                    <a16:rowId xmlns:a16="http://schemas.microsoft.com/office/drawing/2014/main" val="3989669026"/>
                  </a:ext>
                </a:extLst>
              </a:tr>
              <a:tr h="1103899">
                <a:tc>
                  <a:txBody>
                    <a:bodyPr/>
                    <a:lstStyle/>
                    <a:p>
                      <a:r>
                        <a:rPr lang="en-US" sz="3200" dirty="0"/>
                        <a:t>Transpolymer</a:t>
                      </a:r>
                    </a:p>
                    <a:p>
                      <a:pPr lvl="0">
                        <a:buNone/>
                      </a:pPr>
                      <a:r>
                        <a:rPr lang="en-US" sz="3200" dirty="0"/>
                        <a:t>(Pre-trained)</a:t>
                      </a:r>
                    </a:p>
                  </a:txBody>
                  <a:tcPr/>
                </a:tc>
                <a:tc>
                  <a:txBody>
                    <a:bodyPr/>
                    <a:lstStyle/>
                    <a:p>
                      <a:r>
                        <a:rPr lang="en-US" sz="3200" dirty="0"/>
                        <a:t>0.67</a:t>
                      </a:r>
                    </a:p>
                  </a:txBody>
                  <a:tcPr/>
                </a:tc>
                <a:tc>
                  <a:txBody>
                    <a:bodyPr/>
                    <a:lstStyle/>
                    <a:p>
                      <a:r>
                        <a:rPr lang="en-US" sz="3200" dirty="0"/>
                        <a:t>0.69</a:t>
                      </a:r>
                    </a:p>
                  </a:txBody>
                  <a:tcPr/>
                </a:tc>
                <a:extLst>
                  <a:ext uri="{0D108BD9-81ED-4DB2-BD59-A6C34878D82A}">
                    <a16:rowId xmlns:a16="http://schemas.microsoft.com/office/drawing/2014/main" val="252911505"/>
                  </a:ext>
                </a:extLst>
              </a:tr>
            </a:tbl>
          </a:graphicData>
        </a:graphic>
      </p:graphicFrame>
    </p:spTree>
    <p:extLst>
      <p:ext uri="{BB962C8B-B14F-4D97-AF65-F5344CB8AC3E}">
        <p14:creationId xmlns:p14="http://schemas.microsoft.com/office/powerpoint/2010/main" val="1707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TRANSPOLYMER</vt:lpstr>
      <vt:lpstr>ABSTRACT  Develop a Transformer-based model   (Transpolymer) for predicting polymer properties.   Traditional methods for evaluating polymer properties are expensive and time-consuming, requiring experiments or simulations   </vt:lpstr>
      <vt:lpstr>PowerPoint Presentation</vt:lpstr>
      <vt:lpstr>WHY TRADITIONAL MODELS FALL SHORT?</vt:lpstr>
      <vt:lpstr>WHY  TRANSFOMERS ARE   BETTER?</vt:lpstr>
      <vt:lpstr>WORKFLOW OF TRANSPOLYMER</vt:lpstr>
      <vt:lpstr>3.Fine-tuning phase(Labeled data)  What is Fine-Tuning? Adapting the pretrained TransPolymer model for specific polymer property predictions using labeled data.  Process: 1. Load the Pretrained Model (trained on unlabeled polymer data). 2. Replace MLM Head with Regression Head (MLP) for property prediction. 3. Train on Labeled Data using Mean Squared Error (MSE) loss. 4. Optimize with AdamW optimizer. 5. Evaluate using RMSE and R² scores.  </vt:lpstr>
      <vt:lpstr>  4.Model Evaluation Performance Metrics: Computes Root Mean Squared Error (RMSE) and R² scores to assess accuracy.  Baseline Comparison: The model is compared with traditional approaches like GNNs, LSTMs, and Random Forests (RF).  Ablation Studies: Evaluates the effect of pretraining and data augmentation on final performance.         </vt:lpstr>
      <vt:lpstr>Comparing Transpolymer with Base lines</vt:lpstr>
      <vt:lpstr>PowerPoint Presentation</vt:lpstr>
      <vt:lpstr>  Scope of Project  The TransPolymer project focuses on developing a Transformer-based AI model for polymer property prediction. It leverages self-attention mechanisms and chemically aware tokenization to learn meaningful representations from polymer sequences. By pretraining on a large dataset and fine-tuning on specific polymer properties, it enhances material discovery and rational polymer design, reducing reliance on costly experiments.  </vt:lpstr>
      <vt:lpstr>Business Case Addressed by Transpolymer</vt:lpstr>
      <vt:lpstr>Typical users of Transpolymers  1. Materials Scientists – Use it to discover and design new polymers with desired properties. 2. Chemical Engineers – Apply it for optimizing polymer formulations in industries like plastics, coatings, and composites. 3. Pharmaceutical Companies – Utilize it for designing polymer-based drug delivery systems. 4. Electronics Manufacturers – Leverage it to develop advanced polymers for semiconductors, flexible electronics, and displays. 5. Energy Sector Experts – Use it for designing polymer electrolytes in batteries and energy storage materials. 6.AI &amp; Data Scientists – Work on improving the model and applying machine learning to polymer informatics.</vt:lpstr>
      <vt:lpstr>How Does the Solution Help the Users?</vt:lpstr>
      <vt:lpstr>Technologies Used in the Project</vt:lpstr>
      <vt:lpstr>Databases: -The project relies on a custom chemically aware polymer tokenizer to convert polymer sequences into meaningful representations. -Large datasets of polymer sequences from PI1M and other benchmark datasets were used to train and test the model. -Data augmentation techniques were applied to improve learning from polymer SMILES representations. AI Models: -The core of TransPolymer is a Transformer-based deep learning model, specifically based on RoBERTa architecture. -It uses Masked Language Modeling (MLM) pretraining and fine-tuning for polymer property prediction. -Various machine learning models were used for comparison, including Random Forest, GNNs, CNNs, LSTMs</vt:lpstr>
      <vt:lpstr>Summary</vt:lpstr>
      <vt:lpstr>Overview</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TRANSPOLYMER</dc:title>
  <dc:creator/>
  <cp:lastModifiedBy>KAVYA REDDY</cp:lastModifiedBy>
  <cp:revision>1309</cp:revision>
  <dcterms:created xsi:type="dcterms:W3CDTF">2025-03-04T13:37:38Z</dcterms:created>
  <dcterms:modified xsi:type="dcterms:W3CDTF">2025-03-24T13:51:28Z</dcterms:modified>
</cp:coreProperties>
</file>