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A8E8D-B788-45C9-8A3B-8DAB775A73C8}"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8D803-DC10-4C39-AD15-A24BC8A6C0D5}" type="slidenum">
              <a:rPr lang="en-US" smtClean="0"/>
              <a:t>‹#›</a:t>
            </a:fld>
            <a:endParaRPr lang="en-US"/>
          </a:p>
        </p:txBody>
      </p:sp>
    </p:spTree>
    <p:extLst>
      <p:ext uri="{BB962C8B-B14F-4D97-AF65-F5344CB8AC3E}">
        <p14:creationId xmlns:p14="http://schemas.microsoft.com/office/powerpoint/2010/main" val="2258671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9E6F-61C6-E8FF-196D-F5D5776EF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ED385A-946D-8C71-5C9B-FC6ABD423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21650C-36CC-E4C8-8544-36CEE94C7BF5}"/>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55F96DC9-377B-3D38-BE1D-9FC1CBC31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E2D7D-E8FB-9596-605F-3E102C8DA678}"/>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262205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9739-066D-8482-A984-0D160EC14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19348-6EA8-D8A1-1401-90B23760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70272-4C19-DF80-8BEA-0A84BF1E671A}"/>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CC7C6D5D-0BA5-1144-866F-52C8F0322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D52B5-6C2A-8F6F-5AE9-700CF293ED5F}"/>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77424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9E342-339E-C8F8-3684-F4FBB78669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1F9F8D-8CD9-C2C3-16DE-88D2744B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F695A-658C-ABBB-8653-CB971588598F}"/>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42AF5266-3C9A-E458-E81A-63A96ADAE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B7446-DB8A-17EA-3081-6F19B59BA2FD}"/>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121800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098C-07FA-13AA-B1A0-58C6F1951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140C7-C2E2-94D1-D48F-EF92B04DA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E7999-BD39-07DA-9540-23935F63CEF8}"/>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D1DA28FC-7828-3730-824A-730931B0F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07EF7-A992-8B44-87A4-1A6834A62B16}"/>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231509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7AC-E8A8-CF34-9BFE-0E6C209A6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130C0-4C91-93EA-7DFC-05151AE1A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35B5A-FC0D-0053-92D8-38E646AB0157}"/>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2044C975-03EE-9791-411B-9B2E5F08E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ACBDC-7935-5B10-F967-1E79DF6F18B6}"/>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59970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C3B6-9CB4-D50F-AD9C-D964F8B4D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056E0-CDEF-5B02-96CF-0DD7C747B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06BC5-3823-72EF-5AE7-DEBC1ECA5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DA97D-D1E4-8631-006E-CDB98A4AFA1D}"/>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6" name="Footer Placeholder 5">
            <a:extLst>
              <a:ext uri="{FF2B5EF4-FFF2-40B4-BE49-F238E27FC236}">
                <a16:creationId xmlns:a16="http://schemas.microsoft.com/office/drawing/2014/main" id="{58B3E57B-8FC1-0B1D-4C97-558C71770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200CE-DF25-F705-79E0-FCAF4331B460}"/>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8813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1A2F-A28D-D0E5-C694-FD3FC01562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DAC3B6-82DA-BD13-791E-D3E5148F3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81006-18AE-D0B9-EE57-3A6F13C14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423ED-C728-8925-9DC7-1E4AA5605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1DD91-AFBC-2624-D9D6-0F1C1E2B4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37E2F-DE2C-4370-1BD3-F2B86D653A3E}"/>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8" name="Footer Placeholder 7">
            <a:extLst>
              <a:ext uri="{FF2B5EF4-FFF2-40B4-BE49-F238E27FC236}">
                <a16:creationId xmlns:a16="http://schemas.microsoft.com/office/drawing/2014/main" id="{81446627-B7B3-1C92-4E54-6DEE712604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1C9A4-D2CD-DB51-7DA7-A4627FD86B95}"/>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284367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E88E-29B8-AFAD-9E9F-6DF11424C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91060E-73E8-1327-F328-0141CB916CB4}"/>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4" name="Footer Placeholder 3">
            <a:extLst>
              <a:ext uri="{FF2B5EF4-FFF2-40B4-BE49-F238E27FC236}">
                <a16:creationId xmlns:a16="http://schemas.microsoft.com/office/drawing/2014/main" id="{95EB660C-174E-0DFC-22E1-A8A896A1B1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3540C-370E-DE0D-E269-6CB516CFE577}"/>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98119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446-0634-78CA-6CD1-38D6DC3686C9}"/>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3" name="Footer Placeholder 2">
            <a:extLst>
              <a:ext uri="{FF2B5EF4-FFF2-40B4-BE49-F238E27FC236}">
                <a16:creationId xmlns:a16="http://schemas.microsoft.com/office/drawing/2014/main" id="{EFD32ED6-BCC6-99C5-DD77-617B7FF39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EFC849-3AAF-A010-C90B-3F8AA9DD7A6F}"/>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154066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6AC1-B56F-5348-773D-5EE018D3F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89344-D42D-F34B-249B-2557A8A3A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EEDEC8-42F9-938E-2050-868AC4A66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DEA84E-D565-9D60-F741-5833A6D7BF47}"/>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6" name="Footer Placeholder 5">
            <a:extLst>
              <a:ext uri="{FF2B5EF4-FFF2-40B4-BE49-F238E27FC236}">
                <a16:creationId xmlns:a16="http://schemas.microsoft.com/office/drawing/2014/main" id="{CFAF0262-30A8-3153-449A-0B10FC57C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6577F-7BB7-23B7-21D5-CAB3EC8AD5FA}"/>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51542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B09D-B1A3-970F-A2AB-D72202024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9DF253-3E2A-DEC2-9DCF-9DA436BC3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546ED-DDBC-8896-2DBE-273A0560A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80DB5-38C9-6BDD-8012-5EB69D7C51E3}"/>
              </a:ext>
            </a:extLst>
          </p:cNvPr>
          <p:cNvSpPr>
            <a:spLocks noGrp="1"/>
          </p:cNvSpPr>
          <p:nvPr>
            <p:ph type="dt" sz="half" idx="10"/>
          </p:nvPr>
        </p:nvSpPr>
        <p:spPr/>
        <p:txBody>
          <a:bodyPr/>
          <a:lstStyle/>
          <a:p>
            <a:fld id="{176EC6AA-771D-4EB5-A6FB-F254E432B4D8}" type="datetimeFigureOut">
              <a:rPr lang="en-US" smtClean="0"/>
              <a:t>7/1/2023</a:t>
            </a:fld>
            <a:endParaRPr lang="en-US"/>
          </a:p>
        </p:txBody>
      </p:sp>
      <p:sp>
        <p:nvSpPr>
          <p:cNvPr id="6" name="Footer Placeholder 5">
            <a:extLst>
              <a:ext uri="{FF2B5EF4-FFF2-40B4-BE49-F238E27FC236}">
                <a16:creationId xmlns:a16="http://schemas.microsoft.com/office/drawing/2014/main" id="{66163CB9-5260-1890-B19C-07F6A0D56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5F229-6818-D999-9BBA-14B02C4E245E}"/>
              </a:ext>
            </a:extLst>
          </p:cNvPr>
          <p:cNvSpPr>
            <a:spLocks noGrp="1"/>
          </p:cNvSpPr>
          <p:nvPr>
            <p:ph type="sldNum" sz="quarter" idx="12"/>
          </p:nvPr>
        </p:nvSpPr>
        <p:spPr/>
        <p:txBody>
          <a:bodyPr/>
          <a:lstStyle/>
          <a:p>
            <a:fld id="{7B18FB73-C075-45CF-9636-CBF4DB3011A9}" type="slidenum">
              <a:rPr lang="en-US" smtClean="0"/>
              <a:t>‹#›</a:t>
            </a:fld>
            <a:endParaRPr lang="en-US"/>
          </a:p>
        </p:txBody>
      </p:sp>
    </p:spTree>
    <p:extLst>
      <p:ext uri="{BB962C8B-B14F-4D97-AF65-F5344CB8AC3E}">
        <p14:creationId xmlns:p14="http://schemas.microsoft.com/office/powerpoint/2010/main" val="90001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6AF36-C41A-8B73-0B6D-A73C71D9C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BD4C4-9D8B-C090-A5AB-204AD54C3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29368-34EF-D37B-440B-DB5F1CFFB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EC6AA-771D-4EB5-A6FB-F254E432B4D8}" type="datetimeFigureOut">
              <a:rPr lang="en-US" smtClean="0"/>
              <a:t>7/1/2023</a:t>
            </a:fld>
            <a:endParaRPr lang="en-US"/>
          </a:p>
        </p:txBody>
      </p:sp>
      <p:sp>
        <p:nvSpPr>
          <p:cNvPr id="5" name="Footer Placeholder 4">
            <a:extLst>
              <a:ext uri="{FF2B5EF4-FFF2-40B4-BE49-F238E27FC236}">
                <a16:creationId xmlns:a16="http://schemas.microsoft.com/office/drawing/2014/main" id="{63C8396C-55FC-2F0E-7EA5-C55C90D78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04DDB-D1C2-0BDA-C626-C4C04DBF1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8FB73-C075-45CF-9636-CBF4DB3011A9}" type="slidenum">
              <a:rPr lang="en-US" smtClean="0"/>
              <a:t>‹#›</a:t>
            </a:fld>
            <a:endParaRPr lang="en-US"/>
          </a:p>
        </p:txBody>
      </p:sp>
    </p:spTree>
    <p:extLst>
      <p:ext uri="{BB962C8B-B14F-4D97-AF65-F5344CB8AC3E}">
        <p14:creationId xmlns:p14="http://schemas.microsoft.com/office/powerpoint/2010/main" val="3752938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A2547-3AFB-79FC-799D-63FF4719B2BD}"/>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a:solidFill>
                  <a:schemeClr val="tx1"/>
                </a:solidFill>
                <a:ea typeface="+mj-ea"/>
                <a:cs typeface="+mj-cs"/>
              </a:rPr>
              <a:t>Azure Functions</a:t>
            </a:r>
          </a:p>
        </p:txBody>
      </p:sp>
      <p:sp>
        <p:nvSpPr>
          <p:cNvPr id="8" name="TextBox 7">
            <a:extLst>
              <a:ext uri="{FF2B5EF4-FFF2-40B4-BE49-F238E27FC236}">
                <a16:creationId xmlns:a16="http://schemas.microsoft.com/office/drawing/2014/main" id="{3233C1DF-51CC-B898-3C7B-DA223AA8A875}"/>
              </a:ext>
            </a:extLst>
          </p:cNvPr>
          <p:cNvSpPr txBox="1"/>
          <p:nvPr/>
        </p:nvSpPr>
        <p:spPr>
          <a:xfrm>
            <a:off x="1285240" y="2969469"/>
            <a:ext cx="8074815" cy="2800395"/>
          </a:xfrm>
          <a:prstGeom prst="rect">
            <a:avLst/>
          </a:prstGeom>
        </p:spPr>
        <p:txBody>
          <a:bodyPr vert="horz" lIns="91440" tIns="45720" rIns="91440" bIns="45720" rtlCol="0" anchor="t">
            <a:normAutofit/>
          </a:bodyPr>
          <a:lstStyle/>
          <a:p>
            <a:pPr marL="0" marR="0" indent="-228600">
              <a:lnSpc>
                <a:spcPct val="90000"/>
              </a:lnSpc>
              <a:spcBef>
                <a:spcPts val="0"/>
              </a:spcBef>
              <a:spcAft>
                <a:spcPts val="800"/>
              </a:spcAft>
              <a:buFont typeface="Arial" panose="020B0604020202020204" pitchFamily="34" charset="0"/>
              <a:buChar char="•"/>
            </a:pPr>
            <a:r>
              <a:rPr lang="en-US" sz="1400" dirty="0">
                <a:effectLst/>
              </a:rPr>
              <a:t>It is a serverless compute service that will allow us to run the code and publish it without worrying about infrastructure.  This is a great solution for processing bulk data, integrating systems, IoT.</a:t>
            </a:r>
          </a:p>
          <a:p>
            <a:pPr marR="0">
              <a:lnSpc>
                <a:spcPct val="90000"/>
              </a:lnSpc>
              <a:spcBef>
                <a:spcPts val="0"/>
              </a:spcBef>
              <a:spcAft>
                <a:spcPts val="800"/>
              </a:spcAft>
            </a:pPr>
            <a:r>
              <a:rPr lang="en-US" sz="1400" dirty="0"/>
              <a:t>Features:</a:t>
            </a:r>
          </a:p>
          <a:p>
            <a:pPr indent="-228600">
              <a:lnSpc>
                <a:spcPct val="90000"/>
              </a:lnSpc>
              <a:spcAft>
                <a:spcPts val="800"/>
              </a:spcAft>
              <a:buFont typeface="Arial" panose="020B0604020202020204" pitchFamily="34" charset="0"/>
              <a:buChar char="•"/>
            </a:pPr>
            <a:r>
              <a:rPr lang="en-US" sz="1400" dirty="0">
                <a:effectLst/>
              </a:rPr>
              <a:t>Code can be written in any language C#, JAVA, Python, </a:t>
            </a:r>
            <a:r>
              <a:rPr lang="en-US" sz="1400" dirty="0" err="1">
                <a:effectLst/>
              </a:rPr>
              <a:t>Powershell</a:t>
            </a:r>
            <a:r>
              <a:rPr lang="en-US" sz="1400" dirty="0">
                <a:effectLst/>
              </a:rPr>
              <a:t>.</a:t>
            </a:r>
          </a:p>
          <a:p>
            <a:pPr marL="0" marR="0" indent="-228600">
              <a:lnSpc>
                <a:spcPct val="90000"/>
              </a:lnSpc>
              <a:spcBef>
                <a:spcPts val="0"/>
              </a:spcBef>
              <a:spcAft>
                <a:spcPts val="800"/>
              </a:spcAft>
              <a:buFont typeface="Arial" panose="020B0604020202020204" pitchFamily="34" charset="0"/>
              <a:buChar char="•"/>
            </a:pPr>
            <a:r>
              <a:rPr lang="en-US" sz="1400" dirty="0">
                <a:effectLst/>
              </a:rPr>
              <a:t>We pay only for run time (for the time we executed the azure function).</a:t>
            </a:r>
          </a:p>
          <a:p>
            <a:pPr marL="0" marR="0" indent="-228600">
              <a:lnSpc>
                <a:spcPct val="90000"/>
              </a:lnSpc>
              <a:spcBef>
                <a:spcPts val="0"/>
              </a:spcBef>
              <a:spcAft>
                <a:spcPts val="800"/>
              </a:spcAft>
              <a:buFont typeface="Arial" panose="020B0604020202020204" pitchFamily="34" charset="0"/>
              <a:buChar char="•"/>
            </a:pPr>
            <a:r>
              <a:rPr lang="en-US" sz="1400" dirty="0">
                <a:effectLst/>
              </a:rPr>
              <a:t>Azure Functions can seamlessly integrate with other Azure services and connectors, allowing you to create powerful serverless workflows. You can combine Azure Functions with services like Azure Storage, Azure Event Hubs, Azure Logic Apps, and more to build comprehensive solutions.</a:t>
            </a:r>
          </a:p>
          <a:p>
            <a:pPr marL="0" marR="0" indent="-228600">
              <a:lnSpc>
                <a:spcPct val="90000"/>
              </a:lnSpc>
              <a:spcBef>
                <a:spcPts val="0"/>
              </a:spcBef>
              <a:spcAft>
                <a:spcPts val="800"/>
              </a:spcAft>
              <a:buFont typeface="Arial" panose="020B0604020202020204" pitchFamily="34" charset="0"/>
              <a:buChar char="•"/>
            </a:pPr>
            <a:endParaRPr lang="en-US" sz="1500" dirty="0">
              <a:effectLst/>
            </a:endParaRPr>
          </a:p>
        </p:txBody>
      </p:sp>
    </p:spTree>
    <p:extLst>
      <p:ext uri="{BB962C8B-B14F-4D97-AF65-F5344CB8AC3E}">
        <p14:creationId xmlns:p14="http://schemas.microsoft.com/office/powerpoint/2010/main" val="108511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A2547-3AFB-79FC-799D-63FF4719B2BD}"/>
              </a:ext>
            </a:extLst>
          </p:cNvPr>
          <p:cNvSpPr txBox="1"/>
          <p:nvPr/>
        </p:nvSpPr>
        <p:spPr>
          <a:xfrm>
            <a:off x="1006900" y="1188637"/>
            <a:ext cx="3141430"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200" b="1" kern="1200" dirty="0">
                <a:solidFill>
                  <a:schemeClr val="tx1"/>
                </a:solidFill>
                <a:ea typeface="+mj-ea"/>
                <a:cs typeface="+mj-cs"/>
              </a:rPr>
              <a:t>Azure Logic Apps</a:t>
            </a:r>
          </a:p>
        </p:txBody>
      </p:sp>
      <p:cxnSp>
        <p:nvCxnSpPr>
          <p:cNvPr id="29" name="Straight Connector 1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A87263E-4EF8-B63E-6CCE-B51C0A1B156B}"/>
              </a:ext>
            </a:extLst>
          </p:cNvPr>
          <p:cNvSpPr txBox="1"/>
          <p:nvPr/>
        </p:nvSpPr>
        <p:spPr>
          <a:xfrm>
            <a:off x="5138928" y="1338729"/>
            <a:ext cx="4795584" cy="418054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We use Logic apps when we have requirement like integrating apps, data, systems and services into organization. For this typically we require library of connectors that integrate with various services and systems, both within Azure and external to it. These connectors enable seamless data exchange and interaction between different applications, platforms, and services</a:t>
            </a:r>
          </a:p>
          <a:p>
            <a:pPr indent="-228600">
              <a:lnSpc>
                <a:spcPct val="90000"/>
              </a:lnSpc>
              <a:spcAft>
                <a:spcPts val="600"/>
              </a:spcAft>
              <a:buFont typeface="Arial" panose="020B0604020202020204" pitchFamily="34" charset="0"/>
              <a:buChar char="•"/>
            </a:pPr>
            <a:r>
              <a:rPr lang="en-US" sz="1400" dirty="0"/>
              <a:t>Azure Logic Apps enables you to automate manual processes. It allows you to define a series of steps and actions that are triggered by events or conditions, facilitating efficient automation across systems.</a:t>
            </a:r>
          </a:p>
          <a:p>
            <a:pPr indent="-228600">
              <a:lnSpc>
                <a:spcPct val="90000"/>
              </a:lnSpc>
              <a:spcAft>
                <a:spcPts val="600"/>
              </a:spcAft>
              <a:buFont typeface="Arial" panose="020B0604020202020204" pitchFamily="34" charset="0"/>
              <a:buChar char="•"/>
            </a:pPr>
            <a:r>
              <a:rPr lang="en-US" sz="1400" dirty="0"/>
              <a:t>allows users to easily create workflows using pre-built connectors and a variety of actions, without the need for coding knowledge or expertise</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338018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B777DF-F6A2-4D53-B6F0-D9700609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43551-42F8-FB6D-AE29-B5980E8BE8D9}"/>
              </a:ext>
            </a:extLst>
          </p:cNvPr>
          <p:cNvSpPr>
            <a:spLocks noGrp="1"/>
          </p:cNvSpPr>
          <p:nvPr>
            <p:ph type="title"/>
          </p:nvPr>
        </p:nvSpPr>
        <p:spPr>
          <a:xfrm>
            <a:off x="1006900" y="1188637"/>
            <a:ext cx="4623363" cy="4480726"/>
          </a:xfrm>
        </p:spPr>
        <p:txBody>
          <a:bodyPr vert="horz" lIns="91440" tIns="45720" rIns="91440" bIns="45720" rtlCol="0" anchor="ctr">
            <a:normAutofit/>
          </a:bodyPr>
          <a:lstStyle/>
          <a:p>
            <a:pPr algn="r"/>
            <a:r>
              <a:rPr lang="en-US" sz="3200" b="1" kern="1200" dirty="0">
                <a:solidFill>
                  <a:schemeClr val="tx1">
                    <a:lumMod val="75000"/>
                    <a:lumOff val="25000"/>
                  </a:schemeClr>
                </a:solidFill>
                <a:latin typeface="+mn-lt"/>
                <a:ea typeface="+mj-ea"/>
                <a:cs typeface="+mj-cs"/>
              </a:rPr>
              <a:t>Azure Logic Apps vs Azure Functions</a:t>
            </a:r>
          </a:p>
        </p:txBody>
      </p:sp>
      <p:sp>
        <p:nvSpPr>
          <p:cNvPr id="4" name="TextBox 3">
            <a:extLst>
              <a:ext uri="{FF2B5EF4-FFF2-40B4-BE49-F238E27FC236}">
                <a16:creationId xmlns:a16="http://schemas.microsoft.com/office/drawing/2014/main" id="{198B720B-C683-A4C4-4E01-3BE2647870E5}"/>
              </a:ext>
            </a:extLst>
          </p:cNvPr>
          <p:cNvSpPr txBox="1"/>
          <p:nvPr/>
        </p:nvSpPr>
        <p:spPr>
          <a:xfrm>
            <a:off x="6577584" y="1896645"/>
            <a:ext cx="3953775" cy="30647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Azure Logic Apps is focused on building and orchestrating workflows and integrations between systems, while Azure Functions is designed for executing small code snippets or functions in response to events.</a:t>
            </a:r>
          </a:p>
          <a:p>
            <a:pPr indent="-228600">
              <a:lnSpc>
                <a:spcPct val="90000"/>
              </a:lnSpc>
              <a:spcAft>
                <a:spcPts val="600"/>
              </a:spcAft>
              <a:buFont typeface="Arial" panose="020B0604020202020204" pitchFamily="34" charset="0"/>
              <a:buChar char="•"/>
            </a:pPr>
            <a:r>
              <a:rPr lang="en-US" sz="1400" b="0" dirty="0">
                <a:effectLst/>
              </a:rPr>
              <a:t>Azure Functions is code being triggered by an event, whereas Logic Apps is a workflow triggered by an event.</a:t>
            </a:r>
          </a:p>
          <a:p>
            <a:pPr indent="-228600">
              <a:lnSpc>
                <a:spcPct val="90000"/>
              </a:lnSpc>
              <a:spcAft>
                <a:spcPts val="600"/>
              </a:spcAft>
              <a:buFont typeface="Arial" panose="020B0604020202020204" pitchFamily="34" charset="0"/>
              <a:buChar char="•"/>
            </a:pPr>
            <a:r>
              <a:rPr lang="en-US" sz="1400" b="0" i="0" dirty="0">
                <a:effectLst/>
              </a:rPr>
              <a:t>Logic Apps run only in the cloud, as it has a dependency on Microsoft-managed connectors.</a:t>
            </a:r>
            <a:r>
              <a:rPr lang="en-US" sz="1400" i="0" dirty="0"/>
              <a:t> </a:t>
            </a:r>
            <a:r>
              <a:rPr lang="en-US" sz="1400" b="0" i="0" dirty="0">
                <a:effectLst/>
              </a:rPr>
              <a:t>Azure Functions can be easily developed and debugged on your local workstation, which is a big plus to increase developer productivity</a:t>
            </a:r>
            <a:endParaRPr lang="en-US" sz="1400" dirty="0"/>
          </a:p>
        </p:txBody>
      </p:sp>
    </p:spTree>
    <p:extLst>
      <p:ext uri="{BB962C8B-B14F-4D97-AF65-F5344CB8AC3E}">
        <p14:creationId xmlns:p14="http://schemas.microsoft.com/office/powerpoint/2010/main" val="235012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5A2EE1-F137-E4D7-5181-3419076D47C9}"/>
              </a:ext>
            </a:extLst>
          </p:cNvPr>
          <p:cNvSpPr txBox="1"/>
          <p:nvPr/>
        </p:nvSpPr>
        <p:spPr>
          <a:xfrm>
            <a:off x="909320" y="777941"/>
            <a:ext cx="8074815" cy="971245"/>
          </a:xfrm>
          <a:prstGeom prst="rect">
            <a:avLst/>
          </a:prstGeom>
        </p:spPr>
        <p:txBody>
          <a:bodyPr vert="horz" lIns="91440" tIns="45720" rIns="91440" bIns="45720" rtlCol="0" anchor="ctr">
            <a:normAutofit/>
          </a:bodyPr>
          <a:lstStyle/>
          <a:p>
            <a:pPr>
              <a:lnSpc>
                <a:spcPct val="90000"/>
              </a:lnSpc>
              <a:spcAft>
                <a:spcPts val="600"/>
              </a:spcAft>
            </a:pPr>
            <a:r>
              <a:rPr lang="en-US" sz="3200" b="1" dirty="0"/>
              <a:t>Logic apps usage in my Project:</a:t>
            </a:r>
          </a:p>
        </p:txBody>
      </p:sp>
      <p:sp>
        <p:nvSpPr>
          <p:cNvPr id="2" name="TextBox 1">
            <a:extLst>
              <a:ext uri="{FF2B5EF4-FFF2-40B4-BE49-F238E27FC236}">
                <a16:creationId xmlns:a16="http://schemas.microsoft.com/office/drawing/2014/main" id="{146ADC50-F0F8-51C1-D894-328B3C9EEEF8}"/>
              </a:ext>
            </a:extLst>
          </p:cNvPr>
          <p:cNvSpPr txBox="1"/>
          <p:nvPr/>
        </p:nvSpPr>
        <p:spPr>
          <a:xfrm>
            <a:off x="1110026" y="1749186"/>
            <a:ext cx="9019494" cy="1246495"/>
          </a:xfrm>
          <a:prstGeom prst="rect">
            <a:avLst/>
          </a:prstGeom>
          <a:noFill/>
        </p:spPr>
        <p:txBody>
          <a:bodyPr wrap="square">
            <a:spAutoFit/>
          </a:bodyPr>
          <a:lstStyle/>
          <a:p>
            <a:pPr defTabSz="512064">
              <a:spcAft>
                <a:spcPts val="600"/>
              </a:spcAft>
            </a:pPr>
            <a:r>
              <a:rPr lang="en-US" sz="1400" kern="1200" dirty="0">
                <a:solidFill>
                  <a:schemeClr val="tx1"/>
                </a:solidFill>
                <a:latin typeface="+mn-lt"/>
                <a:ea typeface="+mn-ea"/>
                <a:cs typeface="+mn-cs"/>
              </a:rPr>
              <a:t>In my project I can configure logic apps to retrieve data from Aetna, regulatory warehouse, store this to ADLSGEN2.  Further I can add trigger events to get the data from source when ever there is a new File. Additionally, I can add Schedule Trigger to automate the execution of pipeline on daily basis from the source.</a:t>
            </a:r>
          </a:p>
          <a:p>
            <a:pPr defTabSz="512064">
              <a:spcAft>
                <a:spcPts val="600"/>
              </a:spcAft>
            </a:pPr>
            <a:r>
              <a:rPr lang="en-US" sz="1400" kern="1200" dirty="0">
                <a:solidFill>
                  <a:schemeClr val="tx1"/>
                </a:solidFill>
                <a:latin typeface="+mn-lt"/>
                <a:ea typeface="+mn-ea"/>
                <a:cs typeface="+mn-cs"/>
              </a:rPr>
              <a:t>I configure Logic apps by making HTTP Requests where we can provide APIs to retrieve data using HTTP Connector providing necessary end point URL, authentication details.</a:t>
            </a:r>
            <a:endParaRPr lang="en-US" sz="1400" dirty="0"/>
          </a:p>
        </p:txBody>
      </p:sp>
      <p:sp>
        <p:nvSpPr>
          <p:cNvPr id="5" name="TextBox 4">
            <a:extLst>
              <a:ext uri="{FF2B5EF4-FFF2-40B4-BE49-F238E27FC236}">
                <a16:creationId xmlns:a16="http://schemas.microsoft.com/office/drawing/2014/main" id="{22EFE60E-39A3-531D-664B-715FF7DF9A05}"/>
              </a:ext>
            </a:extLst>
          </p:cNvPr>
          <p:cNvSpPr txBox="1"/>
          <p:nvPr/>
        </p:nvSpPr>
        <p:spPr>
          <a:xfrm>
            <a:off x="1514079" y="4073491"/>
            <a:ext cx="717862" cy="307777"/>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Source</a:t>
            </a:r>
            <a:endParaRPr lang="en-US" sz="1400" dirty="0"/>
          </a:p>
        </p:txBody>
      </p:sp>
      <p:sp>
        <p:nvSpPr>
          <p:cNvPr id="7" name="Rectangle 6">
            <a:extLst>
              <a:ext uri="{FF2B5EF4-FFF2-40B4-BE49-F238E27FC236}">
                <a16:creationId xmlns:a16="http://schemas.microsoft.com/office/drawing/2014/main" id="{8AF9360A-B152-54E0-BD8B-466D5508D39F}"/>
              </a:ext>
            </a:extLst>
          </p:cNvPr>
          <p:cNvSpPr/>
          <p:nvPr/>
        </p:nvSpPr>
        <p:spPr>
          <a:xfrm>
            <a:off x="3127997" y="3751767"/>
            <a:ext cx="3892563" cy="98708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6B4A754-0B5F-F88D-098B-5B258348636C}"/>
              </a:ext>
            </a:extLst>
          </p:cNvPr>
          <p:cNvSpPr txBox="1"/>
          <p:nvPr/>
        </p:nvSpPr>
        <p:spPr>
          <a:xfrm>
            <a:off x="3203673" y="3966926"/>
            <a:ext cx="1017559" cy="600164"/>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Schedule </a:t>
            </a:r>
          </a:p>
          <a:p>
            <a:pPr defTabSz="512064">
              <a:spcAft>
                <a:spcPts val="600"/>
              </a:spcAft>
            </a:pPr>
            <a:r>
              <a:rPr lang="en-US" sz="1400" kern="1200" dirty="0">
                <a:solidFill>
                  <a:schemeClr val="tx1"/>
                </a:solidFill>
                <a:latin typeface="+mn-lt"/>
                <a:ea typeface="+mn-ea"/>
                <a:cs typeface="+mn-cs"/>
              </a:rPr>
              <a:t>Trigger</a:t>
            </a:r>
            <a:endParaRPr lang="en-US" sz="1400" dirty="0"/>
          </a:p>
        </p:txBody>
      </p:sp>
      <p:sp>
        <p:nvSpPr>
          <p:cNvPr id="9" name="TextBox 8">
            <a:extLst>
              <a:ext uri="{FF2B5EF4-FFF2-40B4-BE49-F238E27FC236}">
                <a16:creationId xmlns:a16="http://schemas.microsoft.com/office/drawing/2014/main" id="{369048CB-DFD0-A92E-7679-417560C04E67}"/>
              </a:ext>
            </a:extLst>
          </p:cNvPr>
          <p:cNvSpPr txBox="1"/>
          <p:nvPr/>
        </p:nvSpPr>
        <p:spPr>
          <a:xfrm>
            <a:off x="4201369" y="3988597"/>
            <a:ext cx="1017559" cy="523220"/>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HTTP Connector</a:t>
            </a:r>
            <a:endParaRPr lang="en-US" sz="1400" dirty="0"/>
          </a:p>
        </p:txBody>
      </p:sp>
      <p:sp>
        <p:nvSpPr>
          <p:cNvPr id="10" name="TextBox 9">
            <a:extLst>
              <a:ext uri="{FF2B5EF4-FFF2-40B4-BE49-F238E27FC236}">
                <a16:creationId xmlns:a16="http://schemas.microsoft.com/office/drawing/2014/main" id="{509A63E8-25F7-04C9-B20D-3A8DD7822CC0}"/>
              </a:ext>
            </a:extLst>
          </p:cNvPr>
          <p:cNvSpPr txBox="1"/>
          <p:nvPr/>
        </p:nvSpPr>
        <p:spPr>
          <a:xfrm>
            <a:off x="5551895" y="3966484"/>
            <a:ext cx="1512047" cy="738664"/>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HTTP Actions(Get Post methods) to make API Calls</a:t>
            </a:r>
            <a:endParaRPr lang="en-US" sz="1400" dirty="0"/>
          </a:p>
        </p:txBody>
      </p:sp>
      <p:sp>
        <p:nvSpPr>
          <p:cNvPr id="11" name="TextBox 10">
            <a:extLst>
              <a:ext uri="{FF2B5EF4-FFF2-40B4-BE49-F238E27FC236}">
                <a16:creationId xmlns:a16="http://schemas.microsoft.com/office/drawing/2014/main" id="{856D74BB-7797-BCB7-8412-6E5618E741AB}"/>
              </a:ext>
            </a:extLst>
          </p:cNvPr>
          <p:cNvSpPr txBox="1"/>
          <p:nvPr/>
        </p:nvSpPr>
        <p:spPr>
          <a:xfrm>
            <a:off x="7559161" y="4032123"/>
            <a:ext cx="1017559" cy="307777"/>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ADLSGEN2</a:t>
            </a:r>
            <a:endParaRPr lang="en-US" sz="1400" dirty="0"/>
          </a:p>
        </p:txBody>
      </p:sp>
      <p:sp>
        <p:nvSpPr>
          <p:cNvPr id="12" name="TextBox 11">
            <a:extLst>
              <a:ext uri="{FF2B5EF4-FFF2-40B4-BE49-F238E27FC236}">
                <a16:creationId xmlns:a16="http://schemas.microsoft.com/office/drawing/2014/main" id="{77B19A9A-EC7A-16FA-EF88-709912D3A3F3}"/>
              </a:ext>
            </a:extLst>
          </p:cNvPr>
          <p:cNvSpPr txBox="1"/>
          <p:nvPr/>
        </p:nvSpPr>
        <p:spPr>
          <a:xfrm flipH="1">
            <a:off x="4363630" y="4959585"/>
            <a:ext cx="1166193" cy="523220"/>
          </a:xfrm>
          <a:prstGeom prst="rect">
            <a:avLst/>
          </a:prstGeom>
          <a:noFill/>
        </p:spPr>
        <p:txBody>
          <a:bodyPr wrap="square" rtlCol="0">
            <a:spAutoFit/>
          </a:bodyPr>
          <a:lstStyle/>
          <a:p>
            <a:pPr defTabSz="512064">
              <a:spcAft>
                <a:spcPts val="600"/>
              </a:spcAft>
            </a:pPr>
            <a:r>
              <a:rPr lang="en-US" sz="1400" kern="1200" dirty="0">
                <a:solidFill>
                  <a:schemeClr val="tx1"/>
                </a:solidFill>
                <a:latin typeface="+mn-lt"/>
                <a:ea typeface="+mn-ea"/>
                <a:cs typeface="+mn-cs"/>
              </a:rPr>
              <a:t>Logic App workflow</a:t>
            </a:r>
            <a:endParaRPr lang="en-US" sz="1400" dirty="0"/>
          </a:p>
        </p:txBody>
      </p:sp>
    </p:spTree>
    <p:extLst>
      <p:ext uri="{BB962C8B-B14F-4D97-AF65-F5344CB8AC3E}">
        <p14:creationId xmlns:p14="http://schemas.microsoft.com/office/powerpoint/2010/main" val="23151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5A2EE1-F137-E4D7-5181-3419076D47C9}"/>
              </a:ext>
            </a:extLst>
          </p:cNvPr>
          <p:cNvSpPr txBox="1"/>
          <p:nvPr/>
        </p:nvSpPr>
        <p:spPr>
          <a:xfrm>
            <a:off x="858520" y="953281"/>
            <a:ext cx="8074815" cy="95125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ea typeface="+mj-ea"/>
                <a:cs typeface="+mj-cs"/>
              </a:rPr>
              <a:t>Functional apps usage in my Project:</a:t>
            </a:r>
          </a:p>
        </p:txBody>
      </p:sp>
      <p:sp>
        <p:nvSpPr>
          <p:cNvPr id="4" name="TextBox 3">
            <a:extLst>
              <a:ext uri="{FF2B5EF4-FFF2-40B4-BE49-F238E27FC236}">
                <a16:creationId xmlns:a16="http://schemas.microsoft.com/office/drawing/2014/main" id="{349B650F-27C0-9282-767C-7E7F65237B0C}"/>
              </a:ext>
            </a:extLst>
          </p:cNvPr>
          <p:cNvSpPr txBox="1"/>
          <p:nvPr/>
        </p:nvSpPr>
        <p:spPr>
          <a:xfrm>
            <a:off x="949644" y="1971228"/>
            <a:ext cx="8074815" cy="2800395"/>
          </a:xfrm>
          <a:prstGeom prst="rect">
            <a:avLst/>
          </a:prstGeom>
        </p:spPr>
        <p:txBody>
          <a:bodyPr vert="horz" lIns="91440" tIns="45720" rIns="91440" bIns="45720" rtlCol="0" anchor="t">
            <a:noAutofit/>
          </a:bodyPr>
          <a:lstStyle/>
          <a:p>
            <a:pPr indent="-228600">
              <a:lnSpc>
                <a:spcPct val="90000"/>
              </a:lnSpc>
              <a:spcBef>
                <a:spcPts val="1000"/>
              </a:spcBef>
              <a:spcAft>
                <a:spcPts val="600"/>
              </a:spcAft>
              <a:buFont typeface="Arial" panose="020B0604020202020204" pitchFamily="34" charset="0"/>
              <a:buChar char="•"/>
            </a:pPr>
            <a:r>
              <a:rPr lang="en-US" sz="1400" dirty="0"/>
              <a:t>After my Data Transformation(removing null values, filter, conditional split, derived column activity) is done, I want to do data integrity on the transformed data before performing any further analysis or sending this data to Snowflake. So, for this I am using Function apps.</a:t>
            </a:r>
          </a:p>
          <a:p>
            <a:pPr indent="-228600">
              <a:lnSpc>
                <a:spcPct val="90000"/>
              </a:lnSpc>
              <a:spcBef>
                <a:spcPts val="1000"/>
              </a:spcBef>
              <a:spcAft>
                <a:spcPts val="600"/>
              </a:spcAft>
              <a:buFont typeface="Arial" panose="020B0604020202020204" pitchFamily="34" charset="0"/>
              <a:buChar char="•"/>
            </a:pPr>
            <a:r>
              <a:rPr lang="en-US" sz="1400" dirty="0"/>
              <a:t>In Azure Data Factory, create a new pipeline specifically for data validation. This pipeline will be responsible for executing the Azure Function and performing the data validation checks.</a:t>
            </a:r>
          </a:p>
          <a:p>
            <a:pPr indent="-228600">
              <a:lnSpc>
                <a:spcPct val="90000"/>
              </a:lnSpc>
              <a:spcBef>
                <a:spcPts val="1000"/>
              </a:spcBef>
              <a:spcAft>
                <a:spcPts val="600"/>
              </a:spcAft>
              <a:buFont typeface="Arial" panose="020B0604020202020204" pitchFamily="34" charset="0"/>
              <a:buChar char="•"/>
            </a:pPr>
            <a:r>
              <a:rPr lang="en-US" sz="1400" dirty="0"/>
              <a:t>For this we can write a custom code for data validation using Python like verifying data types or performing cross-record validations and deploy it to Azure Within the data validation pipeline, add an Azure Function activity.</a:t>
            </a:r>
          </a:p>
          <a:p>
            <a:pPr indent="-228600">
              <a:lnSpc>
                <a:spcPct val="90000"/>
              </a:lnSpc>
              <a:spcBef>
                <a:spcPts val="1000"/>
              </a:spcBef>
              <a:spcAft>
                <a:spcPts val="600"/>
              </a:spcAft>
              <a:buFont typeface="Arial" panose="020B0604020202020204" pitchFamily="34" charset="0"/>
              <a:buChar char="•"/>
            </a:pPr>
            <a:r>
              <a:rPr lang="en-US" sz="1400" dirty="0"/>
              <a:t> Configure the activity to reference the deployed Azure Function and provide any necessary input parameters or data from your data flow. </a:t>
            </a:r>
          </a:p>
          <a:p>
            <a:pPr indent="-228600">
              <a:lnSpc>
                <a:spcPct val="90000"/>
              </a:lnSpc>
              <a:spcBef>
                <a:spcPts val="1000"/>
              </a:spcBef>
              <a:spcAft>
                <a:spcPts val="600"/>
              </a:spcAft>
              <a:buFont typeface="Arial" panose="020B0604020202020204" pitchFamily="34" charset="0"/>
              <a:buChar char="•"/>
            </a:pPr>
            <a:r>
              <a:rPr lang="en-US" sz="1400" dirty="0"/>
              <a:t>I want to trigger the validation pipeline after the data transformation pipeline has completed .</a:t>
            </a:r>
          </a:p>
          <a:p>
            <a:pPr indent="-228600">
              <a:lnSpc>
                <a:spcPct val="90000"/>
              </a:lnSpc>
              <a:spcBef>
                <a:spcPts val="1000"/>
              </a:spcBef>
              <a:spcAft>
                <a:spcPts val="600"/>
              </a:spcAft>
              <a:buFont typeface="Arial" panose="020B0604020202020204" pitchFamily="34" charset="0"/>
              <a:buChar char="•"/>
            </a:pPr>
            <a:r>
              <a:rPr lang="en-US" sz="1400" dirty="0"/>
              <a:t>So typically, Functional apps helps us to maintain data integrity.</a:t>
            </a:r>
          </a:p>
        </p:txBody>
      </p:sp>
    </p:spTree>
    <p:extLst>
      <p:ext uri="{BB962C8B-B14F-4D97-AF65-F5344CB8AC3E}">
        <p14:creationId xmlns:p14="http://schemas.microsoft.com/office/powerpoint/2010/main" val="66752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633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Azure Logic Apps vs Azure 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Dondeti</dc:creator>
  <cp:lastModifiedBy>Kavya</cp:lastModifiedBy>
  <cp:revision>1</cp:revision>
  <dcterms:created xsi:type="dcterms:W3CDTF">2023-07-02T00:00:13Z</dcterms:created>
  <dcterms:modified xsi:type="dcterms:W3CDTF">2023-07-02T05:34:16Z</dcterms:modified>
</cp:coreProperties>
</file>