
<file path=[Content_Types].xml><?xml version="1.0" encoding="utf-8"?>
<Types xmlns="http://schemas.openxmlformats.org/package/2006/content-types">
  <Default Extension="glb" ContentType="model/gltf.binary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8" r:id="rId4"/>
    <p:sldId id="267" r:id="rId5"/>
    <p:sldId id="268" r:id="rId6"/>
    <p:sldId id="269" r:id="rId7"/>
    <p:sldId id="270" r:id="rId8"/>
    <p:sldId id="271" r:id="rId9"/>
    <p:sldId id="264" r:id="rId10"/>
    <p:sldId id="257" r:id="rId11"/>
    <p:sldId id="259" r:id="rId12"/>
    <p:sldId id="262" r:id="rId13"/>
    <p:sldId id="265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1B1EA9-A6AA-41BE-8506-29C8BBAE3A5B}">
          <p14:sldIdLst>
            <p14:sldId id="256"/>
            <p14:sldId id="266"/>
            <p14:sldId id="258"/>
            <p14:sldId id="267"/>
            <p14:sldId id="268"/>
            <p14:sldId id="269"/>
            <p14:sldId id="270"/>
            <p14:sldId id="271"/>
            <p14:sldId id="264"/>
            <p14:sldId id="257"/>
          </p14:sldIdLst>
        </p14:section>
        <p14:section name="Untitled Section" id="{1AE25677-EE31-4062-B0BC-44FD4C068130}">
          <p14:sldIdLst>
            <p14:sldId id="259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5BD"/>
    <a:srgbClr val="ED4D9D"/>
    <a:srgbClr val="BB5611"/>
    <a:srgbClr val="F4A396"/>
    <a:srgbClr val="F08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46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5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17/06/relationships/model3d" Target="../media/model3d1.glb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5"/>
          <p:cNvSpPr/>
          <p:nvPr/>
        </p:nvSpPr>
        <p:spPr>
          <a:xfrm>
            <a:off x="6868716" y="5375672"/>
            <a:ext cx="2757488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endParaRPr lang="en-US" sz="243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81CB81-FC62-1F9B-28FB-37F6E5BEF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1423"/>
              </p:ext>
            </p:extLst>
          </p:nvPr>
        </p:nvGraphicFramePr>
        <p:xfrm>
          <a:off x="2274849" y="331263"/>
          <a:ext cx="10080702" cy="1165860"/>
        </p:xfrm>
        <a:graphic>
          <a:graphicData uri="http://schemas.openxmlformats.org/drawingml/2006/table">
            <a:tbl>
              <a:tblPr/>
              <a:tblGrid>
                <a:gridCol w="10080702">
                  <a:extLst>
                    <a:ext uri="{9D8B030D-6E8A-4147-A177-3AD203B41FA5}">
                      <a16:colId xmlns:a16="http://schemas.microsoft.com/office/drawing/2014/main" val="1595984529"/>
                    </a:ext>
                  </a:extLst>
                </a:gridCol>
              </a:tblGrid>
              <a:tr h="512956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3800" b="1" i="0" u="none" strike="noStrike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WEBSITE FOR AN ONLINE </a:t>
                      </a:r>
                    </a:p>
                    <a:p>
                      <a:pPr algn="just" fontAlgn="ctr"/>
                      <a:r>
                        <a:rPr lang="en-US" sz="3800" b="1" i="0" u="none" strike="noStrike" dirty="0">
                          <a:solidFill>
                            <a:schemeClr val="accent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SHOPPING SYSTEM FOR FASHION WEAR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57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85209A-581E-5D0F-E85E-9DE532AC25F8}"/>
              </a:ext>
            </a:extLst>
          </p:cNvPr>
          <p:cNvSpPr txBox="1"/>
          <p:nvPr/>
        </p:nvSpPr>
        <p:spPr>
          <a:xfrm>
            <a:off x="8603650" y="5673763"/>
            <a:ext cx="606079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4A3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4A3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SUBMITTED BY:</a:t>
            </a:r>
          </a:p>
          <a:p>
            <a:endParaRPr lang="en-US" sz="2800" dirty="0">
              <a:solidFill>
                <a:srgbClr val="F4A3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i="0" u="none" strike="noStrike" dirty="0">
                <a:solidFill>
                  <a:srgbClr val="F4A39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P.SANDHYA MADHURI(192211093)</a:t>
            </a:r>
          </a:p>
          <a:p>
            <a:r>
              <a:rPr lang="en-IN" sz="2800" b="1" dirty="0">
                <a:solidFill>
                  <a:srgbClr val="F4A3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N.KAMALANI(192210354)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6841C-33B3-741C-844D-4270369F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71" y="2020219"/>
            <a:ext cx="8810625" cy="492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A3CC222-D997-2357-043D-19055C678F19}"/>
              </a:ext>
            </a:extLst>
          </p:cNvPr>
          <p:cNvSpPr txBox="1"/>
          <p:nvPr/>
        </p:nvSpPr>
        <p:spPr>
          <a:xfrm>
            <a:off x="1" y="1130482"/>
            <a:ext cx="101747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"Online Shopping System" evolves, numerous potential enhancements might be made to increase the user experience and engagement.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search and filtering tools is one significant improvement. Making it simpler to locate pertinent products fast is one of the ways this is accomplished.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products based on particular criteria like category, price range, brand, and customer ratings. Further improving the usefulness of the program is the incorporation of real-time inventory updates and notifications, which can notify users of any changes, promotions.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Moreover, transaction security and user trust can be increased by putting in place a reliable and fast payment gateway with a variety of payment choices.</a:t>
            </a:r>
          </a:p>
          <a:p>
            <a:pPr algn="just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"Online Shopping System" can continue to be a dependable, effective, and user-friendly platform for handling online purchases if these aspects are consistently improved.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45E916-AF0F-6222-2C42-8C1D8C485A3D}"/>
              </a:ext>
            </a:extLst>
          </p:cNvPr>
          <p:cNvSpPr txBox="1"/>
          <p:nvPr/>
        </p:nvSpPr>
        <p:spPr>
          <a:xfrm>
            <a:off x="66910" y="199571"/>
            <a:ext cx="6519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6A3BD78-42D3-2BD0-4BB6-82515466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22" y="0"/>
            <a:ext cx="4371278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AC45D3-DA91-A547-5A7A-D1BCD7CF3F16}"/>
              </a:ext>
            </a:extLst>
          </p:cNvPr>
          <p:cNvSpPr txBox="1"/>
          <p:nvPr/>
        </p:nvSpPr>
        <p:spPr>
          <a:xfrm>
            <a:off x="256477" y="1258709"/>
            <a:ext cx="1306923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Gefen, D., </a:t>
            </a:r>
            <a:r>
              <a:rPr lang="en-IN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Karahanna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&amp; Straub, D. W. (2003). </a:t>
            </a:r>
            <a:r>
              <a:rPr lang="en-I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Trust and TAM in online shopping: An integrated model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MIS Quarterly, 27(1), 51-90.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Kim, D. J., Ferrin, D. L., &amp; Rao, H. R. (2008). </a:t>
            </a:r>
            <a:r>
              <a:rPr lang="en-I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trust-based consumer decision-making model in electronic commerce: The role of trust, perceived risk, and their antecedents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Decision Support Systems, 44(2), 544-564.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Koufaris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(2002). </a:t>
            </a:r>
            <a:r>
              <a:rPr lang="en-I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Applying the technology acceptance model and flow theory to online consumer </a:t>
            </a:r>
            <a:r>
              <a:rPr lang="en-IN" sz="20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Information Systems Research, 13(2), 205-223.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Jarvenpaa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L., </a:t>
            </a:r>
            <a:r>
              <a:rPr lang="en-IN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Tractinsky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&amp; Vitale, M. (2000). </a:t>
            </a:r>
            <a:r>
              <a:rPr lang="en-I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Consumer trust in an internet store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Information Technology and Management, 1(1-2), 45-71.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Pavlou, P. A. (2003). </a:t>
            </a:r>
            <a:r>
              <a:rPr lang="en-I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Consumer acceptance of electronic commerce: Integrating trust and risk with the technology acceptance model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International Journal of Electronic Commerce, 7(3), 101-134.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Cheung, C. M., &amp; Lee, M. K. (2005). </a:t>
            </a:r>
            <a:r>
              <a:rPr lang="en-I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Consumer satisfaction with internet shopping: A research framework and propositions for future research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Proceedings of the 7th international conference on Electronic commerce, 327-334.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Chen, L., </a:t>
            </a:r>
            <a:r>
              <a:rPr lang="en-IN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Gillenson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L., &amp; Sherrell, D. L. (2002). </a:t>
            </a:r>
            <a:r>
              <a:rPr lang="en-I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Enticing online consumers: An extended technology acceptance perspective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Information &amp; Management, 39(8), 705-719.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Huang, Z., &amp; </a:t>
            </a:r>
            <a:r>
              <a:rPr lang="en-IN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Benyoucef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(2013). </a:t>
            </a:r>
            <a:r>
              <a:rPr lang="en-I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e-commerce to social commerce: A close look at design features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Electronic Commerce Research and Applications, 12(4), 246-259.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Li, N., &amp; Zhang, P. (2002). </a:t>
            </a:r>
            <a:r>
              <a:rPr lang="en-I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Consumer online shopping attitudes and </a:t>
            </a:r>
            <a:r>
              <a:rPr lang="en-IN" sz="20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I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An assessment of research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AMCIS 2002 Proceedings, 74.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Ha, S., &amp; </a:t>
            </a:r>
            <a:r>
              <a:rPr lang="en-IN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Stoel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 (2009). </a:t>
            </a:r>
            <a:r>
              <a:rPr lang="en-IN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Consumer e-shopping acceptance: Antecedents in a technology acceptance model</a:t>
            </a:r>
            <a:r>
              <a:rPr lang="en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Journal of Business Research, 62(5), 565-571.</a:t>
            </a:r>
          </a:p>
          <a:p>
            <a:pPr algn="just"/>
            <a:r>
              <a:rPr lang="en-IN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CDCBF-4A86-9FA3-B738-845361EA5138}"/>
              </a:ext>
            </a:extLst>
          </p:cNvPr>
          <p:cNvSpPr txBox="1"/>
          <p:nvPr/>
        </p:nvSpPr>
        <p:spPr>
          <a:xfrm>
            <a:off x="256476" y="512956"/>
            <a:ext cx="318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5" name="Text 2"/>
          <p:cNvSpPr/>
          <p:nvPr/>
        </p:nvSpPr>
        <p:spPr>
          <a:xfrm>
            <a:off x="6499672" y="403206"/>
            <a:ext cx="6253758" cy="7817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155"/>
              </a:lnSpc>
              <a:buNone/>
            </a:pPr>
            <a:r>
              <a:rPr lang="en-US" sz="4924" b="1" dirty="0">
                <a:solidFill>
                  <a:srgbClr val="FFC000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Shop with Confidence</a:t>
            </a:r>
            <a:endParaRPr lang="en-US" sz="4924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659642" y="1793319"/>
            <a:ext cx="29647" cy="5781080"/>
          </a:xfrm>
          <a:prstGeom prst="roundRect">
            <a:avLst>
              <a:gd name="adj" fmla="val 721428"/>
            </a:avLst>
          </a:prstGeom>
          <a:solidFill>
            <a:srgbClr val="474B51"/>
          </a:solidFill>
          <a:ln/>
        </p:spPr>
      </p:sp>
      <p:sp>
        <p:nvSpPr>
          <p:cNvPr id="7" name="Shape 4"/>
          <p:cNvSpPr/>
          <p:nvPr/>
        </p:nvSpPr>
        <p:spPr>
          <a:xfrm>
            <a:off x="6941701" y="2313087"/>
            <a:ext cx="831652" cy="29647"/>
          </a:xfrm>
          <a:prstGeom prst="roundRect">
            <a:avLst>
              <a:gd name="adj" fmla="val 721428"/>
            </a:avLst>
          </a:prstGeom>
          <a:solidFill>
            <a:srgbClr val="474B51"/>
          </a:solidFill>
          <a:ln/>
        </p:spPr>
      </p:sp>
      <p:sp>
        <p:nvSpPr>
          <p:cNvPr id="8" name="Shape 5"/>
          <p:cNvSpPr/>
          <p:nvPr/>
        </p:nvSpPr>
        <p:spPr>
          <a:xfrm>
            <a:off x="6407110" y="2060615"/>
            <a:ext cx="534591" cy="534591"/>
          </a:xfrm>
          <a:prstGeom prst="roundRect">
            <a:avLst>
              <a:gd name="adj" fmla="val 40008"/>
            </a:avLst>
          </a:prstGeom>
          <a:solidFill>
            <a:srgbClr val="282C32"/>
          </a:solidFill>
          <a:ln/>
        </p:spPr>
      </p:sp>
      <p:sp>
        <p:nvSpPr>
          <p:cNvPr id="9" name="Text 6"/>
          <p:cNvSpPr/>
          <p:nvPr/>
        </p:nvSpPr>
        <p:spPr>
          <a:xfrm>
            <a:off x="6607969" y="2140267"/>
            <a:ext cx="132874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r>
              <a:rPr lang="en-US" sz="2955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955" dirty="0"/>
          </a:p>
        </p:txBody>
      </p:sp>
      <p:sp>
        <p:nvSpPr>
          <p:cNvPr id="10" name="Text 7"/>
          <p:cNvSpPr/>
          <p:nvPr/>
        </p:nvSpPr>
        <p:spPr>
          <a:xfrm>
            <a:off x="7941113" y="1956850"/>
            <a:ext cx="1955241" cy="4647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78"/>
              </a:lnSpc>
              <a:buNone/>
            </a:pPr>
            <a:r>
              <a:rPr lang="en-US" sz="4400" b="1" dirty="0">
                <a:solidFill>
                  <a:srgbClr val="ED4D9D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Browse</a:t>
            </a:r>
            <a:endParaRPr lang="en-US" sz="4400" b="1" dirty="0">
              <a:solidFill>
                <a:srgbClr val="ED4D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981355" y="2564130"/>
            <a:ext cx="6649045" cy="760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4"/>
              </a:lnSpc>
              <a:buNone/>
            </a:pPr>
            <a:r>
              <a:rPr lang="en-US" sz="2800" dirty="0">
                <a:solidFill>
                  <a:srgbClr val="EEEFF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Explore our curated collection of the latest fashion trends and essentials.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941701" y="4319290"/>
            <a:ext cx="831652" cy="29647"/>
          </a:xfrm>
          <a:prstGeom prst="roundRect">
            <a:avLst>
              <a:gd name="adj" fmla="val 721428"/>
            </a:avLst>
          </a:prstGeom>
          <a:solidFill>
            <a:srgbClr val="474B51"/>
          </a:solidFill>
          <a:ln/>
        </p:spPr>
      </p:sp>
      <p:sp>
        <p:nvSpPr>
          <p:cNvPr id="13" name="Shape 10"/>
          <p:cNvSpPr/>
          <p:nvPr/>
        </p:nvSpPr>
        <p:spPr>
          <a:xfrm>
            <a:off x="6407110" y="4066818"/>
            <a:ext cx="534591" cy="534591"/>
          </a:xfrm>
          <a:prstGeom prst="roundRect">
            <a:avLst>
              <a:gd name="adj" fmla="val 40008"/>
            </a:avLst>
          </a:prstGeom>
          <a:solidFill>
            <a:srgbClr val="282C32"/>
          </a:solidFill>
          <a:ln/>
        </p:spPr>
      </p:sp>
      <p:sp>
        <p:nvSpPr>
          <p:cNvPr id="14" name="Text 11"/>
          <p:cNvSpPr/>
          <p:nvPr/>
        </p:nvSpPr>
        <p:spPr>
          <a:xfrm>
            <a:off x="6569273" y="4146471"/>
            <a:ext cx="210145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r>
              <a:rPr lang="en-US" sz="2955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955" dirty="0"/>
          </a:p>
        </p:txBody>
      </p:sp>
      <p:sp>
        <p:nvSpPr>
          <p:cNvPr id="15" name="Text 12"/>
          <p:cNvSpPr/>
          <p:nvPr/>
        </p:nvSpPr>
        <p:spPr>
          <a:xfrm>
            <a:off x="7981356" y="4037052"/>
            <a:ext cx="2978588" cy="3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78"/>
              </a:lnSpc>
              <a:buNone/>
            </a:pPr>
            <a:r>
              <a:rPr lang="en-US" sz="4000" b="1" dirty="0">
                <a:solidFill>
                  <a:srgbClr val="ED4D9D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Add to Cart</a:t>
            </a:r>
            <a:endParaRPr lang="en-US" sz="4000" dirty="0">
              <a:solidFill>
                <a:srgbClr val="ED4D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981355" y="4570333"/>
            <a:ext cx="5817394" cy="760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4"/>
              </a:lnSpc>
              <a:buNone/>
            </a:pPr>
            <a:r>
              <a:rPr lang="en-US" sz="2800" dirty="0">
                <a:solidFill>
                  <a:srgbClr val="EEEFF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Select your desired items and add them to your shopping cart with ease.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6941701" y="6325493"/>
            <a:ext cx="831652" cy="29647"/>
          </a:xfrm>
          <a:prstGeom prst="roundRect">
            <a:avLst>
              <a:gd name="adj" fmla="val 721428"/>
            </a:avLst>
          </a:prstGeom>
          <a:solidFill>
            <a:srgbClr val="474B51"/>
          </a:solidFill>
          <a:ln/>
        </p:spPr>
      </p:sp>
      <p:sp>
        <p:nvSpPr>
          <p:cNvPr id="18" name="Shape 15"/>
          <p:cNvSpPr/>
          <p:nvPr/>
        </p:nvSpPr>
        <p:spPr>
          <a:xfrm>
            <a:off x="6407110" y="6073021"/>
            <a:ext cx="534591" cy="534591"/>
          </a:xfrm>
          <a:prstGeom prst="roundRect">
            <a:avLst>
              <a:gd name="adj" fmla="val 40008"/>
            </a:avLst>
          </a:prstGeom>
          <a:solidFill>
            <a:srgbClr val="282C32"/>
          </a:solidFill>
          <a:ln/>
        </p:spPr>
      </p:sp>
      <p:sp>
        <p:nvSpPr>
          <p:cNvPr id="19" name="Text 16"/>
          <p:cNvSpPr/>
          <p:nvPr/>
        </p:nvSpPr>
        <p:spPr>
          <a:xfrm>
            <a:off x="6573083" y="6152674"/>
            <a:ext cx="202644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5"/>
              </a:lnSpc>
              <a:buNone/>
            </a:pPr>
            <a:r>
              <a:rPr lang="en-US" sz="2955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955" dirty="0"/>
          </a:p>
        </p:txBody>
      </p:sp>
      <p:sp>
        <p:nvSpPr>
          <p:cNvPr id="20" name="Text 17"/>
          <p:cNvSpPr/>
          <p:nvPr/>
        </p:nvSpPr>
        <p:spPr>
          <a:xfrm>
            <a:off x="7981356" y="6043255"/>
            <a:ext cx="2601564" cy="390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78"/>
              </a:lnSpc>
              <a:buNone/>
            </a:pPr>
            <a:r>
              <a:rPr lang="en-US" sz="4400" b="1" dirty="0">
                <a:solidFill>
                  <a:srgbClr val="ED4D9D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Checkout</a:t>
            </a:r>
            <a:endParaRPr lang="en-US" sz="4400" dirty="0">
              <a:solidFill>
                <a:srgbClr val="ED4D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7981355" y="6576536"/>
            <a:ext cx="5817394" cy="760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4"/>
              </a:lnSpc>
              <a:buNone/>
            </a:pPr>
            <a:r>
              <a:rPr lang="en-US" sz="2800" dirty="0">
                <a:solidFill>
                  <a:srgbClr val="EEEFF5"/>
                </a:solidFill>
                <a:latin typeface="Times New Roman" panose="02020603050405020304" pitchFamily="18" charset="0"/>
                <a:ea typeface="Montserrat" pitchFamily="34" charset="-122"/>
                <a:cs typeface="Times New Roman" panose="02020603050405020304" pitchFamily="18" charset="0"/>
              </a:rPr>
              <a:t>Securely complete your purchase and receive your items at your doorstep.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CA18E9-F7BA-2169-A16E-7F8E9621D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58" y="0"/>
            <a:ext cx="647384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89A1F87-601B-1E5F-2FA1-46897E56827B}"/>
              </a:ext>
            </a:extLst>
          </p:cNvPr>
          <p:cNvSpPr txBox="1"/>
          <p:nvPr/>
        </p:nvSpPr>
        <p:spPr>
          <a:xfrm>
            <a:off x="4677205" y="3677894"/>
            <a:ext cx="3643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THANK YOU</a:t>
            </a:r>
          </a:p>
        </p:txBody>
      </p:sp>
      <p:pic>
        <p:nvPicPr>
          <p:cNvPr id="22" name="Graphic 21" descr="Woman in black skirt">
            <a:extLst>
              <a:ext uri="{FF2B5EF4-FFF2-40B4-BE49-F238E27FC236}">
                <a16:creationId xmlns:a16="http://schemas.microsoft.com/office/drawing/2014/main" id="{9038B7C5-4372-E9D1-E2D5-C775DEB53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V="1">
            <a:off x="10446358" y="1198528"/>
            <a:ext cx="3031051" cy="6238754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4" name="3D Model 33" descr="Smiling Face">
                <a:extLst>
                  <a:ext uri="{FF2B5EF4-FFF2-40B4-BE49-F238E27FC236}">
                    <a16:creationId xmlns:a16="http://schemas.microsoft.com/office/drawing/2014/main" id="{C6791CC0-9849-716A-5C1D-5EA6302DF1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9311306"/>
                  </p:ext>
                </p:extLst>
              </p:nvPr>
            </p:nvGraphicFramePr>
            <p:xfrm>
              <a:off x="8321151" y="3573322"/>
              <a:ext cx="855014" cy="87401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855014" cy="874013"/>
                    </a:xfrm>
                    <a:prstGeom prst="rect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</am3d:spPr>
                  <am3d:camera>
                    <am3d:pos x="0" y="0" z="809380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67647" d="1000000"/>
                    <am3d:preTrans dx="0" dy="-2" dz="1153533"/>
                    <am3d:scale>
                      <am3d:sx n="1000000" d="1000000"/>
                      <am3d:sy n="1000000" d="1000000"/>
                      <am3d:sz n="1000000" d="1000000"/>
                    </am3d:scale>
                    <am3d:rot ax="-135343" ay="135116" az="-5331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4250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4" name="3D Model 33" descr="Smiling Face">
                <a:extLst>
                  <a:ext uri="{FF2B5EF4-FFF2-40B4-BE49-F238E27FC236}">
                    <a16:creationId xmlns:a16="http://schemas.microsoft.com/office/drawing/2014/main" id="{C6791CC0-9849-716A-5C1D-5EA6302DF1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1151" y="3573322"/>
                <a:ext cx="855014" cy="87401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20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F33EC-1820-9DF2-3FEA-0807F291A2FA}"/>
              </a:ext>
            </a:extLst>
          </p:cNvPr>
          <p:cNvSpPr txBox="1"/>
          <p:nvPr/>
        </p:nvSpPr>
        <p:spPr>
          <a:xfrm>
            <a:off x="122662" y="529400"/>
            <a:ext cx="5553310" cy="675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8F933-9113-D8EF-79A1-62288013DAC8}"/>
              </a:ext>
            </a:extLst>
          </p:cNvPr>
          <p:cNvSpPr txBox="1"/>
          <p:nvPr/>
        </p:nvSpPr>
        <p:spPr>
          <a:xfrm>
            <a:off x="333487" y="1559859"/>
            <a:ext cx="1370589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online shopping platform specifically for fashion wear, addressing these challenges to enhance customer satisfaction and engagement.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platforms face challenges in providing a seamless user experience, maintaining up-to-date fashion trends, offering personalized recommendations, and ensuring secure transactions.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loyalty and retention due to the availability of promotions and loyalty programs.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Streamlined inventory management for retailers, resulting in improved stock handling and reduced operational costs 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secure and trustworthy platform that protects customer data and builds confidence in online shopping.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0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A78F2B8-EEAD-F2F3-8597-0DCA92B865A7}"/>
              </a:ext>
            </a:extLst>
          </p:cNvPr>
          <p:cNvSpPr txBox="1"/>
          <p:nvPr/>
        </p:nvSpPr>
        <p:spPr>
          <a:xfrm>
            <a:off x="173621" y="1493133"/>
            <a:ext cx="1044036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is a lifestyle, e-commerce web applications, which provides various electronic and lifestyle products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allows viewing various products available enables registered users to purchase desired products instantly using now cash on delivery payment system can place ordered by using option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develop an e-commerce website, a number of technologies must be studied and understood. This is a project with the objective to develop a basic websites where a consumer is provided with a shopping cart and application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fast changing business environment, it is extremely important to be able to respond to client needs in the most effective and timely manner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C95F25-5EE5-71A7-1566-F326E88335C1}"/>
              </a:ext>
            </a:extLst>
          </p:cNvPr>
          <p:cNvSpPr txBox="1"/>
          <p:nvPr/>
        </p:nvSpPr>
        <p:spPr>
          <a:xfrm>
            <a:off x="196770" y="462988"/>
            <a:ext cx="3391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DB5CDD-FB24-4EBF-AE7C-088F04AC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122" y="0"/>
            <a:ext cx="3901751" cy="50402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B5D29B-FCA8-7D6B-F6C5-5326C37E0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648" y="5191274"/>
            <a:ext cx="3901751" cy="30383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9888B-BBCA-D474-857E-543B729AB7D6}"/>
              </a:ext>
            </a:extLst>
          </p:cNvPr>
          <p:cNvSpPr txBox="1"/>
          <p:nvPr/>
        </p:nvSpPr>
        <p:spPr>
          <a:xfrm>
            <a:off x="55492" y="31692"/>
            <a:ext cx="41819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47791-2B2C-0539-4579-B92EFA38984C}"/>
              </a:ext>
            </a:extLst>
          </p:cNvPr>
          <p:cNvSpPr txBox="1"/>
          <p:nvPr/>
        </p:nvSpPr>
        <p:spPr>
          <a:xfrm>
            <a:off x="211610" y="892398"/>
            <a:ext cx="1441878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manual payment methods for online purchases are riddled with inefficiencies that make it difficult for customers to have a seamless shopping experience.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manual entry of payment details, which slows down transaction completion and increases the likelihood of abandoned carts, lengthy processing delays during checkout are a regular issue.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mistake can result in inaccurate charges, disputes, and possible revenue losses for online retailers when using manual payment entry methods.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issues can be resolved by implementing an automated online payment system, which will guarantee quicker processing times, lower error rates, and offer a more practical and safe payment method.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638FB-BD03-DB7F-8418-C91D9155AE94}"/>
              </a:ext>
            </a:extLst>
          </p:cNvPr>
          <p:cNvSpPr txBox="1"/>
          <p:nvPr/>
        </p:nvSpPr>
        <p:spPr>
          <a:xfrm>
            <a:off x="55492" y="4259787"/>
            <a:ext cx="418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50C12-E292-F190-1A30-A99FC1461BFC}"/>
              </a:ext>
            </a:extLst>
          </p:cNvPr>
          <p:cNvSpPr txBox="1"/>
          <p:nvPr/>
        </p:nvSpPr>
        <p:spPr>
          <a:xfrm>
            <a:off x="122398" y="4844562"/>
            <a:ext cx="144187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Online Shopping System is designed to enhance efficiency and user convenience by enabling secure online purchases and order management.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register, browse products, make payments, and access detailed reports of their transactions, with total amounts automatically calculated based on selected items.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features user registration and authentication, ensuring secure access and data protection.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 responsive design for compatibility across devices and utilizes a robust architecture with a MySQL database, PHP for server-side processing, and HTML, CSS, and JavaScript for a user-friendly interface. </a:t>
            </a:r>
          </a:p>
        </p:txBody>
      </p:sp>
    </p:spTree>
    <p:extLst>
      <p:ext uri="{BB962C8B-B14F-4D97-AF65-F5344CB8AC3E}">
        <p14:creationId xmlns:p14="http://schemas.microsoft.com/office/powerpoint/2010/main" val="207786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4E3E3-D2F2-7D1A-1010-952465D49EE6}"/>
              </a:ext>
            </a:extLst>
          </p:cNvPr>
          <p:cNvSpPr txBox="1"/>
          <p:nvPr/>
        </p:nvSpPr>
        <p:spPr>
          <a:xfrm>
            <a:off x="215153" y="387275"/>
            <a:ext cx="131673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C5143-69C9-7C99-75A5-C0EB117D3AD4}"/>
              </a:ext>
            </a:extLst>
          </p:cNvPr>
          <p:cNvSpPr txBox="1"/>
          <p:nvPr/>
        </p:nvSpPr>
        <p:spPr>
          <a:xfrm>
            <a:off x="322729" y="1312433"/>
            <a:ext cx="134040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the Online Shopping System, we will divide the project into distinct modules, each responsible for specific functionalities.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creating individual functions for every operation and unifying them, we can ensure modularity, maintainability, and scalability.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users with an introductory overview of the online shopping platform.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detailed information about the online shopping platform and its mission.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sign-up, login, and logout functionalities. It supports various authentication methods (email/password, social media logins).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update personal information, manage shipping addresses, and view order history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features for password recovery, two-factor authentication, and account security alerts.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add, remove, and update items, including quantity changes.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99F1C9-62EF-5378-11A6-2E223B9BA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0D292C-A7DB-F429-0FC1-C423320D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85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84B5E9-40ED-D99D-5F3D-79E357DB6E75}"/>
              </a:ext>
            </a:extLst>
          </p:cNvPr>
          <p:cNvSpPr txBox="1"/>
          <p:nvPr/>
        </p:nvSpPr>
        <p:spPr>
          <a:xfrm>
            <a:off x="215153" y="688489"/>
            <a:ext cx="134470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5B0EE-A0A6-03D7-8A9D-630B50AD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3" y="1984587"/>
            <a:ext cx="7057015" cy="4260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894AD-8531-353C-2343-D4461527E160}"/>
              </a:ext>
            </a:extLst>
          </p:cNvPr>
          <p:cNvSpPr txBox="1"/>
          <p:nvPr/>
        </p:nvSpPr>
        <p:spPr>
          <a:xfrm>
            <a:off x="441065" y="6680499"/>
            <a:ext cx="697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FIG.1.HOME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BAD9D-E942-9E22-FF15-F2C627C30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525" y="1984588"/>
            <a:ext cx="6877722" cy="4260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0951C0-0EFE-85B4-9339-D2BC5C32B898}"/>
              </a:ext>
            </a:extLst>
          </p:cNvPr>
          <p:cNvSpPr txBox="1"/>
          <p:nvPr/>
        </p:nvSpPr>
        <p:spPr>
          <a:xfrm>
            <a:off x="7637929" y="6680499"/>
            <a:ext cx="566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FIG.2. LOGIN PAGE</a:t>
            </a:r>
          </a:p>
        </p:txBody>
      </p:sp>
    </p:spTree>
    <p:extLst>
      <p:ext uri="{BB962C8B-B14F-4D97-AF65-F5344CB8AC3E}">
        <p14:creationId xmlns:p14="http://schemas.microsoft.com/office/powerpoint/2010/main" val="203406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5AA5E-5D61-BD09-574B-D01DFE9D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904483"/>
            <a:ext cx="7261413" cy="4958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93B82C-25C5-2F9B-B113-45257B36DA0E}"/>
              </a:ext>
            </a:extLst>
          </p:cNvPr>
          <p:cNvSpPr txBox="1"/>
          <p:nvPr/>
        </p:nvSpPr>
        <p:spPr>
          <a:xfrm>
            <a:off x="344244" y="6250192"/>
            <a:ext cx="770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FIG.3.PRODUCTS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31B58-F887-1A78-3AA1-EB9241F7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355" y="904483"/>
            <a:ext cx="6562166" cy="4958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25AF8-EB36-D16A-32FA-74DD6E6CC147}"/>
              </a:ext>
            </a:extLst>
          </p:cNvPr>
          <p:cNvSpPr txBox="1"/>
          <p:nvPr/>
        </p:nvSpPr>
        <p:spPr>
          <a:xfrm>
            <a:off x="7885355" y="6250192"/>
            <a:ext cx="6562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FIG.4.ORDER HISTORY</a:t>
            </a:r>
          </a:p>
        </p:txBody>
      </p:sp>
    </p:spTree>
    <p:extLst>
      <p:ext uri="{BB962C8B-B14F-4D97-AF65-F5344CB8AC3E}">
        <p14:creationId xmlns:p14="http://schemas.microsoft.com/office/powerpoint/2010/main" val="114540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20DD3-4E6B-E0B6-D3C6-43B7CD92B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03" y="731520"/>
            <a:ext cx="11216640" cy="5912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44914-FA4C-109D-8999-635CD95095E6}"/>
              </a:ext>
            </a:extLst>
          </p:cNvPr>
          <p:cNvSpPr txBox="1"/>
          <p:nvPr/>
        </p:nvSpPr>
        <p:spPr>
          <a:xfrm>
            <a:off x="1936376" y="7100047"/>
            <a:ext cx="1119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FIG.5. ORDER CONFIRMATION PAGE</a:t>
            </a:r>
          </a:p>
        </p:txBody>
      </p:sp>
    </p:spTree>
    <p:extLst>
      <p:ext uri="{BB962C8B-B14F-4D97-AF65-F5344CB8AC3E}">
        <p14:creationId xmlns:p14="http://schemas.microsoft.com/office/powerpoint/2010/main" val="391142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A34B79-011B-4898-54EF-1F5F114C2A3F}"/>
              </a:ext>
            </a:extLst>
          </p:cNvPr>
          <p:cNvSpPr txBox="1"/>
          <p:nvPr/>
        </p:nvSpPr>
        <p:spPr>
          <a:xfrm>
            <a:off x="92597" y="1645017"/>
            <a:ext cx="142478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 BASED ONLINE SHOPPING SYSTEM is developed with the help of different tools such as HTML, CSS, MYSQL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is the best way to purchase any item  but be careful because there may be some fake products on different sites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purchase only those items which can be recognised easily that items is fake or not or  choose according rating for buyers</a:t>
            </a:r>
          </a:p>
          <a:p>
            <a:pPr algn="just"/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our site you will get items genuine and trusty, check once our website before buy anywhere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site provides strong features to make the process easier, whether it's planning future purchases, keeping track of seasonal trends, or outfit organization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AD8C8-8AD8-E778-B71B-A8F2161F7666}"/>
              </a:ext>
            </a:extLst>
          </p:cNvPr>
          <p:cNvSpPr txBox="1"/>
          <p:nvPr/>
        </p:nvSpPr>
        <p:spPr>
          <a:xfrm>
            <a:off x="92597" y="609814"/>
            <a:ext cx="4355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7538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1328</Words>
  <Application>Microsoft Office PowerPoint</Application>
  <PresentationFormat>Custom</PresentationFormat>
  <Paragraphs>109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Barlow</vt:lpstr>
      <vt:lpstr>Baskerville Old Face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Kavya Nagella</cp:lastModifiedBy>
  <cp:revision>14</cp:revision>
  <dcterms:created xsi:type="dcterms:W3CDTF">2024-07-17T14:08:40Z</dcterms:created>
  <dcterms:modified xsi:type="dcterms:W3CDTF">2024-08-02T05:11:57Z</dcterms:modified>
</cp:coreProperties>
</file>