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2" d="100"/>
          <a:sy n="82" d="100"/>
        </p:scale>
        <p:origin x="672"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16/08/2022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16/08/2022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8/16/2022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linkedin.com/in/kavya-goudar" TargetMode="External"/><Relationship Id="rId3" Type="http://schemas.openxmlformats.org/officeDocument/2006/relationships/hyperlink" Target="https://drive.google.com/file/d/1QsU1Q-OLNAuin6JetPd0QzWHoxqeWggd/view?usp=sharing"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Kavya2716/HotelManagementSystem_.NETCore_Angular.git" TargetMode="External"/><Relationship Id="rId10" Type="http://schemas.openxmlformats.org/officeDocument/2006/relationships/hyperlink" Target="https://pixabay.com/illustrations/linked-in-logo-company-editorial-2668700/" TargetMode="External"/><Relationship Id="rId4" Type="http://schemas.openxmlformats.org/officeDocument/2006/relationships/hyperlink" Target="https://www.loom.com/share/e157f86431af48cb90cdb0c482e7f084"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52831463"/>
              </p:ext>
            </p:extLst>
          </p:nvPr>
        </p:nvGraphicFramePr>
        <p:xfrm>
          <a:off x="9296400" y="1184911"/>
          <a:ext cx="2971800" cy="438442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Core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ASP.NET, Dependency Injection, Exception Handling.</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Hands-on experience.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28277" y="2895791"/>
            <a:ext cx="3978346" cy="3880452"/>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Hotel Management System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which </a:t>
            </a:r>
            <a:r>
              <a:rPr lang="en-US" sz="1200" dirty="0">
                <a:solidFill>
                  <a:schemeClr val="tx1"/>
                </a:solidFill>
                <a:effectLst/>
                <a:latin typeface="Times New Roman" panose="02020603050405020304" pitchFamily="18" charset="0"/>
                <a:ea typeface="Times New Roman" panose="02020603050405020304" pitchFamily="18" charset="0"/>
              </a:rPr>
              <a:t>is used to simplify the day to day processes of the hotel. </a:t>
            </a:r>
            <a:r>
              <a:rPr lang="en-US" sz="1200" dirty="0">
                <a:effectLst/>
                <a:latin typeface="Times New Roman" panose="02020603050405020304" pitchFamily="18" charset="0"/>
                <a:ea typeface="Times New Roman" panose="02020603050405020304" pitchFamily="18" charset="0"/>
              </a:rPr>
              <a:t>The system will be able to handle many services to take care of all customers in a quick manner. As a solution to the large amount of file handling happening at the hotel, this software will be used to overcome those drawbacks. There is three End Users for this system. The End Users are Owner, Manager and Receptionist. To keep restrictions for each End User levels HMS can create different login functions. </a:t>
            </a:r>
          </a:p>
          <a:p>
            <a:pPr indent="228600" algn="just">
              <a:lnSpc>
                <a:spcPct val="100000"/>
              </a:lnSpc>
            </a:pPr>
            <a:r>
              <a:rPr lang="en-US" sz="1200" dirty="0">
                <a:solidFill>
                  <a:srgbClr val="242424"/>
                </a:solidFill>
                <a:latin typeface="Times New Roman"/>
                <a:cs typeface="Times New Roman"/>
              </a:rPr>
              <a:t>Technologies used:</a:t>
            </a:r>
            <a:endParaRPr lang="en-IN" sz="1200" dirty="0">
              <a:ea typeface="+mj-lt"/>
              <a:cs typeface="+mj-lt"/>
            </a:endParaRPr>
          </a:p>
          <a:p>
            <a:pPr marL="171450" indent="-171450" algn="just">
              <a:lnSpc>
                <a:spcPct val="100000"/>
              </a:lnSpc>
              <a:buFont typeface="Arial,Sans-Serif"/>
              <a:buChar char="•"/>
            </a:pPr>
            <a:r>
              <a:rPr lang="en-US" sz="1200" dirty="0">
                <a:solidFill>
                  <a:srgbClr val="242424"/>
                </a:solidFill>
                <a:latin typeface="Times New Roman"/>
                <a:cs typeface="Times New Roman"/>
              </a:rPr>
              <a:t> </a:t>
            </a:r>
            <a:r>
              <a:rPr lang="en-US" sz="1200" b="1" dirty="0">
                <a:solidFill>
                  <a:srgbClr val="242424"/>
                </a:solidFill>
                <a:latin typeface="Times New Roman"/>
                <a:cs typeface="Times New Roman"/>
              </a:rPr>
              <a:t>ANGULAR </a:t>
            </a:r>
            <a:endParaRPr lang="en-US" sz="1200" dirty="0">
              <a:ea typeface="+mj-lt"/>
              <a:cs typeface="+mj-lt"/>
            </a:endParaRPr>
          </a:p>
          <a:p>
            <a:pPr marL="171450" indent="-171450" algn="just">
              <a:lnSpc>
                <a:spcPct val="100000"/>
              </a:lnSpc>
              <a:buFont typeface="Arial,Sans-Serif"/>
              <a:buChar char="•"/>
            </a:pPr>
            <a:r>
              <a:rPr lang="en-US" sz="1200" b="1" dirty="0">
                <a:solidFill>
                  <a:srgbClr val="242424"/>
                </a:solidFill>
                <a:latin typeface="Times New Roman"/>
                <a:cs typeface="Times New Roman"/>
              </a:rPr>
              <a:t>ASP.NET CORE </a:t>
            </a:r>
            <a:endParaRPr lang="en-US" sz="1200" dirty="0">
              <a:ea typeface="+mj-lt"/>
              <a:cs typeface="+mj-lt"/>
            </a:endParaRPr>
          </a:p>
          <a:p>
            <a:pPr marL="171450" indent="-171450" algn="just">
              <a:lnSpc>
                <a:spcPct val="100000"/>
              </a:lnSpc>
              <a:buFont typeface="Arial,Sans-Serif"/>
              <a:buChar char="•"/>
            </a:pPr>
            <a:r>
              <a:rPr lang="en-US" sz="1200" b="1" dirty="0">
                <a:solidFill>
                  <a:srgbClr val="242424"/>
                </a:solidFill>
                <a:latin typeface="Times New Roman"/>
                <a:cs typeface="Times New Roman"/>
              </a:rPr>
              <a:t>Microsoft SQL Server</a:t>
            </a:r>
            <a:endParaRPr lang="en-US" sz="1200" dirty="0">
              <a:ea typeface="+mj-lt"/>
              <a:cs typeface="+mj-lt"/>
            </a:endParaRPr>
          </a:p>
          <a:p>
            <a:pPr marL="171450" indent="-171450" algn="just">
              <a:lnSpc>
                <a:spcPct val="100000"/>
              </a:lnSpc>
              <a:buFont typeface="Arial,Sans-Serif"/>
              <a:buChar char="•"/>
            </a:pPr>
            <a:r>
              <a:rPr lang="en-US" sz="1200" b="1" dirty="0">
                <a:solidFill>
                  <a:srgbClr val="242424"/>
                </a:solidFill>
                <a:latin typeface="Times New Roman"/>
                <a:cs typeface="Times New Roman"/>
              </a:rPr>
              <a:t>Video Link :</a:t>
            </a:r>
            <a:r>
              <a:rPr lang="en-US" sz="1200" b="1" dirty="0">
                <a:solidFill>
                  <a:schemeClr val="accent2">
                    <a:lumMod val="75000"/>
                  </a:schemeClr>
                </a:solidFill>
                <a:latin typeface="Times New Roman"/>
                <a:cs typeface="Times New Roman"/>
              </a:rPr>
              <a:t> </a:t>
            </a:r>
            <a:r>
              <a:rPr lang="en-US" sz="1200" b="1" dirty="0">
                <a:solidFill>
                  <a:schemeClr val="accent1">
                    <a:lumMod val="75000"/>
                  </a:schemeClr>
                </a:solidFill>
                <a:latin typeface="Times New Roman"/>
                <a:cs typeface="Times New Roman"/>
                <a:hlinkClick r:id="rId3">
                  <a:extLst>
                    <a:ext uri="{A12FA001-AC4F-418D-AE19-62706E023703}">
                      <ahyp:hlinkClr xmlns:ahyp="http://schemas.microsoft.com/office/drawing/2018/hyperlinkcolor" val="tx"/>
                    </a:ext>
                  </a:extLst>
                </a:hlinkClick>
              </a:rPr>
              <a:t>Click</a:t>
            </a:r>
            <a:endParaRPr lang="en-US" sz="1200" b="1" dirty="0">
              <a:solidFill>
                <a:schemeClr val="accent1">
                  <a:lumMod val="75000"/>
                </a:schemeClr>
              </a:solidFill>
              <a:latin typeface="Times New Roman"/>
              <a:cs typeface="Times New Roman"/>
            </a:endParaRPr>
          </a:p>
          <a:p>
            <a:pPr marL="171450" indent="-171450" algn="just">
              <a:lnSpc>
                <a:spcPct val="100000"/>
              </a:lnSpc>
              <a:buFont typeface="Arial,Sans-Serif"/>
              <a:buChar char="•"/>
            </a:pPr>
            <a:endParaRPr lang="en-US" sz="1200" dirty="0">
              <a:solidFill>
                <a:schemeClr val="accent1">
                  <a:lumMod val="75000"/>
                </a:schemeClr>
              </a:solidFill>
              <a:ea typeface="+mj-lt"/>
              <a:cs typeface="+mj-lt"/>
              <a:hlinkClick r:id="rId4">
                <a:extLst>
                  <a:ext uri="{A12FA001-AC4F-418D-AE19-62706E023703}">
                    <ahyp:hlinkClr xmlns:ahyp="http://schemas.microsoft.com/office/drawing/2018/hyperlinkcolor" val="tx"/>
                  </a:ext>
                </a:extLst>
              </a:hlinkClick>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rPr>
              <a:t> </a:t>
            </a:r>
            <a:endParaRPr lang="en-US" dirty="0"/>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vert="horz" lIns="0" tIns="0" rIns="0" bIns="0" rtlCol="0" anchor="t">
            <a:noAutofit/>
          </a:bodyPr>
          <a:lstStyle/>
          <a:p>
            <a:pPr eaLnBrk="1" hangingPunct="1"/>
            <a:r>
              <a:rPr lang="nl-NL" altLang="nl-NL" dirty="0"/>
              <a:t>kavyagoudar8@gmail.com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+91 8884664141</a:t>
            </a:r>
            <a:endParaRPr lang="en-US" altLang="nl-NL" dirty="0"/>
          </a:p>
        </p:txBody>
      </p:sp>
      <p:sp>
        <p:nvSpPr>
          <p:cNvPr id="7175" name="Text Placeholder 26"/>
          <p:cNvSpPr>
            <a:spLocks noGrp="1"/>
          </p:cNvSpPr>
          <p:nvPr>
            <p:ph type="body" sz="quarter" idx="50"/>
          </p:nvPr>
        </p:nvSpPr>
        <p:spPr>
          <a:xfrm>
            <a:off x="518736" y="2773544"/>
            <a:ext cx="3978346" cy="1925284"/>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 .NET Core Web API, Entity Framework.</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endParaRPr lang="en-US" b="1" dirty="0">
              <a:sym typeface="+mn-ea"/>
            </a:endParaRPr>
          </a:p>
          <a:p>
            <a:endParaRPr lang="en-US" altLang="nl-NL" dirty="0"/>
          </a:p>
          <a:p>
            <a:r>
              <a:rPr lang="en-US" altLang="nl-NL" sz="1400" b="1" dirty="0">
                <a:solidFill>
                  <a:schemeClr val="accent1">
                    <a:lumMod val="75000"/>
                  </a:schemeClr>
                </a:solidFill>
                <a:latin typeface="Times New Roman" panose="02020603050405020304" pitchFamily="18" charset="0"/>
                <a:cs typeface="Times New Roman" panose="02020603050405020304" pitchFamily="18" charset="0"/>
              </a:rPr>
              <a:t>GitHub and LinkedIn Profiles</a:t>
            </a: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Kavya Goudar</a:t>
            </a:r>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518736" y="5506593"/>
            <a:ext cx="586275" cy="62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4"/>
            <a:ext cx="468974"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Master of Computer Applications,</a:t>
            </a:r>
            <a:endParaRPr lang="en-US" altLang="nl-NL" sz="1000" dirty="0">
              <a:latin typeface="Verdana" panose="020B0604030504040204" pitchFamily="34" charset="0"/>
              <a:ea typeface="Verdana" panose="020B0604030504040204" pitchFamily="34" charset="0"/>
            </a:endParaRPr>
          </a:p>
          <a:p>
            <a:pPr>
              <a:lnSpc>
                <a:spcPct val="113999"/>
              </a:lnSpc>
              <a:defRPr/>
            </a:pPr>
            <a:r>
              <a:rPr lang="en-US" altLang="nl-NL" sz="1000" dirty="0">
                <a:latin typeface="Verdana"/>
                <a:ea typeface="Verdana"/>
              </a:rPr>
              <a:t>Information Technology </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2019-2022 </a:t>
            </a:r>
            <a:endParaRPr lang="en-US" altLang="nl-NL" sz="10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2" name="Picture Placeholder 11">
            <a:extLst>
              <a:ext uri="{FF2B5EF4-FFF2-40B4-BE49-F238E27FC236}">
                <a16:creationId xmlns:a16="http://schemas.microsoft.com/office/drawing/2014/main" id="{253752BC-A72D-89C8-4D28-D933B1E98492}"/>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8408" b="8408"/>
          <a:stretch/>
        </p:blipFill>
        <p:spPr>
          <a:xfrm>
            <a:off x="621513" y="280291"/>
            <a:ext cx="1733550" cy="1735137"/>
          </a:xfrm>
        </p:spPr>
      </p:pic>
      <p:pic>
        <p:nvPicPr>
          <p:cNvPr id="14" name="Picture 13">
            <a:hlinkClick r:id="rId8"/>
            <a:extLst>
              <a:ext uri="{FF2B5EF4-FFF2-40B4-BE49-F238E27FC236}">
                <a16:creationId xmlns:a16="http://schemas.microsoft.com/office/drawing/2014/main" id="{2FDC75BD-E9A3-73B8-8CED-0901BFCC2394}"/>
              </a:ext>
            </a:extLst>
          </p:cNvPr>
          <p:cNvPicPr>
            <a:picLocks noChangeAspect="1"/>
          </p:cNvPicPr>
          <p:nvPr/>
        </p:nvPicPr>
        <p:blipFill rotWithShape="1">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15556" t="14398" r="15447" b="15556"/>
          <a:stretch/>
        </p:blipFill>
        <p:spPr>
          <a:xfrm>
            <a:off x="1295400" y="5506593"/>
            <a:ext cx="586275" cy="595190"/>
          </a:xfrm>
          <a:prstGeom prst="rect">
            <a:avLst/>
          </a:prstGeom>
        </p:spPr>
      </p:pic>
      <p:sp>
        <p:nvSpPr>
          <p:cNvPr id="15" name="TextBox 14">
            <a:extLst>
              <a:ext uri="{FF2B5EF4-FFF2-40B4-BE49-F238E27FC236}">
                <a16:creationId xmlns:a16="http://schemas.microsoft.com/office/drawing/2014/main" id="{8D9C4D65-4321-D482-9172-48C49D5F06F2}"/>
              </a:ext>
            </a:extLst>
          </p:cNvPr>
          <p:cNvSpPr txBox="1"/>
          <p:nvPr/>
        </p:nvSpPr>
        <p:spPr>
          <a:xfrm>
            <a:off x="2339657" y="1069998"/>
            <a:ext cx="3076576" cy="276999"/>
          </a:xfrm>
          <a:prstGeom prst="rect">
            <a:avLst/>
          </a:prstGeom>
          <a:noFill/>
        </p:spPr>
        <p:txBody>
          <a:bodyPr wrap="square" rtlCol="0">
            <a:spAutoFit/>
          </a:bodyPr>
          <a:lstStyle/>
          <a:p>
            <a:r>
              <a:rPr lang="en-IN" sz="1200" b="1" dirty="0">
                <a:solidFill>
                  <a:schemeClr val="bg1"/>
                </a:solidFill>
                <a:latin typeface="+mj-lt"/>
                <a:cs typeface="Times New Roman" panose="02020603050405020304" pitchFamily="18" charset="0"/>
              </a:rPr>
              <a:t>Trained under: </a:t>
            </a:r>
            <a:r>
              <a:rPr lang="en-IN" sz="1200" dirty="0">
                <a:solidFill>
                  <a:schemeClr val="bg1"/>
                </a:solidFill>
                <a:latin typeface="+mj-lt"/>
                <a:cs typeface="Times New Roman" panose="02020603050405020304" pitchFamily="18" charset="0"/>
              </a:rPr>
              <a:t>iTransform</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449</TotalTime>
  <Words>289</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KAVYA G</cp:lastModifiedBy>
  <cp:revision>152</cp:revision>
  <dcterms:created xsi:type="dcterms:W3CDTF">2020-09-22T06:24:00Z</dcterms:created>
  <dcterms:modified xsi:type="dcterms:W3CDTF">2022-08-16T10:15:52Z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