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4630400" cy="8229600"/>
  <p:notesSz cx="8229600" cy="14630400"/>
  <p:embeddedFontLst>
    <p:embeddedFont>
      <p:font typeface="Barlow" panose="00000500000000000000" pitchFamily="2" charset="0"/>
      <p:regular r:id="rId10"/>
      <p:bold r:id="rId11"/>
    </p:embeddedFont>
    <p:embeddedFont>
      <p:font typeface="Montserrat" panose="00000500000000000000" pitchFamily="2" charset="0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8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2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48" y="2297549"/>
            <a:ext cx="4944785" cy="36345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44709" y="2275284"/>
            <a:ext cx="7627382" cy="1967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Credit Card Fraud Detection</a:t>
            </a:r>
            <a:endParaRPr lang="en-US" sz="6150" dirty="0"/>
          </a:p>
        </p:txBody>
      </p:sp>
      <p:sp>
        <p:nvSpPr>
          <p:cNvPr id="7" name="Text 3"/>
          <p:cNvSpPr/>
          <p:nvPr/>
        </p:nvSpPr>
        <p:spPr>
          <a:xfrm>
            <a:off x="6244709" y="4567357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Credit card fraud is a significant problem, costing businesses and individuals billions of dollars annually. This presentation explores the challenges and techniques involved in detecting credit card fraud using machine learning.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925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40" y="-282892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8309" y="1197650"/>
            <a:ext cx="681811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 to the Dataset</a:t>
            </a:r>
            <a:endParaRPr lang="en-US" sz="4450" dirty="0"/>
          </a:p>
        </p:txBody>
      </p:sp>
      <p:sp>
        <p:nvSpPr>
          <p:cNvPr id="7" name="Shape 3"/>
          <p:cNvSpPr/>
          <p:nvPr/>
        </p:nvSpPr>
        <p:spPr>
          <a:xfrm>
            <a:off x="758309" y="247900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</p:spPr>
      </p:sp>
      <p:sp>
        <p:nvSpPr>
          <p:cNvPr id="8" name="Text 4"/>
          <p:cNvSpPr/>
          <p:nvPr/>
        </p:nvSpPr>
        <p:spPr>
          <a:xfrm>
            <a:off x="941427" y="2551628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1462326" y="247900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Origin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462326" y="2965133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dataset contains anonymized credit card transactions from European cardholders.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4680347" y="247900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</p:spPr>
      </p:sp>
      <p:sp>
        <p:nvSpPr>
          <p:cNvPr id="12" name="Text 8"/>
          <p:cNvSpPr/>
          <p:nvPr/>
        </p:nvSpPr>
        <p:spPr>
          <a:xfrm>
            <a:off x="4828223" y="2551628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9"/>
          <p:cNvSpPr/>
          <p:nvPr/>
        </p:nvSpPr>
        <p:spPr>
          <a:xfrm>
            <a:off x="5384363" y="247900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Features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5384363" y="2965133"/>
            <a:ext cx="3001447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includes 28 anonymized features, such as transaction amount, time, and other potentially sensitive variables.</a:t>
            </a:r>
            <a:endParaRPr lang="en-US" sz="1700" dirty="0"/>
          </a:p>
        </p:txBody>
      </p:sp>
      <p:sp>
        <p:nvSpPr>
          <p:cNvPr id="15" name="Shape 11"/>
          <p:cNvSpPr/>
          <p:nvPr/>
        </p:nvSpPr>
        <p:spPr>
          <a:xfrm>
            <a:off x="758309" y="515897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</p:spPr>
      </p:sp>
      <p:sp>
        <p:nvSpPr>
          <p:cNvPr id="16" name="Text 12"/>
          <p:cNvSpPr/>
          <p:nvPr/>
        </p:nvSpPr>
        <p:spPr>
          <a:xfrm>
            <a:off x="909638" y="5231606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3"/>
          <p:cNvSpPr/>
          <p:nvPr/>
        </p:nvSpPr>
        <p:spPr>
          <a:xfrm>
            <a:off x="1462326" y="515897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Target Variable</a:t>
            </a:r>
            <a:endParaRPr lang="en-US" sz="2200" dirty="0"/>
          </a:p>
        </p:txBody>
      </p:sp>
      <p:sp>
        <p:nvSpPr>
          <p:cNvPr id="18" name="Text 14"/>
          <p:cNvSpPr/>
          <p:nvPr/>
        </p:nvSpPr>
        <p:spPr>
          <a:xfrm>
            <a:off x="1462326" y="5645110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'Class' variable indicates whether a transaction is fraudulent (1) or legitimate (0).</a:t>
            </a:r>
            <a:endParaRPr lang="en-US" sz="1700" dirty="0"/>
          </a:p>
        </p:txBody>
      </p:sp>
      <p:sp>
        <p:nvSpPr>
          <p:cNvPr id="19" name="Shape 15"/>
          <p:cNvSpPr/>
          <p:nvPr/>
        </p:nvSpPr>
        <p:spPr>
          <a:xfrm>
            <a:off x="4680347" y="515897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</p:spPr>
      </p:sp>
      <p:sp>
        <p:nvSpPr>
          <p:cNvPr id="20" name="Text 16"/>
          <p:cNvSpPr/>
          <p:nvPr/>
        </p:nvSpPr>
        <p:spPr>
          <a:xfrm>
            <a:off x="4820603" y="5231606"/>
            <a:ext cx="206931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650" dirty="0"/>
          </a:p>
        </p:txBody>
      </p:sp>
      <p:sp>
        <p:nvSpPr>
          <p:cNvPr id="21" name="Text 17"/>
          <p:cNvSpPr/>
          <p:nvPr/>
        </p:nvSpPr>
        <p:spPr>
          <a:xfrm>
            <a:off x="5384363" y="515897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Imbalance</a:t>
            </a:r>
            <a:endParaRPr lang="en-US" sz="2200" dirty="0"/>
          </a:p>
        </p:txBody>
      </p:sp>
      <p:sp>
        <p:nvSpPr>
          <p:cNvPr id="22" name="Text 18"/>
          <p:cNvSpPr/>
          <p:nvPr/>
        </p:nvSpPr>
        <p:spPr>
          <a:xfrm>
            <a:off x="5384363" y="5645110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dataset is highly imbalanced, with a tiny proportion of fraudulent transactions.</a:t>
            </a:r>
            <a:endParaRPr lang="en-US" sz="17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B8D98A-ADA8-C157-E9E8-726CB989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632" y="2426337"/>
            <a:ext cx="5011934" cy="33776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758309" y="840581"/>
            <a:ext cx="859047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Exploration and Visualization</a:t>
            </a:r>
            <a:endParaRPr lang="en-US" sz="44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1986558"/>
            <a:ext cx="6394371" cy="395192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8309" y="6209228"/>
            <a:ext cx="2983825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Distribution of Features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58309" y="6695361"/>
            <a:ext cx="639437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Analyzing the distribution of features helps identify potential patterns or anomalies.</a:t>
            </a:r>
            <a:endParaRPr lang="en-US" sz="17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601" y="1996183"/>
            <a:ext cx="6394490" cy="395204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77601" y="6209347"/>
            <a:ext cx="406062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Relationships Between Features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477601" y="6695480"/>
            <a:ext cx="639449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Examining relationships between variables can reveal valuable insights about fraudulent transactions.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758309" y="2123480"/>
            <a:ext cx="864512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 Engineering and Selection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758309" y="33776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309" y="395049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New features can be created from existing ones to improve model performance.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1104900" y="4838819"/>
            <a:ext cx="594598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Principal Component Analysis (PCA)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1104900" y="5261253"/>
            <a:ext cx="594598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Time-Based Features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1104900" y="5683687"/>
            <a:ext cx="594598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3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Interaction Terms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33776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 Selection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87139" y="395049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Selecting relevant features can enhance model efficiency and accuracy.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933730" y="4838819"/>
            <a:ext cx="594598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Recursive Feature Elimination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933730" y="5261253"/>
            <a:ext cx="594598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Univariate Feature Selection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7933730" y="5683687"/>
            <a:ext cx="594598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3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 Importance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48" y="2260402"/>
            <a:ext cx="4944904" cy="370867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44709" y="998696"/>
            <a:ext cx="653188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Handling Imbalanced Data</a:t>
            </a:r>
            <a:endParaRPr lang="en-US" sz="4450" dirty="0"/>
          </a:p>
        </p:txBody>
      </p:sp>
      <p:sp>
        <p:nvSpPr>
          <p:cNvPr id="7" name="Shape 3"/>
          <p:cNvSpPr/>
          <p:nvPr/>
        </p:nvSpPr>
        <p:spPr>
          <a:xfrm>
            <a:off x="6244709" y="2036326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282C32"/>
          </a:solidFill>
          <a:ln/>
        </p:spPr>
      </p:sp>
      <p:sp>
        <p:nvSpPr>
          <p:cNvPr id="8" name="Text 4"/>
          <p:cNvSpPr/>
          <p:nvPr/>
        </p:nvSpPr>
        <p:spPr>
          <a:xfrm>
            <a:off x="6461284" y="225290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Oversampling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6461284" y="2739033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technique duplicates minority class instances to balance the dataset.</a:t>
            </a:r>
            <a:endParaRPr lang="en-US" sz="1700" dirty="0"/>
          </a:p>
        </p:txBody>
      </p:sp>
      <p:sp>
        <p:nvSpPr>
          <p:cNvPr id="10" name="Shape 6"/>
          <p:cNvSpPr/>
          <p:nvPr/>
        </p:nvSpPr>
        <p:spPr>
          <a:xfrm>
            <a:off x="10166747" y="2036326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282C32"/>
          </a:solidFill>
          <a:ln/>
        </p:spPr>
      </p:sp>
      <p:sp>
        <p:nvSpPr>
          <p:cNvPr id="11" name="Text 7"/>
          <p:cNvSpPr/>
          <p:nvPr/>
        </p:nvSpPr>
        <p:spPr>
          <a:xfrm>
            <a:off x="10383322" y="225290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Undersampling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383322" y="2739033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method removes majority class instances to reduce the imbalance.</a:t>
            </a:r>
            <a:endParaRPr lang="en-US" sz="1700" dirty="0"/>
          </a:p>
        </p:txBody>
      </p:sp>
      <p:sp>
        <p:nvSpPr>
          <p:cNvPr id="13" name="Shape 9"/>
          <p:cNvSpPr/>
          <p:nvPr/>
        </p:nvSpPr>
        <p:spPr>
          <a:xfrm>
            <a:off x="6244709" y="4212312"/>
            <a:ext cx="3705463" cy="3018592"/>
          </a:xfrm>
          <a:prstGeom prst="roundRect">
            <a:avLst>
              <a:gd name="adj" fmla="val 6460"/>
            </a:avLst>
          </a:prstGeom>
          <a:solidFill>
            <a:srgbClr val="282C32"/>
          </a:solidFill>
          <a:ln/>
        </p:spPr>
      </p:sp>
      <p:sp>
        <p:nvSpPr>
          <p:cNvPr id="14" name="Text 10"/>
          <p:cNvSpPr/>
          <p:nvPr/>
        </p:nvSpPr>
        <p:spPr>
          <a:xfrm>
            <a:off x="6461284" y="4428887"/>
            <a:ext cx="3272314" cy="1068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Synthetic Minority Over-sampling Technique (SMOTE)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6461284" y="5627489"/>
            <a:ext cx="327231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technique generates synthetic minority class instances based on existing data.</a:t>
            </a:r>
            <a:endParaRPr lang="en-US" sz="1700" dirty="0"/>
          </a:p>
        </p:txBody>
      </p:sp>
      <p:sp>
        <p:nvSpPr>
          <p:cNvPr id="16" name="Shape 12"/>
          <p:cNvSpPr/>
          <p:nvPr/>
        </p:nvSpPr>
        <p:spPr>
          <a:xfrm>
            <a:off x="10166747" y="4212312"/>
            <a:ext cx="3705463" cy="3018592"/>
          </a:xfrm>
          <a:prstGeom prst="roundRect">
            <a:avLst>
              <a:gd name="adj" fmla="val 6460"/>
            </a:avLst>
          </a:prstGeom>
          <a:solidFill>
            <a:srgbClr val="282C32"/>
          </a:solidFill>
          <a:ln/>
        </p:spPr>
      </p:sp>
      <p:sp>
        <p:nvSpPr>
          <p:cNvPr id="17" name="Text 13"/>
          <p:cNvSpPr/>
          <p:nvPr/>
        </p:nvSpPr>
        <p:spPr>
          <a:xfrm>
            <a:off x="10383322" y="4428887"/>
            <a:ext cx="304680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Cost-Sensitive Learning</a:t>
            </a:r>
            <a:endParaRPr lang="en-US" sz="2200" dirty="0"/>
          </a:p>
        </p:txBody>
      </p:sp>
      <p:sp>
        <p:nvSpPr>
          <p:cNvPr id="18" name="Text 14"/>
          <p:cNvSpPr/>
          <p:nvPr/>
        </p:nvSpPr>
        <p:spPr>
          <a:xfrm>
            <a:off x="10383322" y="4915019"/>
            <a:ext cx="3272314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approach assigns different costs to misclassifications to prioritize detecting fraudulent transactions.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21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67676" y="535305"/>
            <a:ext cx="5122902" cy="6403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Modeling Techniques</a:t>
            </a:r>
            <a:endParaRPr lang="en-US" sz="4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676" y="1467564"/>
            <a:ext cx="973336" cy="15573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2953" y="1662232"/>
            <a:ext cx="2561392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Logistic Regression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7432953" y="2099072"/>
            <a:ext cx="6516172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simple and interpretable model for binary classification.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676" y="3024902"/>
            <a:ext cx="973336" cy="15573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2953" y="3219569"/>
            <a:ext cx="3695343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Support Vector Machines (SVMs)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432953" y="3656409"/>
            <a:ext cx="6516172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Powerful models that find optimal hyperplanes to separate classes.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676" y="4582239"/>
            <a:ext cx="973336" cy="155733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2953" y="4776907"/>
            <a:ext cx="2561392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Random Forest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7432953" y="5213747"/>
            <a:ext cx="6516172" cy="622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Ensemble learning technique combining multiple decision trees for improved accuracy.</a:t>
            </a:r>
            <a:endParaRPr lang="en-US" sz="150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676" y="6139577"/>
            <a:ext cx="973336" cy="1557338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7432953" y="6334244"/>
            <a:ext cx="2561392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Neural Networks</a:t>
            </a:r>
            <a:endParaRPr lang="en-US" sz="2000" dirty="0"/>
          </a:p>
        </p:txBody>
      </p:sp>
      <p:sp>
        <p:nvSpPr>
          <p:cNvPr id="18" name="Text 10"/>
          <p:cNvSpPr/>
          <p:nvPr/>
        </p:nvSpPr>
        <p:spPr>
          <a:xfrm>
            <a:off x="7432953" y="6771084"/>
            <a:ext cx="6516172" cy="622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Complex models capable of learning non-linear relationships in data.</a:t>
            </a:r>
            <a:endParaRPr lang="en-US" sz="15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A0CF8F7-6DF3-DF02-FEFC-D44DB634C1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76" y="1982272"/>
            <a:ext cx="4267044" cy="36494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8309" y="737473"/>
            <a:ext cx="673941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and Next Steps</a:t>
            </a:r>
            <a:endParaRPr lang="en-US" sz="4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1775103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8309" y="2533293"/>
            <a:ext cx="347948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Successful Fraud Detection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58309" y="3019425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chosen model effectively identifies fraudulent transactions with high accuracy and recall.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4362807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8309" y="5120997"/>
            <a:ext cx="317682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Continuous Improvement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58309" y="5607129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Regular monitoring and retraining of the model are essential to adapt to evolving fraud patterns.</a:t>
            </a:r>
            <a:endParaRPr lang="en-US" sz="1700" dirty="0"/>
          </a:p>
        </p:txBody>
      </p:sp>
      <p:sp>
        <p:nvSpPr>
          <p:cNvPr id="14" name="Text 7"/>
          <p:cNvSpPr/>
          <p:nvPr/>
        </p:nvSpPr>
        <p:spPr>
          <a:xfrm>
            <a:off x="758309" y="7492127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F6FA7F-33DA-2A10-E918-3E08D941C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1433038"/>
            <a:ext cx="5486400" cy="41740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357</Words>
  <Application>Microsoft Office PowerPoint</Application>
  <PresentationFormat>Custom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Barlow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Thirumala reddy K</cp:lastModifiedBy>
  <cp:revision>2</cp:revision>
  <dcterms:created xsi:type="dcterms:W3CDTF">2024-08-30T08:52:00Z</dcterms:created>
  <dcterms:modified xsi:type="dcterms:W3CDTF">2024-08-30T09:03:09Z</dcterms:modified>
</cp:coreProperties>
</file>