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331" r:id="rId3"/>
    <p:sldId id="327" r:id="rId4"/>
    <p:sldId id="324" r:id="rId5"/>
    <p:sldId id="332" r:id="rId6"/>
    <p:sldId id="341" r:id="rId7"/>
    <p:sldId id="333" r:id="rId8"/>
    <p:sldId id="311" r:id="rId9"/>
    <p:sldId id="329" r:id="rId10"/>
    <p:sldId id="309" r:id="rId11"/>
    <p:sldId id="325" r:id="rId12"/>
    <p:sldId id="330" r:id="rId13"/>
    <p:sldId id="303" r:id="rId14"/>
    <p:sldId id="316" r:id="rId15"/>
    <p:sldId id="334" r:id="rId16"/>
    <p:sldId id="335" r:id="rId17"/>
    <p:sldId id="336" r:id="rId18"/>
    <p:sldId id="337" r:id="rId19"/>
    <p:sldId id="338" r:id="rId20"/>
    <p:sldId id="339" r:id="rId21"/>
    <p:sldId id="340" r:id="rId22"/>
    <p:sldId id="323" r:id="rId23"/>
    <p:sldId id="297" r:id="rId24"/>
    <p:sldId id="296" r:id="rId25"/>
    <p:sldId id="326" r:id="rId26"/>
    <p:sldId id="300" r:id="rId27"/>
    <p:sldId id="328" r:id="rId28"/>
    <p:sldId id="342" r:id="rId29"/>
    <p:sldId id="267"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3" d="100"/>
          <a:sy n="73" d="100"/>
        </p:scale>
        <p:origin x="44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48e1c53e0_4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1a48e1c53e0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945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129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951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099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631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E95D2103-9B1C-A6F5-E6D3-4F7F9452AC87}"/>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74CDE133-09E2-3BA3-D008-9AAE32765A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5805316F-F91D-26FC-8FC8-75E60B404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9446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BFC7CAE1-C23B-27F3-ADC6-1190FB3C2BDD}"/>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835A6D13-F538-4F35-D615-61F286C73B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EB20140E-5469-2549-1AA4-238F3D9CF4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23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4C27C6E5-21F2-AABF-2EBA-D5A7FB87F3AD}"/>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ABD9C3DF-1193-B8F0-13C5-59A1958EA7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73343EB4-06CE-663A-C85B-941B6EB47D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443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B39801BF-43C1-67B7-7558-3DF945762A08}"/>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DB82F84E-FC0E-66D6-DBEA-5B276BC030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F701189E-B07F-F86D-7CF4-1EBD1F58B9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524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0A9AC44B-7602-4C06-F76A-160A5C077787}"/>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EFDAFF61-0BC5-A45E-5AFF-6493FB6BC4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58E11B22-CA95-DBE4-701C-639EA8AFA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366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36035F7B-E159-091E-7F84-551B23DEBE0E}"/>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EA48D5FA-4B94-B932-F0A6-0633719C44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39C44EB5-EB1D-D8CF-9875-9113C42387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99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C101612D-402B-F15F-6D1C-B9EFA228CB48}"/>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4AC15460-ED5A-B0BF-3B54-EF4600868E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5EC8F339-95E5-E830-38C8-CCDFCCDE44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96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B2A79F18-036B-CB23-AB83-C9525D6C0D74}"/>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D3B14C92-61C8-E20E-B75F-2571A887CF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6CA55A1D-9D2B-349B-350D-9C189E7431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052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910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055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4434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437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443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668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9C872E40-6E9C-82F1-B104-13E4719BA970}"/>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012D08DE-3943-E551-A627-E6C037BB48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50DAFD93-C0BF-D17C-9CB7-715D61BC52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904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acb78f37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facb78f37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425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568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AEBBE396-6765-FFCA-3943-1BB5F172C1C2}"/>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EBC25C03-3731-62F8-ACBF-5976987FCB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F1FB596F-206B-0D7E-613A-014B9F02CB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56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F1A4E194-FEF2-F382-3AA7-54C3E3FD535C}"/>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E9CCC201-A761-1722-B66F-CC04FB61AE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AF46D340-A775-01FD-EECF-A696B9709C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35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7C4CAF47-6AC5-23F7-85B7-155C886714DD}"/>
            </a:ext>
          </a:extLst>
        </p:cNvPr>
        <p:cNvGrpSpPr/>
        <p:nvPr/>
      </p:nvGrpSpPr>
      <p:grpSpPr>
        <a:xfrm>
          <a:off x="0" y="0"/>
          <a:ext cx="0" cy="0"/>
          <a:chOff x="0" y="0"/>
          <a:chExt cx="0" cy="0"/>
        </a:xfrm>
      </p:grpSpPr>
      <p:sp>
        <p:nvSpPr>
          <p:cNvPr id="189" name="Google Shape;189;g1a4a2f76749_3_18:notes">
            <a:extLst>
              <a:ext uri="{FF2B5EF4-FFF2-40B4-BE49-F238E27FC236}">
                <a16:creationId xmlns:a16="http://schemas.microsoft.com/office/drawing/2014/main" id="{CB61DE5D-2D9E-F18A-A01E-EC184D00EA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a:extLst>
              <a:ext uri="{FF2B5EF4-FFF2-40B4-BE49-F238E27FC236}">
                <a16:creationId xmlns:a16="http://schemas.microsoft.com/office/drawing/2014/main" id="{866CCD5C-6AF3-7EC6-EAEA-8BB5DDCEA6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25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69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a2f7674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a4a2f7674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51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500"/>
          </a:xfrm>
          <a:prstGeom prst="rect">
            <a:avLst/>
          </a:prstGeom>
          <a:noFill/>
          <a:ln>
            <a:noFill/>
          </a:ln>
        </p:spPr>
      </p:sp>
      <p:sp>
        <p:nvSpPr>
          <p:cNvPr id="64" name="Google Shape;64;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493239" y="688341"/>
            <a:ext cx="8841300" cy="49316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400" dirty="0">
                <a:latin typeface="Bodoni MT" panose="02070603080606020203" pitchFamily="18" charset="0"/>
              </a:rPr>
              <a:t>Shri Vishnu Engineering College for Women :: </a:t>
            </a:r>
            <a:r>
              <a:rPr lang="en-IN" sz="2400" dirty="0" err="1">
                <a:latin typeface="Bodoni MT" panose="02070603080606020203" pitchFamily="18" charset="0"/>
              </a:rPr>
              <a:t>Bhimavaram</a:t>
            </a:r>
            <a:r>
              <a:rPr lang="en-IN" sz="2400" dirty="0">
                <a:latin typeface="Bodoni MT" panose="02070603080606020203" pitchFamily="18" charset="0"/>
              </a:rPr>
              <a:t> (Autonomous)</a:t>
            </a:r>
            <a:br>
              <a:rPr lang="en-IN" sz="2400" dirty="0">
                <a:latin typeface="Bodoni MT" panose="02070603080606020203" pitchFamily="18" charset="0"/>
              </a:rPr>
            </a:br>
            <a:r>
              <a:rPr lang="en-IN" sz="2400" dirty="0">
                <a:latin typeface="Bodoni MT" panose="02070603080606020203" pitchFamily="18" charset="0"/>
              </a:rPr>
              <a:t>Department of Computer Science and Engineering</a:t>
            </a:r>
            <a:endParaRPr sz="2400" dirty="0">
              <a:latin typeface="Bodoni MT" panose="02070603080606020203" pitchFamily="18" charset="0"/>
            </a:endParaRPr>
          </a:p>
        </p:txBody>
      </p:sp>
      <p:sp>
        <p:nvSpPr>
          <p:cNvPr id="85" name="Google Shape;85;p13"/>
          <p:cNvSpPr txBox="1">
            <a:spLocks noGrp="1"/>
          </p:cNvSpPr>
          <p:nvPr>
            <p:ph type="subTitle" idx="1"/>
          </p:nvPr>
        </p:nvSpPr>
        <p:spPr>
          <a:xfrm>
            <a:off x="996592" y="1108233"/>
            <a:ext cx="9916247" cy="525147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Clr>
                <a:schemeClr val="dk1"/>
              </a:buClr>
              <a:buSzPts val="2400"/>
              <a:buNone/>
            </a:pPr>
            <a:endParaRPr sz="400" b="1" dirty="0"/>
          </a:p>
          <a:p>
            <a:pPr marL="0" lvl="0" indent="0" algn="ctr" rtl="0">
              <a:lnSpc>
                <a:spcPct val="90000"/>
              </a:lnSpc>
              <a:spcBef>
                <a:spcPts val="600"/>
              </a:spcBef>
              <a:spcAft>
                <a:spcPts val="0"/>
              </a:spcAft>
              <a:buSzPts val="2400"/>
              <a:buNone/>
            </a:pPr>
            <a:r>
              <a:rPr lang="en-IN" sz="2300" dirty="0"/>
              <a:t>IV </a:t>
            </a:r>
            <a:r>
              <a:rPr lang="en-IN" sz="2300" dirty="0" err="1"/>
              <a:t>B.Tech</a:t>
            </a:r>
            <a:r>
              <a:rPr lang="en-IN" sz="2300" dirty="0"/>
              <a:t> II Sem PowerPoint Presentation</a:t>
            </a:r>
            <a:endParaRPr sz="2700" dirty="0"/>
          </a:p>
          <a:p>
            <a:pPr marL="0" lvl="0" indent="0" algn="ctr" rtl="0">
              <a:lnSpc>
                <a:spcPct val="90000"/>
              </a:lnSpc>
              <a:spcBef>
                <a:spcPts val="600"/>
              </a:spcBef>
              <a:spcAft>
                <a:spcPts val="0"/>
              </a:spcAft>
              <a:buClr>
                <a:schemeClr val="dk1"/>
              </a:buClr>
              <a:buSzPts val="2400"/>
              <a:buNone/>
            </a:pPr>
            <a:r>
              <a:rPr lang="en-IN" sz="2300" dirty="0"/>
              <a:t>Computer Science and Engineering</a:t>
            </a:r>
          </a:p>
          <a:p>
            <a:pPr marL="0" lvl="0" indent="0" algn="ctr" rtl="0">
              <a:lnSpc>
                <a:spcPct val="90000"/>
              </a:lnSpc>
              <a:spcBef>
                <a:spcPts val="600"/>
              </a:spcBef>
              <a:spcAft>
                <a:spcPts val="0"/>
              </a:spcAft>
              <a:buClr>
                <a:schemeClr val="dk1"/>
              </a:buClr>
              <a:buSzPts val="2400"/>
              <a:buNone/>
            </a:pPr>
            <a:r>
              <a:rPr lang="en-IN" sz="3200" b="1" dirty="0"/>
              <a:t>CROP PEST CLASSIFICATION AND PESTICIDES RECOMMENDATION</a:t>
            </a:r>
          </a:p>
          <a:p>
            <a:pPr marL="0" lvl="0" indent="0" algn="ctr" rtl="0">
              <a:lnSpc>
                <a:spcPct val="90000"/>
              </a:lnSpc>
              <a:spcBef>
                <a:spcPts val="600"/>
              </a:spcBef>
              <a:spcAft>
                <a:spcPts val="0"/>
              </a:spcAft>
              <a:buClr>
                <a:schemeClr val="dk1"/>
              </a:buClr>
              <a:buSzPts val="2400"/>
              <a:buNone/>
            </a:pPr>
            <a:r>
              <a:rPr lang="en-GB" sz="2300" dirty="0"/>
              <a:t>Under the guidance of </a:t>
            </a:r>
            <a:r>
              <a:rPr lang="en-GB" sz="2300" b="1" dirty="0" err="1"/>
              <a:t>Dr.T.Gayathri</a:t>
            </a:r>
            <a:r>
              <a:rPr lang="en-GB" sz="2300" b="1" dirty="0"/>
              <a:t> (Professor)</a:t>
            </a:r>
            <a:endParaRPr lang="en-GB" sz="2700" dirty="0"/>
          </a:p>
          <a:p>
            <a:pPr marL="0" indent="0">
              <a:spcBef>
                <a:spcPts val="100"/>
              </a:spcBef>
            </a:pPr>
            <a:endParaRPr lang="en-IN" sz="2300" dirty="0"/>
          </a:p>
          <a:p>
            <a:pPr marL="0" indent="0">
              <a:spcBef>
                <a:spcPts val="100"/>
              </a:spcBef>
            </a:pPr>
            <a:r>
              <a:rPr lang="en-IN" sz="2300" dirty="0"/>
              <a:t>By</a:t>
            </a:r>
            <a:endParaRPr lang="en-GB" sz="2700" dirty="0"/>
          </a:p>
          <a:p>
            <a:pPr marL="0" lvl="0" indent="0" algn="ctr" rtl="0">
              <a:lnSpc>
                <a:spcPct val="90000"/>
              </a:lnSpc>
              <a:spcBef>
                <a:spcPts val="600"/>
              </a:spcBef>
              <a:spcAft>
                <a:spcPts val="0"/>
              </a:spcAft>
              <a:buClr>
                <a:schemeClr val="dk1"/>
              </a:buClr>
              <a:buSzPts val="2400"/>
              <a:buNone/>
            </a:pPr>
            <a:endParaRPr sz="1100" dirty="0"/>
          </a:p>
          <a:p>
            <a:pPr marL="2339975" indent="-365125" algn="l">
              <a:spcBef>
                <a:spcPts val="300"/>
              </a:spcBef>
              <a:buSzPts val="2150"/>
              <a:buAutoNum type="arabicPeriod"/>
            </a:pPr>
            <a:r>
              <a:rPr lang="en-IN" sz="2300" dirty="0"/>
              <a:t>20B01A0504  :   Akshita </a:t>
            </a:r>
            <a:r>
              <a:rPr lang="en-IN" sz="2300" dirty="0" err="1"/>
              <a:t>Bhupathiraju</a:t>
            </a:r>
            <a:endParaRPr lang="en-IN" sz="2300" dirty="0"/>
          </a:p>
          <a:p>
            <a:pPr marL="2339975" indent="-365125" algn="l">
              <a:spcBef>
                <a:spcPts val="300"/>
              </a:spcBef>
              <a:buSzPts val="2150"/>
              <a:buAutoNum type="arabicPeriod"/>
            </a:pPr>
            <a:r>
              <a:rPr lang="en-IN" sz="2300" dirty="0"/>
              <a:t>20B01A0533  :   </a:t>
            </a:r>
            <a:r>
              <a:rPr lang="en-IN" sz="2300" dirty="0" err="1"/>
              <a:t>Chintapanti</a:t>
            </a:r>
            <a:r>
              <a:rPr lang="en-IN" sz="2300" dirty="0"/>
              <a:t> Kavya </a:t>
            </a:r>
            <a:r>
              <a:rPr lang="en-IN" sz="2300" dirty="0" err="1"/>
              <a:t>Peddintlu</a:t>
            </a:r>
            <a:endParaRPr lang="en-IN" sz="2700" dirty="0"/>
          </a:p>
          <a:p>
            <a:pPr marL="2339975" indent="-365125" algn="l">
              <a:spcBef>
                <a:spcPts val="300"/>
              </a:spcBef>
              <a:buSzPts val="2150"/>
              <a:buAutoNum type="arabicPeriod"/>
            </a:pPr>
            <a:r>
              <a:rPr lang="en-IN" sz="2300" dirty="0"/>
              <a:t>20B01A0545  :   </a:t>
            </a:r>
            <a:r>
              <a:rPr lang="en-IN" sz="2300" dirty="0" err="1"/>
              <a:t>Ganapavarapu</a:t>
            </a:r>
            <a:r>
              <a:rPr lang="en-IN" sz="2300" dirty="0"/>
              <a:t> Naga Devika </a:t>
            </a:r>
            <a:endParaRPr lang="en-IN" sz="2700" dirty="0"/>
          </a:p>
          <a:p>
            <a:pPr marL="2339975" indent="-365125" algn="l">
              <a:spcBef>
                <a:spcPts val="300"/>
              </a:spcBef>
              <a:buSzPts val="2150"/>
              <a:buAutoNum type="arabicPeriod"/>
            </a:pPr>
            <a:r>
              <a:rPr lang="en-IN" sz="2300" dirty="0"/>
              <a:t>20B01A0548  :   Gollapalli Srihitha</a:t>
            </a:r>
            <a:endParaRPr lang="en-IN" sz="2700" dirty="0"/>
          </a:p>
          <a:p>
            <a:pPr marL="2339975" indent="-365125" algn="l">
              <a:spcBef>
                <a:spcPts val="300"/>
              </a:spcBef>
              <a:buSzPts val="2150"/>
              <a:buAutoNum type="arabicPeriod"/>
            </a:pPr>
            <a:r>
              <a:rPr lang="en-IN" sz="2300" dirty="0"/>
              <a:t>20B01A0562  :   Jami </a:t>
            </a:r>
            <a:r>
              <a:rPr lang="en-IN" sz="2300" dirty="0" err="1"/>
              <a:t>Tejaswini</a:t>
            </a:r>
            <a:r>
              <a:rPr lang="en-IN" sz="2300" dirty="0"/>
              <a:t> Sai Prasanna</a:t>
            </a:r>
            <a:endParaRPr lang="en-GB" sz="2700" dirty="0"/>
          </a:p>
          <a:p>
            <a:pPr marL="0" lvl="0" indent="0" algn="ctr" rtl="0">
              <a:lnSpc>
                <a:spcPct val="90000"/>
              </a:lnSpc>
              <a:spcBef>
                <a:spcPts val="1000"/>
              </a:spcBef>
              <a:spcAft>
                <a:spcPts val="0"/>
              </a:spcAft>
              <a:buClr>
                <a:schemeClr val="dk1"/>
              </a:buClr>
              <a:buSzPts val="2400"/>
              <a:buNone/>
            </a:pPr>
            <a:endParaRPr sz="1850" dirty="0"/>
          </a:p>
        </p:txBody>
      </p:sp>
      <p:sp>
        <p:nvSpPr>
          <p:cNvPr id="86" name="Google Shape;86;p13"/>
          <p:cNvSpPr/>
          <p:nvPr/>
        </p:nvSpPr>
        <p:spPr>
          <a:xfrm>
            <a:off x="0" y="1184741"/>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7" name="Google Shape;87;p13"/>
          <p:cNvPicPr preferRelativeResize="0"/>
          <p:nvPr/>
        </p:nvPicPr>
        <p:blipFill rotWithShape="1">
          <a:blip r:embed="rId3">
            <a:alphaModFix/>
          </a:blip>
          <a:srcRect/>
          <a:stretch/>
        </p:blipFill>
        <p:spPr>
          <a:xfrm>
            <a:off x="10912840" y="104930"/>
            <a:ext cx="1279160" cy="920451"/>
          </a:xfrm>
          <a:prstGeom prst="rect">
            <a:avLst/>
          </a:prstGeom>
          <a:noFill/>
          <a:ln>
            <a:noFill/>
          </a:ln>
        </p:spPr>
      </p:pic>
      <p:sp>
        <p:nvSpPr>
          <p:cNvPr id="88" name="Google Shape;88;p13"/>
          <p:cNvSpPr txBox="1"/>
          <p:nvPr/>
        </p:nvSpPr>
        <p:spPr>
          <a:xfrm>
            <a:off x="0" y="6235450"/>
            <a:ext cx="121920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 2023-2024                                              Department of Computer Science and Engineering                                             Slide No: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36187"/>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No:10</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Implementation</a:t>
            </a:r>
          </a:p>
        </p:txBody>
      </p:sp>
      <p:sp>
        <p:nvSpPr>
          <p:cNvPr id="4" name="Subtitle 3">
            <a:extLst>
              <a:ext uri="{FF2B5EF4-FFF2-40B4-BE49-F238E27FC236}">
                <a16:creationId xmlns:a16="http://schemas.microsoft.com/office/drawing/2014/main" id="{421135FA-54A8-5AA9-F746-C4C4A80C3E9E}"/>
              </a:ext>
            </a:extLst>
          </p:cNvPr>
          <p:cNvSpPr>
            <a:spLocks noGrp="1"/>
          </p:cNvSpPr>
          <p:nvPr>
            <p:ph type="subTitle" idx="1"/>
          </p:nvPr>
        </p:nvSpPr>
        <p:spPr/>
        <p:txBody>
          <a:bodyPr/>
          <a:lstStyle/>
          <a:p>
            <a:endParaRPr lang="en-US"/>
          </a:p>
        </p:txBody>
      </p:sp>
      <p:pic>
        <p:nvPicPr>
          <p:cNvPr id="10" name="Picture 9">
            <a:extLst>
              <a:ext uri="{FF2B5EF4-FFF2-40B4-BE49-F238E27FC236}">
                <a16:creationId xmlns:a16="http://schemas.microsoft.com/office/drawing/2014/main" id="{46CD43BE-89E2-655D-E798-05BBD07C7654}"/>
              </a:ext>
            </a:extLst>
          </p:cNvPr>
          <p:cNvPicPr>
            <a:picLocks noChangeAspect="1"/>
          </p:cNvPicPr>
          <p:nvPr/>
        </p:nvPicPr>
        <p:blipFill rotWithShape="1">
          <a:blip r:embed="rId4"/>
          <a:srcRect r="1816" b="7943"/>
          <a:stretch/>
        </p:blipFill>
        <p:spPr>
          <a:xfrm>
            <a:off x="786885" y="1416082"/>
            <a:ext cx="10317292" cy="4554174"/>
          </a:xfrm>
          <a:prstGeom prst="rect">
            <a:avLst/>
          </a:prstGeom>
        </p:spPr>
      </p:pic>
      <p:sp>
        <p:nvSpPr>
          <p:cNvPr id="7" name="TextBox 6">
            <a:extLst>
              <a:ext uri="{FF2B5EF4-FFF2-40B4-BE49-F238E27FC236}">
                <a16:creationId xmlns:a16="http://schemas.microsoft.com/office/drawing/2014/main" id="{4A9CFE82-7428-AEBD-16C1-88AF4A3AAAF2}"/>
              </a:ext>
            </a:extLst>
          </p:cNvPr>
          <p:cNvSpPr txBox="1"/>
          <p:nvPr/>
        </p:nvSpPr>
        <p:spPr>
          <a:xfrm>
            <a:off x="857632" y="1338652"/>
            <a:ext cx="5351489" cy="523220"/>
          </a:xfrm>
          <a:prstGeom prst="rect">
            <a:avLst/>
          </a:prstGeom>
          <a:noFill/>
        </p:spPr>
        <p:txBody>
          <a:bodyPr wrap="square" rtlCol="0">
            <a:spAutoFit/>
          </a:bodyPr>
          <a:lstStyle/>
          <a:p>
            <a:r>
              <a:rPr lang="en-US" sz="2800" dirty="0">
                <a:solidFill>
                  <a:schemeClr val="accent2">
                    <a:lumMod val="75000"/>
                  </a:schemeClr>
                </a:solidFill>
                <a:latin typeface="Calisto MT" panose="02040603050505030304" pitchFamily="18" charset="0"/>
                <a:ea typeface="Calibri" panose="020F0502020204030204" pitchFamily="34" charset="0"/>
                <a:cs typeface="Calibri" panose="020F0502020204030204" pitchFamily="34" charset="0"/>
              </a:rPr>
              <a:t>CNN Architecture:</a:t>
            </a:r>
          </a:p>
        </p:txBody>
      </p:sp>
    </p:spTree>
    <p:extLst>
      <p:ext uri="{BB962C8B-B14F-4D97-AF65-F5344CB8AC3E}">
        <p14:creationId xmlns:p14="http://schemas.microsoft.com/office/powerpoint/2010/main" val="48568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95613"/>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No:11</a:t>
            </a:r>
            <a:endParaRPr dirty="0">
              <a:solidFill>
                <a:schemeClr val="dk1"/>
              </a:solidFill>
            </a:endParaRPr>
          </a:p>
          <a:p>
            <a:pPr algn="ctr"/>
            <a:endParaRPr dirty="0"/>
          </a:p>
        </p:txBody>
      </p:sp>
      <p:sp>
        <p:nvSpPr>
          <p:cNvPr id="7" name="Google Shape;157;p20">
            <a:extLst>
              <a:ext uri="{FF2B5EF4-FFF2-40B4-BE49-F238E27FC236}">
                <a16:creationId xmlns:a16="http://schemas.microsoft.com/office/drawing/2014/main" id="{46FAD678-666B-D227-8B0A-62E33E66E017}"/>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Implementation</a:t>
            </a:r>
          </a:p>
        </p:txBody>
      </p:sp>
      <p:sp>
        <p:nvSpPr>
          <p:cNvPr id="11" name="Subtitle 1">
            <a:extLst>
              <a:ext uri="{FF2B5EF4-FFF2-40B4-BE49-F238E27FC236}">
                <a16:creationId xmlns:a16="http://schemas.microsoft.com/office/drawing/2014/main" id="{958833AD-E294-E811-1362-07267D915D34}"/>
              </a:ext>
            </a:extLst>
          </p:cNvPr>
          <p:cNvSpPr txBox="1">
            <a:spLocks/>
          </p:cNvSpPr>
          <p:nvPr/>
        </p:nvSpPr>
        <p:spPr>
          <a:xfrm>
            <a:off x="2022735" y="1898119"/>
            <a:ext cx="8969115" cy="379273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508000" indent="-457200" algn="l">
              <a:lnSpc>
                <a:spcPct val="100000"/>
              </a:lnSpc>
              <a:buFont typeface="Arial"/>
              <a:buChar char="•"/>
            </a:pPr>
            <a:r>
              <a:rPr lang="en-IN" dirty="0"/>
              <a:t>Step-1: Giving input image </a:t>
            </a:r>
            <a:r>
              <a:rPr lang="en-IN" dirty="0" err="1"/>
              <a:t>i.e</a:t>
            </a:r>
            <a:r>
              <a:rPr lang="en-IN" dirty="0"/>
              <a:t> ; pest image.</a:t>
            </a:r>
          </a:p>
          <a:p>
            <a:pPr marL="508000" indent="-457200" algn="l">
              <a:lnSpc>
                <a:spcPct val="100000"/>
              </a:lnSpc>
              <a:buFont typeface="Arial"/>
              <a:buChar char="•"/>
            </a:pPr>
            <a:r>
              <a:rPr lang="en-IN" dirty="0"/>
              <a:t>Step-2: Feature extraction by convolutional and max pooling layers.</a:t>
            </a:r>
          </a:p>
          <a:p>
            <a:pPr marL="508000" indent="-457200" algn="l">
              <a:lnSpc>
                <a:spcPct val="100000"/>
              </a:lnSpc>
              <a:buFont typeface="Arial"/>
              <a:buChar char="•"/>
            </a:pPr>
            <a:r>
              <a:rPr lang="en-IN" dirty="0"/>
              <a:t>Step-3: Passing the features through flattened layer.</a:t>
            </a:r>
          </a:p>
          <a:p>
            <a:pPr marL="508000" indent="-457200" algn="l">
              <a:lnSpc>
                <a:spcPct val="100000"/>
              </a:lnSpc>
              <a:buFont typeface="Arial"/>
              <a:buChar char="•"/>
            </a:pPr>
            <a:r>
              <a:rPr lang="en-IN" dirty="0"/>
              <a:t>Step-4: Features will be taken as neurons into dense layer.</a:t>
            </a:r>
          </a:p>
          <a:p>
            <a:pPr marL="508000" indent="-457200" algn="l">
              <a:lnSpc>
                <a:spcPct val="100000"/>
              </a:lnSpc>
              <a:buFont typeface="Arial"/>
              <a:buChar char="•"/>
            </a:pPr>
            <a:r>
              <a:rPr lang="en-IN" dirty="0"/>
              <a:t>Step-5: The output will be obtained based on the activation function.</a:t>
            </a:r>
          </a:p>
        </p:txBody>
      </p:sp>
    </p:spTree>
    <p:extLst>
      <p:ext uri="{BB962C8B-B14F-4D97-AF65-F5344CB8AC3E}">
        <p14:creationId xmlns:p14="http://schemas.microsoft.com/office/powerpoint/2010/main" val="259598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95613"/>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No:12</a:t>
            </a:r>
            <a:endParaRPr dirty="0">
              <a:solidFill>
                <a:schemeClr val="dk1"/>
              </a:solidFill>
            </a:endParaRPr>
          </a:p>
          <a:p>
            <a:pPr algn="ctr"/>
            <a:endParaRPr dirty="0"/>
          </a:p>
        </p:txBody>
      </p:sp>
      <p:sp>
        <p:nvSpPr>
          <p:cNvPr id="7" name="Google Shape;157;p20">
            <a:extLst>
              <a:ext uri="{FF2B5EF4-FFF2-40B4-BE49-F238E27FC236}">
                <a16:creationId xmlns:a16="http://schemas.microsoft.com/office/drawing/2014/main" id="{46FAD678-666B-D227-8B0A-62E33E66E017}"/>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Implementation</a:t>
            </a:r>
          </a:p>
        </p:txBody>
      </p:sp>
      <p:pic>
        <p:nvPicPr>
          <p:cNvPr id="1026" name="Picture 2" descr="Django Project MVT Structure - GeeksforGeeks">
            <a:extLst>
              <a:ext uri="{FF2B5EF4-FFF2-40B4-BE49-F238E27FC236}">
                <a16:creationId xmlns:a16="http://schemas.microsoft.com/office/drawing/2014/main" id="{990DE907-6A38-52A2-9350-B33BFFC27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051" y="2241812"/>
            <a:ext cx="4864526" cy="36405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B2C484-8B0A-DEBF-88C5-8F7CE7F9A787}"/>
              </a:ext>
            </a:extLst>
          </p:cNvPr>
          <p:cNvSpPr txBox="1"/>
          <p:nvPr/>
        </p:nvSpPr>
        <p:spPr>
          <a:xfrm>
            <a:off x="859306" y="1445035"/>
            <a:ext cx="5351489" cy="523220"/>
          </a:xfrm>
          <a:prstGeom prst="rect">
            <a:avLst/>
          </a:prstGeom>
          <a:noFill/>
        </p:spPr>
        <p:txBody>
          <a:bodyPr wrap="square" rtlCol="0">
            <a:spAutoFit/>
          </a:bodyPr>
          <a:lstStyle/>
          <a:p>
            <a:r>
              <a:rPr lang="en-US" sz="2800" dirty="0">
                <a:solidFill>
                  <a:schemeClr val="accent2">
                    <a:lumMod val="75000"/>
                  </a:schemeClr>
                </a:solidFill>
                <a:latin typeface="Calisto MT" panose="02040603050505030304" pitchFamily="18" charset="0"/>
                <a:ea typeface="Calibri" panose="020F0502020204030204" pitchFamily="34" charset="0"/>
                <a:cs typeface="Calibri" panose="020F0502020204030204" pitchFamily="34" charset="0"/>
              </a:rPr>
              <a:t>Django Framework:</a:t>
            </a:r>
          </a:p>
        </p:txBody>
      </p:sp>
    </p:spTree>
    <p:extLst>
      <p:ext uri="{BB962C8B-B14F-4D97-AF65-F5344CB8AC3E}">
        <p14:creationId xmlns:p14="http://schemas.microsoft.com/office/powerpoint/2010/main" val="358501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95613"/>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No:13</a:t>
            </a:r>
            <a:endParaRPr dirty="0">
              <a:solidFill>
                <a:schemeClr val="dk1"/>
              </a:solidFill>
            </a:endParaRPr>
          </a:p>
          <a:p>
            <a:pPr algn="ctr"/>
            <a:endParaRPr dirty="0"/>
          </a:p>
        </p:txBody>
      </p:sp>
      <p:sp>
        <p:nvSpPr>
          <p:cNvPr id="2" name="Subtitle 1">
            <a:extLst>
              <a:ext uri="{FF2B5EF4-FFF2-40B4-BE49-F238E27FC236}">
                <a16:creationId xmlns:a16="http://schemas.microsoft.com/office/drawing/2014/main" id="{958833AD-E294-E811-1362-07267D915D34}"/>
              </a:ext>
            </a:extLst>
          </p:cNvPr>
          <p:cNvSpPr>
            <a:spLocks noGrp="1"/>
          </p:cNvSpPr>
          <p:nvPr>
            <p:ph type="subTitle" idx="1"/>
          </p:nvPr>
        </p:nvSpPr>
        <p:spPr>
          <a:xfrm>
            <a:off x="1717122" y="2000993"/>
            <a:ext cx="9144000" cy="2719719"/>
          </a:xfrm>
        </p:spPr>
        <p:txBody>
          <a:bodyPr>
            <a:normAutofit/>
          </a:bodyPr>
          <a:lstStyle/>
          <a:p>
            <a:pPr marL="508000" indent="-457200" algn="l">
              <a:buChar char="•"/>
            </a:pPr>
            <a:r>
              <a:rPr lang="en-IN" dirty="0">
                <a:latin typeface="Calibri" panose="020F0502020204030204" pitchFamily="34" charset="0"/>
                <a:ea typeface="Calibri" panose="020F0502020204030204" pitchFamily="34" charset="0"/>
                <a:cs typeface="Calibri" panose="020F0502020204030204" pitchFamily="34" charset="0"/>
              </a:rPr>
              <a:t>At first, the user enters the website.</a:t>
            </a:r>
          </a:p>
          <a:p>
            <a:pPr marL="508000" indent="-457200" algn="l">
              <a:buChar char="•"/>
            </a:pPr>
            <a:r>
              <a:rPr lang="en-IN" dirty="0">
                <a:latin typeface="Calibri" panose="020F0502020204030204" pitchFamily="34" charset="0"/>
                <a:ea typeface="Calibri" panose="020F0502020204030204" pitchFamily="34" charset="0"/>
                <a:cs typeface="Calibri" panose="020F0502020204030204" pitchFamily="34" charset="0"/>
              </a:rPr>
              <a:t>The first view of the website is the home page.</a:t>
            </a:r>
          </a:p>
          <a:p>
            <a:pPr marL="508000" indent="-457200" algn="l">
              <a:buChar char="•"/>
            </a:pPr>
            <a:r>
              <a:rPr lang="en-IN" dirty="0">
                <a:latin typeface="Calibri" panose="020F0502020204030204" pitchFamily="34" charset="0"/>
                <a:ea typeface="Calibri" panose="020F0502020204030204" pitchFamily="34" charset="0"/>
                <a:cs typeface="Calibri" panose="020F0502020204030204" pitchFamily="34" charset="0"/>
              </a:rPr>
              <a:t>The user can redirect to the About page and upload page.</a:t>
            </a:r>
          </a:p>
          <a:p>
            <a:pPr marL="508000" indent="-457200" algn="l">
              <a:buChar char="•"/>
            </a:pPr>
            <a:r>
              <a:rPr lang="en-IN" dirty="0">
                <a:latin typeface="Calibri" panose="020F0502020204030204" pitchFamily="34" charset="0"/>
                <a:ea typeface="Calibri" panose="020F0502020204030204" pitchFamily="34" charset="0"/>
                <a:cs typeface="Calibri" panose="020F0502020204030204" pitchFamily="34" charset="0"/>
              </a:rPr>
              <a:t>The About page contains information about the system.</a:t>
            </a:r>
          </a:p>
          <a:p>
            <a:pPr marL="508000" indent="-457200" algn="l">
              <a:buChar char="•"/>
            </a:pPr>
            <a:r>
              <a:rPr lang="en-IN" dirty="0">
                <a:latin typeface="Calibri" panose="020F0502020204030204" pitchFamily="34" charset="0"/>
                <a:ea typeface="Calibri" panose="020F0502020204030204" pitchFamily="34" charset="0"/>
                <a:cs typeface="Calibri" panose="020F0502020204030204" pitchFamily="34" charset="0"/>
              </a:rPr>
              <a:t>The upload page is the main page where the user can upload the image.</a:t>
            </a:r>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a:solidFill>
                  <a:schemeClr val="accent2">
                    <a:lumMod val="75000"/>
                  </a:schemeClr>
                </a:solidFill>
                <a:latin typeface="Baskerville Old Face"/>
              </a:rPr>
              <a:t>Implementation</a:t>
            </a:r>
          </a:p>
        </p:txBody>
      </p:sp>
    </p:spTree>
    <p:extLst>
      <p:ext uri="{BB962C8B-B14F-4D97-AF65-F5344CB8AC3E}">
        <p14:creationId xmlns:p14="http://schemas.microsoft.com/office/powerpoint/2010/main" val="310893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95613"/>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No:14</a:t>
            </a:r>
            <a:endParaRPr dirty="0">
              <a:solidFill>
                <a:schemeClr val="dk1"/>
              </a:solidFill>
            </a:endParaRPr>
          </a:p>
          <a:p>
            <a:pPr algn="ctr"/>
            <a:endParaRPr dirty="0"/>
          </a:p>
        </p:txBody>
      </p:sp>
      <p:sp>
        <p:nvSpPr>
          <p:cNvPr id="2" name="Subtitle 1">
            <a:extLst>
              <a:ext uri="{FF2B5EF4-FFF2-40B4-BE49-F238E27FC236}">
                <a16:creationId xmlns:a16="http://schemas.microsoft.com/office/drawing/2014/main" id="{958833AD-E294-E811-1362-07267D915D34}"/>
              </a:ext>
            </a:extLst>
          </p:cNvPr>
          <p:cNvSpPr>
            <a:spLocks noGrp="1"/>
          </p:cNvSpPr>
          <p:nvPr>
            <p:ph type="subTitle" idx="1"/>
          </p:nvPr>
        </p:nvSpPr>
        <p:spPr>
          <a:xfrm>
            <a:off x="1524000" y="1712683"/>
            <a:ext cx="9308756" cy="3792732"/>
          </a:xfrm>
        </p:spPr>
        <p:txBody>
          <a:bodyPr>
            <a:normAutofit/>
          </a:bodyPr>
          <a:lstStyle/>
          <a:p>
            <a:pPr marL="50800" indent="0" algn="l"/>
            <a:endParaRPr lang="en-IN" dirty="0">
              <a:latin typeface="Calibri" panose="020F0502020204030204" pitchFamily="34" charset="0"/>
              <a:ea typeface="Calibri" panose="020F0502020204030204" pitchFamily="34" charset="0"/>
              <a:cs typeface="Calibri" panose="020F0502020204030204" pitchFamily="34" charset="0"/>
            </a:endParaRPr>
          </a:p>
          <a:p>
            <a:pPr marL="508000" indent="-457200" algn="l">
              <a:buChar char="•"/>
            </a:pPr>
            <a:r>
              <a:rPr lang="en-IN" dirty="0">
                <a:ea typeface="Calibri" panose="020F0502020204030204" pitchFamily="34" charset="0"/>
              </a:rPr>
              <a:t>After entering the upload page, the user must click on choose file button.</a:t>
            </a:r>
          </a:p>
          <a:p>
            <a:pPr marL="508000" indent="-457200" algn="l">
              <a:buChar char="•"/>
            </a:pPr>
            <a:r>
              <a:rPr lang="en-IN" dirty="0">
                <a:ea typeface="Calibri" panose="020F0502020204030204" pitchFamily="34" charset="0"/>
              </a:rPr>
              <a:t>After choosing the input image, the user must click on the submit button.</a:t>
            </a:r>
          </a:p>
          <a:p>
            <a:pPr marL="508000" indent="-457200" algn="l">
              <a:buChar char="•"/>
            </a:pPr>
            <a:r>
              <a:rPr lang="en-IN" dirty="0">
                <a:ea typeface="Calibri" panose="020F0502020204030204" pitchFamily="34" charset="0"/>
              </a:rPr>
              <a:t>After submitting the image, the user will view the result.</a:t>
            </a:r>
          </a:p>
          <a:p>
            <a:pPr marL="508000" indent="-457200" algn="l">
              <a:buChar char="•"/>
            </a:pPr>
            <a:r>
              <a:rPr lang="en-IN" dirty="0">
                <a:ea typeface="Calibri" panose="020F0502020204030204" pitchFamily="34" charset="0"/>
              </a:rPr>
              <a:t>The result i.e., the output will contain the pest's name and the recommended pesticide on multiple crops.</a:t>
            </a:r>
          </a:p>
          <a:p>
            <a:pPr marL="508000" indent="-457200" algn="l">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a:solidFill>
                  <a:schemeClr val="accent2">
                    <a:lumMod val="75000"/>
                  </a:schemeClr>
                </a:solidFill>
                <a:latin typeface="Baskerville Old Face"/>
              </a:rPr>
              <a:t>Implementation</a:t>
            </a:r>
          </a:p>
        </p:txBody>
      </p:sp>
    </p:spTree>
    <p:extLst>
      <p:ext uri="{BB962C8B-B14F-4D97-AF65-F5344CB8AC3E}">
        <p14:creationId xmlns:p14="http://schemas.microsoft.com/office/powerpoint/2010/main" val="99125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8056BDB-C78B-813B-EC9D-274234BDBD98}"/>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0822E210-E0AF-850C-23D2-2469CDA72654}"/>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D933CA99-F6A5-0887-23D7-7912F537E06E}"/>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BBD7BD6C-9524-EF02-D6BE-96DD2C892D2D}"/>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No:15</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EBAFC8FE-FDEE-9FD2-3866-5A69817C2C04}"/>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Design</a:t>
            </a:r>
          </a:p>
        </p:txBody>
      </p:sp>
      <p:sp>
        <p:nvSpPr>
          <p:cNvPr id="3" name="TextBox 2">
            <a:extLst>
              <a:ext uri="{FF2B5EF4-FFF2-40B4-BE49-F238E27FC236}">
                <a16:creationId xmlns:a16="http://schemas.microsoft.com/office/drawing/2014/main" id="{6B9F902B-EDF3-7F75-CF71-B7DA7ABA1E37}"/>
              </a:ext>
            </a:extLst>
          </p:cNvPr>
          <p:cNvSpPr txBox="1"/>
          <p:nvPr/>
        </p:nvSpPr>
        <p:spPr>
          <a:xfrm>
            <a:off x="992777" y="2156488"/>
            <a:ext cx="1020644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UML Diagrams:</a:t>
            </a:r>
          </a:p>
          <a:p>
            <a:endParaRPr lang="en-GB" sz="2400" b="1" dirty="0">
              <a:latin typeface="Times New Roman"/>
            </a:endParaRPr>
          </a:p>
          <a:p>
            <a:pPr marL="457200" indent="-457200">
              <a:buChar char="•"/>
            </a:pPr>
            <a:r>
              <a:rPr lang="en-US" sz="2400" dirty="0">
                <a:latin typeface="Calibri" panose="020F0502020204030204" pitchFamily="34" charset="0"/>
                <a:ea typeface="Calibri" panose="020F0502020204030204" pitchFamily="34" charset="0"/>
                <a:cs typeface="Calibri" panose="020F0502020204030204" pitchFamily="34" charset="0"/>
              </a:rPr>
              <a:t>UML (Unified Modeling Language) diagrams are visual representations used to illustrate and communicate the structure and behavior of a system. </a:t>
            </a:r>
          </a:p>
          <a:p>
            <a:pPr marL="457200" indent="-45720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Char char="•"/>
            </a:pPr>
            <a:r>
              <a:rPr lang="en-US" sz="2400" dirty="0">
                <a:latin typeface="Calibri" panose="020F0502020204030204" pitchFamily="34" charset="0"/>
                <a:ea typeface="Calibri" panose="020F0502020204030204" pitchFamily="34" charset="0"/>
                <a:cs typeface="Calibri" panose="020F0502020204030204" pitchFamily="34" charset="0"/>
              </a:rPr>
              <a:t>They provide a standardized way to express design concepts and relationships between components or processes</a:t>
            </a:r>
            <a:r>
              <a:rPr lang="en-US" sz="2400" dirty="0">
                <a:latin typeface="Times New Roman"/>
              </a:rPr>
              <a:t>.</a:t>
            </a:r>
            <a:endParaRPr lang="en-GB" sz="2400" dirty="0">
              <a:latin typeface="Times New Roman"/>
            </a:endParaRPr>
          </a:p>
        </p:txBody>
      </p:sp>
    </p:spTree>
    <p:extLst>
      <p:ext uri="{BB962C8B-B14F-4D97-AF65-F5344CB8AC3E}">
        <p14:creationId xmlns:p14="http://schemas.microsoft.com/office/powerpoint/2010/main" val="2928566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1283B49C-6236-8DFD-6F83-A0E371688EF4}"/>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002F988F-DAA5-D261-FC07-A9CADB25BA39}"/>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A12AB4FC-BB7D-45A9-83C1-1015E64063E2}"/>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02881359-E4D0-BB46-E9C1-55AA73328C06}"/>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No:16</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B7BFE0E4-C168-F6C1-C469-164EA08EC118}"/>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Design</a:t>
            </a:r>
          </a:p>
        </p:txBody>
      </p:sp>
      <p:sp>
        <p:nvSpPr>
          <p:cNvPr id="3" name="TextBox 2">
            <a:extLst>
              <a:ext uri="{FF2B5EF4-FFF2-40B4-BE49-F238E27FC236}">
                <a16:creationId xmlns:a16="http://schemas.microsoft.com/office/drawing/2014/main" id="{A8FA6722-D44A-4E50-9B7D-2D9E9D51E8A3}"/>
              </a:ext>
            </a:extLst>
          </p:cNvPr>
          <p:cNvSpPr txBox="1"/>
          <p:nvPr/>
        </p:nvSpPr>
        <p:spPr>
          <a:xfrm>
            <a:off x="1454332" y="3429000"/>
            <a:ext cx="102064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USE CASE DIAGRAM:</a:t>
            </a:r>
          </a:p>
        </p:txBody>
      </p:sp>
      <p:pic>
        <p:nvPicPr>
          <p:cNvPr id="4" name="Picture 3">
            <a:extLst>
              <a:ext uri="{FF2B5EF4-FFF2-40B4-BE49-F238E27FC236}">
                <a16:creationId xmlns:a16="http://schemas.microsoft.com/office/drawing/2014/main" id="{3F174EA8-9163-58DA-CF2B-A1C81B8CDA83}"/>
              </a:ext>
            </a:extLst>
          </p:cNvPr>
          <p:cNvPicPr>
            <a:picLocks noChangeAspect="1"/>
          </p:cNvPicPr>
          <p:nvPr/>
        </p:nvPicPr>
        <p:blipFill rotWithShape="1">
          <a:blip r:embed="rId4"/>
          <a:srcRect l="21053" t="15575" r="35789" b="29633"/>
          <a:stretch/>
        </p:blipFill>
        <p:spPr>
          <a:xfrm>
            <a:off x="4746171" y="2377440"/>
            <a:ext cx="4641669" cy="3237861"/>
          </a:xfrm>
          <a:prstGeom prst="rect">
            <a:avLst/>
          </a:prstGeom>
        </p:spPr>
      </p:pic>
    </p:spTree>
    <p:extLst>
      <p:ext uri="{BB962C8B-B14F-4D97-AF65-F5344CB8AC3E}">
        <p14:creationId xmlns:p14="http://schemas.microsoft.com/office/powerpoint/2010/main" val="2994778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B08D07C2-F57E-9D53-6947-7D70BFDFBC14}"/>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4BE0C1A0-B1AC-8360-C39E-CE183DD2883A}"/>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4E987182-6676-9435-7A73-267251D15381}"/>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883D3C91-5D67-4F1C-A71C-F73A95B46B89}"/>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No:17</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C6B7F98F-4155-B9E1-0606-44DC5FC0311F}"/>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Design</a:t>
            </a:r>
          </a:p>
        </p:txBody>
      </p:sp>
      <p:sp>
        <p:nvSpPr>
          <p:cNvPr id="3" name="TextBox 2">
            <a:extLst>
              <a:ext uri="{FF2B5EF4-FFF2-40B4-BE49-F238E27FC236}">
                <a16:creationId xmlns:a16="http://schemas.microsoft.com/office/drawing/2014/main" id="{6EB77963-001F-4A3F-C05E-CDD2A6EB5381}"/>
              </a:ext>
            </a:extLst>
          </p:cNvPr>
          <p:cNvSpPr txBox="1"/>
          <p:nvPr/>
        </p:nvSpPr>
        <p:spPr>
          <a:xfrm>
            <a:off x="1785256" y="3429000"/>
            <a:ext cx="9875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CLASS DIAGRAM:</a:t>
            </a:r>
          </a:p>
        </p:txBody>
      </p:sp>
      <p:pic>
        <p:nvPicPr>
          <p:cNvPr id="8" name="Picture 7">
            <a:extLst>
              <a:ext uri="{FF2B5EF4-FFF2-40B4-BE49-F238E27FC236}">
                <a16:creationId xmlns:a16="http://schemas.microsoft.com/office/drawing/2014/main" id="{42145ED3-F8EE-6481-24CF-333B315D9462}"/>
              </a:ext>
            </a:extLst>
          </p:cNvPr>
          <p:cNvPicPr>
            <a:picLocks noChangeAspect="1"/>
          </p:cNvPicPr>
          <p:nvPr/>
        </p:nvPicPr>
        <p:blipFill rotWithShape="1">
          <a:blip r:embed="rId4"/>
          <a:srcRect l="24000" t="31111" r="31929" b="40561"/>
          <a:stretch/>
        </p:blipFill>
        <p:spPr>
          <a:xfrm>
            <a:off x="4227367" y="2774655"/>
            <a:ext cx="6179377" cy="2232020"/>
          </a:xfrm>
          <a:prstGeom prst="rect">
            <a:avLst/>
          </a:prstGeom>
        </p:spPr>
      </p:pic>
    </p:spTree>
    <p:extLst>
      <p:ext uri="{BB962C8B-B14F-4D97-AF65-F5344CB8AC3E}">
        <p14:creationId xmlns:p14="http://schemas.microsoft.com/office/powerpoint/2010/main" val="2212586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2F120882-0CFE-3AC3-A583-913B3DD9116C}"/>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21C6DF19-E408-4CF4-01CD-1081E986949F}"/>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3D42C77F-2E5E-6967-C4BC-E3350281F956}"/>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310B45BD-7F76-C95C-EC51-0AF82F76BE0B}"/>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No:18</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2A59F60F-D974-A10E-4755-DE6B10DD8AA8}"/>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Design</a:t>
            </a:r>
          </a:p>
        </p:txBody>
      </p:sp>
      <p:sp>
        <p:nvSpPr>
          <p:cNvPr id="3" name="TextBox 2">
            <a:extLst>
              <a:ext uri="{FF2B5EF4-FFF2-40B4-BE49-F238E27FC236}">
                <a16:creationId xmlns:a16="http://schemas.microsoft.com/office/drawing/2014/main" id="{3C27CC69-8663-344C-1810-68AFB0FB789D}"/>
              </a:ext>
            </a:extLst>
          </p:cNvPr>
          <p:cNvSpPr txBox="1"/>
          <p:nvPr/>
        </p:nvSpPr>
        <p:spPr>
          <a:xfrm>
            <a:off x="1785256" y="3429000"/>
            <a:ext cx="9875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SEQUENCE DIAGRAM:</a:t>
            </a:r>
          </a:p>
        </p:txBody>
      </p:sp>
      <p:pic>
        <p:nvPicPr>
          <p:cNvPr id="7" name="Picture 6">
            <a:extLst>
              <a:ext uri="{FF2B5EF4-FFF2-40B4-BE49-F238E27FC236}">
                <a16:creationId xmlns:a16="http://schemas.microsoft.com/office/drawing/2014/main" id="{56EBE4B1-3D46-4206-8128-B9A64777FDCD}"/>
              </a:ext>
            </a:extLst>
          </p:cNvPr>
          <p:cNvPicPr>
            <a:picLocks noChangeAspect="1"/>
          </p:cNvPicPr>
          <p:nvPr/>
        </p:nvPicPr>
        <p:blipFill rotWithShape="1">
          <a:blip r:embed="rId4"/>
          <a:srcRect l="20027" t="13360" r="31858" b="27057"/>
          <a:stretch/>
        </p:blipFill>
        <p:spPr>
          <a:xfrm>
            <a:off x="5125756" y="1947672"/>
            <a:ext cx="5866094" cy="4086115"/>
          </a:xfrm>
          <a:prstGeom prst="rect">
            <a:avLst/>
          </a:prstGeom>
        </p:spPr>
      </p:pic>
    </p:spTree>
    <p:extLst>
      <p:ext uri="{BB962C8B-B14F-4D97-AF65-F5344CB8AC3E}">
        <p14:creationId xmlns:p14="http://schemas.microsoft.com/office/powerpoint/2010/main" val="106642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4AB1829F-BA92-25B5-226A-2BD85A25991A}"/>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CE6A7E12-6680-CA1A-BE30-02634D7B8976}"/>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9309CC3D-CB43-0202-DEFB-9217FC5C386F}"/>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40E79712-9C10-1F71-4863-0D72B3DF185E}"/>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No:19</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ADAC4C4D-A619-4E17-7DE7-17DDBB346AC6}"/>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Design</a:t>
            </a:r>
          </a:p>
        </p:txBody>
      </p:sp>
      <p:sp>
        <p:nvSpPr>
          <p:cNvPr id="3" name="TextBox 2">
            <a:extLst>
              <a:ext uri="{FF2B5EF4-FFF2-40B4-BE49-F238E27FC236}">
                <a16:creationId xmlns:a16="http://schemas.microsoft.com/office/drawing/2014/main" id="{B3A1187C-7FEB-9823-E32B-AFFAAF29A81B}"/>
              </a:ext>
            </a:extLst>
          </p:cNvPr>
          <p:cNvSpPr txBox="1"/>
          <p:nvPr/>
        </p:nvSpPr>
        <p:spPr>
          <a:xfrm>
            <a:off x="1883664" y="3429000"/>
            <a:ext cx="97771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DEPLOYMENT DIAGRAM:</a:t>
            </a:r>
          </a:p>
        </p:txBody>
      </p:sp>
      <p:pic>
        <p:nvPicPr>
          <p:cNvPr id="4" name="Picture 3">
            <a:extLst>
              <a:ext uri="{FF2B5EF4-FFF2-40B4-BE49-F238E27FC236}">
                <a16:creationId xmlns:a16="http://schemas.microsoft.com/office/drawing/2014/main" id="{7AD4143B-26AF-25D0-E33A-369C295B0C3C}"/>
              </a:ext>
            </a:extLst>
          </p:cNvPr>
          <p:cNvPicPr>
            <a:picLocks noChangeAspect="1"/>
          </p:cNvPicPr>
          <p:nvPr/>
        </p:nvPicPr>
        <p:blipFill rotWithShape="1">
          <a:blip r:embed="rId4"/>
          <a:srcRect l="19876" t="24667" r="31974" b="54999"/>
          <a:stretch/>
        </p:blipFill>
        <p:spPr>
          <a:xfrm>
            <a:off x="5168537" y="2850221"/>
            <a:ext cx="6492240" cy="1696170"/>
          </a:xfrm>
          <a:prstGeom prst="rect">
            <a:avLst/>
          </a:prstGeom>
        </p:spPr>
      </p:pic>
    </p:spTree>
    <p:extLst>
      <p:ext uri="{BB962C8B-B14F-4D97-AF65-F5344CB8AC3E}">
        <p14:creationId xmlns:p14="http://schemas.microsoft.com/office/powerpoint/2010/main" val="194813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51835F68-D6C7-01DC-03BF-F06D1915C965}"/>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649F2FB8-271C-AC84-9A80-02D56BD1D227}"/>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E1A6A194-EBB8-785B-020E-9501F5A941A6}"/>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1E798E9F-06E7-3DC4-69EC-649F76B50370}"/>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D513B4A5-1890-17C9-CB3B-24FDBABBD9AB}"/>
              </a:ext>
            </a:extLst>
          </p:cNvPr>
          <p:cNvSpPr txBox="1">
            <a:spLocks/>
          </p:cNvSpPr>
          <p:nvPr/>
        </p:nvSpPr>
        <p:spPr>
          <a:xfrm>
            <a:off x="1058738" y="324662"/>
            <a:ext cx="8468439"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Abstract</a:t>
            </a:r>
          </a:p>
        </p:txBody>
      </p:sp>
      <p:sp>
        <p:nvSpPr>
          <p:cNvPr id="3" name="TextBox 2">
            <a:extLst>
              <a:ext uri="{FF2B5EF4-FFF2-40B4-BE49-F238E27FC236}">
                <a16:creationId xmlns:a16="http://schemas.microsoft.com/office/drawing/2014/main" id="{654083A6-1843-2FAE-721B-2266FC0433DE}"/>
              </a:ext>
            </a:extLst>
          </p:cNvPr>
          <p:cNvSpPr txBox="1"/>
          <p:nvPr/>
        </p:nvSpPr>
        <p:spPr>
          <a:xfrm>
            <a:off x="757646" y="1872342"/>
            <a:ext cx="10816045"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dirty="0">
                <a:latin typeface="Calibri" panose="020F0502020204030204" pitchFamily="34" charset="0"/>
                <a:ea typeface="Calibri" panose="020F0502020204030204" pitchFamily="34" charset="0"/>
                <a:cs typeface="Calibri" panose="020F0502020204030204" pitchFamily="34" charset="0"/>
              </a:rPr>
              <a:t>Crop pest classification and pesticide recommendation system is a model that identifies the pests and recommend the suitable pesticides based on the classified pests. The agriculture sector is crucial in meeting societal requirements in a world where there is food insecurity and malnutrition. One of the biggest issues that crops confront is pests. Pests have the potential to harm plants and impede growth. The quantity and quality of the crops are directly impacted. In an effort to manage or control diseases and pests, humans also devote a lot of time and resources to recognize and apply new pesticides. To solve this problem, this study proposes a crop pest identification method based on a multilayer network model to classify the pests and recommend the pesticides for the crop. The main aim of the project is to use the most effective method for classifying pest images and suggest pesticides that have more accuracy.</a:t>
            </a:r>
            <a:endParaRPr lang="en-GB"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6654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5B9FE43E-6C29-69B8-BC03-E42F72EB46C8}"/>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0A12DEC2-C786-BCBF-C858-770B2C6FC915}"/>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EE9737C5-9863-3AA8-4764-F4C9E8A07154}"/>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14333CC0-A049-9FCF-899F-E18F1C25FE33}"/>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No:20</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974BA308-C245-58A9-B4FC-11D75963EAF8}"/>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Design</a:t>
            </a:r>
          </a:p>
        </p:txBody>
      </p:sp>
      <p:sp>
        <p:nvSpPr>
          <p:cNvPr id="3" name="TextBox 2">
            <a:extLst>
              <a:ext uri="{FF2B5EF4-FFF2-40B4-BE49-F238E27FC236}">
                <a16:creationId xmlns:a16="http://schemas.microsoft.com/office/drawing/2014/main" id="{B1696531-4F11-EA9E-2344-7D06BEF9928C}"/>
              </a:ext>
            </a:extLst>
          </p:cNvPr>
          <p:cNvSpPr txBox="1"/>
          <p:nvPr/>
        </p:nvSpPr>
        <p:spPr>
          <a:xfrm>
            <a:off x="1584960" y="3429000"/>
            <a:ext cx="100758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ACTIVITY DIAGRAM:</a:t>
            </a:r>
          </a:p>
        </p:txBody>
      </p:sp>
      <p:pic>
        <p:nvPicPr>
          <p:cNvPr id="5" name="Picture 4">
            <a:extLst>
              <a:ext uri="{FF2B5EF4-FFF2-40B4-BE49-F238E27FC236}">
                <a16:creationId xmlns:a16="http://schemas.microsoft.com/office/drawing/2014/main" id="{68002A52-05C9-1261-E43A-1C2D5A0E1151}"/>
              </a:ext>
            </a:extLst>
          </p:cNvPr>
          <p:cNvPicPr>
            <a:picLocks noChangeAspect="1"/>
          </p:cNvPicPr>
          <p:nvPr/>
        </p:nvPicPr>
        <p:blipFill>
          <a:blip r:embed="rId4"/>
          <a:stretch>
            <a:fillRect/>
          </a:stretch>
        </p:blipFill>
        <p:spPr>
          <a:xfrm>
            <a:off x="5024846" y="1563101"/>
            <a:ext cx="4720046" cy="4866274"/>
          </a:xfrm>
          <a:prstGeom prst="rect">
            <a:avLst/>
          </a:prstGeom>
        </p:spPr>
      </p:pic>
    </p:spTree>
    <p:extLst>
      <p:ext uri="{BB962C8B-B14F-4D97-AF65-F5344CB8AC3E}">
        <p14:creationId xmlns:p14="http://schemas.microsoft.com/office/powerpoint/2010/main" val="26810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34A778D1-A686-D014-32ED-7F6FD41B5380}"/>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87C0F8FA-DA44-4610-1C7B-40A728BB1859}"/>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E8AE667E-6C48-54EC-6F19-6BFDFD41B6D3}"/>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915CB026-43AB-9BEE-3EA0-5F2EB3655272}"/>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No:21</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233E57E8-FB6A-DA09-B16E-909213E6C25D}"/>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Design</a:t>
            </a:r>
          </a:p>
        </p:txBody>
      </p:sp>
      <p:sp>
        <p:nvSpPr>
          <p:cNvPr id="3" name="TextBox 2">
            <a:extLst>
              <a:ext uri="{FF2B5EF4-FFF2-40B4-BE49-F238E27FC236}">
                <a16:creationId xmlns:a16="http://schemas.microsoft.com/office/drawing/2014/main" id="{B98964C4-10DB-C7DD-8BB6-D357E63A91C1}"/>
              </a:ext>
            </a:extLst>
          </p:cNvPr>
          <p:cNvSpPr txBox="1"/>
          <p:nvPr/>
        </p:nvSpPr>
        <p:spPr>
          <a:xfrm>
            <a:off x="1584960" y="3429000"/>
            <a:ext cx="100758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COMPONENT DIAGRAM:</a:t>
            </a:r>
          </a:p>
        </p:txBody>
      </p:sp>
      <p:pic>
        <p:nvPicPr>
          <p:cNvPr id="4" name="Picture 3">
            <a:extLst>
              <a:ext uri="{FF2B5EF4-FFF2-40B4-BE49-F238E27FC236}">
                <a16:creationId xmlns:a16="http://schemas.microsoft.com/office/drawing/2014/main" id="{D8EC89EB-F0D4-9A79-5E99-3166B9460A26}"/>
              </a:ext>
            </a:extLst>
          </p:cNvPr>
          <p:cNvPicPr>
            <a:picLocks noChangeAspect="1"/>
          </p:cNvPicPr>
          <p:nvPr/>
        </p:nvPicPr>
        <p:blipFill rotWithShape="1">
          <a:blip r:embed="rId4"/>
          <a:srcRect t="3112" r="5051" b="939"/>
          <a:stretch/>
        </p:blipFill>
        <p:spPr>
          <a:xfrm>
            <a:off x="4979399" y="2534195"/>
            <a:ext cx="5923734" cy="3466011"/>
          </a:xfrm>
          <a:prstGeom prst="rect">
            <a:avLst/>
          </a:prstGeom>
        </p:spPr>
      </p:pic>
    </p:spTree>
    <p:extLst>
      <p:ext uri="{BB962C8B-B14F-4D97-AF65-F5344CB8AC3E}">
        <p14:creationId xmlns:p14="http://schemas.microsoft.com/office/powerpoint/2010/main" val="3456639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No:22</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968798" y="261555"/>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Results and Analysis</a:t>
            </a:r>
          </a:p>
        </p:txBody>
      </p:sp>
      <p:pic>
        <p:nvPicPr>
          <p:cNvPr id="4" name="Picture 3">
            <a:extLst>
              <a:ext uri="{FF2B5EF4-FFF2-40B4-BE49-F238E27FC236}">
                <a16:creationId xmlns:a16="http://schemas.microsoft.com/office/drawing/2014/main" id="{0B4CE526-1FEC-F076-E17A-0CB989579AA8}"/>
              </a:ext>
            </a:extLst>
          </p:cNvPr>
          <p:cNvPicPr>
            <a:picLocks noChangeAspect="1"/>
          </p:cNvPicPr>
          <p:nvPr/>
        </p:nvPicPr>
        <p:blipFill>
          <a:blip r:embed="rId4"/>
          <a:stretch>
            <a:fillRect/>
          </a:stretch>
        </p:blipFill>
        <p:spPr>
          <a:xfrm>
            <a:off x="1758612" y="2022881"/>
            <a:ext cx="8674775" cy="4406494"/>
          </a:xfrm>
          <a:prstGeom prst="rect">
            <a:avLst/>
          </a:prstGeom>
        </p:spPr>
      </p:pic>
      <p:sp>
        <p:nvSpPr>
          <p:cNvPr id="7" name="TextBox 6">
            <a:extLst>
              <a:ext uri="{FF2B5EF4-FFF2-40B4-BE49-F238E27FC236}">
                <a16:creationId xmlns:a16="http://schemas.microsoft.com/office/drawing/2014/main" id="{C90EA7F1-CA32-2156-E7BE-BCBD0AEE6200}"/>
              </a:ext>
            </a:extLst>
          </p:cNvPr>
          <p:cNvSpPr txBox="1"/>
          <p:nvPr/>
        </p:nvSpPr>
        <p:spPr>
          <a:xfrm>
            <a:off x="1551398" y="1237296"/>
            <a:ext cx="8561399" cy="707886"/>
          </a:xfrm>
          <a:prstGeom prst="rect">
            <a:avLst/>
          </a:prstGeom>
          <a:noFill/>
        </p:spPr>
        <p:txBody>
          <a:bodyPr wrap="square">
            <a:spAutoFit/>
          </a:bodyPr>
          <a:lstStyle/>
          <a:p>
            <a:pPr marL="50800" algn="ctr"/>
            <a:r>
              <a:rPr lang="en-GB" sz="4000" dirty="0">
                <a:latin typeface="Calibri" panose="020F0502020204030204" pitchFamily="34" charset="0"/>
                <a:ea typeface="Calibri" panose="020F0502020204030204" pitchFamily="34" charset="0"/>
                <a:cs typeface="Calibri" panose="020F0502020204030204" pitchFamily="34" charset="0"/>
              </a:rPr>
              <a:t>   HOME PAGE</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700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68041"/>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No:23</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a:solidFill>
                  <a:schemeClr val="accent2">
                    <a:lumMod val="75000"/>
                  </a:schemeClr>
                </a:solidFill>
                <a:latin typeface="Baskerville Old Face"/>
              </a:rPr>
              <a:t>Results and Analysis</a:t>
            </a:r>
            <a:endParaRPr lang="en-US" sz="4800" dirty="0">
              <a:solidFill>
                <a:schemeClr val="accent2">
                  <a:lumMod val="75000"/>
                </a:schemeClr>
              </a:solidFill>
              <a:latin typeface="Baskerville Old Face"/>
            </a:endParaRPr>
          </a:p>
        </p:txBody>
      </p:sp>
      <p:pic>
        <p:nvPicPr>
          <p:cNvPr id="4" name="Picture 3">
            <a:extLst>
              <a:ext uri="{FF2B5EF4-FFF2-40B4-BE49-F238E27FC236}">
                <a16:creationId xmlns:a16="http://schemas.microsoft.com/office/drawing/2014/main" id="{E2315260-6746-8574-AF14-9DA5974BF616}"/>
              </a:ext>
            </a:extLst>
          </p:cNvPr>
          <p:cNvPicPr>
            <a:picLocks noChangeAspect="1"/>
          </p:cNvPicPr>
          <p:nvPr/>
        </p:nvPicPr>
        <p:blipFill>
          <a:blip r:embed="rId4"/>
          <a:stretch>
            <a:fillRect/>
          </a:stretch>
        </p:blipFill>
        <p:spPr>
          <a:xfrm>
            <a:off x="1880170" y="2102927"/>
            <a:ext cx="8552983" cy="4243348"/>
          </a:xfrm>
          <a:prstGeom prst="rect">
            <a:avLst/>
          </a:prstGeom>
        </p:spPr>
      </p:pic>
      <p:sp>
        <p:nvSpPr>
          <p:cNvPr id="7" name="TextBox 6">
            <a:extLst>
              <a:ext uri="{FF2B5EF4-FFF2-40B4-BE49-F238E27FC236}">
                <a16:creationId xmlns:a16="http://schemas.microsoft.com/office/drawing/2014/main" id="{8706DD89-5254-2C66-5C1A-06B294A81719}"/>
              </a:ext>
            </a:extLst>
          </p:cNvPr>
          <p:cNvSpPr txBox="1"/>
          <p:nvPr/>
        </p:nvSpPr>
        <p:spPr>
          <a:xfrm>
            <a:off x="2981948" y="1311941"/>
            <a:ext cx="6349428" cy="707886"/>
          </a:xfrm>
          <a:prstGeom prst="rect">
            <a:avLst/>
          </a:prstGeom>
          <a:noFill/>
        </p:spPr>
        <p:txBody>
          <a:bodyPr wrap="square">
            <a:spAutoFit/>
          </a:bodyPr>
          <a:lstStyle/>
          <a:p>
            <a:pPr marL="50800" algn="ctr"/>
            <a:r>
              <a:rPr lang="en-GB" sz="4000" dirty="0">
                <a:latin typeface="Calibri" panose="020F0502020204030204" pitchFamily="34" charset="0"/>
                <a:ea typeface="Calibri" panose="020F0502020204030204" pitchFamily="34" charset="0"/>
                <a:cs typeface="Calibri" panose="020F0502020204030204" pitchFamily="34" charset="0"/>
              </a:rPr>
              <a:t>ABOUT PAGE</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597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No:24</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Results and Analysis</a:t>
            </a:r>
          </a:p>
        </p:txBody>
      </p:sp>
      <p:pic>
        <p:nvPicPr>
          <p:cNvPr id="3" name="Picture 2">
            <a:extLst>
              <a:ext uri="{FF2B5EF4-FFF2-40B4-BE49-F238E27FC236}">
                <a16:creationId xmlns:a16="http://schemas.microsoft.com/office/drawing/2014/main" id="{C24ACF41-A182-CABC-0D04-109D018580DF}"/>
              </a:ext>
            </a:extLst>
          </p:cNvPr>
          <p:cNvPicPr>
            <a:picLocks noChangeAspect="1"/>
          </p:cNvPicPr>
          <p:nvPr/>
        </p:nvPicPr>
        <p:blipFill>
          <a:blip r:embed="rId4"/>
          <a:stretch>
            <a:fillRect/>
          </a:stretch>
        </p:blipFill>
        <p:spPr>
          <a:xfrm>
            <a:off x="1955288" y="2178521"/>
            <a:ext cx="8521266" cy="4047883"/>
          </a:xfrm>
          <a:prstGeom prst="rect">
            <a:avLst/>
          </a:prstGeom>
        </p:spPr>
      </p:pic>
      <p:sp>
        <p:nvSpPr>
          <p:cNvPr id="5" name="TextBox 4">
            <a:extLst>
              <a:ext uri="{FF2B5EF4-FFF2-40B4-BE49-F238E27FC236}">
                <a16:creationId xmlns:a16="http://schemas.microsoft.com/office/drawing/2014/main" id="{BE40AE26-8B1E-F0F0-62EC-48B4DDCF906B}"/>
              </a:ext>
            </a:extLst>
          </p:cNvPr>
          <p:cNvSpPr txBox="1"/>
          <p:nvPr/>
        </p:nvSpPr>
        <p:spPr>
          <a:xfrm>
            <a:off x="2979077" y="1267664"/>
            <a:ext cx="6233845" cy="707886"/>
          </a:xfrm>
          <a:prstGeom prst="rect">
            <a:avLst/>
          </a:prstGeom>
          <a:noFill/>
        </p:spPr>
        <p:txBody>
          <a:bodyPr wrap="square">
            <a:spAutoFit/>
          </a:bodyPr>
          <a:lstStyle/>
          <a:p>
            <a:pPr marL="50800" algn="ctr"/>
            <a:r>
              <a:rPr lang="en-GB" sz="4000" dirty="0">
                <a:latin typeface="Calibri" panose="020F0502020204030204" pitchFamily="34" charset="0"/>
                <a:ea typeface="Calibri" panose="020F0502020204030204" pitchFamily="34" charset="0"/>
                <a:cs typeface="Calibri" panose="020F0502020204030204" pitchFamily="34" charset="0"/>
              </a:rPr>
              <a:t>  UPLOAD PAGE</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6701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68041"/>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No:25</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Results and Analysis</a:t>
            </a:r>
          </a:p>
        </p:txBody>
      </p:sp>
      <p:pic>
        <p:nvPicPr>
          <p:cNvPr id="4" name="Picture 3" descr="A computer screen shot of a bug&#10;&#10;Description automatically generated">
            <a:extLst>
              <a:ext uri="{FF2B5EF4-FFF2-40B4-BE49-F238E27FC236}">
                <a16:creationId xmlns:a16="http://schemas.microsoft.com/office/drawing/2014/main" id="{CE2771FB-0D6D-0F29-E79F-3D59954057BC}"/>
              </a:ext>
            </a:extLst>
          </p:cNvPr>
          <p:cNvPicPr>
            <a:picLocks noChangeAspect="1"/>
          </p:cNvPicPr>
          <p:nvPr/>
        </p:nvPicPr>
        <p:blipFill>
          <a:blip r:embed="rId4"/>
          <a:stretch>
            <a:fillRect/>
          </a:stretch>
        </p:blipFill>
        <p:spPr>
          <a:xfrm>
            <a:off x="2410350" y="2089587"/>
            <a:ext cx="7957279" cy="4007094"/>
          </a:xfrm>
          <a:prstGeom prst="rect">
            <a:avLst/>
          </a:prstGeom>
        </p:spPr>
      </p:pic>
      <p:sp>
        <p:nvSpPr>
          <p:cNvPr id="5" name="TextBox 4">
            <a:extLst>
              <a:ext uri="{FF2B5EF4-FFF2-40B4-BE49-F238E27FC236}">
                <a16:creationId xmlns:a16="http://schemas.microsoft.com/office/drawing/2014/main" id="{58035032-7286-CEEA-CC49-C314246ED263}"/>
              </a:ext>
            </a:extLst>
          </p:cNvPr>
          <p:cNvSpPr txBox="1"/>
          <p:nvPr/>
        </p:nvSpPr>
        <p:spPr>
          <a:xfrm>
            <a:off x="2825393" y="1263721"/>
            <a:ext cx="6233845" cy="707886"/>
          </a:xfrm>
          <a:prstGeom prst="rect">
            <a:avLst/>
          </a:prstGeom>
          <a:noFill/>
        </p:spPr>
        <p:txBody>
          <a:bodyPr wrap="square">
            <a:spAutoFit/>
          </a:bodyPr>
          <a:lstStyle/>
          <a:p>
            <a:pPr marL="50800" algn="ctr"/>
            <a:r>
              <a:rPr lang="en-GB" sz="4000" dirty="0">
                <a:latin typeface="Calibri" panose="020F0502020204030204" pitchFamily="34" charset="0"/>
                <a:ea typeface="Calibri" panose="020F0502020204030204" pitchFamily="34" charset="0"/>
                <a:cs typeface="Calibri" panose="020F0502020204030204" pitchFamily="34" charset="0"/>
              </a:rPr>
              <a:t>      RESULT PAGE</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512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06964"/>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No:26</a:t>
            </a:r>
            <a:endParaRPr dirty="0">
              <a:solidFill>
                <a:schemeClr val="dk1"/>
              </a:solidFill>
            </a:endParaRPr>
          </a:p>
          <a:p>
            <a:pPr algn="ctr"/>
            <a:endParaRPr dirty="0"/>
          </a:p>
        </p:txBody>
      </p:sp>
      <p:sp>
        <p:nvSpPr>
          <p:cNvPr id="2" name="Subtitle 1">
            <a:extLst>
              <a:ext uri="{FF2B5EF4-FFF2-40B4-BE49-F238E27FC236}">
                <a16:creationId xmlns:a16="http://schemas.microsoft.com/office/drawing/2014/main" id="{958833AD-E294-E811-1362-07267D915D34}"/>
              </a:ext>
            </a:extLst>
          </p:cNvPr>
          <p:cNvSpPr>
            <a:spLocks noGrp="1"/>
          </p:cNvSpPr>
          <p:nvPr>
            <p:ph type="subTitle" idx="1"/>
          </p:nvPr>
        </p:nvSpPr>
        <p:spPr>
          <a:xfrm>
            <a:off x="1319046" y="1274102"/>
            <a:ext cx="9746222" cy="4127906"/>
          </a:xfrm>
        </p:spPr>
        <p:txBody>
          <a:bodyPr>
            <a:noAutofit/>
          </a:bodyPr>
          <a:lstStyle/>
          <a:p>
            <a:pPr marL="393700" indent="-342900" algn="l">
              <a:buFont typeface="Arial" panose="020B0604020202020204" pitchFamily="34" charset="0"/>
              <a:buChar char="•"/>
            </a:pPr>
            <a:endParaRPr lang="en-GB" dirty="0"/>
          </a:p>
          <a:p>
            <a:pPr marL="393700" indent="-342900" algn="l">
              <a:buFont typeface="Arial" panose="020B0604020202020204" pitchFamily="34" charset="0"/>
              <a:buChar char="•"/>
            </a:pPr>
            <a:endParaRPr lang="en-GB" dirty="0"/>
          </a:p>
          <a:p>
            <a:pPr marL="393700" indent="-342900" algn="l">
              <a:buFont typeface="Arial" panose="020B0604020202020204" pitchFamily="34" charset="0"/>
              <a:buChar char="•"/>
            </a:pPr>
            <a:endParaRPr lang="en-US" sz="2600" dirty="0"/>
          </a:p>
        </p:txBody>
      </p:sp>
      <p:sp>
        <p:nvSpPr>
          <p:cNvPr id="3" name="Google Shape;157;p20">
            <a:extLst>
              <a:ext uri="{FF2B5EF4-FFF2-40B4-BE49-F238E27FC236}">
                <a16:creationId xmlns:a16="http://schemas.microsoft.com/office/drawing/2014/main" id="{EBFB1E62-766F-2F84-BFB1-33BF350841B3}"/>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Results and Analysis</a:t>
            </a:r>
          </a:p>
        </p:txBody>
      </p:sp>
      <p:sp>
        <p:nvSpPr>
          <p:cNvPr id="4" name="TextBox 3">
            <a:extLst>
              <a:ext uri="{FF2B5EF4-FFF2-40B4-BE49-F238E27FC236}">
                <a16:creationId xmlns:a16="http://schemas.microsoft.com/office/drawing/2014/main" id="{8F6E9775-5140-EC65-67C0-5F6722713C90}"/>
              </a:ext>
            </a:extLst>
          </p:cNvPr>
          <p:cNvSpPr txBox="1"/>
          <p:nvPr/>
        </p:nvSpPr>
        <p:spPr>
          <a:xfrm>
            <a:off x="2825393" y="1263721"/>
            <a:ext cx="6233845" cy="707886"/>
          </a:xfrm>
          <a:prstGeom prst="rect">
            <a:avLst/>
          </a:prstGeom>
          <a:noFill/>
        </p:spPr>
        <p:txBody>
          <a:bodyPr wrap="square">
            <a:spAutoFit/>
          </a:bodyPr>
          <a:lstStyle/>
          <a:p>
            <a:pPr marL="50800" algn="ctr"/>
            <a:r>
              <a:rPr lang="en-GB" sz="4000" dirty="0">
                <a:latin typeface="Calibri" panose="020F0502020204030204" pitchFamily="34" charset="0"/>
                <a:ea typeface="Calibri" panose="020F0502020204030204" pitchFamily="34" charset="0"/>
                <a:cs typeface="Calibri" panose="020F0502020204030204" pitchFamily="34" charset="0"/>
              </a:rPr>
              <a:t>      RESULT PAGE</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computer screen shot of a bug&#10;&#10;Description automatically generated">
            <a:extLst>
              <a:ext uri="{FF2B5EF4-FFF2-40B4-BE49-F238E27FC236}">
                <a16:creationId xmlns:a16="http://schemas.microsoft.com/office/drawing/2014/main" id="{EDCE7362-DE4D-E8A9-F389-B8B9B3AE8D3B}"/>
              </a:ext>
            </a:extLst>
          </p:cNvPr>
          <p:cNvPicPr>
            <a:picLocks noChangeAspect="1"/>
          </p:cNvPicPr>
          <p:nvPr/>
        </p:nvPicPr>
        <p:blipFill>
          <a:blip r:embed="rId4"/>
          <a:stretch>
            <a:fillRect/>
          </a:stretch>
        </p:blipFill>
        <p:spPr>
          <a:xfrm>
            <a:off x="2418501" y="2075732"/>
            <a:ext cx="8039069" cy="4043123"/>
          </a:xfrm>
          <a:prstGeom prst="rect">
            <a:avLst/>
          </a:prstGeom>
        </p:spPr>
      </p:pic>
    </p:spTree>
    <p:extLst>
      <p:ext uri="{BB962C8B-B14F-4D97-AF65-F5344CB8AC3E}">
        <p14:creationId xmlns:p14="http://schemas.microsoft.com/office/powerpoint/2010/main" val="3830874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68041"/>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No:27</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a:solidFill>
                  <a:schemeClr val="accent2">
                    <a:lumMod val="75000"/>
                  </a:schemeClr>
                </a:solidFill>
                <a:latin typeface="Baskerville Old Face"/>
              </a:rPr>
              <a:t>Results and Analysis</a:t>
            </a:r>
            <a:endParaRPr lang="en-US" sz="4800" dirty="0">
              <a:solidFill>
                <a:schemeClr val="accent2">
                  <a:lumMod val="75000"/>
                </a:schemeClr>
              </a:solidFill>
              <a:latin typeface="Baskerville Old Face"/>
            </a:endParaRPr>
          </a:p>
        </p:txBody>
      </p:sp>
      <p:pic>
        <p:nvPicPr>
          <p:cNvPr id="3" name="Picture 2">
            <a:extLst>
              <a:ext uri="{FF2B5EF4-FFF2-40B4-BE49-F238E27FC236}">
                <a16:creationId xmlns:a16="http://schemas.microsoft.com/office/drawing/2014/main" id="{F5E55B5F-0FEC-4EE4-8E04-7B386E60E6EC}"/>
              </a:ext>
            </a:extLst>
          </p:cNvPr>
          <p:cNvPicPr>
            <a:picLocks noChangeAspect="1"/>
          </p:cNvPicPr>
          <p:nvPr/>
        </p:nvPicPr>
        <p:blipFill>
          <a:blip r:embed="rId4"/>
          <a:stretch>
            <a:fillRect/>
          </a:stretch>
        </p:blipFill>
        <p:spPr>
          <a:xfrm>
            <a:off x="1857081" y="2848809"/>
            <a:ext cx="1866507" cy="1160381"/>
          </a:xfrm>
          <a:prstGeom prst="rect">
            <a:avLst/>
          </a:prstGeom>
        </p:spPr>
      </p:pic>
      <p:cxnSp>
        <p:nvCxnSpPr>
          <p:cNvPr id="8" name="Straight Connector 7">
            <a:extLst>
              <a:ext uri="{FF2B5EF4-FFF2-40B4-BE49-F238E27FC236}">
                <a16:creationId xmlns:a16="http://schemas.microsoft.com/office/drawing/2014/main" id="{B2EA70F0-89A1-D6FA-C820-99EEF8ED3D8C}"/>
              </a:ext>
            </a:extLst>
          </p:cNvPr>
          <p:cNvCxnSpPr>
            <a:stCxn id="3" idx="3"/>
          </p:cNvCxnSpPr>
          <p:nvPr/>
        </p:nvCxnSpPr>
        <p:spPr>
          <a:xfrm>
            <a:off x="3723588" y="3429000"/>
            <a:ext cx="117835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989EE40-328C-431D-8AE0-33F7E7F3EFE9}"/>
              </a:ext>
            </a:extLst>
          </p:cNvPr>
          <p:cNvCxnSpPr/>
          <p:nvPr/>
        </p:nvCxnSpPr>
        <p:spPr>
          <a:xfrm flipV="1">
            <a:off x="4901938" y="2121031"/>
            <a:ext cx="0" cy="130796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90F432D-A2F1-BCE6-27F9-AF15E78327E2}"/>
              </a:ext>
            </a:extLst>
          </p:cNvPr>
          <p:cNvCxnSpPr/>
          <p:nvPr/>
        </p:nvCxnSpPr>
        <p:spPr>
          <a:xfrm>
            <a:off x="4901938" y="3429000"/>
            <a:ext cx="0" cy="124669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AF7299D-9624-A81A-FF1D-5AB2D2506928}"/>
              </a:ext>
            </a:extLst>
          </p:cNvPr>
          <p:cNvCxnSpPr/>
          <p:nvPr/>
        </p:nvCxnSpPr>
        <p:spPr>
          <a:xfrm>
            <a:off x="4901938" y="2121031"/>
            <a:ext cx="1194062"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5810DB1-15D8-24D2-0A20-E3F9F741A56B}"/>
              </a:ext>
            </a:extLst>
          </p:cNvPr>
          <p:cNvCxnSpPr/>
          <p:nvPr/>
        </p:nvCxnSpPr>
        <p:spPr>
          <a:xfrm>
            <a:off x="4901938" y="4675695"/>
            <a:ext cx="1282046"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Paddy sowing continues to lag, acreage down by 8.25 per cent till August 18  - The Economic Times">
            <a:extLst>
              <a:ext uri="{FF2B5EF4-FFF2-40B4-BE49-F238E27FC236}">
                <a16:creationId xmlns:a16="http://schemas.microsoft.com/office/drawing/2014/main" id="{86B96806-DA8F-B0D9-38D5-B661B3D7FB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669162"/>
            <a:ext cx="1335464" cy="10015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rvest The Healthy Wheat Crop - Peptech Biosciences Ltd.">
            <a:extLst>
              <a:ext uri="{FF2B5EF4-FFF2-40B4-BE49-F238E27FC236}">
                <a16:creationId xmlns:a16="http://schemas.microsoft.com/office/drawing/2014/main" id="{0DEABFA5-638D-6F37-B9A1-4562AF5DB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3984" y="4092287"/>
            <a:ext cx="1255979" cy="99865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6CD1643-F62E-4103-592A-A898D70D2DF1}"/>
              </a:ext>
            </a:extLst>
          </p:cNvPr>
          <p:cNvSpPr txBox="1"/>
          <p:nvPr/>
        </p:nvSpPr>
        <p:spPr>
          <a:xfrm>
            <a:off x="6339731" y="2666424"/>
            <a:ext cx="1398307" cy="400110"/>
          </a:xfrm>
          <a:prstGeom prst="rect">
            <a:avLst/>
          </a:prstGeom>
          <a:noFill/>
        </p:spPr>
        <p:txBody>
          <a:bodyPr wrap="square" rtlCol="0">
            <a:spAutoFit/>
          </a:bodyPr>
          <a:lstStyle/>
          <a:p>
            <a:r>
              <a:rPr lang="en-IN" sz="2000" b="1" dirty="0">
                <a:solidFill>
                  <a:schemeClr val="accent2">
                    <a:lumMod val="75000"/>
                  </a:schemeClr>
                </a:solidFill>
                <a:latin typeface="Baskerville Old Face" panose="02020602080505020303" pitchFamily="18" charset="0"/>
              </a:rPr>
              <a:t>Paddy</a:t>
            </a:r>
          </a:p>
        </p:txBody>
      </p:sp>
      <p:sp>
        <p:nvSpPr>
          <p:cNvPr id="21" name="TextBox 20">
            <a:extLst>
              <a:ext uri="{FF2B5EF4-FFF2-40B4-BE49-F238E27FC236}">
                <a16:creationId xmlns:a16="http://schemas.microsoft.com/office/drawing/2014/main" id="{59EB6A48-68F8-261F-828C-004FD773362D}"/>
              </a:ext>
            </a:extLst>
          </p:cNvPr>
          <p:cNvSpPr txBox="1"/>
          <p:nvPr/>
        </p:nvSpPr>
        <p:spPr>
          <a:xfrm>
            <a:off x="6339730" y="5152425"/>
            <a:ext cx="1398307" cy="400110"/>
          </a:xfrm>
          <a:prstGeom prst="rect">
            <a:avLst/>
          </a:prstGeom>
          <a:noFill/>
        </p:spPr>
        <p:txBody>
          <a:bodyPr wrap="square" rtlCol="0">
            <a:spAutoFit/>
          </a:bodyPr>
          <a:lstStyle/>
          <a:p>
            <a:r>
              <a:rPr lang="en-IN" sz="2000" b="1" dirty="0">
                <a:solidFill>
                  <a:schemeClr val="accent2">
                    <a:lumMod val="75000"/>
                  </a:schemeClr>
                </a:solidFill>
                <a:latin typeface="Baskerville Old Face" panose="02020602080505020303" pitchFamily="18" charset="0"/>
              </a:rPr>
              <a:t>Wheat</a:t>
            </a:r>
          </a:p>
        </p:txBody>
      </p:sp>
      <p:sp>
        <p:nvSpPr>
          <p:cNvPr id="7" name="Rectangle: Rounded Corners 6">
            <a:extLst>
              <a:ext uri="{FF2B5EF4-FFF2-40B4-BE49-F238E27FC236}">
                <a16:creationId xmlns:a16="http://schemas.microsoft.com/office/drawing/2014/main" id="{BD573A88-6107-6176-8C53-FAECC4DD3FC8}"/>
              </a:ext>
            </a:extLst>
          </p:cNvPr>
          <p:cNvSpPr/>
          <p:nvPr/>
        </p:nvSpPr>
        <p:spPr>
          <a:xfrm>
            <a:off x="7439963" y="1803641"/>
            <a:ext cx="3567659" cy="87546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accent2">
                    <a:lumMod val="75000"/>
                  </a:schemeClr>
                </a:solidFill>
              </a:rPr>
              <a:t>Pesticide used</a:t>
            </a:r>
            <a:r>
              <a:rPr lang="en-US" sz="1800" dirty="0">
                <a:solidFill>
                  <a:schemeClr val="accent2">
                    <a:lumMod val="75000"/>
                  </a:schemeClr>
                </a:solidFill>
              </a:rPr>
              <a:t>: Dichlorvos 76.00% EC </a:t>
            </a:r>
          </a:p>
        </p:txBody>
      </p:sp>
      <p:sp>
        <p:nvSpPr>
          <p:cNvPr id="9" name="Rectangle: Rounded Corners 8">
            <a:extLst>
              <a:ext uri="{FF2B5EF4-FFF2-40B4-BE49-F238E27FC236}">
                <a16:creationId xmlns:a16="http://schemas.microsoft.com/office/drawing/2014/main" id="{26D366C7-BB6D-F510-392C-D7B3BB9CBA7C}"/>
              </a:ext>
            </a:extLst>
          </p:cNvPr>
          <p:cNvSpPr/>
          <p:nvPr/>
        </p:nvSpPr>
        <p:spPr>
          <a:xfrm>
            <a:off x="7424191" y="4172957"/>
            <a:ext cx="3567659" cy="87546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accent2">
                    <a:lumMod val="75000"/>
                  </a:schemeClr>
                </a:solidFill>
              </a:rPr>
              <a:t>Pesticide used</a:t>
            </a:r>
            <a:r>
              <a:rPr lang="en-US" sz="1800" dirty="0">
                <a:solidFill>
                  <a:schemeClr val="accent2">
                    <a:lumMod val="75000"/>
                  </a:schemeClr>
                </a:solidFill>
              </a:rPr>
              <a:t>: Trichlorfon 05.00% GR</a:t>
            </a:r>
          </a:p>
        </p:txBody>
      </p:sp>
      <p:sp>
        <p:nvSpPr>
          <p:cNvPr id="11" name="Rectangle: Rounded Corners 10">
            <a:extLst>
              <a:ext uri="{FF2B5EF4-FFF2-40B4-BE49-F238E27FC236}">
                <a16:creationId xmlns:a16="http://schemas.microsoft.com/office/drawing/2014/main" id="{9C19BB5C-35E8-FCCA-DFA7-48772071639F}"/>
              </a:ext>
            </a:extLst>
          </p:cNvPr>
          <p:cNvSpPr/>
          <p:nvPr/>
        </p:nvSpPr>
        <p:spPr>
          <a:xfrm>
            <a:off x="1073728" y="3934481"/>
            <a:ext cx="3567659" cy="87546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accent2">
                    <a:lumMod val="75000"/>
                  </a:schemeClr>
                </a:solidFill>
              </a:rPr>
              <a:t>Pest Name</a:t>
            </a:r>
            <a:r>
              <a:rPr lang="en-US" sz="1800" dirty="0">
                <a:solidFill>
                  <a:schemeClr val="accent2">
                    <a:lumMod val="75000"/>
                  </a:schemeClr>
                </a:solidFill>
              </a:rPr>
              <a:t>: Armyworm</a:t>
            </a:r>
          </a:p>
        </p:txBody>
      </p:sp>
    </p:spTree>
    <p:extLst>
      <p:ext uri="{BB962C8B-B14F-4D97-AF65-F5344CB8AC3E}">
        <p14:creationId xmlns:p14="http://schemas.microsoft.com/office/powerpoint/2010/main" val="1369350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211C37A1-DAE3-88CB-22E9-765F45E7B26D}"/>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D0AD048C-8213-DD29-E8B4-671A4C01CA6A}"/>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6260B2D1-DF91-8AA8-6030-428ECA1C5499}"/>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FD90D7F2-81E8-C885-2D75-4719F78461B4}"/>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No:28</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204ADB20-CF29-D52D-B8B1-76B13FA7F229}"/>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Conclusion</a:t>
            </a:r>
          </a:p>
        </p:txBody>
      </p:sp>
      <p:sp>
        <p:nvSpPr>
          <p:cNvPr id="3" name="TextBox 2">
            <a:extLst>
              <a:ext uri="{FF2B5EF4-FFF2-40B4-BE49-F238E27FC236}">
                <a16:creationId xmlns:a16="http://schemas.microsoft.com/office/drawing/2014/main" id="{B5FC8932-C255-60BA-8594-51B41B6C00CA}"/>
              </a:ext>
            </a:extLst>
          </p:cNvPr>
          <p:cNvSpPr txBox="1"/>
          <p:nvPr/>
        </p:nvSpPr>
        <p:spPr>
          <a:xfrm>
            <a:off x="609600" y="860427"/>
            <a:ext cx="10982325"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36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endParaRPr lang="en-GB" sz="36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pPr algn="just"/>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 conclusion, the “Crop Pest </a:t>
            </a:r>
            <a:r>
              <a:rPr lang="en-US" sz="24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Classsification</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and Pesticide Recommendation” project has successfully addressed the critical challenge of identifying pests and recommending targeted pesticides across multiple crops. The developed system, powered by advanced commendable accuracy in pest classification, enabling precise and efficient pest management. By tailoring pesticide recommendations to specific pests for each crop, the project promotes sustainable agriculture practices, minimizing environmental impact and optimizing resource usage. The significance of this work lies in its potential to enhance crop yield, reduce  pesticide usage, and contribute to a more resilient and eco-friendly farming ecosystem Moving forward , ongoing refinement and collaboration with agricultural experts its adaptability to evolving pest scenarios and reinforcing its role in promoting precision agriculture.</a:t>
            </a:r>
            <a:endParaRPr lang="en-GB"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buChar char="•"/>
            </a:pPr>
            <a:endParaRPr lang="en-GB" sz="36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7092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4" name="Google Shape;204;p24"/>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05" name="Google Shape;205;p24"/>
          <p:cNvSpPr txBox="1"/>
          <p:nvPr/>
        </p:nvSpPr>
        <p:spPr>
          <a:xfrm>
            <a:off x="0" y="6419078"/>
            <a:ext cx="12192000" cy="646500"/>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No:29</a:t>
            </a:r>
            <a:endParaRPr sz="1800" dirty="0">
              <a:solidFill>
                <a:schemeClr val="dk1"/>
              </a:solidFill>
            </a:endParaRPr>
          </a:p>
          <a:p>
            <a:pPr algn="ctr"/>
            <a:endParaRPr sz="1800" dirty="0"/>
          </a:p>
        </p:txBody>
      </p:sp>
      <p:sp>
        <p:nvSpPr>
          <p:cNvPr id="2" name="Subtitle 1">
            <a:extLst>
              <a:ext uri="{FF2B5EF4-FFF2-40B4-BE49-F238E27FC236}">
                <a16:creationId xmlns:a16="http://schemas.microsoft.com/office/drawing/2014/main" id="{8BBB0875-5151-5304-5955-25941BC55F17}"/>
              </a:ext>
            </a:extLst>
          </p:cNvPr>
          <p:cNvSpPr>
            <a:spLocks noGrp="1"/>
          </p:cNvSpPr>
          <p:nvPr>
            <p:ph type="subTitle" idx="1"/>
          </p:nvPr>
        </p:nvSpPr>
        <p:spPr>
          <a:xfrm>
            <a:off x="1661651" y="3009998"/>
            <a:ext cx="8868697" cy="2495832"/>
          </a:xfrm>
        </p:spPr>
        <p:txBody>
          <a:bodyPr>
            <a:normAutofit/>
          </a:bodyPr>
          <a:lstStyle/>
          <a:p>
            <a:r>
              <a:rPr lang="en-IN" sz="9600" dirty="0">
                <a:solidFill>
                  <a:schemeClr val="accent2">
                    <a:lumMod val="75000"/>
                  </a:schemeClr>
                </a:solidFill>
                <a:latin typeface="Algerian"/>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No:3</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Problem Statement Identification</a:t>
            </a:r>
          </a:p>
        </p:txBody>
      </p:sp>
      <p:sp>
        <p:nvSpPr>
          <p:cNvPr id="3" name="TextBox 2">
            <a:extLst>
              <a:ext uri="{FF2B5EF4-FFF2-40B4-BE49-F238E27FC236}">
                <a16:creationId xmlns:a16="http://schemas.microsoft.com/office/drawing/2014/main" id="{88DB8048-BC20-B2CF-37F6-1D584EB2B351}"/>
              </a:ext>
            </a:extLst>
          </p:cNvPr>
          <p:cNvSpPr txBox="1"/>
          <p:nvPr/>
        </p:nvSpPr>
        <p:spPr>
          <a:xfrm>
            <a:off x="1688325" y="1531960"/>
            <a:ext cx="915172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Motivation:</a:t>
            </a:r>
          </a:p>
          <a:p>
            <a:endParaRPr lang="en-GB" sz="36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buChar char="•"/>
            </a:pPr>
            <a:r>
              <a:rPr lang="en-GB"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 Agriculture the main problem for farmers is the “PESTS”.</a:t>
            </a:r>
          </a:p>
          <a:p>
            <a:pPr marL="457200" indent="-457200">
              <a:buChar char="•"/>
            </a:pPr>
            <a:r>
              <a:rPr lang="en-GB"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he pest will be mainly affecting on the crop yield, due to lack of information the suitable pesticides cannot be identified.</a:t>
            </a:r>
          </a:p>
          <a:p>
            <a:pPr marL="457200" indent="-457200">
              <a:buChar char="•"/>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 order to help in the crop's growth the pest should be identified and pesticide should be recommended.</a:t>
            </a:r>
          </a:p>
          <a:p>
            <a:pPr marL="457200" indent="-457200">
              <a:buChar char="•"/>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Based on this problem, our project is designed in such a way that the pests are identified and pesticides are recommended on multiple crops.</a:t>
            </a:r>
            <a:endParaRPr lang="en-GB"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buChar char="•"/>
            </a:pPr>
            <a:endParaRPr lang="en-GB" sz="36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41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No:4</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Problem Statement</a:t>
            </a:r>
          </a:p>
        </p:txBody>
      </p:sp>
      <p:sp>
        <p:nvSpPr>
          <p:cNvPr id="3" name="TextBox 2">
            <a:extLst>
              <a:ext uri="{FF2B5EF4-FFF2-40B4-BE49-F238E27FC236}">
                <a16:creationId xmlns:a16="http://schemas.microsoft.com/office/drawing/2014/main" id="{88DB8048-BC20-B2CF-37F6-1D584EB2B351}"/>
              </a:ext>
            </a:extLst>
          </p:cNvPr>
          <p:cNvSpPr txBox="1"/>
          <p:nvPr/>
        </p:nvSpPr>
        <p:spPr>
          <a:xfrm>
            <a:off x="1520140" y="2159501"/>
            <a:ext cx="915172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Char char="•"/>
            </a:pPr>
            <a:r>
              <a:rPr lang="en-GB" sz="2400" b="1" dirty="0">
                <a:latin typeface="Calibri" panose="020F0502020204030204" pitchFamily="34" charset="0"/>
                <a:ea typeface="Calibri" panose="020F0502020204030204" pitchFamily="34" charset="0"/>
                <a:cs typeface="Calibri" panose="020F0502020204030204" pitchFamily="34" charset="0"/>
              </a:rPr>
              <a:t>"Crop Pest Classification and Pesticide Recommendation System"</a:t>
            </a:r>
            <a:r>
              <a:rPr lang="en-GB" sz="2400" dirty="0">
                <a:latin typeface="Calibri" panose="020F0502020204030204" pitchFamily="34" charset="0"/>
                <a:ea typeface="Calibri" panose="020F0502020204030204" pitchFamily="34" charset="0"/>
                <a:cs typeface="Calibri" panose="020F0502020204030204" pitchFamily="34" charset="0"/>
              </a:rPr>
              <a:t> is a user-friendly web interface in which the user can get information about the pest identified, by uploading an image to the webpage.</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Char char="•"/>
            </a:pPr>
            <a:endParaRPr lang="en-GB" sz="2400" dirty="0">
              <a:latin typeface="Calibri" panose="020F0502020204030204" pitchFamily="34" charset="0"/>
              <a:ea typeface="Calibri" panose="020F0502020204030204" pitchFamily="34" charset="0"/>
              <a:cs typeface="Calibri" panose="020F0502020204030204" pitchFamily="34" charset="0"/>
            </a:endParaRPr>
          </a:p>
          <a:p>
            <a:pPr marL="457200" indent="-457200">
              <a:buChar char="•"/>
            </a:pPr>
            <a:r>
              <a:rPr lang="en-GB" sz="2400" dirty="0">
                <a:latin typeface="Calibri" panose="020F0502020204030204" pitchFamily="34" charset="0"/>
                <a:ea typeface="Calibri" panose="020F0502020204030204" pitchFamily="34" charset="0"/>
                <a:cs typeface="Calibri" panose="020F0502020204030204" pitchFamily="34" charset="0"/>
              </a:rPr>
              <a:t>The user can get the name of the pest and the pesticide to be used to eradicate the pest.</a:t>
            </a:r>
          </a:p>
        </p:txBody>
      </p:sp>
    </p:spTree>
    <p:extLst>
      <p:ext uri="{BB962C8B-B14F-4D97-AF65-F5344CB8AC3E}">
        <p14:creationId xmlns:p14="http://schemas.microsoft.com/office/powerpoint/2010/main" val="340351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7403258F-FB34-7C35-083F-62BA953E7DBF}"/>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2BD18531-783D-A7FC-C01E-5BE3D4CA37C8}"/>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7FBFB511-06EF-1319-A255-2EF741ED2E88}"/>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2FD7A461-41CC-E2C6-14C3-69EB43E551AF}"/>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No:5</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BCD66A90-397B-9BA1-C08E-6407075C6EA4}"/>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Existing System</a:t>
            </a:r>
          </a:p>
        </p:txBody>
      </p:sp>
      <p:sp>
        <p:nvSpPr>
          <p:cNvPr id="3" name="TextBox 2">
            <a:extLst>
              <a:ext uri="{FF2B5EF4-FFF2-40B4-BE49-F238E27FC236}">
                <a16:creationId xmlns:a16="http://schemas.microsoft.com/office/drawing/2014/main" id="{510664AA-F85B-978F-525A-6BD6D79120DC}"/>
              </a:ext>
            </a:extLst>
          </p:cNvPr>
          <p:cNvSpPr txBox="1"/>
          <p:nvPr/>
        </p:nvSpPr>
        <p:spPr>
          <a:xfrm>
            <a:off x="862148" y="1915885"/>
            <a:ext cx="10467703"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2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The existing system is just used to identify and classify the pests. The existing system consists of the classification models that are used for the classification of the pests. But the farmers face the problem in choosing the pesticides to control the disease and pests for the crop. Pests have the potential to harm plants and impede growth. So, the existing system classifies these pests. Even though if the pests are classified efficiently, the pesticides need to be recommended accurately. Otherwise, the pests would affect the growth of the crop.</a:t>
            </a:r>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381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3DE5F2FD-0C52-2554-7978-2B38429BDCC3}"/>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8A4D229F-C81E-B254-CE7D-A9CE157E62AE}"/>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D829C578-E3FF-1037-1C3C-62FF09578F7A}"/>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AA54CCED-6776-7504-EB2E-0B8EC640753B}"/>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No:6</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B92B34CD-CE82-8199-CEAD-0330C382FCD0}"/>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Problems in Existing System</a:t>
            </a:r>
          </a:p>
        </p:txBody>
      </p:sp>
      <p:sp>
        <p:nvSpPr>
          <p:cNvPr id="3" name="TextBox 2">
            <a:extLst>
              <a:ext uri="{FF2B5EF4-FFF2-40B4-BE49-F238E27FC236}">
                <a16:creationId xmlns:a16="http://schemas.microsoft.com/office/drawing/2014/main" id="{334576CB-C7B9-BC08-146E-9AEE79477B06}"/>
              </a:ext>
            </a:extLst>
          </p:cNvPr>
          <p:cNvSpPr txBox="1"/>
          <p:nvPr/>
        </p:nvSpPr>
        <p:spPr>
          <a:xfrm>
            <a:off x="1215492" y="2086325"/>
            <a:ext cx="1046770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  Existing System is a manual system.</a:t>
            </a:r>
          </a:p>
          <a:p>
            <a:pPr algn="l">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  It requires lots of paper work to stores the pests and pesticides information.</a:t>
            </a:r>
          </a:p>
          <a:p>
            <a:pPr algn="l">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  It is a time consuming system.</a:t>
            </a:r>
          </a:p>
          <a:p>
            <a:pPr algn="l">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  Any searching requires so much effort manually.</a:t>
            </a:r>
          </a:p>
          <a:p>
            <a:pPr algn="l">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  Difficult to maintain huge amount of data.</a:t>
            </a:r>
          </a:p>
        </p:txBody>
      </p:sp>
    </p:spTree>
    <p:extLst>
      <p:ext uri="{BB962C8B-B14F-4D97-AF65-F5344CB8AC3E}">
        <p14:creationId xmlns:p14="http://schemas.microsoft.com/office/powerpoint/2010/main" val="245261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E0A2C2AB-61C9-91E0-986D-45B45F9FEB42}"/>
            </a:ext>
          </a:extLst>
        </p:cNvPr>
        <p:cNvGrpSpPr/>
        <p:nvPr/>
      </p:nvGrpSpPr>
      <p:grpSpPr>
        <a:xfrm>
          <a:off x="0" y="0"/>
          <a:ext cx="0" cy="0"/>
          <a:chOff x="0" y="0"/>
          <a:chExt cx="0" cy="0"/>
        </a:xfrm>
      </p:grpSpPr>
      <p:sp>
        <p:nvSpPr>
          <p:cNvPr id="192" name="Google Shape;192;p23">
            <a:extLst>
              <a:ext uri="{FF2B5EF4-FFF2-40B4-BE49-F238E27FC236}">
                <a16:creationId xmlns:a16="http://schemas.microsoft.com/office/drawing/2014/main" id="{BD81B4B2-CFE1-E16D-6E31-E599EE5D0FE9}"/>
              </a:ext>
            </a:extLst>
          </p:cNvPr>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a:extLst>
              <a:ext uri="{FF2B5EF4-FFF2-40B4-BE49-F238E27FC236}">
                <a16:creationId xmlns:a16="http://schemas.microsoft.com/office/drawing/2014/main" id="{86E3C964-FFDE-B16C-2947-498D99B212ED}"/>
              </a:ext>
            </a:extLst>
          </p:cNvPr>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4" name="Google Shape;194;p23">
            <a:extLst>
              <a:ext uri="{FF2B5EF4-FFF2-40B4-BE49-F238E27FC236}">
                <a16:creationId xmlns:a16="http://schemas.microsoft.com/office/drawing/2014/main" id="{543B3414-748D-3953-688A-71A5A812CABB}"/>
              </a:ext>
            </a:extLst>
          </p:cNvPr>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No:7</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6FAE4705-AE23-4A27-0BE6-F92CD5540BDA}"/>
              </a:ext>
            </a:extLst>
          </p:cNvPr>
          <p:cNvSpPr txBox="1">
            <a:spLocks/>
          </p:cNvSpPr>
          <p:nvPr/>
        </p:nvSpPr>
        <p:spPr>
          <a:xfrm>
            <a:off x="1058738" y="324662"/>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Proposed System</a:t>
            </a:r>
          </a:p>
        </p:txBody>
      </p:sp>
      <p:sp>
        <p:nvSpPr>
          <p:cNvPr id="3" name="TextBox 2">
            <a:extLst>
              <a:ext uri="{FF2B5EF4-FFF2-40B4-BE49-F238E27FC236}">
                <a16:creationId xmlns:a16="http://schemas.microsoft.com/office/drawing/2014/main" id="{EEF8A91B-F472-B1D0-5EA0-ECE4477211C5}"/>
              </a:ext>
            </a:extLst>
          </p:cNvPr>
          <p:cNvSpPr txBox="1"/>
          <p:nvPr/>
        </p:nvSpPr>
        <p:spPr>
          <a:xfrm>
            <a:off x="862149" y="1915885"/>
            <a:ext cx="10328366"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proposed system overcomes all the problems in the existing system. The proposed system is not only used to identify and classify the pests but also recommend the pesticides that are needed to kill the harmful pests and improve the growth of the crop.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main aim of the proposed system is to suggest the suitable pesticides and improve the accuracy of the model.</a:t>
            </a:r>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781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106964"/>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No:8</a:t>
            </a:r>
            <a:endParaRPr dirty="0">
              <a:solidFill>
                <a:schemeClr val="dk1"/>
              </a:solidFill>
            </a:endParaRPr>
          </a:p>
          <a:p>
            <a:pPr algn="ctr"/>
            <a:endParaRPr dirty="0"/>
          </a:p>
        </p:txBody>
      </p:sp>
      <p:sp>
        <p:nvSpPr>
          <p:cNvPr id="6" name="Google Shape;157;p20">
            <a:extLst>
              <a:ext uri="{FF2B5EF4-FFF2-40B4-BE49-F238E27FC236}">
                <a16:creationId xmlns:a16="http://schemas.microsoft.com/office/drawing/2014/main" id="{888D986B-D592-0C5E-B36F-83D71EC5165A}"/>
              </a:ext>
            </a:extLst>
          </p:cNvPr>
          <p:cNvSpPr txBox="1">
            <a:spLocks/>
          </p:cNvSpPr>
          <p:nvPr/>
        </p:nvSpPr>
        <p:spPr>
          <a:xfrm>
            <a:off x="358588" y="213927"/>
            <a:ext cx="10217728"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200" dirty="0">
                <a:solidFill>
                  <a:schemeClr val="accent2">
                    <a:lumMod val="75000"/>
                  </a:schemeClr>
                </a:solidFill>
                <a:latin typeface="Baskerville Old Face"/>
              </a:rPr>
              <a:t>Attainment of Objectives</a:t>
            </a:r>
          </a:p>
        </p:txBody>
      </p:sp>
      <p:sp>
        <p:nvSpPr>
          <p:cNvPr id="4" name="Subtitle 3">
            <a:extLst>
              <a:ext uri="{FF2B5EF4-FFF2-40B4-BE49-F238E27FC236}">
                <a16:creationId xmlns:a16="http://schemas.microsoft.com/office/drawing/2014/main" id="{0D05A04C-F5E2-5724-EC47-B284B7A2A734}"/>
              </a:ext>
            </a:extLst>
          </p:cNvPr>
          <p:cNvSpPr>
            <a:spLocks noGrp="1"/>
          </p:cNvSpPr>
          <p:nvPr>
            <p:ph type="subTitle" idx="1"/>
          </p:nvPr>
        </p:nvSpPr>
        <p:spPr>
          <a:xfrm>
            <a:off x="1388693" y="1081896"/>
            <a:ext cx="9187623" cy="4943983"/>
          </a:xfrm>
        </p:spPr>
        <p:txBody>
          <a:bodyPr>
            <a:noAutofit/>
          </a:bodyPr>
          <a:lstStyle/>
          <a:p>
            <a:pPr marL="393700" indent="-342900" algn="just">
              <a:lnSpc>
                <a:spcPct val="100000"/>
              </a:lnSpc>
              <a:buFont typeface="Arial" panose="020B0604020202020204" pitchFamily="34" charset="0"/>
              <a:buChar char="•"/>
            </a:pPr>
            <a:r>
              <a:rPr lang="en-GB" sz="2600" dirty="0">
                <a:solidFill>
                  <a:schemeClr val="accent2">
                    <a:lumMod val="75000"/>
                  </a:schemeClr>
                </a:solidFill>
              </a:rPr>
              <a:t>Objective-1:</a:t>
            </a:r>
            <a:r>
              <a:rPr lang="en-GB" dirty="0"/>
              <a:t>  Identification of pests.</a:t>
            </a:r>
          </a:p>
          <a:p>
            <a:pPr marL="393700" indent="-342900" algn="just">
              <a:lnSpc>
                <a:spcPct val="100000"/>
              </a:lnSpc>
              <a:buFont typeface="Arial" panose="020B0604020202020204" pitchFamily="34" charset="0"/>
              <a:buChar char="•"/>
            </a:pPr>
            <a:r>
              <a:rPr lang="en-GB" sz="2600" dirty="0">
                <a:solidFill>
                  <a:schemeClr val="accent2">
                    <a:lumMod val="75000"/>
                  </a:schemeClr>
                </a:solidFill>
              </a:rPr>
              <a:t>Objective-2</a:t>
            </a:r>
            <a:r>
              <a:rPr lang="en-GB" sz="2800" dirty="0">
                <a:solidFill>
                  <a:schemeClr val="accent2">
                    <a:lumMod val="75000"/>
                  </a:schemeClr>
                </a:solidFill>
              </a:rPr>
              <a:t>: </a:t>
            </a:r>
            <a:r>
              <a:rPr lang="en-GB" dirty="0"/>
              <a:t>Identification of multiple crops on which the pest is    		     affecting.</a:t>
            </a:r>
          </a:p>
          <a:p>
            <a:pPr marL="393700" indent="-342900" algn="just">
              <a:lnSpc>
                <a:spcPct val="100000"/>
              </a:lnSpc>
              <a:buFont typeface="Arial" panose="020B0604020202020204" pitchFamily="34" charset="0"/>
              <a:buChar char="•"/>
            </a:pPr>
            <a:r>
              <a:rPr lang="en-GB" sz="2600" dirty="0">
                <a:solidFill>
                  <a:schemeClr val="accent2">
                    <a:lumMod val="75000"/>
                  </a:schemeClr>
                </a:solidFill>
              </a:rPr>
              <a:t>Objective-3: </a:t>
            </a:r>
            <a:r>
              <a:rPr lang="en-GB" dirty="0"/>
              <a:t>Recommending the pesticides for each crop on which 	                  the crop is affected.</a:t>
            </a:r>
          </a:p>
          <a:p>
            <a:pPr marL="393700" indent="-342900" algn="just">
              <a:lnSpc>
                <a:spcPct val="100000"/>
              </a:lnSpc>
              <a:buFont typeface="Arial" panose="020B0604020202020204" pitchFamily="34" charset="0"/>
              <a:buChar char="•"/>
            </a:pPr>
            <a:r>
              <a:rPr lang="en-GB" sz="2600" dirty="0">
                <a:solidFill>
                  <a:schemeClr val="accent2">
                    <a:lumMod val="75000"/>
                  </a:schemeClr>
                </a:solidFill>
              </a:rPr>
              <a:t>Objective-4: </a:t>
            </a:r>
            <a:r>
              <a:rPr lang="en-GB" dirty="0"/>
              <a:t>Increasing the crop yield by suggesting the pesticide 	                  usage percentage for each crop.</a:t>
            </a:r>
          </a:p>
          <a:p>
            <a:pPr marL="393700" indent="-342900" algn="just">
              <a:lnSpc>
                <a:spcPct val="100000"/>
              </a:lnSpc>
              <a:buFont typeface="Arial" panose="020B0604020202020204" pitchFamily="34" charset="0"/>
              <a:buChar char="•"/>
            </a:pPr>
            <a:r>
              <a:rPr lang="en-GB" sz="2600" dirty="0">
                <a:solidFill>
                  <a:schemeClr val="accent2">
                    <a:lumMod val="75000"/>
                  </a:schemeClr>
                </a:solidFill>
              </a:rPr>
              <a:t>Objective-5: </a:t>
            </a:r>
            <a:r>
              <a:rPr lang="en-US" dirty="0"/>
              <a:t>We have developed an interface where the user can  		     give input by uploading the image and getting the 	          	     output of identification of the pest, pest name, and 		     pesticide recommendation of multiple crops for 	      		     eradicating the pests.</a:t>
            </a:r>
            <a:endParaRPr lang="en-GB" dirty="0"/>
          </a:p>
        </p:txBody>
      </p:sp>
    </p:spTree>
    <p:extLst>
      <p:ext uri="{BB962C8B-B14F-4D97-AF65-F5344CB8AC3E}">
        <p14:creationId xmlns:p14="http://schemas.microsoft.com/office/powerpoint/2010/main" val="112883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0" y="1081896"/>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a:stretch/>
        </p:blipFill>
        <p:spPr>
          <a:xfrm>
            <a:off x="10991850" y="95613"/>
            <a:ext cx="1200150" cy="860426"/>
          </a:xfrm>
          <a:prstGeom prst="rect">
            <a:avLst/>
          </a:prstGeom>
          <a:noFill/>
          <a:ln>
            <a:noFill/>
          </a:ln>
        </p:spPr>
      </p:pic>
      <p:sp>
        <p:nvSpPr>
          <p:cNvPr id="194" name="Google Shape;194;p23"/>
          <p:cNvSpPr txBox="1"/>
          <p:nvPr/>
        </p:nvSpPr>
        <p:spPr>
          <a:xfrm>
            <a:off x="0" y="6429375"/>
            <a:ext cx="12192000" cy="584735"/>
          </a:xfrm>
          <a:prstGeom prst="rect">
            <a:avLst/>
          </a:prstGeom>
          <a:noFill/>
          <a:ln>
            <a:noFill/>
          </a:ln>
        </p:spPr>
        <p:txBody>
          <a:bodyPr spcFirstLastPara="1" wrap="square" lIns="91425" tIns="45700" rIns="91425" bIns="45700" anchor="t" anchorCtr="0">
            <a:spAutoFit/>
          </a:bodyPr>
          <a:lstStyle/>
          <a:p>
            <a:pPr algn="ctr"/>
            <a:r>
              <a:rPr lang="en-IN" sz="1800" dirty="0">
                <a:solidFill>
                  <a:schemeClr val="dk1"/>
                </a:solidFill>
                <a:latin typeface="Calibri"/>
                <a:ea typeface="Calibri"/>
                <a:cs typeface="Calibri"/>
                <a:sym typeface="Calibri"/>
              </a:rPr>
              <a:t>   2023-2024                                                    Department of Computer Science and Engineering                                             Slide No:9</a:t>
            </a:r>
            <a:endParaRPr dirty="0">
              <a:solidFill>
                <a:schemeClr val="dk1"/>
              </a:solidFill>
            </a:endParaRPr>
          </a:p>
          <a:p>
            <a:pPr algn="ctr"/>
            <a:endParaRPr dirty="0"/>
          </a:p>
        </p:txBody>
      </p:sp>
      <p:sp>
        <p:nvSpPr>
          <p:cNvPr id="7" name="Google Shape;157;p20">
            <a:extLst>
              <a:ext uri="{FF2B5EF4-FFF2-40B4-BE49-F238E27FC236}">
                <a16:creationId xmlns:a16="http://schemas.microsoft.com/office/drawing/2014/main" id="{46FAD678-666B-D227-8B0A-62E33E66E017}"/>
              </a:ext>
            </a:extLst>
          </p:cNvPr>
          <p:cNvSpPr txBox="1">
            <a:spLocks/>
          </p:cNvSpPr>
          <p:nvPr/>
        </p:nvSpPr>
        <p:spPr>
          <a:xfrm>
            <a:off x="1073728" y="202576"/>
            <a:ext cx="9144000" cy="6465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r>
              <a:rPr lang="en-US" sz="4800" dirty="0">
                <a:solidFill>
                  <a:schemeClr val="accent2">
                    <a:lumMod val="75000"/>
                  </a:schemeClr>
                </a:solidFill>
                <a:latin typeface="Baskerville Old Face"/>
              </a:rPr>
              <a:t>Implementation</a:t>
            </a:r>
          </a:p>
        </p:txBody>
      </p:sp>
      <p:sp>
        <p:nvSpPr>
          <p:cNvPr id="11" name="Subtitle 1">
            <a:extLst>
              <a:ext uri="{FF2B5EF4-FFF2-40B4-BE49-F238E27FC236}">
                <a16:creationId xmlns:a16="http://schemas.microsoft.com/office/drawing/2014/main" id="{958833AD-E294-E811-1362-07267D915D34}"/>
              </a:ext>
            </a:extLst>
          </p:cNvPr>
          <p:cNvSpPr txBox="1">
            <a:spLocks/>
          </p:cNvSpPr>
          <p:nvPr/>
        </p:nvSpPr>
        <p:spPr>
          <a:xfrm>
            <a:off x="2022735" y="1898119"/>
            <a:ext cx="8431591" cy="379273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393700" indent="-342900" algn="l">
              <a:lnSpc>
                <a:spcPct val="100000"/>
              </a:lnSpc>
              <a:buFont typeface="Wingdings" panose="05000000000000000000" pitchFamily="2" charset="2"/>
              <a:buChar char="§"/>
            </a:pPr>
            <a:r>
              <a:rPr lang="en-US" dirty="0"/>
              <a:t>Implementation of our project includes two parts:</a:t>
            </a:r>
          </a:p>
          <a:p>
            <a:pPr marL="50800" indent="0" algn="l">
              <a:lnSpc>
                <a:spcPct val="100000"/>
              </a:lnSpc>
            </a:pPr>
            <a:r>
              <a:rPr lang="en-US" dirty="0"/>
              <a:t>       Frontend</a:t>
            </a:r>
          </a:p>
          <a:p>
            <a:pPr marL="50800" indent="0" algn="l">
              <a:lnSpc>
                <a:spcPct val="100000"/>
              </a:lnSpc>
            </a:pPr>
            <a:r>
              <a:rPr lang="en-US" dirty="0"/>
              <a:t>       Backend</a:t>
            </a:r>
          </a:p>
          <a:p>
            <a:pPr marL="393700" indent="-342900" algn="l">
              <a:lnSpc>
                <a:spcPct val="100000"/>
              </a:lnSpc>
              <a:buFont typeface="Wingdings" panose="05000000000000000000" pitchFamily="2" charset="2"/>
              <a:buChar char="§"/>
            </a:pPr>
            <a:r>
              <a:rPr lang="en-US" dirty="0"/>
              <a:t>The framework that we have used in our project is Django</a:t>
            </a:r>
          </a:p>
          <a:p>
            <a:pPr marL="393700" indent="-342900" algn="l">
              <a:lnSpc>
                <a:spcPct val="100000"/>
              </a:lnSpc>
              <a:buFont typeface="Wingdings" panose="05000000000000000000" pitchFamily="2" charset="2"/>
              <a:buChar char="§"/>
            </a:pPr>
            <a:r>
              <a:rPr lang="en-US" dirty="0"/>
              <a:t>The algorithm that we have used in backend is CNN Algorithm</a:t>
            </a:r>
          </a:p>
        </p:txBody>
      </p:sp>
    </p:spTree>
    <p:extLst>
      <p:ext uri="{BB962C8B-B14F-4D97-AF65-F5344CB8AC3E}">
        <p14:creationId xmlns:p14="http://schemas.microsoft.com/office/powerpoint/2010/main" val="111416337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930</TotalTime>
  <Words>1539</Words>
  <Application>Microsoft Office PowerPoint</Application>
  <PresentationFormat>Widescreen</PresentationFormat>
  <Paragraphs>148</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Arial</vt:lpstr>
      <vt:lpstr>Baskerville Old Face</vt:lpstr>
      <vt:lpstr>Bodoni MT</vt:lpstr>
      <vt:lpstr>Calibri</vt:lpstr>
      <vt:lpstr>Calisto MT</vt:lpstr>
      <vt:lpstr>Times New Roman</vt:lpstr>
      <vt:lpstr>Wingdings</vt:lpstr>
      <vt:lpstr>Office Theme</vt:lpstr>
      <vt:lpstr>Shri Vishnu Engineering College for Women :: Bhimavaram (Autonomous) Department of Computer Science and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 Department of Computer Science and Engineering</dc:title>
  <dc:creator>GANAPAVARAPU NAGA DEVIKA</dc:creator>
  <cp:lastModifiedBy>kavya peddintlu</cp:lastModifiedBy>
  <cp:revision>102</cp:revision>
  <dcterms:modified xsi:type="dcterms:W3CDTF">2024-03-15T05:46:33Z</dcterms:modified>
</cp:coreProperties>
</file>