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72" r:id="rId10"/>
    <p:sldId id="274" r:id="rId11"/>
    <p:sldId id="273" r:id="rId12"/>
    <p:sldId id="267" r:id="rId13"/>
    <p:sldId id="268" r:id="rId14"/>
    <p:sldId id="269" r:id="rId15"/>
    <p:sldId id="270" r:id="rId16"/>
    <p:sldId id="271" r:id="rId17"/>
  </p:sldIdLst>
  <p:sldSz cx="12192000" cy="6858000"/>
  <p:notesSz cx="6858000" cy="9144000"/>
  <p:embeddedFontLst>
    <p:embeddedFont>
      <p:font typeface="Play" panose="020B060402020202020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hGWhHxbKeyFz80bF5siWfZVq/G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17"/>
    <p:restoredTop sz="81114" autoAdjust="0"/>
  </p:normalViewPr>
  <p:slideViewPr>
    <p:cSldViewPr snapToGrid="0">
      <p:cViewPr varScale="1">
        <p:scale>
          <a:sx n="48" d="100"/>
          <a:sy n="48" d="100"/>
        </p:scale>
        <p:origin x="101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E3E8633E-91C3-2233-9382-EF7D0E773FAB}"/>
            </a:ext>
          </a:extLst>
        </p:cNvPr>
        <p:cNvGrpSpPr/>
        <p:nvPr/>
      </p:nvGrpSpPr>
      <p:grpSpPr>
        <a:xfrm>
          <a:off x="0" y="0"/>
          <a:ext cx="0" cy="0"/>
          <a:chOff x="0" y="0"/>
          <a:chExt cx="0" cy="0"/>
        </a:xfrm>
      </p:grpSpPr>
      <p:sp>
        <p:nvSpPr>
          <p:cNvPr id="170" name="Google Shape;170;p23:notes">
            <a:extLst>
              <a:ext uri="{FF2B5EF4-FFF2-40B4-BE49-F238E27FC236}">
                <a16:creationId xmlns:a16="http://schemas.microsoft.com/office/drawing/2014/main" id="{25CCEF9F-E781-9DCB-8875-70C8470981C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23:notes">
            <a:extLst>
              <a:ext uri="{FF2B5EF4-FFF2-40B4-BE49-F238E27FC236}">
                <a16:creationId xmlns:a16="http://schemas.microsoft.com/office/drawing/2014/main" id="{CC329AF0-4512-C2A3-30E7-6E9BB750D9D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sz="1100"/>
              <a:t> </a:t>
            </a:r>
            <a:r>
              <a:rPr lang="en-US" b="1"/>
              <a:t>subsample=0.8</a:t>
            </a:r>
            <a:r>
              <a:rPr lang="en-US"/>
              <a:t>: Uses 80% of the training data for each tree to reduce overfitting.</a:t>
            </a:r>
            <a:endParaRPr/>
          </a:p>
          <a:p>
            <a:pPr marL="457200" marR="0" lvl="0" indent="-298450" algn="l" rtl="0">
              <a:lnSpc>
                <a:spcPct val="100000"/>
              </a:lnSpc>
              <a:spcBef>
                <a:spcPts val="0"/>
              </a:spcBef>
              <a:spcAft>
                <a:spcPts val="0"/>
              </a:spcAft>
              <a:buClr>
                <a:srgbClr val="000000"/>
              </a:buClr>
              <a:buSzPts val="1100"/>
              <a:buFont typeface="Arial"/>
              <a:buChar char="●"/>
            </a:pPr>
            <a:r>
              <a:rPr lang="en-US" b="1"/>
              <a:t>n_estimators=100</a:t>
            </a:r>
            <a:r>
              <a:rPr lang="en-US"/>
              <a:t>: Builds 100 trees (or boosting rounds) in the model.</a:t>
            </a:r>
            <a:endParaRPr/>
          </a:p>
          <a:p>
            <a:pPr marL="457200" marR="0" lvl="0" indent="-298450" algn="l" rtl="0">
              <a:lnSpc>
                <a:spcPct val="100000"/>
              </a:lnSpc>
              <a:spcBef>
                <a:spcPts val="0"/>
              </a:spcBef>
              <a:spcAft>
                <a:spcPts val="0"/>
              </a:spcAft>
              <a:buClr>
                <a:srgbClr val="000000"/>
              </a:buClr>
              <a:buSzPts val="1100"/>
              <a:buFont typeface="Arial"/>
              <a:buChar char="●"/>
            </a:pPr>
            <a:r>
              <a:rPr lang="en-US" b="1"/>
              <a:t>max_depth=6</a:t>
            </a:r>
            <a:r>
              <a:rPr lang="en-US"/>
              <a:t>: Sets the maximum depth of each tree to 6 levels, balancing model complexity.</a:t>
            </a:r>
            <a:endParaRPr/>
          </a:p>
          <a:p>
            <a:pPr marL="457200" marR="0" lvl="0" indent="-298450" algn="l" rtl="0">
              <a:lnSpc>
                <a:spcPct val="100000"/>
              </a:lnSpc>
              <a:spcBef>
                <a:spcPts val="0"/>
              </a:spcBef>
              <a:spcAft>
                <a:spcPts val="0"/>
              </a:spcAft>
              <a:buClr>
                <a:srgbClr val="000000"/>
              </a:buClr>
              <a:buSzPts val="1100"/>
              <a:buFont typeface="Arial"/>
              <a:buChar char="●"/>
            </a:pPr>
            <a:r>
              <a:rPr lang="en-US" b="1"/>
              <a:t>learning_rate=0.1</a:t>
            </a:r>
            <a:r>
              <a:rPr lang="en-US"/>
              <a:t>: Controls how much each tree influences the model, with smaller values requiring more trees.</a:t>
            </a:r>
            <a:endParaRPr/>
          </a:p>
          <a:p>
            <a:pPr marL="457200" marR="0" lvl="0" indent="-298450" algn="l" rtl="0">
              <a:lnSpc>
                <a:spcPct val="100000"/>
              </a:lnSpc>
              <a:spcBef>
                <a:spcPts val="0"/>
              </a:spcBef>
              <a:spcAft>
                <a:spcPts val="0"/>
              </a:spcAft>
              <a:buClr>
                <a:srgbClr val="000000"/>
              </a:buClr>
              <a:buSzPts val="1100"/>
              <a:buFont typeface="Arial"/>
              <a:buChar char="●"/>
            </a:pPr>
            <a:r>
              <a:rPr lang="en-US" b="1"/>
              <a:t>gamma=0</a:t>
            </a:r>
            <a:r>
              <a:rPr lang="en-US"/>
              <a:t>: No additional regularization is applied to the tree-building process.</a:t>
            </a:r>
            <a:endParaRPr/>
          </a:p>
          <a:p>
            <a:pPr marL="457200" marR="0" lvl="0" indent="-298450" algn="l" rtl="0">
              <a:lnSpc>
                <a:spcPct val="100000"/>
              </a:lnSpc>
              <a:spcBef>
                <a:spcPts val="0"/>
              </a:spcBef>
              <a:spcAft>
                <a:spcPts val="0"/>
              </a:spcAft>
              <a:buClr>
                <a:srgbClr val="000000"/>
              </a:buClr>
              <a:buSzPts val="1100"/>
              <a:buFont typeface="Arial"/>
              <a:buChar char="●"/>
            </a:pPr>
            <a:r>
              <a:rPr lang="en-US" b="1"/>
              <a:t>colsample_bytree=0.8</a:t>
            </a:r>
            <a:r>
              <a:rPr lang="en-US"/>
              <a:t>: Uses 80% of the features to build each tree, helping to prevent overfitting.</a:t>
            </a:r>
            <a:endParaRPr/>
          </a:p>
          <a:p>
            <a:pPr marL="457200" marR="0" lvl="0" indent="-298450" algn="l" rtl="0">
              <a:lnSpc>
                <a:spcPct val="100000"/>
              </a:lnSpc>
              <a:spcBef>
                <a:spcPts val="0"/>
              </a:spcBef>
              <a:spcAft>
                <a:spcPts val="0"/>
              </a:spcAft>
              <a:buClr>
                <a:srgbClr val="000000"/>
              </a:buClr>
              <a:buSzPts val="1100"/>
              <a:buFont typeface="Arial"/>
              <a:buChar char="●"/>
            </a:pPr>
            <a:r>
              <a:rPr lang="en-US" b="1"/>
              <a:t>random_state=42</a:t>
            </a:r>
            <a:r>
              <a:rPr lang="en-US"/>
              <a:t>: Ensures reproducibility of results.</a:t>
            </a:r>
            <a:endParaRPr/>
          </a:p>
          <a:p>
            <a:pPr marL="11430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2998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4134D25C-BECD-E9E4-BC72-4FCA8F5F81D7}"/>
            </a:ext>
          </a:extLst>
        </p:cNvPr>
        <p:cNvGrpSpPr/>
        <p:nvPr/>
      </p:nvGrpSpPr>
      <p:grpSpPr>
        <a:xfrm>
          <a:off x="0" y="0"/>
          <a:ext cx="0" cy="0"/>
          <a:chOff x="0" y="0"/>
          <a:chExt cx="0" cy="0"/>
        </a:xfrm>
      </p:grpSpPr>
      <p:sp>
        <p:nvSpPr>
          <p:cNvPr id="188" name="Google Shape;188;p17:notes">
            <a:extLst>
              <a:ext uri="{FF2B5EF4-FFF2-40B4-BE49-F238E27FC236}">
                <a16:creationId xmlns:a16="http://schemas.microsoft.com/office/drawing/2014/main" id="{62AD21F7-2A36-51A7-A1B2-D20C29B1022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US" sz="1050">
                <a:solidFill>
                  <a:srgbClr val="CCCCCC"/>
                </a:solidFill>
                <a:highlight>
                  <a:srgbClr val="1F1F1F"/>
                </a:highlight>
                <a:latin typeface="Courier New"/>
                <a:ea typeface="Courier New"/>
                <a:cs typeface="Courier New"/>
                <a:sym typeface="Courier New"/>
              </a:rPr>
              <a:t>  </a:t>
            </a:r>
            <a:r>
              <a:rPr lang="en-US" sz="1050">
                <a:solidFill>
                  <a:srgbClr val="9CDCFE"/>
                </a:solidFill>
                <a:highlight>
                  <a:srgbClr val="1F1F1F"/>
                </a:highlight>
                <a:latin typeface="Courier New"/>
                <a:ea typeface="Courier New"/>
                <a:cs typeface="Courier New"/>
                <a:sym typeface="Courier New"/>
              </a:rPr>
              <a:t>lgbm_model</a:t>
            </a:r>
            <a:r>
              <a:rPr lang="en-US" sz="1050">
                <a:solidFill>
                  <a:srgbClr val="CCCCCC"/>
                </a:solidFill>
                <a:highlight>
                  <a:srgbClr val="1F1F1F"/>
                </a:highlight>
                <a:latin typeface="Courier New"/>
                <a:ea typeface="Courier New"/>
                <a:cs typeface="Courier New"/>
                <a:sym typeface="Courier New"/>
              </a:rPr>
              <a:t> </a:t>
            </a:r>
            <a:r>
              <a:rPr lang="en-US" sz="1050">
                <a:solidFill>
                  <a:srgbClr val="D4D4D4"/>
                </a:solidFill>
                <a:highlight>
                  <a:srgbClr val="1F1F1F"/>
                </a:highlight>
                <a:latin typeface="Courier New"/>
                <a:ea typeface="Courier New"/>
                <a:cs typeface="Courier New"/>
                <a:sym typeface="Courier New"/>
              </a:rPr>
              <a:t>=</a:t>
            </a:r>
            <a:r>
              <a:rPr lang="en-US" sz="1050">
                <a:solidFill>
                  <a:srgbClr val="CCCCCC"/>
                </a:solidFill>
                <a:highlight>
                  <a:srgbClr val="1F1F1F"/>
                </a:highlight>
                <a:latin typeface="Courier New"/>
                <a:ea typeface="Courier New"/>
                <a:cs typeface="Courier New"/>
                <a:sym typeface="Courier New"/>
              </a:rPr>
              <a:t> LGBMRegressor(</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rgbClr val="CCCCCC"/>
                </a:solidFill>
                <a:highlight>
                  <a:srgbClr val="1F1F1F"/>
                </a:highlight>
                <a:latin typeface="Courier New"/>
                <a:ea typeface="Courier New"/>
                <a:cs typeface="Courier New"/>
                <a:sym typeface="Courier New"/>
              </a:rPr>
              <a:t>            </a:t>
            </a:r>
            <a:r>
              <a:rPr lang="en-US" sz="1050">
                <a:solidFill>
                  <a:srgbClr val="9CDCFE"/>
                </a:solidFill>
                <a:highlight>
                  <a:srgbClr val="1F1F1F"/>
                </a:highlight>
                <a:latin typeface="Courier New"/>
                <a:ea typeface="Courier New"/>
                <a:cs typeface="Courier New"/>
                <a:sym typeface="Courier New"/>
              </a:rPr>
              <a:t>subsample</a:t>
            </a:r>
            <a:r>
              <a:rPr lang="en-US" sz="1050">
                <a:solidFill>
                  <a:srgbClr val="D4D4D4"/>
                </a:solidFill>
                <a:highlight>
                  <a:srgbClr val="1F1F1F"/>
                </a:highlight>
                <a:latin typeface="Courier New"/>
                <a:ea typeface="Courier New"/>
                <a:cs typeface="Courier New"/>
                <a:sym typeface="Courier New"/>
              </a:rPr>
              <a:t>=</a:t>
            </a:r>
            <a:r>
              <a:rPr lang="en-US" sz="1050">
                <a:solidFill>
                  <a:srgbClr val="B5CEA8"/>
                </a:solidFill>
                <a:highlight>
                  <a:srgbClr val="1F1F1F"/>
                </a:highlight>
                <a:latin typeface="Courier New"/>
                <a:ea typeface="Courier New"/>
                <a:cs typeface="Courier New"/>
                <a:sym typeface="Courier New"/>
              </a:rPr>
              <a:t>0.8</a:t>
            </a:r>
            <a:r>
              <a:rPr lang="en-U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rgbClr val="CCCCCC"/>
                </a:solidFill>
                <a:highlight>
                  <a:srgbClr val="1F1F1F"/>
                </a:highlight>
                <a:latin typeface="Courier New"/>
                <a:ea typeface="Courier New"/>
                <a:cs typeface="Courier New"/>
                <a:sym typeface="Courier New"/>
              </a:rPr>
              <a:t>            </a:t>
            </a:r>
            <a:r>
              <a:rPr lang="en-US" sz="1050">
                <a:solidFill>
                  <a:srgbClr val="9CDCFE"/>
                </a:solidFill>
                <a:highlight>
                  <a:srgbClr val="1F1F1F"/>
                </a:highlight>
                <a:latin typeface="Courier New"/>
                <a:ea typeface="Courier New"/>
                <a:cs typeface="Courier New"/>
                <a:sym typeface="Courier New"/>
              </a:rPr>
              <a:t>n_estimators</a:t>
            </a:r>
            <a:r>
              <a:rPr lang="en-US" sz="1050">
                <a:solidFill>
                  <a:srgbClr val="D4D4D4"/>
                </a:solidFill>
                <a:highlight>
                  <a:srgbClr val="1F1F1F"/>
                </a:highlight>
                <a:latin typeface="Courier New"/>
                <a:ea typeface="Courier New"/>
                <a:cs typeface="Courier New"/>
                <a:sym typeface="Courier New"/>
              </a:rPr>
              <a:t>=</a:t>
            </a:r>
            <a:r>
              <a:rPr lang="en-US" sz="1050">
                <a:solidFill>
                  <a:srgbClr val="B5CEA8"/>
                </a:solidFill>
                <a:highlight>
                  <a:srgbClr val="1F1F1F"/>
                </a:highlight>
                <a:latin typeface="Courier New"/>
                <a:ea typeface="Courier New"/>
                <a:cs typeface="Courier New"/>
                <a:sym typeface="Courier New"/>
              </a:rPr>
              <a:t>100</a:t>
            </a:r>
            <a:r>
              <a:rPr lang="en-U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rgbClr val="CCCCCC"/>
                </a:solidFill>
                <a:highlight>
                  <a:srgbClr val="1F1F1F"/>
                </a:highlight>
                <a:latin typeface="Courier New"/>
                <a:ea typeface="Courier New"/>
                <a:cs typeface="Courier New"/>
                <a:sym typeface="Courier New"/>
              </a:rPr>
              <a:t>            </a:t>
            </a:r>
            <a:r>
              <a:rPr lang="en-US" sz="1050">
                <a:solidFill>
                  <a:srgbClr val="9CDCFE"/>
                </a:solidFill>
                <a:highlight>
                  <a:srgbClr val="1F1F1F"/>
                </a:highlight>
                <a:latin typeface="Courier New"/>
                <a:ea typeface="Courier New"/>
                <a:cs typeface="Courier New"/>
                <a:sym typeface="Courier New"/>
              </a:rPr>
              <a:t>max_depth</a:t>
            </a:r>
            <a:r>
              <a:rPr lang="en-US" sz="1050">
                <a:solidFill>
                  <a:srgbClr val="D4D4D4"/>
                </a:solidFill>
                <a:highlight>
                  <a:srgbClr val="1F1F1F"/>
                </a:highlight>
                <a:latin typeface="Courier New"/>
                <a:ea typeface="Courier New"/>
                <a:cs typeface="Courier New"/>
                <a:sym typeface="Courier New"/>
              </a:rPr>
              <a:t>=</a:t>
            </a:r>
            <a:r>
              <a:rPr lang="en-US" sz="1050">
                <a:solidFill>
                  <a:srgbClr val="B5CEA8"/>
                </a:solidFill>
                <a:highlight>
                  <a:srgbClr val="1F1F1F"/>
                </a:highlight>
                <a:latin typeface="Courier New"/>
                <a:ea typeface="Courier New"/>
                <a:cs typeface="Courier New"/>
                <a:sym typeface="Courier New"/>
              </a:rPr>
              <a:t>6</a:t>
            </a:r>
            <a:r>
              <a:rPr lang="en-U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rgbClr val="CCCCCC"/>
                </a:solidFill>
                <a:highlight>
                  <a:srgbClr val="1F1F1F"/>
                </a:highlight>
                <a:latin typeface="Courier New"/>
                <a:ea typeface="Courier New"/>
                <a:cs typeface="Courier New"/>
                <a:sym typeface="Courier New"/>
              </a:rPr>
              <a:t>            </a:t>
            </a:r>
            <a:r>
              <a:rPr lang="en-US" sz="1050">
                <a:solidFill>
                  <a:srgbClr val="9CDCFE"/>
                </a:solidFill>
                <a:highlight>
                  <a:srgbClr val="1F1F1F"/>
                </a:highlight>
                <a:latin typeface="Courier New"/>
                <a:ea typeface="Courier New"/>
                <a:cs typeface="Courier New"/>
                <a:sym typeface="Courier New"/>
              </a:rPr>
              <a:t>learning_rate</a:t>
            </a:r>
            <a:r>
              <a:rPr lang="en-US" sz="1050">
                <a:solidFill>
                  <a:srgbClr val="D4D4D4"/>
                </a:solidFill>
                <a:highlight>
                  <a:srgbClr val="1F1F1F"/>
                </a:highlight>
                <a:latin typeface="Courier New"/>
                <a:ea typeface="Courier New"/>
                <a:cs typeface="Courier New"/>
                <a:sym typeface="Courier New"/>
              </a:rPr>
              <a:t>=</a:t>
            </a:r>
            <a:r>
              <a:rPr lang="en-US" sz="1050">
                <a:solidFill>
                  <a:srgbClr val="B5CEA8"/>
                </a:solidFill>
                <a:highlight>
                  <a:srgbClr val="1F1F1F"/>
                </a:highlight>
                <a:latin typeface="Courier New"/>
                <a:ea typeface="Courier New"/>
                <a:cs typeface="Courier New"/>
                <a:sym typeface="Courier New"/>
              </a:rPr>
              <a:t>0.1</a:t>
            </a:r>
            <a:r>
              <a:rPr lang="en-US"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rgbClr val="CCCCCC"/>
                </a:solidFill>
                <a:highlight>
                  <a:srgbClr val="1F1F1F"/>
                </a:highlight>
                <a:latin typeface="Courier New"/>
                <a:ea typeface="Courier New"/>
                <a:cs typeface="Courier New"/>
                <a:sym typeface="Courier New"/>
              </a:rPr>
              <a:t>            </a:t>
            </a:r>
            <a:r>
              <a:rPr lang="en-US" sz="1050">
                <a:solidFill>
                  <a:srgbClr val="9CDCFE"/>
                </a:solidFill>
                <a:highlight>
                  <a:srgbClr val="1F1F1F"/>
                </a:highlight>
                <a:latin typeface="Courier New"/>
                <a:ea typeface="Courier New"/>
                <a:cs typeface="Courier New"/>
                <a:sym typeface="Courier New"/>
              </a:rPr>
              <a:t>random_state</a:t>
            </a:r>
            <a:r>
              <a:rPr lang="en-US" sz="1050">
                <a:solidFill>
                  <a:srgbClr val="D4D4D4"/>
                </a:solidFill>
                <a:highlight>
                  <a:srgbClr val="1F1F1F"/>
                </a:highlight>
                <a:latin typeface="Courier New"/>
                <a:ea typeface="Courier New"/>
                <a:cs typeface="Courier New"/>
                <a:sym typeface="Courier New"/>
              </a:rPr>
              <a:t>=</a:t>
            </a:r>
            <a:r>
              <a:rPr lang="en-US" sz="1050">
                <a:solidFill>
                  <a:srgbClr val="B5CEA8"/>
                </a:solidFill>
                <a:highlight>
                  <a:srgbClr val="1F1F1F"/>
                </a:highlight>
                <a:latin typeface="Courier New"/>
                <a:ea typeface="Courier New"/>
                <a:cs typeface="Courier New"/>
                <a:sym typeface="Courier New"/>
              </a:rPr>
              <a:t>42</a:t>
            </a:r>
            <a:endParaRPr sz="1050">
              <a:solidFill>
                <a:srgbClr val="B5CEA8"/>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US"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marL="0" lvl="0" indent="0" algn="l" rtl="0">
              <a:lnSpc>
                <a:spcPct val="100000"/>
              </a:lnSpc>
              <a:spcBef>
                <a:spcPts val="0"/>
              </a:spcBef>
              <a:spcAft>
                <a:spcPts val="0"/>
              </a:spcAft>
              <a:buSzPts val="1100"/>
              <a:buNone/>
            </a:pPr>
            <a:endParaRPr/>
          </a:p>
        </p:txBody>
      </p:sp>
      <p:sp>
        <p:nvSpPr>
          <p:cNvPr id="189" name="Google Shape;189;p17:notes">
            <a:extLst>
              <a:ext uri="{FF2B5EF4-FFF2-40B4-BE49-F238E27FC236}">
                <a16:creationId xmlns:a16="http://schemas.microsoft.com/office/drawing/2014/main" id="{80BA1831-8104-C4D5-8480-82381B79C3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06481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9" name="Google Shape;19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5" name="Google Shape;20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1" name="Google Shape;21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7" name="Google Shape;21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a:extLst>
            <a:ext uri="{FF2B5EF4-FFF2-40B4-BE49-F238E27FC236}">
              <a16:creationId xmlns:a16="http://schemas.microsoft.com/office/drawing/2014/main" id="{657346F3-976A-36B6-CFF8-DABC1B08D5B8}"/>
            </a:ext>
          </a:extLst>
        </p:cNvPr>
        <p:cNvGrpSpPr/>
        <p:nvPr/>
      </p:nvGrpSpPr>
      <p:grpSpPr>
        <a:xfrm>
          <a:off x="0" y="0"/>
          <a:ext cx="0" cy="0"/>
          <a:chOff x="0" y="0"/>
          <a:chExt cx="0" cy="0"/>
        </a:xfrm>
      </p:grpSpPr>
      <p:sp>
        <p:nvSpPr>
          <p:cNvPr id="216" name="Google Shape;216;p37:notes">
            <a:extLst>
              <a:ext uri="{FF2B5EF4-FFF2-40B4-BE49-F238E27FC236}">
                <a16:creationId xmlns:a16="http://schemas.microsoft.com/office/drawing/2014/main" id="{401B13F5-4267-F138-F3B4-BCCB245967A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17" name="Google Shape;217;p37:notes">
            <a:extLst>
              <a:ext uri="{FF2B5EF4-FFF2-40B4-BE49-F238E27FC236}">
                <a16:creationId xmlns:a16="http://schemas.microsoft.com/office/drawing/2014/main" id="{9F4D407B-3BCE-A74B-5E6A-9E8D39A15E5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73176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3" name="Google Shape;10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465182ba7f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As part of Exploratory Data Analysis ; we read the Zillow Home Value Index data sets for AllHomes, Single Family , Condo, TwoBedRoom, ThreeBedRoom .</a:t>
            </a:r>
            <a:endParaRPr/>
          </a:p>
          <a:p>
            <a:pPr marL="0" lvl="0" indent="0" algn="l" rtl="0">
              <a:lnSpc>
                <a:spcPct val="100000"/>
              </a:lnSpc>
              <a:spcBef>
                <a:spcPts val="0"/>
              </a:spcBef>
              <a:spcAft>
                <a:spcPts val="0"/>
              </a:spcAft>
              <a:buSzPts val="1100"/>
              <a:buNone/>
            </a:pPr>
            <a:r>
              <a:rPr lang="en-US"/>
              <a:t>Build Annual Increase for each of County for each Year.</a:t>
            </a:r>
            <a:endParaRPr/>
          </a:p>
          <a:p>
            <a:pPr marL="0" lvl="0" indent="0" algn="l" rtl="0">
              <a:lnSpc>
                <a:spcPct val="100000"/>
              </a:lnSpc>
              <a:spcBef>
                <a:spcPts val="0"/>
              </a:spcBef>
              <a:spcAft>
                <a:spcPts val="0"/>
              </a:spcAft>
              <a:buSzPts val="1100"/>
              <a:buNone/>
            </a:pPr>
            <a:r>
              <a:rPr lang="en-US"/>
              <a:t>Build 5 Year Increase for each of County for each Year.</a:t>
            </a:r>
            <a:endParaRPr/>
          </a:p>
          <a:p>
            <a:pPr marL="0" lvl="0" indent="0" algn="l" rtl="0">
              <a:lnSpc>
                <a:spcPct val="100000"/>
              </a:lnSpc>
              <a:spcBef>
                <a:spcPts val="0"/>
              </a:spcBef>
              <a:spcAft>
                <a:spcPts val="0"/>
              </a:spcAft>
              <a:buSzPts val="1100"/>
              <a:buNone/>
            </a:pPr>
            <a:r>
              <a:rPr lang="en-US"/>
              <a:t>Idnetified Personal income Growth , Population Growth , Percapita Income Growth for each county to every year . Performed Percapita Increase from year to Year. </a:t>
            </a:r>
            <a:endParaRPr/>
          </a:p>
          <a:p>
            <a:pPr marL="0" lvl="0" indent="0" algn="l" rtl="0">
              <a:lnSpc>
                <a:spcPct val="100000"/>
              </a:lnSpc>
              <a:spcBef>
                <a:spcPts val="0"/>
              </a:spcBef>
              <a:spcAft>
                <a:spcPts val="0"/>
              </a:spcAft>
              <a:buSzPts val="1100"/>
              <a:buNone/>
            </a:pPr>
            <a:r>
              <a:rPr lang="en-US"/>
              <a:t>Build Rank for each County and performed Exploratory Data Analysis and produced Combined Dataset.</a:t>
            </a:r>
            <a:endParaRPr/>
          </a:p>
          <a:p>
            <a:pPr marL="0" lvl="0" indent="0" algn="l" rtl="0">
              <a:lnSpc>
                <a:spcPct val="100000"/>
              </a:lnSpc>
              <a:spcBef>
                <a:spcPts val="0"/>
              </a:spcBef>
              <a:spcAft>
                <a:spcPts val="0"/>
              </a:spcAft>
              <a:buSzPts val="1100"/>
              <a:buNone/>
            </a:pPr>
            <a:endParaRPr/>
          </a:p>
        </p:txBody>
      </p:sp>
      <p:sp>
        <p:nvSpPr>
          <p:cNvPr id="132" name="Google Shape;132;g3465182ba7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3058a86d8f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9" name="Google Shape;139;g33058a86d8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3059fedb65_2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6" name="Google Shape;146;g33059fedb65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305d4feabe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3" name="Google Shape;153;g3305d4feab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3e329b0cc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3e329b0cc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Random Forest for Regression uses Random Forest Regressor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D6CF6F92-F21B-0875-9D6C-885C05B447C8}"/>
            </a:ext>
          </a:extLst>
        </p:cNvPr>
        <p:cNvGrpSpPr/>
        <p:nvPr/>
      </p:nvGrpSpPr>
      <p:grpSpPr>
        <a:xfrm>
          <a:off x="0" y="0"/>
          <a:ext cx="0" cy="0"/>
          <a:chOff x="0" y="0"/>
          <a:chExt cx="0" cy="0"/>
        </a:xfrm>
      </p:grpSpPr>
      <p:sp>
        <p:nvSpPr>
          <p:cNvPr id="170" name="Google Shape;170;p23:notes">
            <a:extLst>
              <a:ext uri="{FF2B5EF4-FFF2-40B4-BE49-F238E27FC236}">
                <a16:creationId xmlns:a16="http://schemas.microsoft.com/office/drawing/2014/main" id="{61DE87FD-7370-61C1-96FB-AEDD0060FE1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23:notes">
            <a:extLst>
              <a:ext uri="{FF2B5EF4-FFF2-40B4-BE49-F238E27FC236}">
                <a16:creationId xmlns:a16="http://schemas.microsoft.com/office/drawing/2014/main" id="{E9E02720-FF45-4F32-AEEB-EAF798EBA40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sz="1100"/>
              <a:t> </a:t>
            </a:r>
            <a:r>
              <a:rPr lang="en-US" b="1"/>
              <a:t>subsample=0.8</a:t>
            </a:r>
            <a:r>
              <a:rPr lang="en-US"/>
              <a:t>: Uses 80% of the training data for each tree to reduce overfitting.</a:t>
            </a:r>
            <a:endParaRPr/>
          </a:p>
          <a:p>
            <a:pPr marL="457200" marR="0" lvl="0" indent="-298450" algn="l" rtl="0">
              <a:lnSpc>
                <a:spcPct val="100000"/>
              </a:lnSpc>
              <a:spcBef>
                <a:spcPts val="0"/>
              </a:spcBef>
              <a:spcAft>
                <a:spcPts val="0"/>
              </a:spcAft>
              <a:buClr>
                <a:srgbClr val="000000"/>
              </a:buClr>
              <a:buSzPts val="1100"/>
              <a:buFont typeface="Arial"/>
              <a:buChar char="●"/>
            </a:pPr>
            <a:r>
              <a:rPr lang="en-US" b="1"/>
              <a:t>n_estimators=100</a:t>
            </a:r>
            <a:r>
              <a:rPr lang="en-US"/>
              <a:t>: Builds 100 trees (or boosting rounds) in the model.</a:t>
            </a:r>
            <a:endParaRPr/>
          </a:p>
          <a:p>
            <a:pPr marL="457200" marR="0" lvl="0" indent="-298450" algn="l" rtl="0">
              <a:lnSpc>
                <a:spcPct val="100000"/>
              </a:lnSpc>
              <a:spcBef>
                <a:spcPts val="0"/>
              </a:spcBef>
              <a:spcAft>
                <a:spcPts val="0"/>
              </a:spcAft>
              <a:buClr>
                <a:srgbClr val="000000"/>
              </a:buClr>
              <a:buSzPts val="1100"/>
              <a:buFont typeface="Arial"/>
              <a:buChar char="●"/>
            </a:pPr>
            <a:r>
              <a:rPr lang="en-US" b="1"/>
              <a:t>max_depth=6</a:t>
            </a:r>
            <a:r>
              <a:rPr lang="en-US"/>
              <a:t>: Sets the maximum depth of each tree to 6 levels, balancing model complexity.</a:t>
            </a:r>
            <a:endParaRPr/>
          </a:p>
          <a:p>
            <a:pPr marL="457200" marR="0" lvl="0" indent="-298450" algn="l" rtl="0">
              <a:lnSpc>
                <a:spcPct val="100000"/>
              </a:lnSpc>
              <a:spcBef>
                <a:spcPts val="0"/>
              </a:spcBef>
              <a:spcAft>
                <a:spcPts val="0"/>
              </a:spcAft>
              <a:buClr>
                <a:srgbClr val="000000"/>
              </a:buClr>
              <a:buSzPts val="1100"/>
              <a:buFont typeface="Arial"/>
              <a:buChar char="●"/>
            </a:pPr>
            <a:r>
              <a:rPr lang="en-US" b="1"/>
              <a:t>learning_rate=0.1</a:t>
            </a:r>
            <a:r>
              <a:rPr lang="en-US"/>
              <a:t>: Controls how much each tree influences the model, with smaller values requiring more trees.</a:t>
            </a:r>
            <a:endParaRPr/>
          </a:p>
          <a:p>
            <a:pPr marL="457200" marR="0" lvl="0" indent="-298450" algn="l" rtl="0">
              <a:lnSpc>
                <a:spcPct val="100000"/>
              </a:lnSpc>
              <a:spcBef>
                <a:spcPts val="0"/>
              </a:spcBef>
              <a:spcAft>
                <a:spcPts val="0"/>
              </a:spcAft>
              <a:buClr>
                <a:srgbClr val="000000"/>
              </a:buClr>
              <a:buSzPts val="1100"/>
              <a:buFont typeface="Arial"/>
              <a:buChar char="●"/>
            </a:pPr>
            <a:r>
              <a:rPr lang="en-US" b="1"/>
              <a:t>gamma=0</a:t>
            </a:r>
            <a:r>
              <a:rPr lang="en-US"/>
              <a:t>: No additional regularization is applied to the tree-building process.</a:t>
            </a:r>
            <a:endParaRPr/>
          </a:p>
          <a:p>
            <a:pPr marL="457200" marR="0" lvl="0" indent="-298450" algn="l" rtl="0">
              <a:lnSpc>
                <a:spcPct val="100000"/>
              </a:lnSpc>
              <a:spcBef>
                <a:spcPts val="0"/>
              </a:spcBef>
              <a:spcAft>
                <a:spcPts val="0"/>
              </a:spcAft>
              <a:buClr>
                <a:srgbClr val="000000"/>
              </a:buClr>
              <a:buSzPts val="1100"/>
              <a:buFont typeface="Arial"/>
              <a:buChar char="●"/>
            </a:pPr>
            <a:r>
              <a:rPr lang="en-US" b="1"/>
              <a:t>colsample_bytree=0.8</a:t>
            </a:r>
            <a:r>
              <a:rPr lang="en-US"/>
              <a:t>: Uses 80% of the features to build each tree, helping to prevent overfitting.</a:t>
            </a:r>
            <a:endParaRPr/>
          </a:p>
          <a:p>
            <a:pPr marL="457200" marR="0" lvl="0" indent="-298450" algn="l" rtl="0">
              <a:lnSpc>
                <a:spcPct val="100000"/>
              </a:lnSpc>
              <a:spcBef>
                <a:spcPts val="0"/>
              </a:spcBef>
              <a:spcAft>
                <a:spcPts val="0"/>
              </a:spcAft>
              <a:buClr>
                <a:srgbClr val="000000"/>
              </a:buClr>
              <a:buSzPts val="1100"/>
              <a:buFont typeface="Arial"/>
              <a:buChar char="●"/>
            </a:pPr>
            <a:r>
              <a:rPr lang="en-US" b="1"/>
              <a:t>random_state=42</a:t>
            </a:r>
            <a:r>
              <a:rPr lang="en-US"/>
              <a:t>: Ensures reproducibility of results.</a:t>
            </a:r>
            <a:endParaRPr/>
          </a:p>
          <a:p>
            <a:pPr marL="11430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93215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2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2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33" name="Google Shape;33;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3"/>
          <p:cNvSpPr>
            <a:spLocks noGrp="1"/>
          </p:cNvSpPr>
          <p:nvPr>
            <p:ph type="pic" idx="2"/>
          </p:nvPr>
        </p:nvSpPr>
        <p:spPr>
          <a:xfrm>
            <a:off x="5183188" y="987425"/>
            <a:ext cx="6172200" cy="4873625"/>
          </a:xfrm>
          <a:prstGeom prst="rect">
            <a:avLst/>
          </a:prstGeom>
          <a:noFill/>
          <a:ln>
            <a:noFill/>
          </a:ln>
        </p:spPr>
      </p:sp>
      <p:sp>
        <p:nvSpPr>
          <p:cNvPr id="64" name="Google Shape;64;p3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757575"/>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 name="Google Shape;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757575"/>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 name="Google Shape;1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openclipart.org/detail/58441/fwd__bubble_hand_drawn-by-rejon-177666"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
          <p:cNvSpPr/>
          <p:nvPr/>
        </p:nvSpPr>
        <p:spPr>
          <a:xfrm>
            <a:off x="4032355" y="-2120349"/>
            <a:ext cx="12191695" cy="436638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5" name="Google Shape;85;p1"/>
          <p:cNvSpPr/>
          <p:nvPr/>
        </p:nvSpPr>
        <p:spPr>
          <a:xfrm>
            <a:off x="3803" y="5546360"/>
            <a:ext cx="12191695" cy="176883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6" name="Google Shape;86;p1"/>
          <p:cNvSpPr txBox="1">
            <a:spLocks noGrp="1"/>
          </p:cNvSpPr>
          <p:nvPr>
            <p:ph type="ctrTitle"/>
          </p:nvPr>
        </p:nvSpPr>
        <p:spPr>
          <a:xfrm>
            <a:off x="6390861" y="4976108"/>
            <a:ext cx="6571941" cy="188189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ct val="100000"/>
              <a:buFont typeface="Times New Roman"/>
              <a:buNone/>
            </a:pPr>
            <a:endParaRPr sz="2800" dirty="0">
              <a:latin typeface="Times New Roman"/>
              <a:ea typeface="Times New Roman"/>
              <a:cs typeface="Times New Roman"/>
              <a:sym typeface="Times New Roman"/>
            </a:endParaRPr>
          </a:p>
        </p:txBody>
      </p:sp>
      <p:sp>
        <p:nvSpPr>
          <p:cNvPr id="87" name="Google Shape;87;p1"/>
          <p:cNvSpPr txBox="1">
            <a:spLocks noGrp="1"/>
          </p:cNvSpPr>
          <p:nvPr>
            <p:ph type="subTitle" idx="1"/>
          </p:nvPr>
        </p:nvSpPr>
        <p:spPr>
          <a:xfrm>
            <a:off x="771181" y="4152274"/>
            <a:ext cx="10859462" cy="93091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2"/>
              </a:buClr>
              <a:buSzPts val="4000"/>
              <a:buNone/>
            </a:pPr>
            <a:endParaRPr sz="4000" dirty="0">
              <a:solidFill>
                <a:schemeClr val="dk2"/>
              </a:solidFill>
              <a:latin typeface="Times New Roman"/>
              <a:ea typeface="Times New Roman"/>
              <a:cs typeface="Times New Roman"/>
              <a:sym typeface="Times New Roman"/>
            </a:endParaRPr>
          </a:p>
        </p:txBody>
      </p:sp>
      <p:grpSp>
        <p:nvGrpSpPr>
          <p:cNvPr id="89" name="Google Shape;89;p1"/>
          <p:cNvGrpSpPr/>
          <p:nvPr/>
        </p:nvGrpSpPr>
        <p:grpSpPr>
          <a:xfrm>
            <a:off x="-4253" y="-5977"/>
            <a:ext cx="6238675" cy="6863979"/>
            <a:chOff x="305" y="-5977"/>
            <a:chExt cx="6238675" cy="6863979"/>
          </a:xfrm>
        </p:grpSpPr>
        <p:sp>
          <p:nvSpPr>
            <p:cNvPr id="90" name="Google Shape;90;p1"/>
            <p:cNvSpPr/>
            <p:nvPr/>
          </p:nvSpPr>
          <p:spPr>
            <a:xfrm flipH="1">
              <a:off x="305" y="34854"/>
              <a:ext cx="6028697" cy="6817170"/>
            </a:xfrm>
            <a:custGeom>
              <a:avLst/>
              <a:gdLst/>
              <a:ahLst/>
              <a:cxnLst/>
              <a:rect l="l" t="t" r="r" b="b"/>
              <a:pathLst>
                <a:path w="6028697" h="6817170" extrusionOk="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0">
                  <a:srgbClr val="FFFFFF">
                    <a:alpha val="8235"/>
                  </a:srgbClr>
                </a:gs>
                <a:gs pos="2000">
                  <a:srgbClr val="FFFFFF">
                    <a:alpha val="8235"/>
                  </a:srgbClr>
                </a:gs>
                <a:gs pos="16000">
                  <a:srgbClr val="4EA72E">
                    <a:alpha val="8235"/>
                  </a:srgbClr>
                </a:gs>
                <a:gs pos="85000">
                  <a:srgbClr val="156082">
                    <a:alpha val="8235"/>
                  </a:srgbClr>
                </a:gs>
                <a:gs pos="100000">
                  <a:srgbClr val="FFFFFF">
                    <a:alpha val="8235"/>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a:ea typeface="Times New Roman"/>
                <a:cs typeface="Times New Roman"/>
                <a:sym typeface="Times New Roman"/>
              </a:endParaRPr>
            </a:p>
          </p:txBody>
        </p:sp>
        <p:sp>
          <p:nvSpPr>
            <p:cNvPr id="91" name="Google Shape;91;p1"/>
            <p:cNvSpPr/>
            <p:nvPr/>
          </p:nvSpPr>
          <p:spPr>
            <a:xfrm flipH="1">
              <a:off x="305" y="1"/>
              <a:ext cx="6165116" cy="6858001"/>
            </a:xfrm>
            <a:custGeom>
              <a:avLst/>
              <a:gdLst/>
              <a:ahLst/>
              <a:cxnLst/>
              <a:rect l="l" t="t" r="r" b="b"/>
              <a:pathLst>
                <a:path w="6264586" h="6858001" extrusionOk="0">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8235"/>
                  </a:srgbClr>
                </a:gs>
                <a:gs pos="2000">
                  <a:srgbClr val="FFFFFF">
                    <a:alpha val="8235"/>
                  </a:srgbClr>
                </a:gs>
                <a:gs pos="16000">
                  <a:srgbClr val="4EA72E">
                    <a:alpha val="8235"/>
                  </a:srgbClr>
                </a:gs>
                <a:gs pos="85000">
                  <a:srgbClr val="156082">
                    <a:alpha val="8235"/>
                  </a:srgbClr>
                </a:gs>
                <a:gs pos="100000">
                  <a:srgbClr val="FFFFFF">
                    <a:alpha val="8235"/>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a:ea typeface="Times New Roman"/>
                <a:cs typeface="Times New Roman"/>
                <a:sym typeface="Times New Roman"/>
              </a:endParaRPr>
            </a:p>
          </p:txBody>
        </p:sp>
        <p:sp>
          <p:nvSpPr>
            <p:cNvPr id="92" name="Google Shape;92;p1"/>
            <p:cNvSpPr/>
            <p:nvPr/>
          </p:nvSpPr>
          <p:spPr>
            <a:xfrm flipH="1">
              <a:off x="305" y="-5977"/>
              <a:ext cx="6238675" cy="6858001"/>
            </a:xfrm>
            <a:custGeom>
              <a:avLst/>
              <a:gdLst/>
              <a:ahLst/>
              <a:cxnLst/>
              <a:rect l="l" t="t" r="r" b="b"/>
              <a:pathLst>
                <a:path w="6264586" h="6858001" extrusionOk="0">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8235"/>
                  </a:srgbClr>
                </a:gs>
                <a:gs pos="2000">
                  <a:srgbClr val="FFFFFF">
                    <a:alpha val="8235"/>
                  </a:srgbClr>
                </a:gs>
                <a:gs pos="16000">
                  <a:srgbClr val="4EA72E">
                    <a:alpha val="8235"/>
                  </a:srgbClr>
                </a:gs>
                <a:gs pos="85000">
                  <a:srgbClr val="156082">
                    <a:alpha val="8235"/>
                  </a:srgbClr>
                </a:gs>
                <a:gs pos="100000">
                  <a:srgbClr val="FFFFFF">
                    <a:alpha val="8235"/>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a:ea typeface="Times New Roman"/>
                <a:cs typeface="Times New Roman"/>
                <a:sym typeface="Times New Roman"/>
              </a:endParaRPr>
            </a:p>
          </p:txBody>
        </p:sp>
      </p:grpSp>
      <p:pic>
        <p:nvPicPr>
          <p:cNvPr id="1028" name="Picture 4" descr="Map Of United States Of America Through Magnifying Glass Stock Photo,  Picture and Royalty Free Image. Image 57266086.">
            <a:extLst>
              <a:ext uri="{FF2B5EF4-FFF2-40B4-BE49-F238E27FC236}">
                <a16:creationId xmlns:a16="http://schemas.microsoft.com/office/drawing/2014/main" id="{449D9E00-CFFF-ECA2-DE10-EBF86C43E2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59" y="82858"/>
            <a:ext cx="12191695" cy="7435121"/>
          </a:xfrm>
          <a:prstGeom prst="rect">
            <a:avLst/>
          </a:prstGeom>
          <a:blipFill dpi="0" rotWithShape="1">
            <a:blip r:embed="rId4">
              <a:alphaModFix amt="0"/>
            </a:blip>
            <a:srcRect/>
            <a:tile tx="0" ty="0" sx="100000" sy="100000" flip="none" algn="tl"/>
          </a:blipFill>
        </p:spPr>
      </p:pic>
      <p:sp>
        <p:nvSpPr>
          <p:cNvPr id="5" name="TextBox 4">
            <a:extLst>
              <a:ext uri="{FF2B5EF4-FFF2-40B4-BE49-F238E27FC236}">
                <a16:creationId xmlns:a16="http://schemas.microsoft.com/office/drawing/2014/main" id="{CA63C4FC-3385-B532-3484-696EBE4B64F4}"/>
              </a:ext>
            </a:extLst>
          </p:cNvPr>
          <p:cNvSpPr txBox="1"/>
          <p:nvPr/>
        </p:nvSpPr>
        <p:spPr>
          <a:xfrm>
            <a:off x="154757" y="28876"/>
            <a:ext cx="12191695" cy="1200329"/>
          </a:xfrm>
          <a:prstGeom prst="rect">
            <a:avLst/>
          </a:prstGeom>
          <a:noFill/>
        </p:spPr>
        <p:txBody>
          <a:bodyPr wrap="square">
            <a:spAutoFit/>
          </a:bodyPr>
          <a:lstStyle/>
          <a:p>
            <a:pPr marL="0" lvl="0" indent="0" algn="l" rtl="0">
              <a:lnSpc>
                <a:spcPct val="90000"/>
              </a:lnSpc>
              <a:spcBef>
                <a:spcPts val="0"/>
              </a:spcBef>
              <a:spcAft>
                <a:spcPts val="0"/>
              </a:spcAft>
              <a:buClr>
                <a:schemeClr val="dk2"/>
              </a:buClr>
              <a:buSzPts val="4000"/>
              <a:buNone/>
            </a:pPr>
            <a:r>
              <a:rPr lang="en-US" sz="4000" b="1" dirty="0">
                <a:solidFill>
                  <a:schemeClr val="dk2"/>
                </a:solidFill>
                <a:latin typeface="Times New Roman"/>
                <a:ea typeface="Times New Roman"/>
                <a:cs typeface="Times New Roman"/>
                <a:sym typeface="Times New Roman"/>
              </a:rPr>
              <a:t>Predicting Housing Market Trends: A Data-Driven Approach to Price Forecasting</a:t>
            </a:r>
          </a:p>
        </p:txBody>
      </p:sp>
      <p:sp>
        <p:nvSpPr>
          <p:cNvPr id="7" name="TextBox 6">
            <a:extLst>
              <a:ext uri="{FF2B5EF4-FFF2-40B4-BE49-F238E27FC236}">
                <a16:creationId xmlns:a16="http://schemas.microsoft.com/office/drawing/2014/main" id="{C722912E-3565-8C3B-6E43-F7BB3DDC6F5B}"/>
              </a:ext>
            </a:extLst>
          </p:cNvPr>
          <p:cNvSpPr txBox="1"/>
          <p:nvPr/>
        </p:nvSpPr>
        <p:spPr>
          <a:xfrm>
            <a:off x="7093343" y="5433663"/>
            <a:ext cx="8124668" cy="1631216"/>
          </a:xfrm>
          <a:prstGeom prst="rect">
            <a:avLst/>
          </a:prstGeom>
          <a:noFill/>
        </p:spPr>
        <p:txBody>
          <a:bodyPr wrap="square">
            <a:spAutoFit/>
          </a:bodyPr>
          <a:lstStyle/>
          <a:p>
            <a:r>
              <a:rPr lang="en-US" sz="2000" dirty="0">
                <a:latin typeface="Times New Roman"/>
                <a:ea typeface="Times New Roman"/>
                <a:cs typeface="Times New Roman"/>
                <a:sym typeface="Times New Roman"/>
              </a:rPr>
              <a:t>Presented By :-</a:t>
            </a:r>
            <a:br>
              <a:rPr lang="en-US" sz="2000" dirty="0">
                <a:latin typeface="Times New Roman"/>
                <a:ea typeface="Times New Roman"/>
                <a:cs typeface="Times New Roman"/>
                <a:sym typeface="Times New Roman"/>
              </a:rPr>
            </a:br>
            <a:r>
              <a:rPr lang="en-US" sz="2000" dirty="0">
                <a:latin typeface="Times New Roman"/>
                <a:ea typeface="Times New Roman"/>
                <a:cs typeface="Times New Roman"/>
                <a:sym typeface="Times New Roman"/>
              </a:rPr>
              <a:t>	Amarnath Kommineni</a:t>
            </a:r>
            <a:br>
              <a:rPr lang="en-US" sz="2000" dirty="0">
                <a:latin typeface="Times New Roman"/>
                <a:ea typeface="Times New Roman"/>
                <a:cs typeface="Times New Roman"/>
                <a:sym typeface="Times New Roman"/>
              </a:rPr>
            </a:br>
            <a:r>
              <a:rPr lang="en-US" sz="2000" dirty="0">
                <a:latin typeface="Times New Roman"/>
                <a:ea typeface="Times New Roman"/>
                <a:cs typeface="Times New Roman"/>
                <a:sym typeface="Times New Roman"/>
              </a:rPr>
              <a:t>	Kavya Gurram</a:t>
            </a:r>
            <a:br>
              <a:rPr lang="en-US" sz="2000" dirty="0">
                <a:latin typeface="Times New Roman"/>
                <a:ea typeface="Times New Roman"/>
                <a:cs typeface="Times New Roman"/>
                <a:sym typeface="Times New Roman"/>
              </a:rPr>
            </a:br>
            <a:r>
              <a:rPr lang="en-US" sz="2000" dirty="0">
                <a:latin typeface="Times New Roman"/>
                <a:ea typeface="Times New Roman"/>
                <a:cs typeface="Times New Roman"/>
                <a:sym typeface="Times New Roman"/>
              </a:rPr>
              <a:t>	Sandeep </a:t>
            </a:r>
            <a:r>
              <a:rPr lang="en-US" sz="2000" dirty="0" err="1">
                <a:latin typeface="Times New Roman"/>
                <a:ea typeface="Times New Roman"/>
                <a:cs typeface="Times New Roman"/>
                <a:sym typeface="Times New Roman"/>
              </a:rPr>
              <a:t>Borwal</a:t>
            </a:r>
            <a:br>
              <a:rPr lang="en-US" sz="2000" dirty="0">
                <a:latin typeface="Times New Roman"/>
                <a:ea typeface="Times New Roman"/>
                <a:cs typeface="Times New Roman"/>
                <a:sym typeface="Times New Roman"/>
              </a:rPr>
            </a:br>
            <a:r>
              <a:rPr lang="en-US" sz="2000" dirty="0">
                <a:latin typeface="Times New Roman"/>
                <a:ea typeface="Times New Roman"/>
                <a:cs typeface="Times New Roman"/>
                <a:sym typeface="Times New Roman"/>
              </a:rPr>
              <a:t>	Vikas Kumar Reddy Buchammagari</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400"/>
                                        <p:tgtEl>
                                          <p:spTgt spid="86"/>
                                        </p:tgtEl>
                                      </p:cBhvr>
                                    </p:animEffect>
                                  </p:childTnLst>
                                </p:cTn>
                              </p:par>
                              <p:par>
                                <p:cTn id="8" presetID="10" presetClass="entr" presetSubtype="0" fill="hold" nodeType="withEffect">
                                  <p:stCondLst>
                                    <p:cond delay="1000"/>
                                  </p:stCondLst>
                                  <p:childTnLst>
                                    <p:set>
                                      <p:cBhvr>
                                        <p:cTn id="9" dur="1" fill="hold">
                                          <p:stCondLst>
                                            <p:cond delay="0"/>
                                          </p:stCondLst>
                                        </p:cTn>
                                        <p:tgtEl>
                                          <p:spTgt spid="86"/>
                                        </p:tgtEl>
                                        <p:attrNameLst>
                                          <p:attrName>style.visibility</p:attrName>
                                        </p:attrNameLst>
                                      </p:cBhvr>
                                      <p:to>
                                        <p:strVal val="visible"/>
                                      </p:to>
                                    </p:set>
                                    <p:animEffect transition="in" filter="fade">
                                      <p:cBhvr>
                                        <p:cTn id="10" dur="4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D82CF806-71DD-BB0C-0046-44FAAB6F1847}"/>
            </a:ext>
          </a:extLst>
        </p:cNvPr>
        <p:cNvGrpSpPr/>
        <p:nvPr/>
      </p:nvGrpSpPr>
      <p:grpSpPr>
        <a:xfrm>
          <a:off x="0" y="0"/>
          <a:ext cx="0" cy="0"/>
          <a:chOff x="0" y="0"/>
          <a:chExt cx="0" cy="0"/>
        </a:xfrm>
      </p:grpSpPr>
      <p:sp>
        <p:nvSpPr>
          <p:cNvPr id="8" name="Google Shape;183;p15">
            <a:extLst>
              <a:ext uri="{FF2B5EF4-FFF2-40B4-BE49-F238E27FC236}">
                <a16:creationId xmlns:a16="http://schemas.microsoft.com/office/drawing/2014/main" id="{34716842-ADC4-2191-0343-2E01FAE84D5E}"/>
              </a:ext>
            </a:extLst>
          </p:cNvPr>
          <p:cNvSpPr txBox="1">
            <a:spLocks noGrp="1"/>
          </p:cNvSpPr>
          <p:nvPr>
            <p:ph type="body" idx="1"/>
          </p:nvPr>
        </p:nvSpPr>
        <p:spPr>
          <a:xfrm>
            <a:off x="1771120" y="452529"/>
            <a:ext cx="6462842" cy="705390"/>
          </a:xfrm>
          <a:prstGeom prst="rect">
            <a:avLst/>
          </a:prstGeom>
          <a:noFill/>
          <a:ln>
            <a:noFill/>
          </a:ln>
        </p:spPr>
        <p:txBody>
          <a:bodyPr spcFirstLastPara="1" wrap="square" lIns="91425" tIns="45700" rIns="91425" bIns="45700" anchor="t" anchorCtr="0">
            <a:noAutofit/>
          </a:bodyPr>
          <a:lstStyle/>
          <a:p>
            <a:pPr marL="114300" lvl="0" indent="0" algn="ctr" rtl="0">
              <a:lnSpc>
                <a:spcPct val="90000"/>
              </a:lnSpc>
              <a:spcBef>
                <a:spcPts val="1000"/>
              </a:spcBef>
              <a:spcAft>
                <a:spcPts val="0"/>
              </a:spcAft>
              <a:buSzPts val="1800"/>
              <a:buNone/>
            </a:pPr>
            <a:r>
              <a:rPr lang="en-US" kern="1200" dirty="0">
                <a:solidFill>
                  <a:schemeClr val="tx1"/>
                </a:solidFill>
                <a:latin typeface="Times New Roman" panose="02020603050405020304" pitchFamily="18" charset="0"/>
                <a:ea typeface="+mj-ea"/>
                <a:cs typeface="Times New Roman" panose="02020603050405020304" pitchFamily="18" charset="0"/>
              </a:rPr>
              <a:t>Light Boost</a:t>
            </a:r>
            <a:endParaRPr dirty="0">
              <a:latin typeface="Times New Roman" panose="02020603050405020304" pitchFamily="18" charset="0"/>
              <a:cs typeface="Times New Roman" panose="02020603050405020304" pitchFamily="18" charset="0"/>
            </a:endParaRPr>
          </a:p>
        </p:txBody>
      </p:sp>
      <p:pic>
        <p:nvPicPr>
          <p:cNvPr id="9" name="Google Shape;186;p15">
            <a:extLst>
              <a:ext uri="{FF2B5EF4-FFF2-40B4-BE49-F238E27FC236}">
                <a16:creationId xmlns:a16="http://schemas.microsoft.com/office/drawing/2014/main" id="{9D41FB5A-D345-10DA-8740-E06117A8B4FE}"/>
              </a:ext>
            </a:extLst>
          </p:cNvPr>
          <p:cNvPicPr preferRelativeResize="0"/>
          <p:nvPr/>
        </p:nvPicPr>
        <p:blipFill rotWithShape="1">
          <a:blip r:embed="rId3"/>
          <a:stretch/>
        </p:blipFill>
        <p:spPr>
          <a:xfrm>
            <a:off x="6250442" y="4017702"/>
            <a:ext cx="5845746" cy="2295144"/>
          </a:xfrm>
          <a:prstGeom prst="rect">
            <a:avLst/>
          </a:prstGeom>
          <a:noFill/>
        </p:spPr>
      </p:pic>
      <p:pic>
        <p:nvPicPr>
          <p:cNvPr id="10" name="Google Shape;185;p15">
            <a:extLst>
              <a:ext uri="{FF2B5EF4-FFF2-40B4-BE49-F238E27FC236}">
                <a16:creationId xmlns:a16="http://schemas.microsoft.com/office/drawing/2014/main" id="{6E887B07-02B7-01AA-5AFF-08BA86A1C4D7}"/>
              </a:ext>
            </a:extLst>
          </p:cNvPr>
          <p:cNvPicPr preferRelativeResize="0"/>
          <p:nvPr/>
        </p:nvPicPr>
        <p:blipFill rotWithShape="1">
          <a:blip r:embed="rId4"/>
          <a:stretch/>
        </p:blipFill>
        <p:spPr>
          <a:xfrm>
            <a:off x="6263694" y="2154766"/>
            <a:ext cx="5845746" cy="1729673"/>
          </a:xfrm>
          <a:prstGeom prst="rect">
            <a:avLst/>
          </a:prstGeom>
          <a:noFill/>
        </p:spPr>
      </p:pic>
      <p:sp>
        <p:nvSpPr>
          <p:cNvPr id="11" name="TextBox 10">
            <a:extLst>
              <a:ext uri="{FF2B5EF4-FFF2-40B4-BE49-F238E27FC236}">
                <a16:creationId xmlns:a16="http://schemas.microsoft.com/office/drawing/2014/main" id="{066640E4-34BF-194E-F26F-ACFC637281AC}"/>
              </a:ext>
            </a:extLst>
          </p:cNvPr>
          <p:cNvSpPr txBox="1"/>
          <p:nvPr/>
        </p:nvSpPr>
        <p:spPr>
          <a:xfrm>
            <a:off x="247206" y="2538030"/>
            <a:ext cx="5688063" cy="3323987"/>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LGBM (Light Gradient Boosting Machine)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LGBM (Light Gradient Boosting Machine)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a powerful machine learning algorithm in the gradient boosting family, similar to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XGBoost</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builds an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ensemble of decision trees iteratively</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where each tree corrects errors from the previous one.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Unlike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XGBoost</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which uses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depth-first growth</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LightGBM</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grows trees leaf-wise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selecting the leaf with the highest loss reduction.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leaf-wise approach results in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more accurate models with fewer trees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LightGBM</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natively handles categorical features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unlike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XGBoost</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which requires manual encoding.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employs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histogram-based algorithms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bucketing continuous features into discrete bins for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faster training on large datasets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while maintaining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LightGBM’s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efficient categorical feature handling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reduces preprocessing efforts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such as one-hot encoding</a:t>
            </a:r>
          </a:p>
        </p:txBody>
      </p:sp>
    </p:spTree>
    <p:extLst>
      <p:ext uri="{BB962C8B-B14F-4D97-AF65-F5344CB8AC3E}">
        <p14:creationId xmlns:p14="http://schemas.microsoft.com/office/powerpoint/2010/main" val="248415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CA129C2F-478D-1892-8912-4425699F09E3}"/>
            </a:ext>
          </a:extLst>
        </p:cNvPr>
        <p:cNvGrpSpPr/>
        <p:nvPr/>
      </p:nvGrpSpPr>
      <p:grpSpPr>
        <a:xfrm>
          <a:off x="0" y="0"/>
          <a:ext cx="0" cy="0"/>
          <a:chOff x="0" y="0"/>
          <a:chExt cx="0" cy="0"/>
        </a:xfrm>
      </p:grpSpPr>
      <p:sp>
        <p:nvSpPr>
          <p:cNvPr id="191" name="Google Shape;191;p17">
            <a:extLst>
              <a:ext uri="{FF2B5EF4-FFF2-40B4-BE49-F238E27FC236}">
                <a16:creationId xmlns:a16="http://schemas.microsoft.com/office/drawing/2014/main" id="{091DEA39-8595-F073-70EF-5776D337E116}"/>
              </a:ext>
            </a:extLst>
          </p:cNvPr>
          <p:cNvSpPr txBox="1">
            <a:spLocks noGrp="1"/>
          </p:cNvSpPr>
          <p:nvPr>
            <p:ph type="title"/>
          </p:nvPr>
        </p:nvSpPr>
        <p:spPr>
          <a:xfrm>
            <a:off x="0" y="1"/>
            <a:ext cx="11353800" cy="93009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1800"/>
              <a:buNone/>
            </a:pPr>
            <a:r>
              <a:rPr lang="en-US" sz="2400" dirty="0">
                <a:latin typeface="Times New Roman" panose="02020603050405020304" pitchFamily="18" charset="0"/>
                <a:cs typeface="Times New Roman" panose="02020603050405020304" pitchFamily="18" charset="0"/>
              </a:rPr>
              <a:t>Lasso and SVR</a:t>
            </a:r>
            <a:endParaRPr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C60591E-28E8-3E7B-A9F3-1369FD11A9CC}"/>
              </a:ext>
            </a:extLst>
          </p:cNvPr>
          <p:cNvSpPr>
            <a:spLocks noGrp="1"/>
          </p:cNvSpPr>
          <p:nvPr>
            <p:ph type="body" idx="1"/>
          </p:nvPr>
        </p:nvSpPr>
        <p:spPr>
          <a:xfrm>
            <a:off x="-119270" y="1563025"/>
            <a:ext cx="6139070" cy="4613938"/>
          </a:xfrm>
        </p:spPr>
        <p:txBody>
          <a:bodyPr>
            <a:normAutofit fontScale="55000" lnSpcReduction="20000"/>
          </a:bodyPr>
          <a:lstStyle/>
          <a:p>
            <a:r>
              <a:rPr lang="en-US" dirty="0">
                <a:latin typeface="Times New Roman" panose="02020603050405020304" pitchFamily="18" charset="0"/>
                <a:cs typeface="Times New Roman" panose="02020603050405020304" pitchFamily="18" charset="0"/>
              </a:rPr>
              <a:t>LASSO stands for Least Absolute Shrinkage and Selection Operator.</a:t>
            </a:r>
          </a:p>
          <a:p>
            <a:r>
              <a:rPr lang="en-US" dirty="0">
                <a:latin typeface="Times New Roman" panose="02020603050405020304" pitchFamily="18" charset="0"/>
                <a:cs typeface="Times New Roman" panose="02020603050405020304" pitchFamily="18" charset="0"/>
              </a:rPr>
              <a:t>LASSO performs both feature selection and regularization in order to enhance the prediction accuracy and interpretability of the resulting model. </a:t>
            </a:r>
          </a:p>
          <a:p>
            <a:r>
              <a:rPr lang="en-US" dirty="0">
                <a:latin typeface="Times New Roman" panose="02020603050405020304" pitchFamily="18" charset="0"/>
                <a:cs typeface="Times New Roman" panose="02020603050405020304" pitchFamily="18" charset="0"/>
              </a:rPr>
              <a:t>Regularization refers to the technique of adding a penalty term to the objective function during training to prevent overfitting and improve generalization performance. </a:t>
            </a:r>
          </a:p>
          <a:p>
            <a:r>
              <a:rPr lang="en-US" dirty="0">
                <a:latin typeface="Times New Roman" panose="02020603050405020304" pitchFamily="18" charset="0"/>
                <a:cs typeface="Times New Roman" panose="02020603050405020304" pitchFamily="18" charset="0"/>
              </a:rPr>
              <a:t>LASSO uses L1 Regularization. L1 penalty shrinks the coefficients of less important variables towards zero, effectively removing them from the model and simplifying it LGBM uses  LGBM Regressor.</a:t>
            </a:r>
          </a:p>
          <a:p>
            <a:r>
              <a:rPr lang="en-US" dirty="0">
                <a:latin typeface="Times New Roman" panose="02020603050405020304" pitchFamily="18" charset="0"/>
                <a:cs typeface="Times New Roman" panose="02020603050405020304" pitchFamily="18" charset="0"/>
              </a:rPr>
              <a:t>Support Vector Regression (SVR) is a machine learning technique used for regression tasks. It is a variant of Support Vector Machines (SVM) and is designed to predict continuous numeric values.</a:t>
            </a:r>
          </a:p>
          <a:p>
            <a:r>
              <a:rPr lang="en-US" dirty="0">
                <a:latin typeface="Times New Roman" panose="02020603050405020304" pitchFamily="18" charset="0"/>
                <a:cs typeface="Times New Roman" panose="02020603050405020304" pitchFamily="18" charset="0"/>
              </a:rPr>
              <a:t>aims to find a function that predicts a continuous target variable while maximizing the margin between the predicted values and the actual data points.</a:t>
            </a:r>
          </a:p>
          <a:p>
            <a:r>
              <a:rPr lang="en-US" dirty="0">
                <a:latin typeface="Times New Roman" panose="02020603050405020304" pitchFamily="18" charset="0"/>
                <a:cs typeface="Times New Roman" panose="02020603050405020304" pitchFamily="18" charset="0"/>
              </a:rPr>
              <a:t>SVR identifies a “margin” around the predicted regression line, and its goal is to fit the line within this margin while minimizing the prediction error SVR uses Standard Scaler function</a:t>
            </a:r>
          </a:p>
          <a:p>
            <a:endParaRPr lang="en-US" dirty="0">
              <a:latin typeface="Times New Roman" panose="02020603050405020304" pitchFamily="18" charset="0"/>
              <a:cs typeface="Times New Roman" panose="02020603050405020304" pitchFamily="18" charset="0"/>
            </a:endParaRPr>
          </a:p>
        </p:txBody>
      </p:sp>
      <p:sp>
        <p:nvSpPr>
          <p:cNvPr id="4" name="Google Shape;192;p17">
            <a:extLst>
              <a:ext uri="{FF2B5EF4-FFF2-40B4-BE49-F238E27FC236}">
                <a16:creationId xmlns:a16="http://schemas.microsoft.com/office/drawing/2014/main" id="{314DE17A-9D90-F214-4ECF-14C839C14A9E}"/>
              </a:ext>
            </a:extLst>
          </p:cNvPr>
          <p:cNvSpPr txBox="1">
            <a:spLocks/>
          </p:cNvSpPr>
          <p:nvPr/>
        </p:nvSpPr>
        <p:spPr>
          <a:xfrm>
            <a:off x="5897217" y="643046"/>
            <a:ext cx="6019800" cy="536749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indent="-228600">
              <a:buFont typeface="Arial"/>
              <a:buNone/>
            </a:pPr>
            <a:r>
              <a:rPr lang="en-US"/>
              <a:t>Lasso Results</a:t>
            </a:r>
            <a:endParaRPr lang="en-US" dirty="0"/>
          </a:p>
        </p:txBody>
      </p:sp>
      <p:pic>
        <p:nvPicPr>
          <p:cNvPr id="5" name="Google Shape;194;p17">
            <a:extLst>
              <a:ext uri="{FF2B5EF4-FFF2-40B4-BE49-F238E27FC236}">
                <a16:creationId xmlns:a16="http://schemas.microsoft.com/office/drawing/2014/main" id="{2CF88DF5-6052-ABB2-6E22-9672E342FD94}"/>
              </a:ext>
            </a:extLst>
          </p:cNvPr>
          <p:cNvPicPr preferRelativeResize="0"/>
          <p:nvPr/>
        </p:nvPicPr>
        <p:blipFill rotWithShape="1">
          <a:blip r:embed="rId3">
            <a:alphaModFix/>
          </a:blip>
          <a:srcRect/>
          <a:stretch/>
        </p:blipFill>
        <p:spPr>
          <a:xfrm>
            <a:off x="5971479" y="1275976"/>
            <a:ext cx="5871276" cy="2148050"/>
          </a:xfrm>
          <a:prstGeom prst="rect">
            <a:avLst/>
          </a:prstGeom>
          <a:noFill/>
          <a:ln>
            <a:noFill/>
          </a:ln>
        </p:spPr>
      </p:pic>
      <p:pic>
        <p:nvPicPr>
          <p:cNvPr id="6" name="Google Shape;195;p17">
            <a:extLst>
              <a:ext uri="{FF2B5EF4-FFF2-40B4-BE49-F238E27FC236}">
                <a16:creationId xmlns:a16="http://schemas.microsoft.com/office/drawing/2014/main" id="{0076502C-AC00-077C-D88E-AECB312FCFF8}"/>
              </a:ext>
            </a:extLst>
          </p:cNvPr>
          <p:cNvPicPr preferRelativeResize="0"/>
          <p:nvPr/>
        </p:nvPicPr>
        <p:blipFill rotWithShape="1">
          <a:blip r:embed="rId4">
            <a:alphaModFix/>
          </a:blip>
          <a:srcRect/>
          <a:stretch/>
        </p:blipFill>
        <p:spPr>
          <a:xfrm>
            <a:off x="5913991" y="4358624"/>
            <a:ext cx="6003026" cy="2332952"/>
          </a:xfrm>
          <a:prstGeom prst="rect">
            <a:avLst/>
          </a:prstGeom>
          <a:noFill/>
          <a:ln>
            <a:noFill/>
          </a:ln>
        </p:spPr>
      </p:pic>
      <p:sp>
        <p:nvSpPr>
          <p:cNvPr id="7" name="Google Shape;196;p17">
            <a:extLst>
              <a:ext uri="{FF2B5EF4-FFF2-40B4-BE49-F238E27FC236}">
                <a16:creationId xmlns:a16="http://schemas.microsoft.com/office/drawing/2014/main" id="{D1AF4284-68B6-C0EC-5B13-60CDFFC2E86B}"/>
              </a:ext>
            </a:extLst>
          </p:cNvPr>
          <p:cNvSpPr txBox="1"/>
          <p:nvPr/>
        </p:nvSpPr>
        <p:spPr>
          <a:xfrm>
            <a:off x="5971479" y="3671059"/>
            <a:ext cx="4745738" cy="117626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Arial"/>
                <a:ea typeface="Arial"/>
                <a:cs typeface="Arial"/>
                <a:sym typeface="Arial"/>
              </a:rPr>
              <a:t>SVR Results</a:t>
            </a:r>
            <a:endParaRPr sz="28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63449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0"/>
        <p:cNvGrpSpPr/>
        <p:nvPr/>
      </p:nvGrpSpPr>
      <p:grpSpPr>
        <a:xfrm>
          <a:off x="0" y="0"/>
          <a:ext cx="0" cy="0"/>
          <a:chOff x="0" y="0"/>
          <a:chExt cx="0" cy="0"/>
        </a:xfrm>
      </p:grpSpPr>
      <p:sp>
        <p:nvSpPr>
          <p:cNvPr id="207" name="Rectangle 20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Google Shape;201;p19"/>
          <p:cNvSpPr txBox="1">
            <a:spLocks noGrp="1"/>
          </p:cNvSpPr>
          <p:nvPr>
            <p:ph type="title"/>
          </p:nvPr>
        </p:nvSpPr>
        <p:spPr>
          <a:xfrm>
            <a:off x="556532" y="643467"/>
            <a:ext cx="11210925" cy="744836"/>
          </a:xfrm>
          <a:prstGeom prst="rect">
            <a:avLst/>
          </a:prstGeom>
        </p:spPr>
        <p:txBody>
          <a:bodyPr spcFirstLastPara="1" vert="horz" lIns="91440" tIns="45720" rIns="91440" bIns="45720" rtlCol="0" anchor="ctr" anchorCtr="0">
            <a:normAutofit/>
          </a:bodyPr>
          <a:lstStyle/>
          <a:p>
            <a:pPr marL="0" lvl="0" indent="0" algn="ctr">
              <a:spcBef>
                <a:spcPct val="0"/>
              </a:spcBef>
              <a:spcAft>
                <a:spcPts val="0"/>
              </a:spcAft>
              <a:buClr>
                <a:schemeClr val="dk1"/>
              </a:buClr>
              <a:buSzPts val="1800"/>
            </a:pPr>
            <a:r>
              <a:rPr lang="en-US" sz="3200" kern="1200">
                <a:solidFill>
                  <a:schemeClr val="bg1"/>
                </a:solidFill>
                <a:latin typeface="+mj-lt"/>
                <a:ea typeface="+mj-ea"/>
                <a:cs typeface="+mj-cs"/>
              </a:rPr>
              <a:t>Model Evaluation on Train Data</a:t>
            </a:r>
          </a:p>
        </p:txBody>
      </p:sp>
      <p:pic>
        <p:nvPicPr>
          <p:cNvPr id="202" name="Google Shape;202;p19"/>
          <p:cNvPicPr preferRelativeResize="0"/>
          <p:nvPr/>
        </p:nvPicPr>
        <p:blipFill rotWithShape="1">
          <a:blip r:embed="rId3"/>
          <a:stretch/>
        </p:blipFill>
        <p:spPr>
          <a:xfrm>
            <a:off x="449705" y="1675227"/>
            <a:ext cx="11017770" cy="5010386"/>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6"/>
        <p:cNvGrpSpPr/>
        <p:nvPr/>
      </p:nvGrpSpPr>
      <p:grpSpPr>
        <a:xfrm>
          <a:off x="0" y="0"/>
          <a:ext cx="0" cy="0"/>
          <a:chOff x="0" y="0"/>
          <a:chExt cx="0" cy="0"/>
        </a:xfrm>
      </p:grpSpPr>
      <p:sp>
        <p:nvSpPr>
          <p:cNvPr id="213" name="Rectangle 2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Google Shape;207;p20"/>
          <p:cNvSpPr txBox="1">
            <a:spLocks noGrp="1"/>
          </p:cNvSpPr>
          <p:nvPr>
            <p:ph type="title"/>
          </p:nvPr>
        </p:nvSpPr>
        <p:spPr>
          <a:xfrm>
            <a:off x="556532" y="643467"/>
            <a:ext cx="11210925" cy="744836"/>
          </a:xfrm>
          <a:prstGeom prst="rect">
            <a:avLst/>
          </a:prstGeom>
        </p:spPr>
        <p:txBody>
          <a:bodyPr spcFirstLastPara="1" vert="horz" lIns="91440" tIns="45720" rIns="91440" bIns="45720" rtlCol="0" anchor="ctr" anchorCtr="0">
            <a:normAutofit/>
          </a:bodyPr>
          <a:lstStyle/>
          <a:p>
            <a:pPr marL="0" lvl="0" indent="0" algn="ctr">
              <a:spcBef>
                <a:spcPct val="0"/>
              </a:spcBef>
              <a:spcAft>
                <a:spcPts val="0"/>
              </a:spcAft>
              <a:buClr>
                <a:schemeClr val="dk1"/>
              </a:buClr>
              <a:buSzPts val="1800"/>
            </a:pPr>
            <a:r>
              <a:rPr lang="en-US" sz="3200" kern="1200">
                <a:solidFill>
                  <a:schemeClr val="bg1"/>
                </a:solidFill>
                <a:latin typeface="+mj-lt"/>
                <a:ea typeface="+mj-ea"/>
                <a:cs typeface="+mj-cs"/>
              </a:rPr>
              <a:t>Model Evaluation on Test Data</a:t>
            </a:r>
          </a:p>
        </p:txBody>
      </p:sp>
      <p:pic>
        <p:nvPicPr>
          <p:cNvPr id="208" name="Google Shape;208;p20"/>
          <p:cNvPicPr preferRelativeResize="0"/>
          <p:nvPr/>
        </p:nvPicPr>
        <p:blipFill rotWithShape="1">
          <a:blip r:embed="rId3"/>
          <a:stretch/>
        </p:blipFill>
        <p:spPr>
          <a:xfrm>
            <a:off x="166609" y="1675227"/>
            <a:ext cx="11420788" cy="4920445"/>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2"/>
        <p:cNvGrpSpPr/>
        <p:nvPr/>
      </p:nvGrpSpPr>
      <p:grpSpPr>
        <a:xfrm>
          <a:off x="0" y="0"/>
          <a:ext cx="0" cy="0"/>
          <a:chOff x="0" y="0"/>
          <a:chExt cx="0" cy="0"/>
        </a:xfrm>
      </p:grpSpPr>
      <p:sp>
        <p:nvSpPr>
          <p:cNvPr id="219" name="Rectangle 2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Google Shape;213;p21"/>
          <p:cNvSpPr txBox="1">
            <a:spLocks noGrp="1"/>
          </p:cNvSpPr>
          <p:nvPr>
            <p:ph type="title"/>
          </p:nvPr>
        </p:nvSpPr>
        <p:spPr>
          <a:xfrm>
            <a:off x="556532" y="643467"/>
            <a:ext cx="11210925" cy="744836"/>
          </a:xfrm>
          <a:prstGeom prst="rect">
            <a:avLst/>
          </a:prstGeom>
        </p:spPr>
        <p:txBody>
          <a:bodyPr spcFirstLastPara="1" vert="horz" lIns="91440" tIns="45720" rIns="91440" bIns="45720" rtlCol="0" anchor="ctr" anchorCtr="0">
            <a:normAutofit/>
          </a:bodyPr>
          <a:lstStyle/>
          <a:p>
            <a:pPr marL="0" lvl="0" indent="0" algn="ctr">
              <a:spcBef>
                <a:spcPct val="0"/>
              </a:spcBef>
              <a:spcAft>
                <a:spcPts val="0"/>
              </a:spcAft>
              <a:buClr>
                <a:schemeClr val="dk1"/>
              </a:buClr>
              <a:buSzPct val="45454"/>
            </a:pPr>
            <a:r>
              <a:rPr lang="en-US" sz="2200" kern="1200">
                <a:solidFill>
                  <a:schemeClr val="bg1"/>
                </a:solidFill>
                <a:latin typeface="+mj-lt"/>
                <a:ea typeface="+mj-ea"/>
                <a:cs typeface="+mj-cs"/>
              </a:rPr>
              <a:t>Predictions including 2020 to 2025 across all categories</a:t>
            </a:r>
            <a:br>
              <a:rPr lang="en-US" sz="2200" kern="1200">
                <a:solidFill>
                  <a:schemeClr val="bg1"/>
                </a:solidFill>
                <a:latin typeface="+mj-lt"/>
                <a:ea typeface="+mj-ea"/>
                <a:cs typeface="+mj-cs"/>
              </a:rPr>
            </a:br>
            <a:endParaRPr lang="en-US" sz="2200" kern="1200">
              <a:solidFill>
                <a:schemeClr val="bg1"/>
              </a:solidFill>
              <a:latin typeface="+mj-lt"/>
              <a:ea typeface="+mj-ea"/>
              <a:cs typeface="+mj-cs"/>
            </a:endParaRPr>
          </a:p>
        </p:txBody>
      </p:sp>
      <p:pic>
        <p:nvPicPr>
          <p:cNvPr id="214" name="Google Shape;214;p21"/>
          <p:cNvPicPr preferRelativeResize="0"/>
          <p:nvPr/>
        </p:nvPicPr>
        <p:blipFill rotWithShape="1">
          <a:blip r:embed="rId3"/>
          <a:stretch/>
        </p:blipFill>
        <p:spPr>
          <a:xfrm>
            <a:off x="556533" y="1558977"/>
            <a:ext cx="11210924" cy="5126636"/>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8"/>
        <p:cNvGrpSpPr/>
        <p:nvPr/>
      </p:nvGrpSpPr>
      <p:grpSpPr>
        <a:xfrm>
          <a:off x="0" y="0"/>
          <a:ext cx="0" cy="0"/>
          <a:chOff x="0" y="0"/>
          <a:chExt cx="0" cy="0"/>
        </a:xfrm>
      </p:grpSpPr>
      <p:sp useBgFill="1">
        <p:nvSpPr>
          <p:cNvPr id="224" name="Rectangle 22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Freeform: Shape 22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Google Shape;219;p37"/>
          <p:cNvSpPr txBox="1">
            <a:spLocks noGrp="1"/>
          </p:cNvSpPr>
          <p:nvPr>
            <p:ph type="title"/>
          </p:nvPr>
        </p:nvSpPr>
        <p:spPr>
          <a:xfrm>
            <a:off x="686834" y="1153572"/>
            <a:ext cx="3200400" cy="4461163"/>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kern="1200">
                <a:solidFill>
                  <a:srgbClr val="FFFFFF"/>
                </a:solidFill>
                <a:latin typeface="+mj-lt"/>
                <a:ea typeface="+mj-ea"/>
                <a:cs typeface="+mj-cs"/>
              </a:rPr>
              <a:t>Conclusion</a:t>
            </a:r>
          </a:p>
        </p:txBody>
      </p:sp>
      <p:sp>
        <p:nvSpPr>
          <p:cNvPr id="228" name="Arc 22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73D613FF-7F3F-D12C-72FC-D174DFB4AF75}"/>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200" b="1" kern="1200">
                <a:solidFill>
                  <a:schemeClr val="tx1"/>
                </a:solidFill>
                <a:latin typeface="+mn-lt"/>
                <a:ea typeface="+mn-ea"/>
                <a:cs typeface="+mn-cs"/>
              </a:rPr>
              <a:t>Overview of the Project</a:t>
            </a:r>
          </a:p>
          <a:p>
            <a:pPr lvl="2" indent="-228600">
              <a:lnSpc>
                <a:spcPct val="90000"/>
              </a:lnSpc>
              <a:spcAft>
                <a:spcPts val="600"/>
              </a:spcAft>
              <a:buFont typeface="Arial" panose="020B0604020202020204" pitchFamily="34" charset="0"/>
              <a:buChar char="•"/>
            </a:pPr>
            <a:r>
              <a:rPr lang="en-US" sz="1200" kern="1200">
                <a:solidFill>
                  <a:schemeClr val="tx1"/>
                </a:solidFill>
                <a:latin typeface="+mn-lt"/>
                <a:ea typeface="+mn-ea"/>
                <a:cs typeface="+mn-cs"/>
              </a:rPr>
              <a:t>Predict housing market prices using machine learning techniques.</a:t>
            </a:r>
          </a:p>
          <a:p>
            <a:pPr lvl="2" indent="-228600">
              <a:lnSpc>
                <a:spcPct val="90000"/>
              </a:lnSpc>
              <a:spcAft>
                <a:spcPts val="600"/>
              </a:spcAft>
              <a:buFont typeface="Arial" panose="020B0604020202020204" pitchFamily="34" charset="0"/>
              <a:buChar char="•"/>
            </a:pPr>
            <a:r>
              <a:rPr lang="en-US" sz="1200" kern="1200">
                <a:solidFill>
                  <a:schemeClr val="tx1"/>
                </a:solidFill>
                <a:latin typeface="+mn-lt"/>
                <a:ea typeface="+mn-ea"/>
                <a:cs typeface="+mn-cs"/>
              </a:rPr>
              <a:t>Traditional property valuation methods are often inefficient and subjective.</a:t>
            </a:r>
          </a:p>
          <a:p>
            <a:pPr indent="-228600">
              <a:lnSpc>
                <a:spcPct val="90000"/>
              </a:lnSpc>
              <a:spcAft>
                <a:spcPts val="600"/>
              </a:spcAft>
              <a:buFont typeface="Arial" panose="020B0604020202020204" pitchFamily="34" charset="0"/>
              <a:buChar char="•"/>
            </a:pPr>
            <a:endParaRPr lang="en-US" sz="1200" b="1" kern="1200">
              <a:solidFill>
                <a:schemeClr val="tx1"/>
              </a:solidFill>
              <a:latin typeface="+mn-lt"/>
              <a:ea typeface="+mn-ea"/>
              <a:cs typeface="+mn-cs"/>
            </a:endParaRPr>
          </a:p>
          <a:p>
            <a:pPr indent="-228600">
              <a:lnSpc>
                <a:spcPct val="90000"/>
              </a:lnSpc>
              <a:spcAft>
                <a:spcPts val="600"/>
              </a:spcAft>
              <a:buFont typeface="Arial" panose="020B0604020202020204" pitchFamily="34" charset="0"/>
              <a:buChar char="•"/>
            </a:pPr>
            <a:r>
              <a:rPr lang="en-US" sz="1200" b="1" kern="1200">
                <a:solidFill>
                  <a:schemeClr val="tx1"/>
                </a:solidFill>
                <a:latin typeface="+mn-lt"/>
                <a:ea typeface="+mn-ea"/>
                <a:cs typeface="+mn-cs"/>
              </a:rPr>
              <a:t>Dataset Preprocessing:</a:t>
            </a:r>
          </a:p>
          <a:p>
            <a:pPr marL="742950" lvl="1" indent="-228600">
              <a:lnSpc>
                <a:spcPct val="90000"/>
              </a:lnSpc>
              <a:spcAft>
                <a:spcPts val="600"/>
              </a:spcAft>
              <a:buFont typeface="Arial" panose="020B0604020202020204" pitchFamily="34" charset="0"/>
              <a:buChar char="•"/>
            </a:pPr>
            <a:r>
              <a:rPr lang="en-US" sz="1200" kern="1200">
                <a:solidFill>
                  <a:schemeClr val="tx1"/>
                </a:solidFill>
                <a:latin typeface="+mn-lt"/>
                <a:ea typeface="+mn-ea"/>
                <a:cs typeface="+mn-cs"/>
              </a:rPr>
              <a:t>Handling missing values using imputation techniques.</a:t>
            </a:r>
          </a:p>
          <a:p>
            <a:pPr marL="742950" lvl="1" indent="-228600">
              <a:lnSpc>
                <a:spcPct val="90000"/>
              </a:lnSpc>
              <a:spcAft>
                <a:spcPts val="600"/>
              </a:spcAft>
              <a:buFont typeface="Arial" panose="020B0604020202020204" pitchFamily="34" charset="0"/>
              <a:buChar char="•"/>
            </a:pPr>
            <a:r>
              <a:rPr lang="en-US" sz="1200" kern="1200">
                <a:solidFill>
                  <a:schemeClr val="tx1"/>
                </a:solidFill>
                <a:latin typeface="+mn-lt"/>
                <a:ea typeface="+mn-ea"/>
                <a:cs typeface="+mn-cs"/>
              </a:rPr>
              <a:t>Identifying and removing outliers using IQR and Z-score normalization.</a:t>
            </a:r>
          </a:p>
          <a:p>
            <a:pPr marL="742950" lvl="1" indent="-228600">
              <a:lnSpc>
                <a:spcPct val="90000"/>
              </a:lnSpc>
              <a:spcAft>
                <a:spcPts val="600"/>
              </a:spcAft>
              <a:buFont typeface="Arial" panose="020B0604020202020204" pitchFamily="34" charset="0"/>
              <a:buChar char="•"/>
            </a:pPr>
            <a:r>
              <a:rPr lang="en-US" sz="1200" kern="1200">
                <a:solidFill>
                  <a:schemeClr val="tx1"/>
                </a:solidFill>
                <a:latin typeface="+mn-lt"/>
                <a:ea typeface="+mn-ea"/>
                <a:cs typeface="+mn-cs"/>
              </a:rPr>
              <a:t>Encoding categorical features for model compatibility.</a:t>
            </a:r>
          </a:p>
          <a:p>
            <a:pPr marL="742950" lvl="1" indent="-228600">
              <a:lnSpc>
                <a:spcPct val="90000"/>
              </a:lnSpc>
              <a:spcAft>
                <a:spcPts val="600"/>
              </a:spcAft>
              <a:buFont typeface="Arial" panose="020B0604020202020204" pitchFamily="34" charset="0"/>
              <a:buChar char="•"/>
            </a:pPr>
            <a:endParaRPr lang="en-US" sz="1200" kern="1200">
              <a:solidFill>
                <a:schemeClr val="tx1"/>
              </a:solidFill>
              <a:latin typeface="+mn-lt"/>
              <a:ea typeface="+mn-ea"/>
              <a:cs typeface="+mn-cs"/>
            </a:endParaRPr>
          </a:p>
          <a:p>
            <a:pPr indent="-228600">
              <a:lnSpc>
                <a:spcPct val="90000"/>
              </a:lnSpc>
              <a:spcAft>
                <a:spcPts val="600"/>
              </a:spcAft>
              <a:buFont typeface="Arial" panose="020B0604020202020204" pitchFamily="34" charset="0"/>
              <a:buChar char="•"/>
            </a:pPr>
            <a:r>
              <a:rPr lang="en-US" sz="1200" b="1" kern="1200">
                <a:solidFill>
                  <a:schemeClr val="tx1"/>
                </a:solidFill>
                <a:latin typeface="+mn-lt"/>
                <a:ea typeface="+mn-ea"/>
                <a:cs typeface="+mn-cs"/>
              </a:rPr>
              <a:t>Machine Learning Models Implemented:-</a:t>
            </a:r>
          </a:p>
          <a:p>
            <a:pPr indent="-228600">
              <a:lnSpc>
                <a:spcPct val="90000"/>
              </a:lnSpc>
              <a:spcAft>
                <a:spcPts val="600"/>
              </a:spcAft>
              <a:buFont typeface="Arial" panose="020B0604020202020204" pitchFamily="34" charset="0"/>
              <a:buChar char="•"/>
            </a:pPr>
            <a:r>
              <a:rPr lang="en-US" sz="1200" kern="1200">
                <a:solidFill>
                  <a:schemeClr val="tx1"/>
                </a:solidFill>
                <a:latin typeface="+mn-lt"/>
                <a:ea typeface="+mn-ea"/>
                <a:cs typeface="+mn-cs"/>
              </a:rPr>
              <a:t>XGBoost (Extreme Gradient Boosting)               LightGBM (Light Gradient Boosting Machine)</a:t>
            </a:r>
          </a:p>
          <a:p>
            <a:pPr indent="-228600">
              <a:lnSpc>
                <a:spcPct val="90000"/>
              </a:lnSpc>
              <a:spcAft>
                <a:spcPts val="600"/>
              </a:spcAft>
              <a:buFont typeface="Arial" panose="020B0604020202020204" pitchFamily="34" charset="0"/>
              <a:buChar char="•"/>
            </a:pPr>
            <a:r>
              <a:rPr lang="en-US" sz="1200" kern="1200">
                <a:solidFill>
                  <a:schemeClr val="tx1"/>
                </a:solidFill>
                <a:latin typeface="+mn-lt"/>
                <a:ea typeface="+mn-ea"/>
                <a:cs typeface="+mn-cs"/>
              </a:rPr>
              <a:t>Lasso Regression                                                Support Vector Regression (SVR)</a:t>
            </a:r>
          </a:p>
          <a:p>
            <a:pPr indent="-228600">
              <a:lnSpc>
                <a:spcPct val="90000"/>
              </a:lnSpc>
              <a:spcAft>
                <a:spcPts val="600"/>
              </a:spcAft>
              <a:buFont typeface="Arial" panose="020B0604020202020204" pitchFamily="34" charset="0"/>
              <a:buChar char="•"/>
            </a:pPr>
            <a:r>
              <a:rPr lang="en-US" sz="1200" kern="1200">
                <a:solidFill>
                  <a:schemeClr val="tx1"/>
                </a:solidFill>
                <a:latin typeface="+mn-lt"/>
                <a:ea typeface="+mn-ea"/>
                <a:cs typeface="+mn-cs"/>
              </a:rPr>
              <a:t>Model performance was evaluated using RMSE, MAE, and accuracy scores.</a:t>
            </a:r>
          </a:p>
          <a:p>
            <a:pPr indent="-228600">
              <a:lnSpc>
                <a:spcPct val="90000"/>
              </a:lnSpc>
              <a:spcAft>
                <a:spcPts val="600"/>
              </a:spcAft>
              <a:buFont typeface="Arial" panose="020B0604020202020204" pitchFamily="34" charset="0"/>
              <a:buChar char="•"/>
            </a:pPr>
            <a:endParaRPr lang="en-US" sz="1200" b="1" kern="1200">
              <a:solidFill>
                <a:schemeClr val="tx1"/>
              </a:solidFill>
              <a:latin typeface="+mn-lt"/>
              <a:ea typeface="+mn-ea"/>
              <a:cs typeface="+mn-cs"/>
            </a:endParaRPr>
          </a:p>
          <a:p>
            <a:pPr indent="-228600">
              <a:lnSpc>
                <a:spcPct val="90000"/>
              </a:lnSpc>
              <a:spcAft>
                <a:spcPts val="600"/>
              </a:spcAft>
              <a:buFont typeface="Arial" panose="020B0604020202020204" pitchFamily="34" charset="0"/>
              <a:buChar char="•"/>
            </a:pPr>
            <a:r>
              <a:rPr lang="en-US" sz="1200" b="1" kern="1200">
                <a:solidFill>
                  <a:schemeClr val="tx1"/>
                </a:solidFill>
                <a:latin typeface="+mn-lt"/>
                <a:ea typeface="+mn-ea"/>
                <a:cs typeface="+mn-cs"/>
              </a:rPr>
              <a:t>Key Findings</a:t>
            </a:r>
          </a:p>
          <a:p>
            <a:pPr indent="-228600">
              <a:lnSpc>
                <a:spcPct val="90000"/>
              </a:lnSpc>
              <a:spcAft>
                <a:spcPts val="600"/>
              </a:spcAft>
              <a:buFont typeface="Arial" panose="020B0604020202020204" pitchFamily="34" charset="0"/>
              <a:buChar char="•"/>
            </a:pPr>
            <a:r>
              <a:rPr lang="en-US" sz="1200" kern="1200">
                <a:solidFill>
                  <a:schemeClr val="tx1"/>
                </a:solidFill>
                <a:latin typeface="+mn-lt"/>
                <a:ea typeface="+mn-ea"/>
                <a:cs typeface="+mn-cs"/>
              </a:rPr>
              <a:t>Machine learning significantly improves housing price predictions compared to traditional methods.</a:t>
            </a:r>
          </a:p>
          <a:p>
            <a:pPr indent="-228600">
              <a:lnSpc>
                <a:spcPct val="90000"/>
              </a:lnSpc>
              <a:spcAft>
                <a:spcPts val="600"/>
              </a:spcAft>
              <a:buFont typeface="Arial" panose="020B0604020202020204" pitchFamily="34" charset="0"/>
              <a:buChar char="•"/>
            </a:pPr>
            <a:r>
              <a:rPr lang="en-US" sz="1200" b="1" kern="1200">
                <a:solidFill>
                  <a:schemeClr val="tx1"/>
                </a:solidFill>
                <a:latin typeface="+mn-lt"/>
                <a:ea typeface="+mn-ea"/>
                <a:cs typeface="+mn-cs"/>
              </a:rPr>
              <a:t>XGBoost outperformed other models</a:t>
            </a:r>
            <a:r>
              <a:rPr lang="en-US" sz="1200" kern="1200">
                <a:solidFill>
                  <a:schemeClr val="tx1"/>
                </a:solidFill>
                <a:latin typeface="+mn-lt"/>
                <a:ea typeface="+mn-ea"/>
                <a:cs typeface="+mn-cs"/>
              </a:rPr>
              <a:t>, handling non-linear relationships effectively and managing missing values without imputation.</a:t>
            </a:r>
          </a:p>
          <a:p>
            <a:pPr indent="-228600">
              <a:lnSpc>
                <a:spcPct val="90000"/>
              </a:lnSpc>
              <a:spcAft>
                <a:spcPts val="600"/>
              </a:spcAft>
              <a:buFont typeface="Arial" panose="020B0604020202020204" pitchFamily="34" charset="0"/>
              <a:buChar char="•"/>
            </a:pPr>
            <a:endParaRPr lang="en-US" sz="1200" b="1" kern="1200">
              <a:solidFill>
                <a:schemeClr val="tx1"/>
              </a:solidFill>
              <a:latin typeface="+mn-lt"/>
              <a:ea typeface="+mn-ea"/>
              <a:cs typeface="+mn-cs"/>
            </a:endParaRPr>
          </a:p>
          <a:p>
            <a:pPr indent="-228600">
              <a:lnSpc>
                <a:spcPct val="90000"/>
              </a:lnSpc>
              <a:spcAft>
                <a:spcPts val="600"/>
              </a:spcAft>
              <a:buFont typeface="Arial" panose="020B0604020202020204" pitchFamily="34" charset="0"/>
              <a:buChar char="•"/>
            </a:pPr>
            <a:r>
              <a:rPr lang="en-US" sz="1200" b="1" kern="1200">
                <a:solidFill>
                  <a:schemeClr val="tx1"/>
                </a:solidFill>
                <a:latin typeface="+mn-lt"/>
                <a:ea typeface="+mn-ea"/>
                <a:cs typeface="+mn-cs"/>
              </a:rPr>
              <a:t>Implications</a:t>
            </a:r>
          </a:p>
          <a:p>
            <a:pPr indent="-228600">
              <a:lnSpc>
                <a:spcPct val="90000"/>
              </a:lnSpc>
              <a:spcAft>
                <a:spcPts val="600"/>
              </a:spcAft>
              <a:buFont typeface="Arial" panose="020B0604020202020204" pitchFamily="34" charset="0"/>
              <a:buChar char="•"/>
            </a:pPr>
            <a:r>
              <a:rPr lang="en-US" sz="1200" kern="1200">
                <a:solidFill>
                  <a:schemeClr val="tx1"/>
                </a:solidFill>
                <a:latin typeface="+mn-lt"/>
                <a:ea typeface="+mn-ea"/>
                <a:cs typeface="+mn-cs"/>
              </a:rPr>
              <a:t>The model provides </a:t>
            </a:r>
            <a:r>
              <a:rPr lang="en-US" sz="1200" b="1" kern="1200">
                <a:solidFill>
                  <a:schemeClr val="tx1"/>
                </a:solidFill>
                <a:latin typeface="+mn-lt"/>
                <a:ea typeface="+mn-ea"/>
                <a:cs typeface="+mn-cs"/>
              </a:rPr>
              <a:t>a more objective and data-driven approach</a:t>
            </a:r>
            <a:r>
              <a:rPr lang="en-US" sz="1200" kern="1200">
                <a:solidFill>
                  <a:schemeClr val="tx1"/>
                </a:solidFill>
                <a:latin typeface="+mn-lt"/>
                <a:ea typeface="+mn-ea"/>
                <a:cs typeface="+mn-cs"/>
              </a:rPr>
              <a:t> to property valuation.</a:t>
            </a:r>
          </a:p>
          <a:p>
            <a:pPr indent="-228600">
              <a:lnSpc>
                <a:spcPct val="90000"/>
              </a:lnSpc>
              <a:spcAft>
                <a:spcPts val="600"/>
              </a:spcAft>
              <a:buFont typeface="Arial" panose="020B0604020202020204" pitchFamily="34" charset="0"/>
              <a:buChar char="•"/>
            </a:pPr>
            <a:r>
              <a:rPr lang="en-US" sz="1200" kern="1200">
                <a:solidFill>
                  <a:schemeClr val="tx1"/>
                </a:solidFill>
                <a:latin typeface="+mn-lt"/>
                <a:ea typeface="+mn-ea"/>
                <a:cs typeface="+mn-cs"/>
              </a:rPr>
              <a:t>Helps </a:t>
            </a:r>
            <a:r>
              <a:rPr lang="en-US" sz="1200" b="1" kern="1200">
                <a:solidFill>
                  <a:schemeClr val="tx1"/>
                </a:solidFill>
                <a:latin typeface="+mn-lt"/>
                <a:ea typeface="+mn-ea"/>
                <a:cs typeface="+mn-cs"/>
              </a:rPr>
              <a:t>real estate professionals, investors, and policymakers</a:t>
            </a:r>
            <a:r>
              <a:rPr lang="en-US" sz="1200" kern="1200">
                <a:solidFill>
                  <a:schemeClr val="tx1"/>
                </a:solidFill>
                <a:latin typeface="+mn-lt"/>
                <a:ea typeface="+mn-ea"/>
                <a:cs typeface="+mn-cs"/>
              </a:rPr>
              <a:t> make better decisions based on market conditions.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8">
          <a:extLst>
            <a:ext uri="{FF2B5EF4-FFF2-40B4-BE49-F238E27FC236}">
              <a16:creationId xmlns:a16="http://schemas.microsoft.com/office/drawing/2014/main" id="{3811FE28-7F8A-79E4-B308-22B65F3FD926}"/>
            </a:ext>
          </a:extLst>
        </p:cNvPr>
        <p:cNvGrpSpPr/>
        <p:nvPr/>
      </p:nvGrpSpPr>
      <p:grpSpPr>
        <a:xfrm>
          <a:off x="0" y="0"/>
          <a:ext cx="0" cy="0"/>
          <a:chOff x="0" y="0"/>
          <a:chExt cx="0" cy="0"/>
        </a:xfrm>
      </p:grpSpPr>
      <p:sp useBgFill="1">
        <p:nvSpPr>
          <p:cNvPr id="224" name="Rectangle 22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Freeform: Shape 22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Google Shape;219;p37">
            <a:extLst>
              <a:ext uri="{FF2B5EF4-FFF2-40B4-BE49-F238E27FC236}">
                <a16:creationId xmlns:a16="http://schemas.microsoft.com/office/drawing/2014/main" id="{997652B6-90F5-A8C1-DA7F-4BACF47D00CF}"/>
              </a:ext>
            </a:extLst>
          </p:cNvPr>
          <p:cNvSpPr txBox="1">
            <a:spLocks noGrp="1"/>
          </p:cNvSpPr>
          <p:nvPr>
            <p:ph type="title"/>
          </p:nvPr>
        </p:nvSpPr>
        <p:spPr>
          <a:xfrm>
            <a:off x="686834" y="1153572"/>
            <a:ext cx="3200400" cy="4461163"/>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kern="1200">
                <a:solidFill>
                  <a:srgbClr val="FFFFFF"/>
                </a:solidFill>
                <a:latin typeface="+mj-lt"/>
                <a:ea typeface="+mj-ea"/>
                <a:cs typeface="+mj-cs"/>
              </a:rPr>
              <a:t>Future Work</a:t>
            </a:r>
          </a:p>
        </p:txBody>
      </p:sp>
      <p:sp>
        <p:nvSpPr>
          <p:cNvPr id="228" name="Arc 22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378F5BD4-C583-FD3E-1F28-78A4E13AC7E1}"/>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1" kern="1200" dirty="0">
                <a:solidFill>
                  <a:schemeClr val="tx1"/>
                </a:solidFill>
                <a:latin typeface="+mn-lt"/>
                <a:ea typeface="+mn-ea"/>
                <a:cs typeface="+mn-cs"/>
              </a:rPr>
              <a:t>Revisit to Identify the Best Model, Refine Model, and Retrain Models</a:t>
            </a:r>
          </a:p>
          <a:p>
            <a:pPr indent="-228600">
              <a:lnSpc>
                <a:spcPct val="90000"/>
              </a:lnSpc>
              <a:spcAft>
                <a:spcPts val="600"/>
              </a:spcAft>
              <a:buFont typeface="Arial" panose="020B0604020202020204" pitchFamily="34" charset="0"/>
              <a:buChar char="•"/>
            </a:pPr>
            <a:r>
              <a:rPr lang="en-US" kern="1200" dirty="0">
                <a:solidFill>
                  <a:schemeClr val="tx1"/>
                </a:solidFill>
                <a:latin typeface="+mn-lt"/>
                <a:ea typeface="+mn-ea"/>
                <a:cs typeface="+mn-cs"/>
              </a:rPr>
              <a:t>Compare the performance of multiple machine learning models (</a:t>
            </a:r>
            <a:r>
              <a:rPr lang="en-US" kern="1200" dirty="0" err="1">
                <a:solidFill>
                  <a:schemeClr val="tx1"/>
                </a:solidFill>
                <a:latin typeface="+mn-lt"/>
                <a:ea typeface="+mn-ea"/>
                <a:cs typeface="+mn-cs"/>
              </a:rPr>
              <a:t>XGBoost</a:t>
            </a:r>
            <a:r>
              <a:rPr lang="en-US" kern="1200" dirty="0">
                <a:solidFill>
                  <a:schemeClr val="tx1"/>
                </a:solidFill>
                <a:latin typeface="+mn-lt"/>
                <a:ea typeface="+mn-ea"/>
                <a:cs typeface="+mn-cs"/>
              </a:rPr>
              <a:t>, </a:t>
            </a:r>
            <a:r>
              <a:rPr lang="en-US" kern="1200" dirty="0" err="1">
                <a:solidFill>
                  <a:schemeClr val="tx1"/>
                </a:solidFill>
                <a:latin typeface="+mn-lt"/>
                <a:ea typeface="+mn-ea"/>
                <a:cs typeface="+mn-cs"/>
              </a:rPr>
              <a:t>LightGBM</a:t>
            </a:r>
            <a:r>
              <a:rPr lang="en-US" kern="1200" dirty="0">
                <a:solidFill>
                  <a:schemeClr val="tx1"/>
                </a:solidFill>
                <a:latin typeface="+mn-lt"/>
                <a:ea typeface="+mn-ea"/>
                <a:cs typeface="+mn-cs"/>
              </a:rPr>
              <a:t>, SVR, Lasso) to identify the best one.</a:t>
            </a:r>
          </a:p>
          <a:p>
            <a:pPr indent="-228600">
              <a:lnSpc>
                <a:spcPct val="90000"/>
              </a:lnSpc>
              <a:spcAft>
                <a:spcPts val="600"/>
              </a:spcAft>
              <a:buFont typeface="Arial" panose="020B0604020202020204" pitchFamily="34" charset="0"/>
              <a:buChar char="•"/>
            </a:pPr>
            <a:r>
              <a:rPr lang="en-US" kern="1200" dirty="0">
                <a:solidFill>
                  <a:schemeClr val="tx1"/>
                </a:solidFill>
                <a:latin typeface="+mn-lt"/>
                <a:ea typeface="+mn-ea"/>
                <a:cs typeface="+mn-cs"/>
              </a:rPr>
              <a:t>Fine-tune hyperparameters for optimal performance and </a:t>
            </a:r>
            <a:r>
              <a:rPr lang="en-US" b="1" kern="1200" dirty="0">
                <a:solidFill>
                  <a:schemeClr val="tx1"/>
                </a:solidFill>
                <a:latin typeface="+mn-lt"/>
                <a:ea typeface="+mn-ea"/>
                <a:cs typeface="+mn-cs"/>
              </a:rPr>
              <a:t>train ensemble models</a:t>
            </a:r>
            <a:r>
              <a:rPr lang="en-US" kern="1200" dirty="0">
                <a:solidFill>
                  <a:schemeClr val="tx1"/>
                </a:solidFill>
                <a:latin typeface="+mn-lt"/>
                <a:ea typeface="+mn-ea"/>
                <a:cs typeface="+mn-cs"/>
              </a:rPr>
              <a:t> for better generalization.</a:t>
            </a:r>
          </a:p>
          <a:p>
            <a:pPr indent="-228600">
              <a:lnSpc>
                <a:spcPct val="90000"/>
              </a:lnSpc>
              <a:spcAft>
                <a:spcPts val="600"/>
              </a:spcAft>
              <a:buFont typeface="Arial" panose="020B0604020202020204" pitchFamily="34" charset="0"/>
              <a:buChar char="•"/>
            </a:pPr>
            <a:endParaRPr lang="en-US" kern="1200" dirty="0">
              <a:solidFill>
                <a:schemeClr val="tx1"/>
              </a:solidFill>
              <a:latin typeface="+mn-lt"/>
              <a:ea typeface="+mn-ea"/>
              <a:cs typeface="+mn-cs"/>
            </a:endParaRPr>
          </a:p>
          <a:p>
            <a:pPr>
              <a:lnSpc>
                <a:spcPct val="90000"/>
              </a:lnSpc>
              <a:spcAft>
                <a:spcPts val="600"/>
              </a:spcAft>
            </a:pPr>
            <a:r>
              <a:rPr lang="en-US" b="1" kern="1200" dirty="0">
                <a:solidFill>
                  <a:schemeClr val="tx1"/>
                </a:solidFill>
                <a:latin typeface="+mn-lt"/>
                <a:ea typeface="+mn-ea"/>
                <a:cs typeface="+mn-cs"/>
              </a:rPr>
              <a:t>Test </a:t>
            </a:r>
            <a:r>
              <a:rPr lang="en-US" b="1" kern="1200" dirty="0" err="1">
                <a:solidFill>
                  <a:schemeClr val="tx1"/>
                </a:solidFill>
                <a:latin typeface="+mn-lt"/>
                <a:ea typeface="+mn-ea"/>
                <a:cs typeface="+mn-cs"/>
              </a:rPr>
              <a:t>XGBoost</a:t>
            </a:r>
            <a:r>
              <a:rPr lang="en-US" b="1" kern="1200" dirty="0">
                <a:solidFill>
                  <a:schemeClr val="tx1"/>
                </a:solidFill>
                <a:latin typeface="+mn-lt"/>
                <a:ea typeface="+mn-ea"/>
                <a:cs typeface="+mn-cs"/>
              </a:rPr>
              <a:t> with Error as a Model and Evaluate Accuracy Improvement</a:t>
            </a:r>
          </a:p>
          <a:p>
            <a:pPr indent="-228600">
              <a:lnSpc>
                <a:spcPct val="90000"/>
              </a:lnSpc>
              <a:spcAft>
                <a:spcPts val="600"/>
              </a:spcAft>
              <a:buFont typeface="Arial" panose="020B0604020202020204" pitchFamily="34" charset="0"/>
              <a:buChar char="•"/>
            </a:pPr>
            <a:r>
              <a:rPr lang="en-US" kern="1200" dirty="0">
                <a:solidFill>
                  <a:schemeClr val="tx1"/>
                </a:solidFill>
                <a:latin typeface="+mn-lt"/>
                <a:ea typeface="+mn-ea"/>
                <a:cs typeface="+mn-cs"/>
              </a:rPr>
              <a:t>Train a </a:t>
            </a:r>
            <a:r>
              <a:rPr lang="en-US" b="1" kern="1200" dirty="0">
                <a:solidFill>
                  <a:schemeClr val="tx1"/>
                </a:solidFill>
                <a:latin typeface="+mn-lt"/>
                <a:ea typeface="+mn-ea"/>
                <a:cs typeface="+mn-cs"/>
              </a:rPr>
              <a:t>meta-model</a:t>
            </a:r>
            <a:r>
              <a:rPr lang="en-US" kern="1200" dirty="0">
                <a:solidFill>
                  <a:schemeClr val="tx1"/>
                </a:solidFill>
                <a:latin typeface="+mn-lt"/>
                <a:ea typeface="+mn-ea"/>
                <a:cs typeface="+mn-cs"/>
              </a:rPr>
              <a:t> using </a:t>
            </a:r>
            <a:r>
              <a:rPr lang="en-US" kern="1200" dirty="0" err="1">
                <a:solidFill>
                  <a:schemeClr val="tx1"/>
                </a:solidFill>
                <a:latin typeface="+mn-lt"/>
                <a:ea typeface="+mn-ea"/>
                <a:cs typeface="+mn-cs"/>
              </a:rPr>
              <a:t>XGBoost</a:t>
            </a:r>
            <a:r>
              <a:rPr lang="en-US" kern="1200" dirty="0">
                <a:solidFill>
                  <a:schemeClr val="tx1"/>
                </a:solidFill>
                <a:latin typeface="+mn-lt"/>
                <a:ea typeface="+mn-ea"/>
                <a:cs typeface="+mn-cs"/>
              </a:rPr>
              <a:t> residual errors to enhance overall prediction accuracy.</a:t>
            </a:r>
          </a:p>
          <a:p>
            <a:pPr indent="-228600">
              <a:lnSpc>
                <a:spcPct val="90000"/>
              </a:lnSpc>
              <a:spcAft>
                <a:spcPts val="600"/>
              </a:spcAft>
              <a:buFont typeface="Arial" panose="020B0604020202020204" pitchFamily="34" charset="0"/>
              <a:buChar char="•"/>
            </a:pPr>
            <a:r>
              <a:rPr lang="en-US" kern="1200" dirty="0">
                <a:solidFill>
                  <a:schemeClr val="tx1"/>
                </a:solidFill>
                <a:latin typeface="+mn-lt"/>
                <a:ea typeface="+mn-ea"/>
                <a:cs typeface="+mn-cs"/>
              </a:rPr>
              <a:t>Experiment with different </a:t>
            </a:r>
            <a:r>
              <a:rPr lang="en-US" b="1" kern="1200" dirty="0">
                <a:solidFill>
                  <a:schemeClr val="tx1"/>
                </a:solidFill>
                <a:latin typeface="+mn-lt"/>
                <a:ea typeface="+mn-ea"/>
                <a:cs typeface="+mn-cs"/>
              </a:rPr>
              <a:t>loss functions</a:t>
            </a:r>
            <a:r>
              <a:rPr lang="en-US" kern="1200" dirty="0">
                <a:solidFill>
                  <a:schemeClr val="tx1"/>
                </a:solidFill>
                <a:latin typeface="+mn-lt"/>
                <a:ea typeface="+mn-ea"/>
                <a:cs typeface="+mn-cs"/>
              </a:rPr>
              <a:t> (Huber loss, Tweedie loss) to reduce outlier impact.</a:t>
            </a:r>
          </a:p>
          <a:p>
            <a:pPr indent="-228600">
              <a:lnSpc>
                <a:spcPct val="90000"/>
              </a:lnSpc>
              <a:spcAft>
                <a:spcPts val="600"/>
              </a:spcAft>
              <a:buFont typeface="Arial" panose="020B0604020202020204" pitchFamily="34" charset="0"/>
              <a:buChar char="•"/>
            </a:pPr>
            <a:r>
              <a:rPr lang="en-US" kern="1200" dirty="0">
                <a:solidFill>
                  <a:schemeClr val="tx1"/>
                </a:solidFill>
                <a:latin typeface="+mn-lt"/>
                <a:ea typeface="+mn-ea"/>
                <a:cs typeface="+mn-cs"/>
              </a:rPr>
              <a:t>Compare model performance before and after error-based adjustments.</a:t>
            </a:r>
          </a:p>
          <a:p>
            <a:pPr indent="-228600">
              <a:lnSpc>
                <a:spcPct val="90000"/>
              </a:lnSpc>
              <a:spcAft>
                <a:spcPts val="600"/>
              </a:spcAft>
              <a:buFont typeface="Arial" panose="020B0604020202020204" pitchFamily="34" charset="0"/>
              <a:buChar char="•"/>
            </a:pPr>
            <a:endParaRPr lang="en-US" b="1" kern="1200" dirty="0">
              <a:solidFill>
                <a:schemeClr val="tx1"/>
              </a:solidFill>
              <a:latin typeface="+mn-lt"/>
              <a:ea typeface="+mn-ea"/>
              <a:cs typeface="+mn-cs"/>
            </a:endParaRPr>
          </a:p>
          <a:p>
            <a:pPr>
              <a:lnSpc>
                <a:spcPct val="90000"/>
              </a:lnSpc>
              <a:spcAft>
                <a:spcPts val="600"/>
              </a:spcAft>
            </a:pPr>
            <a:r>
              <a:rPr lang="en-US" b="1" kern="1200" dirty="0">
                <a:solidFill>
                  <a:schemeClr val="tx1"/>
                </a:solidFill>
                <a:latin typeface="+mn-lt"/>
                <a:ea typeface="+mn-ea"/>
                <a:cs typeface="+mn-cs"/>
              </a:rPr>
              <a:t>Implement </a:t>
            </a:r>
            <a:r>
              <a:rPr lang="en-US" b="1" kern="1200" dirty="0" err="1">
                <a:solidFill>
                  <a:schemeClr val="tx1"/>
                </a:solidFill>
                <a:latin typeface="+mn-lt"/>
                <a:ea typeface="+mn-ea"/>
                <a:cs typeface="+mn-cs"/>
              </a:rPr>
              <a:t>XGBoost</a:t>
            </a:r>
            <a:r>
              <a:rPr lang="en-US" b="1" kern="1200" dirty="0">
                <a:solidFill>
                  <a:schemeClr val="tx1"/>
                </a:solidFill>
                <a:latin typeface="+mn-lt"/>
                <a:ea typeface="+mn-ea"/>
                <a:cs typeface="+mn-cs"/>
              </a:rPr>
              <a:t> + ARMA to Reduce Error Component</a:t>
            </a:r>
          </a:p>
          <a:p>
            <a:pPr indent="-228600">
              <a:lnSpc>
                <a:spcPct val="90000"/>
              </a:lnSpc>
              <a:spcAft>
                <a:spcPts val="600"/>
              </a:spcAft>
              <a:buFont typeface="Arial" panose="020B0604020202020204" pitchFamily="34" charset="0"/>
              <a:buChar char="•"/>
            </a:pPr>
            <a:r>
              <a:rPr lang="en-US" kern="1200" dirty="0">
                <a:solidFill>
                  <a:schemeClr val="tx1"/>
                </a:solidFill>
                <a:latin typeface="+mn-lt"/>
                <a:ea typeface="+mn-ea"/>
                <a:cs typeface="+mn-cs"/>
              </a:rPr>
              <a:t>Combine </a:t>
            </a:r>
            <a:r>
              <a:rPr lang="en-US" b="1" kern="1200" dirty="0" err="1">
                <a:solidFill>
                  <a:schemeClr val="tx1"/>
                </a:solidFill>
                <a:latin typeface="+mn-lt"/>
                <a:ea typeface="+mn-ea"/>
                <a:cs typeface="+mn-cs"/>
              </a:rPr>
              <a:t>XGBoost</a:t>
            </a:r>
            <a:r>
              <a:rPr lang="en-US" b="1" kern="1200" dirty="0">
                <a:solidFill>
                  <a:schemeClr val="tx1"/>
                </a:solidFill>
                <a:latin typeface="+mn-lt"/>
                <a:ea typeface="+mn-ea"/>
                <a:cs typeface="+mn-cs"/>
              </a:rPr>
              <a:t> with ARMA (</a:t>
            </a:r>
            <a:r>
              <a:rPr lang="en-US" b="1" kern="1200" dirty="0" err="1">
                <a:solidFill>
                  <a:schemeClr val="tx1"/>
                </a:solidFill>
                <a:latin typeface="+mn-lt"/>
                <a:ea typeface="+mn-ea"/>
                <a:cs typeface="+mn-cs"/>
              </a:rPr>
              <a:t>AutoRegressive</a:t>
            </a:r>
            <a:r>
              <a:rPr lang="en-US" b="1" kern="1200" dirty="0">
                <a:solidFill>
                  <a:schemeClr val="tx1"/>
                </a:solidFill>
                <a:latin typeface="+mn-lt"/>
                <a:ea typeface="+mn-ea"/>
                <a:cs typeface="+mn-cs"/>
              </a:rPr>
              <a:t> Moving Average)</a:t>
            </a:r>
            <a:r>
              <a:rPr lang="en-US" kern="1200" dirty="0">
                <a:solidFill>
                  <a:schemeClr val="tx1"/>
                </a:solidFill>
                <a:latin typeface="+mn-lt"/>
                <a:ea typeface="+mn-ea"/>
                <a:cs typeface="+mn-cs"/>
              </a:rPr>
              <a:t> to model and correct residual errors.</a:t>
            </a:r>
          </a:p>
          <a:p>
            <a:pPr indent="-228600">
              <a:lnSpc>
                <a:spcPct val="90000"/>
              </a:lnSpc>
              <a:spcAft>
                <a:spcPts val="600"/>
              </a:spcAft>
              <a:buFont typeface="Arial" panose="020B0604020202020204" pitchFamily="34" charset="0"/>
              <a:buChar char="•"/>
            </a:pPr>
            <a:r>
              <a:rPr lang="en-US" kern="1200" dirty="0">
                <a:solidFill>
                  <a:schemeClr val="tx1"/>
                </a:solidFill>
                <a:latin typeface="+mn-lt"/>
                <a:ea typeface="+mn-ea"/>
                <a:cs typeface="+mn-cs"/>
              </a:rPr>
              <a:t>ARMA will </a:t>
            </a:r>
            <a:r>
              <a:rPr lang="en-US" b="1" kern="1200" dirty="0">
                <a:solidFill>
                  <a:schemeClr val="tx1"/>
                </a:solidFill>
                <a:latin typeface="+mn-lt"/>
                <a:ea typeface="+mn-ea"/>
                <a:cs typeface="+mn-cs"/>
              </a:rPr>
              <a:t>capture time-series dependencies</a:t>
            </a:r>
            <a:r>
              <a:rPr lang="en-US" kern="1200" dirty="0">
                <a:solidFill>
                  <a:schemeClr val="tx1"/>
                </a:solidFill>
                <a:latin typeface="+mn-lt"/>
                <a:ea typeface="+mn-ea"/>
                <a:cs typeface="+mn-cs"/>
              </a:rPr>
              <a:t> in housing price fluctuations, helping smooth predictions.</a:t>
            </a:r>
          </a:p>
          <a:p>
            <a:pPr indent="-228600">
              <a:lnSpc>
                <a:spcPct val="90000"/>
              </a:lnSpc>
              <a:spcAft>
                <a:spcPts val="600"/>
              </a:spcAft>
              <a:buFont typeface="Arial" panose="020B0604020202020204" pitchFamily="34" charset="0"/>
              <a:buChar char="•"/>
            </a:pPr>
            <a:r>
              <a:rPr lang="en-US" kern="1200" dirty="0">
                <a:solidFill>
                  <a:schemeClr val="tx1"/>
                </a:solidFill>
                <a:latin typeface="+mn-lt"/>
                <a:ea typeface="+mn-ea"/>
                <a:cs typeface="+mn-cs"/>
              </a:rPr>
              <a:t>This hybrid approach will improve accuracy by reducing residual errors left unaddressed by </a:t>
            </a:r>
            <a:r>
              <a:rPr lang="en-US" kern="1200" dirty="0" err="1">
                <a:solidFill>
                  <a:schemeClr val="tx1"/>
                </a:solidFill>
                <a:latin typeface="+mn-lt"/>
                <a:ea typeface="+mn-ea"/>
                <a:cs typeface="+mn-cs"/>
              </a:rPr>
              <a:t>XGBoost</a:t>
            </a:r>
            <a:r>
              <a:rPr lang="en-US" kern="1200" dirty="0">
                <a:solidFill>
                  <a:schemeClr val="tx1"/>
                </a:solidFill>
                <a:latin typeface="+mn-lt"/>
                <a:ea typeface="+mn-ea"/>
                <a:cs typeface="+mn-cs"/>
              </a:rPr>
              <a:t> alone.</a:t>
            </a:r>
          </a:p>
          <a:p>
            <a:pPr indent="-228600">
              <a:lnSpc>
                <a:spcPct val="90000"/>
              </a:lnSpc>
              <a:spcAft>
                <a:spcPts val="600"/>
              </a:spcAft>
              <a:buFont typeface="Arial" panose="020B0604020202020204" pitchFamily="34" charset="0"/>
              <a:buChar char="•"/>
            </a:pPr>
            <a:r>
              <a:rPr lang="en-US" kern="1200" dirty="0">
                <a:solidFill>
                  <a:schemeClr val="tx1"/>
                </a:solidFill>
                <a:latin typeface="+mn-lt"/>
                <a:ea typeface="+mn-ea"/>
                <a:cs typeface="+mn-cs"/>
              </a:rPr>
              <a:t>Evaluate improvements by comparing performance metrics before and after integrating ARMA.</a:t>
            </a:r>
          </a:p>
          <a:p>
            <a:pPr indent="-228600">
              <a:lnSpc>
                <a:spcPct val="90000"/>
              </a:lnSpc>
              <a:spcAft>
                <a:spcPts val="600"/>
              </a:spcAft>
              <a:buFont typeface="Arial" panose="020B0604020202020204" pitchFamily="34" charset="0"/>
              <a:buChar char="•"/>
            </a:pPr>
            <a:endParaRPr lang="en-US" kern="1200" dirty="0">
              <a:solidFill>
                <a:schemeClr val="tx1"/>
              </a:solidFill>
              <a:latin typeface="+mn-lt"/>
              <a:ea typeface="+mn-ea"/>
              <a:cs typeface="+mn-cs"/>
            </a:endParaRPr>
          </a:p>
        </p:txBody>
      </p:sp>
    </p:spTree>
    <p:extLst>
      <p:ext uri="{BB962C8B-B14F-4D97-AF65-F5344CB8AC3E}">
        <p14:creationId xmlns:p14="http://schemas.microsoft.com/office/powerpoint/2010/main" val="39967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7"/>
          <p:cNvSpPr txBox="1">
            <a:spLocks noGrp="1"/>
          </p:cNvSpPr>
          <p:nvPr>
            <p:ph type="subTitle" idx="1"/>
          </p:nvPr>
        </p:nvSpPr>
        <p:spPr>
          <a:xfrm>
            <a:off x="1416183" y="374451"/>
            <a:ext cx="10048742" cy="59118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ts val="1800"/>
              <a:buNone/>
            </a:pPr>
            <a:r>
              <a:rPr lang="en-US" sz="2000" b="1" dirty="0">
                <a:latin typeface="Times New Roman"/>
                <a:ea typeface="Times New Roman"/>
                <a:cs typeface="Times New Roman"/>
                <a:sym typeface="Times New Roman"/>
              </a:rPr>
              <a:t>Predicting Housing Prices Using Machine Learning</a:t>
            </a:r>
            <a:endParaRPr sz="2000" b="1" dirty="0">
              <a:latin typeface="Times New Roman"/>
              <a:ea typeface="Times New Roman"/>
              <a:cs typeface="Times New Roman"/>
              <a:sym typeface="Times New Roman"/>
            </a:endParaRPr>
          </a:p>
        </p:txBody>
      </p:sp>
      <p:sp>
        <p:nvSpPr>
          <p:cNvPr id="100" name="Google Shape;100;p7"/>
          <p:cNvSpPr txBox="1"/>
          <p:nvPr/>
        </p:nvSpPr>
        <p:spPr>
          <a:xfrm>
            <a:off x="568713" y="936702"/>
            <a:ext cx="9233210" cy="4718626"/>
          </a:xfrm>
          <a:prstGeom prst="rect">
            <a:avLst/>
          </a:prstGeom>
          <a:noFill/>
          <a:ln>
            <a:noFill/>
          </a:ln>
        </p:spPr>
        <p:txBody>
          <a:bodyPr spcFirstLastPara="1" wrap="square" lIns="91425" tIns="45700" rIns="91425" bIns="45700" anchor="b" anchorCtr="0">
            <a:normAutofit fontScale="92500" lnSpcReduction="20000"/>
          </a:bodyPr>
          <a:lstStyle/>
          <a:p>
            <a:pPr marL="285750" marR="0" lvl="0" indent="-285750" algn="l" rtl="0">
              <a:lnSpc>
                <a:spcPct val="110000"/>
              </a:lnSpc>
              <a:spcBef>
                <a:spcPts val="0"/>
              </a:spcBef>
              <a:spcAft>
                <a:spcPts val="0"/>
              </a:spcAft>
              <a:buClr>
                <a:schemeClr val="dk2"/>
              </a:buClr>
              <a:buSzPct val="100000"/>
              <a:buFont typeface="Noto Sans Symbols"/>
              <a:buChar char="❑"/>
            </a:pPr>
            <a:r>
              <a:rPr lang="en-US" sz="2100" b="0" i="0" u="none" strike="noStrike" cap="none" dirty="0">
                <a:solidFill>
                  <a:schemeClr val="dk2"/>
                </a:solidFill>
                <a:latin typeface="Times New Roman"/>
                <a:ea typeface="Times New Roman"/>
                <a:cs typeface="Times New Roman"/>
                <a:sym typeface="Times New Roman"/>
              </a:rPr>
              <a:t>Introduction</a:t>
            </a:r>
            <a:endParaRPr sz="1400" b="0" i="0" u="none" strike="noStrike" cap="none" dirty="0">
              <a:solidFill>
                <a:srgbClr val="000000"/>
              </a:solidFill>
              <a:latin typeface="Arial"/>
              <a:ea typeface="Arial"/>
              <a:cs typeface="Arial"/>
              <a:sym typeface="Arial"/>
            </a:endParaRPr>
          </a:p>
          <a:p>
            <a:pPr marL="342900" marR="0" lvl="8" indent="-342900" algn="l" rtl="0">
              <a:lnSpc>
                <a:spcPct val="110000"/>
              </a:lnSpc>
              <a:spcBef>
                <a:spcPts val="0"/>
              </a:spcBef>
              <a:spcAft>
                <a:spcPts val="0"/>
              </a:spcAft>
              <a:buClr>
                <a:schemeClr val="dk2"/>
              </a:buClr>
              <a:buSzPct val="100000"/>
              <a:buFont typeface="Arial" panose="020B0604020202020204" pitchFamily="34" charset="0"/>
              <a:buChar char="•"/>
            </a:pPr>
            <a:r>
              <a:rPr lang="en-US" sz="1800" b="0" i="0" u="none" strike="noStrike" cap="none" dirty="0">
                <a:solidFill>
                  <a:schemeClr val="dk2"/>
                </a:solidFill>
                <a:latin typeface="Times New Roman"/>
                <a:ea typeface="Times New Roman"/>
                <a:cs typeface="Times New Roman"/>
                <a:sym typeface="Times New Roman"/>
              </a:rPr>
              <a:t>The real estate market significantly impacts the global economy.</a:t>
            </a:r>
            <a:endParaRPr sz="1400" b="0" i="0" u="none" strike="noStrike" cap="none" dirty="0">
              <a:solidFill>
                <a:srgbClr val="000000"/>
              </a:solidFill>
              <a:latin typeface="Arial"/>
              <a:ea typeface="Arial"/>
              <a:cs typeface="Arial"/>
              <a:sym typeface="Arial"/>
            </a:endParaRPr>
          </a:p>
          <a:p>
            <a:pPr marL="342900" marR="0" lvl="8" indent="-342900" algn="l" rtl="0">
              <a:lnSpc>
                <a:spcPct val="110000"/>
              </a:lnSpc>
              <a:spcBef>
                <a:spcPts val="0"/>
              </a:spcBef>
              <a:spcAft>
                <a:spcPts val="0"/>
              </a:spcAft>
              <a:buClr>
                <a:schemeClr val="dk2"/>
              </a:buClr>
              <a:buSzPct val="100000"/>
              <a:buFont typeface="Arial" panose="020B0604020202020204" pitchFamily="34" charset="0"/>
              <a:buChar char="•"/>
            </a:pPr>
            <a:r>
              <a:rPr lang="en-US" sz="1800" b="0" i="0" u="none" strike="noStrike" cap="none" dirty="0">
                <a:solidFill>
                  <a:schemeClr val="dk2"/>
                </a:solidFill>
                <a:latin typeface="Times New Roman"/>
                <a:ea typeface="Times New Roman"/>
                <a:cs typeface="Times New Roman"/>
                <a:sym typeface="Times New Roman"/>
              </a:rPr>
              <a:t>Housing prices depend on multiple factors like location, size, and market trends.</a:t>
            </a:r>
            <a:endParaRPr sz="1400" b="0" i="0" u="none" strike="noStrike" cap="none" dirty="0">
              <a:solidFill>
                <a:srgbClr val="000000"/>
              </a:solidFill>
              <a:latin typeface="Arial"/>
              <a:ea typeface="Arial"/>
              <a:cs typeface="Arial"/>
              <a:sym typeface="Arial"/>
            </a:endParaRPr>
          </a:p>
          <a:p>
            <a:pPr marL="342900" marR="0" lvl="8" indent="-342900" algn="l" rtl="0">
              <a:lnSpc>
                <a:spcPct val="110000"/>
              </a:lnSpc>
              <a:spcBef>
                <a:spcPts val="0"/>
              </a:spcBef>
              <a:spcAft>
                <a:spcPts val="0"/>
              </a:spcAft>
              <a:buClr>
                <a:schemeClr val="dk2"/>
              </a:buClr>
              <a:buSzPct val="100000"/>
              <a:buFont typeface="Arial" panose="020B0604020202020204" pitchFamily="34" charset="0"/>
              <a:buChar char="•"/>
            </a:pPr>
            <a:r>
              <a:rPr lang="en-US" sz="1800" b="0" i="0" u="none" strike="noStrike" cap="none" dirty="0">
                <a:solidFill>
                  <a:schemeClr val="dk2"/>
                </a:solidFill>
                <a:latin typeface="Times New Roman"/>
                <a:ea typeface="Times New Roman"/>
                <a:cs typeface="Times New Roman"/>
                <a:sym typeface="Times New Roman"/>
              </a:rPr>
              <a:t>Traditional pricing methods are subjective, time-consuming, and prone to errors.</a:t>
            </a:r>
            <a:endParaRPr sz="1400" b="0" i="0" u="none" strike="noStrike" cap="none" dirty="0">
              <a:solidFill>
                <a:srgbClr val="000000"/>
              </a:solidFill>
              <a:latin typeface="Arial"/>
              <a:ea typeface="Arial"/>
              <a:cs typeface="Arial"/>
              <a:sym typeface="Arial"/>
            </a:endParaRPr>
          </a:p>
          <a:p>
            <a:pPr marL="0" marR="0" lvl="0" indent="0" algn="l" rtl="0">
              <a:lnSpc>
                <a:spcPct val="110000"/>
              </a:lnSpc>
              <a:spcBef>
                <a:spcPts val="0"/>
              </a:spcBef>
              <a:spcAft>
                <a:spcPts val="0"/>
              </a:spcAft>
              <a:buClr>
                <a:schemeClr val="dk2"/>
              </a:buClr>
              <a:buSzPct val="100000"/>
              <a:buFont typeface="Noto Sans Symbols"/>
              <a:buNone/>
            </a:pPr>
            <a:endParaRPr sz="1800" b="0" i="0" u="none" strike="noStrike" cap="none" dirty="0">
              <a:solidFill>
                <a:schemeClr val="dk2"/>
              </a:solidFill>
              <a:latin typeface="Times New Roman"/>
              <a:ea typeface="Times New Roman"/>
              <a:cs typeface="Times New Roman"/>
              <a:sym typeface="Times New Roman"/>
            </a:endParaRPr>
          </a:p>
          <a:p>
            <a:pPr marL="285750" marR="0" lvl="0" indent="-285750" algn="l" rtl="0">
              <a:lnSpc>
                <a:spcPct val="110000"/>
              </a:lnSpc>
              <a:spcBef>
                <a:spcPts val="0"/>
              </a:spcBef>
              <a:spcAft>
                <a:spcPts val="0"/>
              </a:spcAft>
              <a:buClr>
                <a:schemeClr val="dk2"/>
              </a:buClr>
              <a:buSzPct val="100000"/>
              <a:buFont typeface="Noto Sans Symbols"/>
              <a:buChar char="❑"/>
            </a:pPr>
            <a:r>
              <a:rPr lang="en-US" sz="2100" b="0" i="0" u="none" strike="noStrike" cap="none" dirty="0">
                <a:solidFill>
                  <a:schemeClr val="dk2"/>
                </a:solidFill>
                <a:latin typeface="Times New Roman"/>
                <a:ea typeface="Times New Roman"/>
                <a:cs typeface="Times New Roman"/>
                <a:sym typeface="Times New Roman"/>
              </a:rPr>
              <a:t>Problem Statement</a:t>
            </a:r>
            <a:endParaRPr sz="1400" b="0" i="0" u="none" strike="noStrike" cap="none" dirty="0">
              <a:solidFill>
                <a:srgbClr val="000000"/>
              </a:solidFill>
              <a:latin typeface="Arial"/>
              <a:ea typeface="Arial"/>
              <a:cs typeface="Arial"/>
              <a:sym typeface="Arial"/>
            </a:endParaRPr>
          </a:p>
          <a:p>
            <a:pPr marL="342900" marR="0" lvl="1" indent="-342900" algn="l" rtl="0">
              <a:lnSpc>
                <a:spcPct val="110000"/>
              </a:lnSpc>
              <a:spcBef>
                <a:spcPts val="0"/>
              </a:spcBef>
              <a:spcAft>
                <a:spcPts val="0"/>
              </a:spcAft>
              <a:buClr>
                <a:schemeClr val="dk2"/>
              </a:buClr>
              <a:buSzPct val="100000"/>
              <a:buFont typeface="Arial" panose="020B0604020202020204" pitchFamily="34" charset="0"/>
              <a:buChar char="•"/>
            </a:pPr>
            <a:r>
              <a:rPr lang="en-US" sz="1800" b="0" i="0" u="none" strike="noStrike" cap="none" dirty="0">
                <a:solidFill>
                  <a:schemeClr val="dk2"/>
                </a:solidFill>
                <a:latin typeface="Times New Roman"/>
                <a:ea typeface="Times New Roman"/>
                <a:cs typeface="Times New Roman"/>
                <a:sym typeface="Times New Roman"/>
              </a:rPr>
              <a:t>Estimating property values accurately remains a challenge.</a:t>
            </a:r>
            <a:endParaRPr sz="1400" b="0" i="0" u="none" strike="noStrike" cap="none" dirty="0">
              <a:solidFill>
                <a:srgbClr val="000000"/>
              </a:solidFill>
              <a:latin typeface="Arial"/>
              <a:ea typeface="Arial"/>
              <a:cs typeface="Arial"/>
              <a:sym typeface="Arial"/>
            </a:endParaRPr>
          </a:p>
          <a:p>
            <a:pPr marL="342900" marR="0" lvl="1" indent="-342900" algn="l" rtl="0">
              <a:lnSpc>
                <a:spcPct val="110000"/>
              </a:lnSpc>
              <a:spcBef>
                <a:spcPts val="0"/>
              </a:spcBef>
              <a:spcAft>
                <a:spcPts val="0"/>
              </a:spcAft>
              <a:buClr>
                <a:schemeClr val="dk2"/>
              </a:buClr>
              <a:buSzPct val="100000"/>
              <a:buFont typeface="Arial" panose="020B0604020202020204" pitchFamily="34" charset="0"/>
              <a:buChar char="•"/>
            </a:pPr>
            <a:r>
              <a:rPr lang="en-US" sz="1800" b="0" i="0" u="none" strike="noStrike" cap="none" dirty="0">
                <a:solidFill>
                  <a:schemeClr val="dk2"/>
                </a:solidFill>
                <a:latin typeface="Times New Roman"/>
                <a:ea typeface="Times New Roman"/>
                <a:cs typeface="Times New Roman"/>
                <a:sym typeface="Times New Roman"/>
              </a:rPr>
              <a:t>Various factors, including property features and external conditions, influence prices.</a:t>
            </a:r>
            <a:endParaRPr sz="1400" b="0" i="0" u="none" strike="noStrike" cap="none" dirty="0">
              <a:solidFill>
                <a:srgbClr val="000000"/>
              </a:solidFill>
              <a:latin typeface="Arial"/>
              <a:ea typeface="Arial"/>
              <a:cs typeface="Arial"/>
              <a:sym typeface="Arial"/>
            </a:endParaRPr>
          </a:p>
          <a:p>
            <a:pPr marL="342900" marR="0" lvl="1" indent="-342900" algn="l" rtl="0">
              <a:lnSpc>
                <a:spcPct val="110000"/>
              </a:lnSpc>
              <a:spcBef>
                <a:spcPts val="0"/>
              </a:spcBef>
              <a:spcAft>
                <a:spcPts val="0"/>
              </a:spcAft>
              <a:buClr>
                <a:schemeClr val="dk2"/>
              </a:buClr>
              <a:buSzPct val="100000"/>
              <a:buFont typeface="Arial" panose="020B0604020202020204" pitchFamily="34" charset="0"/>
              <a:buChar char="•"/>
            </a:pPr>
            <a:r>
              <a:rPr lang="en-US" sz="1800" b="0" i="0" u="none" strike="noStrike" cap="none" dirty="0">
                <a:solidFill>
                  <a:schemeClr val="dk2"/>
                </a:solidFill>
                <a:latin typeface="Times New Roman"/>
                <a:ea typeface="Times New Roman"/>
                <a:cs typeface="Times New Roman"/>
                <a:sym typeface="Times New Roman"/>
              </a:rPr>
              <a:t>Current appraisal methods lack efficiency and objectivity.</a:t>
            </a:r>
            <a:endParaRPr sz="1400" b="0" i="0" u="none" strike="noStrike" cap="none" dirty="0">
              <a:solidFill>
                <a:srgbClr val="000000"/>
              </a:solidFill>
              <a:latin typeface="Arial"/>
              <a:ea typeface="Arial"/>
              <a:cs typeface="Arial"/>
              <a:sym typeface="Arial"/>
            </a:endParaRPr>
          </a:p>
          <a:p>
            <a:pPr marL="342900" marR="0" lvl="1" indent="-245745" algn="l" rtl="0">
              <a:lnSpc>
                <a:spcPct val="110000"/>
              </a:lnSpc>
              <a:spcBef>
                <a:spcPts val="0"/>
              </a:spcBef>
              <a:spcAft>
                <a:spcPts val="0"/>
              </a:spcAft>
              <a:buClr>
                <a:schemeClr val="dk2"/>
              </a:buClr>
              <a:buSzPct val="100000"/>
              <a:buFont typeface="Noto Sans Symbols"/>
              <a:buNone/>
            </a:pPr>
            <a:endParaRPr sz="1800" b="0" i="0" u="none" strike="noStrike" cap="none" dirty="0">
              <a:solidFill>
                <a:schemeClr val="dk2"/>
              </a:solidFill>
              <a:latin typeface="Times New Roman"/>
              <a:ea typeface="Times New Roman"/>
              <a:cs typeface="Times New Roman"/>
              <a:sym typeface="Times New Roman"/>
            </a:endParaRPr>
          </a:p>
          <a:p>
            <a:pPr marL="342900" marR="0" lvl="1" indent="-342900" algn="l" rtl="0">
              <a:lnSpc>
                <a:spcPct val="110000"/>
              </a:lnSpc>
              <a:spcBef>
                <a:spcPts val="0"/>
              </a:spcBef>
              <a:spcAft>
                <a:spcPts val="0"/>
              </a:spcAft>
              <a:buClr>
                <a:schemeClr val="dk2"/>
              </a:buClr>
              <a:buSzPct val="100000"/>
              <a:buFont typeface="Noto Sans Symbols"/>
              <a:buChar char="❑"/>
            </a:pPr>
            <a:r>
              <a:rPr lang="en-US" sz="2100" b="0" i="0" u="none" strike="noStrike" cap="none" dirty="0">
                <a:solidFill>
                  <a:schemeClr val="dk2"/>
                </a:solidFill>
                <a:latin typeface="Times New Roman"/>
                <a:ea typeface="Times New Roman"/>
                <a:cs typeface="Times New Roman"/>
                <a:sym typeface="Times New Roman"/>
              </a:rPr>
              <a:t>Solution: Machine Learning Model</a:t>
            </a:r>
            <a:endParaRPr sz="1400" b="0" i="0" u="none" strike="noStrike" cap="none" dirty="0">
              <a:solidFill>
                <a:srgbClr val="000000"/>
              </a:solidFill>
              <a:latin typeface="Arial"/>
              <a:ea typeface="Arial"/>
              <a:cs typeface="Arial"/>
              <a:sym typeface="Arial"/>
            </a:endParaRPr>
          </a:p>
          <a:p>
            <a:pPr marL="342900" marR="0" lvl="1" indent="-342900" algn="l" rtl="0">
              <a:lnSpc>
                <a:spcPct val="110000"/>
              </a:lnSpc>
              <a:spcBef>
                <a:spcPts val="0"/>
              </a:spcBef>
              <a:spcAft>
                <a:spcPts val="0"/>
              </a:spcAft>
              <a:buClr>
                <a:schemeClr val="dk2"/>
              </a:buClr>
              <a:buSzPct val="100000"/>
              <a:buFont typeface="Arial" panose="020B0604020202020204" pitchFamily="34" charset="0"/>
              <a:buChar char="•"/>
            </a:pPr>
            <a:r>
              <a:rPr lang="en-US" sz="1800" b="0" i="0" u="none" strike="noStrike" cap="none" dirty="0">
                <a:solidFill>
                  <a:schemeClr val="dk2"/>
                </a:solidFill>
                <a:latin typeface="Times New Roman"/>
                <a:ea typeface="Times New Roman"/>
                <a:cs typeface="Times New Roman"/>
                <a:sym typeface="Times New Roman"/>
              </a:rPr>
              <a:t>Leverages historical data to identify patterns and correlations.</a:t>
            </a:r>
            <a:endParaRPr sz="1400" b="0" i="0" u="none" strike="noStrike" cap="none" dirty="0">
              <a:solidFill>
                <a:srgbClr val="000000"/>
              </a:solidFill>
              <a:latin typeface="Arial"/>
              <a:ea typeface="Arial"/>
              <a:cs typeface="Arial"/>
              <a:sym typeface="Arial"/>
            </a:endParaRPr>
          </a:p>
          <a:p>
            <a:pPr marL="342900" marR="0" lvl="1" indent="-342900" algn="l" rtl="0">
              <a:lnSpc>
                <a:spcPct val="110000"/>
              </a:lnSpc>
              <a:spcBef>
                <a:spcPts val="0"/>
              </a:spcBef>
              <a:spcAft>
                <a:spcPts val="0"/>
              </a:spcAft>
              <a:buClr>
                <a:schemeClr val="dk2"/>
              </a:buClr>
              <a:buSzPct val="100000"/>
              <a:buFont typeface="Arial" panose="020B0604020202020204" pitchFamily="34" charset="0"/>
              <a:buChar char="•"/>
            </a:pPr>
            <a:r>
              <a:rPr lang="en-US" sz="1800" b="0" i="0" u="none" strike="noStrike" cap="none" dirty="0">
                <a:solidFill>
                  <a:schemeClr val="dk2"/>
                </a:solidFill>
                <a:latin typeface="Times New Roman"/>
                <a:ea typeface="Times New Roman"/>
                <a:cs typeface="Times New Roman"/>
                <a:sym typeface="Times New Roman"/>
              </a:rPr>
              <a:t>Improves accuracy by reducing human bias in price estimation.</a:t>
            </a:r>
            <a:endParaRPr sz="1400" b="0" i="0" u="none" strike="noStrike" cap="none" dirty="0">
              <a:solidFill>
                <a:srgbClr val="000000"/>
              </a:solidFill>
              <a:latin typeface="Arial"/>
              <a:ea typeface="Arial"/>
              <a:cs typeface="Arial"/>
              <a:sym typeface="Arial"/>
            </a:endParaRPr>
          </a:p>
          <a:p>
            <a:pPr marL="342900" marR="0" lvl="1" indent="-342900" algn="l" rtl="0">
              <a:lnSpc>
                <a:spcPct val="110000"/>
              </a:lnSpc>
              <a:spcBef>
                <a:spcPts val="0"/>
              </a:spcBef>
              <a:spcAft>
                <a:spcPts val="0"/>
              </a:spcAft>
              <a:buClr>
                <a:schemeClr val="dk2"/>
              </a:buClr>
              <a:buSzPct val="100000"/>
              <a:buFont typeface="Arial" panose="020B0604020202020204" pitchFamily="34" charset="0"/>
              <a:buChar char="•"/>
            </a:pPr>
            <a:r>
              <a:rPr lang="en-US" sz="1800" b="0" i="0" u="none" strike="noStrike" cap="none" dirty="0">
                <a:solidFill>
                  <a:schemeClr val="dk2"/>
                </a:solidFill>
                <a:latin typeface="Times New Roman"/>
                <a:ea typeface="Times New Roman"/>
                <a:cs typeface="Times New Roman"/>
                <a:sym typeface="Times New Roman"/>
              </a:rPr>
              <a:t>Provides quick, data-driven predictions based on market conditions.</a:t>
            </a:r>
            <a:endParaRPr sz="1400" b="0" i="0" u="none" strike="noStrike" cap="none" dirty="0">
              <a:solidFill>
                <a:srgbClr val="000000"/>
              </a:solidFill>
              <a:latin typeface="Arial"/>
              <a:ea typeface="Arial"/>
              <a:cs typeface="Arial"/>
              <a:sym typeface="Arial"/>
            </a:endParaRPr>
          </a:p>
          <a:p>
            <a:pPr marL="285750" marR="0" lvl="0" indent="-188595" algn="l" rtl="0">
              <a:lnSpc>
                <a:spcPct val="110000"/>
              </a:lnSpc>
              <a:spcBef>
                <a:spcPts val="0"/>
              </a:spcBef>
              <a:spcAft>
                <a:spcPts val="0"/>
              </a:spcAft>
              <a:buClr>
                <a:schemeClr val="dk2"/>
              </a:buClr>
              <a:buSzPct val="100000"/>
              <a:buFont typeface="Noto Sans Symbols"/>
              <a:buNone/>
            </a:pPr>
            <a:endParaRPr sz="1800" b="0" i="0" u="none" strike="noStrike" cap="none" dirty="0">
              <a:solidFill>
                <a:schemeClr val="dk2"/>
              </a:solidFill>
              <a:latin typeface="Times New Roman"/>
              <a:ea typeface="Times New Roman"/>
              <a:cs typeface="Times New Roman"/>
              <a:sym typeface="Times New Roman"/>
            </a:endParaRPr>
          </a:p>
          <a:p>
            <a:pPr marL="285750" marR="0" lvl="0" indent="-285750" algn="l" rtl="0">
              <a:lnSpc>
                <a:spcPct val="110000"/>
              </a:lnSpc>
              <a:spcBef>
                <a:spcPts val="0"/>
              </a:spcBef>
              <a:spcAft>
                <a:spcPts val="0"/>
              </a:spcAft>
              <a:buClr>
                <a:schemeClr val="dk2"/>
              </a:buClr>
              <a:buSzPct val="100000"/>
              <a:buFont typeface="Noto Sans Symbols"/>
              <a:buChar char="❑"/>
            </a:pPr>
            <a:r>
              <a:rPr lang="en-US" sz="2100" b="0" i="0" u="none" strike="noStrike" cap="none" dirty="0">
                <a:solidFill>
                  <a:schemeClr val="dk2"/>
                </a:solidFill>
                <a:latin typeface="Times New Roman"/>
                <a:ea typeface="Times New Roman"/>
                <a:cs typeface="Times New Roman"/>
                <a:sym typeface="Times New Roman"/>
              </a:rPr>
              <a:t>Project Goal</a:t>
            </a:r>
            <a:endParaRPr sz="1400" b="0" i="0" u="none" strike="noStrike" cap="none" dirty="0">
              <a:solidFill>
                <a:srgbClr val="000000"/>
              </a:solidFill>
              <a:latin typeface="Arial"/>
              <a:ea typeface="Arial"/>
              <a:cs typeface="Arial"/>
              <a:sym typeface="Arial"/>
            </a:endParaRPr>
          </a:p>
          <a:p>
            <a:pPr marL="342900" marR="0" lvl="0" indent="-342900" algn="l" rtl="0">
              <a:lnSpc>
                <a:spcPct val="110000"/>
              </a:lnSpc>
              <a:spcBef>
                <a:spcPts val="0"/>
              </a:spcBef>
              <a:spcAft>
                <a:spcPts val="0"/>
              </a:spcAft>
              <a:buClr>
                <a:schemeClr val="dk2"/>
              </a:buClr>
              <a:buSzPct val="100000"/>
              <a:buFont typeface="Arial" panose="020B0604020202020204" pitchFamily="34" charset="0"/>
              <a:buChar char="•"/>
            </a:pPr>
            <a:r>
              <a:rPr lang="en-US" sz="1800" b="0" i="0" u="none" strike="noStrike" cap="none" dirty="0">
                <a:solidFill>
                  <a:schemeClr val="dk2"/>
                </a:solidFill>
                <a:latin typeface="Times New Roman"/>
                <a:ea typeface="Times New Roman"/>
                <a:cs typeface="Times New Roman"/>
                <a:sym typeface="Times New Roman"/>
              </a:rPr>
              <a:t>Develop a machine learning model to predict housing prices.</a:t>
            </a:r>
            <a:endParaRPr sz="1400" b="0" i="0" u="none" strike="noStrike" cap="none" dirty="0">
              <a:solidFill>
                <a:srgbClr val="000000"/>
              </a:solidFill>
              <a:latin typeface="Arial"/>
              <a:ea typeface="Arial"/>
              <a:cs typeface="Arial"/>
              <a:sym typeface="Arial"/>
            </a:endParaRPr>
          </a:p>
          <a:p>
            <a:pPr marL="342900" marR="0" lvl="0" indent="-342900" algn="l" rtl="0">
              <a:lnSpc>
                <a:spcPct val="110000"/>
              </a:lnSpc>
              <a:spcBef>
                <a:spcPts val="0"/>
              </a:spcBef>
              <a:spcAft>
                <a:spcPts val="0"/>
              </a:spcAft>
              <a:buClr>
                <a:schemeClr val="dk2"/>
              </a:buClr>
              <a:buSzPct val="100000"/>
              <a:buFont typeface="Arial" panose="020B0604020202020204" pitchFamily="34" charset="0"/>
              <a:buChar char="•"/>
            </a:pPr>
            <a:r>
              <a:rPr lang="en-US" sz="1800" b="0" i="0" u="none" strike="noStrike" cap="none" dirty="0">
                <a:solidFill>
                  <a:schemeClr val="dk2"/>
                </a:solidFill>
                <a:latin typeface="Times New Roman"/>
                <a:ea typeface="Times New Roman"/>
                <a:cs typeface="Times New Roman"/>
                <a:sym typeface="Times New Roman"/>
              </a:rPr>
              <a:t>Use key property attributes and economic indicators for training.</a:t>
            </a:r>
            <a:endParaRPr sz="1400" b="0" i="0" u="none" strike="noStrike" cap="none" dirty="0">
              <a:solidFill>
                <a:srgbClr val="000000"/>
              </a:solidFill>
              <a:latin typeface="Arial"/>
              <a:ea typeface="Arial"/>
              <a:cs typeface="Arial"/>
              <a:sym typeface="Arial"/>
            </a:endParaRPr>
          </a:p>
          <a:p>
            <a:pPr marL="342900" marR="0" lvl="0" indent="-342900" algn="l" rtl="0">
              <a:lnSpc>
                <a:spcPct val="110000"/>
              </a:lnSpc>
              <a:spcBef>
                <a:spcPts val="0"/>
              </a:spcBef>
              <a:spcAft>
                <a:spcPts val="0"/>
              </a:spcAft>
              <a:buClr>
                <a:schemeClr val="dk2"/>
              </a:buClr>
              <a:buSzPct val="100000"/>
              <a:buFont typeface="Arial" panose="020B0604020202020204" pitchFamily="34" charset="0"/>
              <a:buChar char="•"/>
            </a:pPr>
            <a:r>
              <a:rPr lang="en-US" sz="1800" b="0" i="0" u="none" strike="noStrike" cap="none" dirty="0">
                <a:solidFill>
                  <a:schemeClr val="dk2"/>
                </a:solidFill>
                <a:latin typeface="Times New Roman"/>
                <a:ea typeface="Times New Roman"/>
                <a:cs typeface="Times New Roman"/>
                <a:sym typeface="Times New Roman"/>
              </a:rPr>
              <a:t>Enhance reliability and efficiency in real estate pricing.</a:t>
            </a:r>
            <a:endParaRPr sz="1400" b="0" i="0" u="none" strike="noStrike" cap="none" dirty="0">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369144A1-ADE6-CC48-EB33-CF536DD75B5F}"/>
              </a:ext>
            </a:extLst>
          </p:cNvPr>
          <p:cNvPicPr>
            <a:picLocks noChangeAspect="1"/>
          </p:cNvPicPr>
          <p:nvPr/>
        </p:nvPicPr>
        <p:blipFill>
          <a:blip r:embed="rId3"/>
          <a:stretch>
            <a:fillRect/>
          </a:stretch>
        </p:blipFill>
        <p:spPr>
          <a:xfrm>
            <a:off x="8257786" y="1468642"/>
            <a:ext cx="3809295" cy="501490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4"/>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Google Shape;105;p8"/>
          <p:cNvSpPr txBox="1">
            <a:spLocks noGrp="1"/>
          </p:cNvSpPr>
          <p:nvPr>
            <p:ph type="subTitle" idx="1"/>
          </p:nvPr>
        </p:nvSpPr>
        <p:spPr>
          <a:xfrm>
            <a:off x="641178" y="619328"/>
            <a:ext cx="10909643" cy="552659"/>
          </a:xfrm>
          <a:prstGeom prst="rect">
            <a:avLst/>
          </a:prstGeom>
        </p:spPr>
        <p:txBody>
          <a:bodyPr spcFirstLastPara="1" lIns="91425" tIns="45700" rIns="91425" bIns="45700" anchor="ctr" anchorCtr="0">
            <a:normAutofit/>
          </a:bodyPr>
          <a:lstStyle/>
          <a:p>
            <a:pPr marL="0" marR="0" lvl="0" indent="0" rtl="0">
              <a:spcBef>
                <a:spcPts val="0"/>
              </a:spcBef>
              <a:spcAft>
                <a:spcPts val="600"/>
              </a:spcAft>
              <a:buClr>
                <a:schemeClr val="dk1"/>
              </a:buClr>
              <a:buSzPts val="1800"/>
              <a:buNone/>
            </a:pPr>
            <a:r>
              <a:rPr lang="en-US" sz="2000" b="1" dirty="0">
                <a:latin typeface="Times New Roman"/>
                <a:ea typeface="Times New Roman"/>
                <a:cs typeface="Times New Roman"/>
                <a:sym typeface="Times New Roman"/>
              </a:rPr>
              <a:t>Where are we?</a:t>
            </a:r>
            <a:endParaRPr lang="en-US" sz="2000" dirty="0">
              <a:latin typeface="Times New Roman"/>
              <a:ea typeface="Times New Roman"/>
              <a:cs typeface="Times New Roman"/>
              <a:sym typeface="Times New Roman"/>
            </a:endParaRPr>
          </a:p>
        </p:txBody>
      </p:sp>
      <p:sp>
        <p:nvSpPr>
          <p:cNvPr id="3081"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 name="Google Shape;107;p8"/>
          <p:cNvGrpSpPr/>
          <p:nvPr/>
        </p:nvGrpSpPr>
        <p:grpSpPr>
          <a:xfrm>
            <a:off x="1014761" y="2078412"/>
            <a:ext cx="9433931" cy="3605784"/>
            <a:chOff x="5075" y="437914"/>
            <a:chExt cx="5764494" cy="2427155"/>
          </a:xfrm>
        </p:grpSpPr>
        <p:sp>
          <p:nvSpPr>
            <p:cNvPr id="108" name="Google Shape;108;p8"/>
            <p:cNvSpPr/>
            <p:nvPr/>
          </p:nvSpPr>
          <p:spPr>
            <a:xfrm>
              <a:off x="5075" y="437914"/>
              <a:ext cx="1516972" cy="910183"/>
            </a:xfrm>
            <a:prstGeom prst="roundRect">
              <a:avLst>
                <a:gd name="adj" fmla="val 10000"/>
              </a:avLst>
            </a:prstGeom>
            <a:solidFill>
              <a:srgbClr val="3A7D2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8"/>
            <p:cNvSpPr txBox="1"/>
            <p:nvPr/>
          </p:nvSpPr>
          <p:spPr>
            <a:xfrm>
              <a:off x="31733" y="464572"/>
              <a:ext cx="1463656" cy="856867"/>
            </a:xfrm>
            <a:prstGeom prst="rect">
              <a:avLst/>
            </a:prstGeom>
            <a:noFill/>
            <a:ln>
              <a:noFill/>
            </a:ln>
          </p:spPr>
          <p:txBody>
            <a:bodyPr spcFirstLastPara="1" wrap="square" lIns="41900" tIns="41900" rIns="41900" bIns="41900" anchor="ctr" anchorCtr="0">
              <a:noAutofit/>
            </a:bodyPr>
            <a:lstStyle/>
            <a:p>
              <a:pPr algn="ctr">
                <a:lnSpc>
                  <a:spcPct val="90000"/>
                </a:lnSpc>
                <a:spcAft>
                  <a:spcPts val="540"/>
                </a:spcAft>
                <a:buSzPts val="1100"/>
              </a:pPr>
              <a:r>
                <a:rPr lang="en-US" sz="1000" b="1" i="0" u="none" strike="noStrike" cap="none" dirty="0">
                  <a:solidFill>
                    <a:schemeClr val="lt1"/>
                  </a:solidFill>
                  <a:latin typeface="Times New Roman" panose="02020603050405020304" pitchFamily="18" charset="0"/>
                  <a:cs typeface="Times New Roman" panose="02020603050405020304" pitchFamily="18" charset="0"/>
                  <a:sym typeface="Arial"/>
                </a:rPr>
                <a:t>Data Collection &amp; Cleaning:</a:t>
              </a:r>
              <a:r>
                <a:rPr lang="en-US" sz="1000" b="0" i="0" u="none" strike="noStrike" cap="none" dirty="0">
                  <a:solidFill>
                    <a:schemeClr val="lt1"/>
                  </a:solidFill>
                  <a:latin typeface="Times New Roman" panose="02020603050405020304" pitchFamily="18" charset="0"/>
                  <a:cs typeface="Times New Roman" panose="02020603050405020304" pitchFamily="18" charset="0"/>
                  <a:sym typeface="Arial"/>
                </a:rPr>
                <a:t> Gather structured and unstructured property data.</a:t>
              </a:r>
              <a:endParaRPr sz="1000" b="0" i="0" u="none" strike="noStrike" cap="none" dirty="0">
                <a:solidFill>
                  <a:schemeClr val="lt1"/>
                </a:solidFill>
                <a:latin typeface="Times New Roman" panose="02020603050405020304" pitchFamily="18" charset="0"/>
                <a:cs typeface="Times New Roman" panose="02020603050405020304" pitchFamily="18" charset="0"/>
                <a:sym typeface="Arial"/>
              </a:endParaRPr>
            </a:p>
          </p:txBody>
        </p:sp>
        <p:sp>
          <p:nvSpPr>
            <p:cNvPr id="110" name="Google Shape;110;p8"/>
            <p:cNvSpPr/>
            <p:nvPr/>
          </p:nvSpPr>
          <p:spPr>
            <a:xfrm>
              <a:off x="1655541" y="704901"/>
              <a:ext cx="321598" cy="376209"/>
            </a:xfrm>
            <a:prstGeom prst="rightArrow">
              <a:avLst>
                <a:gd name="adj1" fmla="val 60000"/>
                <a:gd name="adj2" fmla="val 50000"/>
              </a:avLst>
            </a:prstGeom>
            <a:solidFill>
              <a:srgbClr val="A9B5C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8"/>
            <p:cNvSpPr txBox="1"/>
            <p:nvPr/>
          </p:nvSpPr>
          <p:spPr>
            <a:xfrm>
              <a:off x="1655541" y="780143"/>
              <a:ext cx="225119" cy="22572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12" name="Google Shape;112;p8"/>
            <p:cNvSpPr/>
            <p:nvPr/>
          </p:nvSpPr>
          <p:spPr>
            <a:xfrm>
              <a:off x="2128836" y="437914"/>
              <a:ext cx="1516972" cy="910183"/>
            </a:xfrm>
            <a:prstGeom prst="roundRect">
              <a:avLst>
                <a:gd name="adj" fmla="val 10000"/>
              </a:avLst>
            </a:prstGeom>
            <a:solidFill>
              <a:srgbClr val="3A7D2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8"/>
            <p:cNvSpPr txBox="1"/>
            <p:nvPr/>
          </p:nvSpPr>
          <p:spPr>
            <a:xfrm>
              <a:off x="2155494" y="464572"/>
              <a:ext cx="1463656" cy="856867"/>
            </a:xfrm>
            <a:prstGeom prst="rect">
              <a:avLst/>
            </a:prstGeom>
            <a:noFill/>
            <a:ln>
              <a:noFill/>
            </a:ln>
          </p:spPr>
          <p:txBody>
            <a:bodyPr spcFirstLastPara="1" wrap="square" lIns="41900" tIns="41900" rIns="41900" bIns="41900" anchor="ctr" anchorCtr="0">
              <a:noAutofit/>
            </a:bodyPr>
            <a:lstStyle>
              <a:defPPr marR="0" lvl="0" algn="l" rtl="0">
                <a:lnSpc>
                  <a:spcPct val="100000"/>
                </a:lnSpc>
                <a:spcBef>
                  <a:spcPts val="0"/>
                </a:spcBef>
                <a:spcAft>
                  <a:spcPts val="0"/>
                </a:spcAft>
              </a:defPPr>
              <a:lvl1pPr algn="ctr">
                <a:lnSpc>
                  <a:spcPct val="90000"/>
                </a:lnSpc>
                <a:spcAft>
                  <a:spcPts val="540"/>
                </a:spcAft>
                <a:buSzPts val="1100"/>
                <a:defRPr sz="1000" b="1">
                  <a:solidFill>
                    <a:schemeClr val="lt1"/>
                  </a:solidFill>
                  <a:latin typeface="Times New Roman" panose="02020603050405020304" pitchFamily="18" charset="0"/>
                  <a:cs typeface="Times New Roman" panose="02020603050405020304" pitchFamily="18" charset="0"/>
                </a:defRPr>
              </a:lvl1pPr>
            </a:lstStyle>
            <a:p>
              <a:r>
                <a:rPr lang="en-US" dirty="0"/>
                <a:t>Exploratory Data Analysis (EDA): Identify trends and correlations.</a:t>
              </a:r>
              <a:endParaRPr dirty="0"/>
            </a:p>
          </p:txBody>
        </p:sp>
        <p:sp>
          <p:nvSpPr>
            <p:cNvPr id="114" name="Google Shape;114;p8"/>
            <p:cNvSpPr/>
            <p:nvPr/>
          </p:nvSpPr>
          <p:spPr>
            <a:xfrm>
              <a:off x="3779302" y="704901"/>
              <a:ext cx="321598" cy="376209"/>
            </a:xfrm>
            <a:prstGeom prst="rightArrow">
              <a:avLst>
                <a:gd name="adj1" fmla="val 60000"/>
                <a:gd name="adj2" fmla="val 50000"/>
              </a:avLst>
            </a:prstGeom>
            <a:solidFill>
              <a:srgbClr val="A9B5C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8"/>
            <p:cNvSpPr txBox="1"/>
            <p:nvPr/>
          </p:nvSpPr>
          <p:spPr>
            <a:xfrm>
              <a:off x="3779302" y="780143"/>
              <a:ext cx="225119" cy="22572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16" name="Google Shape;116;p8"/>
            <p:cNvSpPr/>
            <p:nvPr/>
          </p:nvSpPr>
          <p:spPr>
            <a:xfrm>
              <a:off x="4252597" y="437914"/>
              <a:ext cx="1516972" cy="910183"/>
            </a:xfrm>
            <a:prstGeom prst="roundRect">
              <a:avLst>
                <a:gd name="adj" fmla="val 10000"/>
              </a:avLst>
            </a:prstGeom>
            <a:solidFill>
              <a:srgbClr val="3A7D2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8"/>
            <p:cNvSpPr txBox="1"/>
            <p:nvPr/>
          </p:nvSpPr>
          <p:spPr>
            <a:xfrm>
              <a:off x="4279255" y="464572"/>
              <a:ext cx="1463656" cy="856867"/>
            </a:xfrm>
            <a:prstGeom prst="rect">
              <a:avLst/>
            </a:prstGeom>
            <a:noFill/>
            <a:ln>
              <a:noFill/>
            </a:ln>
          </p:spPr>
          <p:txBody>
            <a:bodyPr spcFirstLastPara="1" wrap="square" lIns="41900" tIns="41900" rIns="41900" bIns="41900" anchor="ctr" anchorCtr="0">
              <a:noAutofit/>
            </a:bodyPr>
            <a:lstStyle/>
            <a:p>
              <a:pPr algn="ctr">
                <a:lnSpc>
                  <a:spcPct val="90000"/>
                </a:lnSpc>
                <a:spcAft>
                  <a:spcPts val="540"/>
                </a:spcAft>
                <a:buSzPts val="1100"/>
              </a:pPr>
              <a:r>
                <a:rPr lang="en-US" sz="1000" b="1" i="0" u="none" strike="noStrike" cap="none" dirty="0">
                  <a:solidFill>
                    <a:schemeClr val="lt1"/>
                  </a:solidFill>
                  <a:latin typeface="Times New Roman" panose="02020603050405020304" pitchFamily="18" charset="0"/>
                  <a:cs typeface="Times New Roman" panose="02020603050405020304" pitchFamily="18" charset="0"/>
                  <a:sym typeface="Arial"/>
                </a:rPr>
                <a:t>Model Development:</a:t>
              </a:r>
              <a:r>
                <a:rPr lang="en-US" sz="1000" b="0" i="0" u="none" strike="noStrike" cap="none" dirty="0">
                  <a:solidFill>
                    <a:schemeClr val="lt1"/>
                  </a:solidFill>
                  <a:latin typeface="Times New Roman" panose="02020603050405020304" pitchFamily="18" charset="0"/>
                  <a:cs typeface="Times New Roman" panose="02020603050405020304" pitchFamily="18" charset="0"/>
                  <a:sym typeface="Arial"/>
                </a:rPr>
                <a:t> Train various ML models (regression, ensemble methods, deep learning).</a:t>
              </a:r>
              <a:endParaRPr sz="1000" b="0" i="0" u="none" strike="noStrike" cap="none" dirty="0">
                <a:solidFill>
                  <a:schemeClr val="lt1"/>
                </a:solidFill>
                <a:latin typeface="Times New Roman" panose="02020603050405020304" pitchFamily="18" charset="0"/>
                <a:cs typeface="Times New Roman" panose="02020603050405020304" pitchFamily="18" charset="0"/>
                <a:sym typeface="Arial"/>
              </a:endParaRPr>
            </a:p>
          </p:txBody>
        </p:sp>
        <p:sp>
          <p:nvSpPr>
            <p:cNvPr id="118" name="Google Shape;118;p8"/>
            <p:cNvSpPr/>
            <p:nvPr/>
          </p:nvSpPr>
          <p:spPr>
            <a:xfrm rot="5400000">
              <a:off x="4850284" y="1454285"/>
              <a:ext cx="321598" cy="376209"/>
            </a:xfrm>
            <a:prstGeom prst="rightArrow">
              <a:avLst>
                <a:gd name="adj1" fmla="val 60000"/>
                <a:gd name="adj2" fmla="val 50000"/>
              </a:avLst>
            </a:prstGeom>
            <a:solidFill>
              <a:srgbClr val="A9B5C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8"/>
            <p:cNvSpPr txBox="1"/>
            <p:nvPr/>
          </p:nvSpPr>
          <p:spPr>
            <a:xfrm>
              <a:off x="4898221" y="1481591"/>
              <a:ext cx="225725" cy="225119"/>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20" name="Google Shape;120;p8"/>
            <p:cNvSpPr/>
            <p:nvPr/>
          </p:nvSpPr>
          <p:spPr>
            <a:xfrm>
              <a:off x="4252597" y="1954886"/>
              <a:ext cx="1516972" cy="910183"/>
            </a:xfrm>
            <a:prstGeom prst="roundRect">
              <a:avLst>
                <a:gd name="adj" fmla="val 10000"/>
              </a:avLst>
            </a:prstGeom>
            <a:solidFill>
              <a:srgbClr val="747474"/>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8"/>
            <p:cNvSpPr txBox="1"/>
            <p:nvPr/>
          </p:nvSpPr>
          <p:spPr>
            <a:xfrm>
              <a:off x="4279255" y="1981544"/>
              <a:ext cx="1463656" cy="856867"/>
            </a:xfrm>
            <a:prstGeom prst="rect">
              <a:avLst/>
            </a:prstGeom>
            <a:noFill/>
            <a:ln>
              <a:noFill/>
            </a:ln>
          </p:spPr>
          <p:txBody>
            <a:bodyPr spcFirstLastPara="1" wrap="square" lIns="41900" tIns="41900" rIns="41900" bIns="41900" anchor="ctr" anchorCtr="0">
              <a:noAutofit/>
            </a:bodyPr>
            <a:lstStyle/>
            <a:p>
              <a:pPr algn="ctr">
                <a:lnSpc>
                  <a:spcPct val="90000"/>
                </a:lnSpc>
                <a:spcAft>
                  <a:spcPts val="540"/>
                </a:spcAft>
                <a:buSzPts val="1100"/>
              </a:pPr>
              <a:r>
                <a:rPr lang="en-US" sz="1000" b="1" i="0" u="none" strike="noStrike" cap="none" dirty="0">
                  <a:solidFill>
                    <a:schemeClr val="lt1"/>
                  </a:solidFill>
                  <a:latin typeface="Times New Roman" panose="02020603050405020304" pitchFamily="18" charset="0"/>
                  <a:cs typeface="Times New Roman" panose="02020603050405020304" pitchFamily="18" charset="0"/>
                  <a:sym typeface="Arial"/>
                </a:rPr>
                <a:t>Model Evaluation &amp; Optimization:</a:t>
              </a:r>
              <a:r>
                <a:rPr lang="en-US" sz="1000" b="0" i="0" u="none" strike="noStrike" cap="none" dirty="0">
                  <a:solidFill>
                    <a:schemeClr val="lt1"/>
                  </a:solidFill>
                  <a:latin typeface="Times New Roman" panose="02020603050405020304" pitchFamily="18" charset="0"/>
                  <a:cs typeface="Times New Roman" panose="02020603050405020304" pitchFamily="18" charset="0"/>
                  <a:sym typeface="Arial"/>
                </a:rPr>
                <a:t> Use RMSE, MAE, and R-squared to assess accuracy.</a:t>
              </a:r>
              <a:endParaRPr sz="1000" b="0" i="0" u="none" strike="noStrike" cap="none" dirty="0">
                <a:solidFill>
                  <a:schemeClr val="lt1"/>
                </a:solidFill>
                <a:latin typeface="Times New Roman" panose="02020603050405020304" pitchFamily="18" charset="0"/>
                <a:cs typeface="Times New Roman" panose="02020603050405020304" pitchFamily="18" charset="0"/>
                <a:sym typeface="Arial"/>
              </a:endParaRPr>
            </a:p>
          </p:txBody>
        </p:sp>
        <p:sp>
          <p:nvSpPr>
            <p:cNvPr id="122" name="Google Shape;122;p8"/>
            <p:cNvSpPr/>
            <p:nvPr/>
          </p:nvSpPr>
          <p:spPr>
            <a:xfrm rot="10800000">
              <a:off x="3797505" y="2221873"/>
              <a:ext cx="321598" cy="376209"/>
            </a:xfrm>
            <a:prstGeom prst="rightArrow">
              <a:avLst>
                <a:gd name="adj1" fmla="val 60000"/>
                <a:gd name="adj2" fmla="val 50000"/>
              </a:avLst>
            </a:prstGeom>
            <a:solidFill>
              <a:srgbClr val="A9B5C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8"/>
            <p:cNvSpPr txBox="1"/>
            <p:nvPr/>
          </p:nvSpPr>
          <p:spPr>
            <a:xfrm>
              <a:off x="3893984" y="2297115"/>
              <a:ext cx="225119" cy="22572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24" name="Google Shape;124;p8"/>
            <p:cNvSpPr/>
            <p:nvPr/>
          </p:nvSpPr>
          <p:spPr>
            <a:xfrm>
              <a:off x="2128836" y="1954886"/>
              <a:ext cx="1516972" cy="910183"/>
            </a:xfrm>
            <a:prstGeom prst="roundRect">
              <a:avLst>
                <a:gd name="adj" fmla="val 10000"/>
              </a:avLst>
            </a:prstGeom>
            <a:solidFill>
              <a:srgbClr val="12608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8"/>
            <p:cNvSpPr txBox="1"/>
            <p:nvPr/>
          </p:nvSpPr>
          <p:spPr>
            <a:xfrm>
              <a:off x="2155494" y="1981544"/>
              <a:ext cx="1463656" cy="856867"/>
            </a:xfrm>
            <a:prstGeom prst="rect">
              <a:avLst/>
            </a:prstGeom>
            <a:noFill/>
            <a:ln>
              <a:noFill/>
            </a:ln>
          </p:spPr>
          <p:txBody>
            <a:bodyPr spcFirstLastPara="1" wrap="square" lIns="41900" tIns="41900" rIns="41900" bIns="41900" anchor="ctr" anchorCtr="0">
              <a:noAutofit/>
            </a:bodyPr>
            <a:lstStyle/>
            <a:p>
              <a:pPr algn="ctr">
                <a:lnSpc>
                  <a:spcPct val="90000"/>
                </a:lnSpc>
                <a:spcAft>
                  <a:spcPts val="540"/>
                </a:spcAft>
                <a:buSzPts val="1100"/>
              </a:pPr>
              <a:r>
                <a:rPr lang="en-US" sz="1000" b="1" i="0" u="none" strike="noStrike" cap="none" dirty="0">
                  <a:solidFill>
                    <a:schemeClr val="lt1"/>
                  </a:solidFill>
                  <a:latin typeface="Times New Roman" panose="02020603050405020304" pitchFamily="18" charset="0"/>
                  <a:cs typeface="Times New Roman" panose="02020603050405020304" pitchFamily="18" charset="0"/>
                  <a:sym typeface="Arial"/>
                </a:rPr>
                <a:t>Identify best model , refine  model , retrain models</a:t>
              </a:r>
              <a:endParaRPr sz="1000" b="0" i="0" u="none" strike="noStrike" cap="none" dirty="0">
                <a:solidFill>
                  <a:schemeClr val="lt1"/>
                </a:solidFill>
                <a:latin typeface="Times New Roman" panose="02020603050405020304" pitchFamily="18" charset="0"/>
                <a:cs typeface="Times New Roman" panose="02020603050405020304" pitchFamily="18" charset="0"/>
                <a:sym typeface="Arial"/>
              </a:endParaRPr>
            </a:p>
          </p:txBody>
        </p:sp>
        <p:sp>
          <p:nvSpPr>
            <p:cNvPr id="126" name="Google Shape;126;p8"/>
            <p:cNvSpPr/>
            <p:nvPr/>
          </p:nvSpPr>
          <p:spPr>
            <a:xfrm rot="10800000">
              <a:off x="1673744" y="2221873"/>
              <a:ext cx="321598" cy="376209"/>
            </a:xfrm>
            <a:prstGeom prst="rightArrow">
              <a:avLst>
                <a:gd name="adj1" fmla="val 60000"/>
                <a:gd name="adj2" fmla="val 50000"/>
              </a:avLst>
            </a:prstGeom>
            <a:solidFill>
              <a:srgbClr val="A9B5C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8"/>
            <p:cNvSpPr txBox="1"/>
            <p:nvPr/>
          </p:nvSpPr>
          <p:spPr>
            <a:xfrm>
              <a:off x="1770223" y="2297115"/>
              <a:ext cx="225119" cy="22572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28" name="Google Shape;128;p8"/>
            <p:cNvSpPr/>
            <p:nvPr/>
          </p:nvSpPr>
          <p:spPr>
            <a:xfrm>
              <a:off x="5075" y="1954886"/>
              <a:ext cx="1516972" cy="910183"/>
            </a:xfrm>
            <a:prstGeom prst="roundRect">
              <a:avLst>
                <a:gd name="adj" fmla="val 10000"/>
              </a:avLst>
            </a:prstGeom>
            <a:solidFill>
              <a:srgbClr val="12608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8"/>
            <p:cNvSpPr txBox="1"/>
            <p:nvPr/>
          </p:nvSpPr>
          <p:spPr>
            <a:xfrm>
              <a:off x="31733" y="1981544"/>
              <a:ext cx="1463656" cy="856867"/>
            </a:xfrm>
            <a:prstGeom prst="rect">
              <a:avLst/>
            </a:prstGeom>
            <a:noFill/>
            <a:ln>
              <a:noFill/>
            </a:ln>
          </p:spPr>
          <p:txBody>
            <a:bodyPr spcFirstLastPara="1" wrap="square" lIns="41900" tIns="41900" rIns="41900" bIns="41900" anchor="ctr" anchorCtr="0">
              <a:noAutofit/>
            </a:bodyPr>
            <a:lstStyle/>
            <a:p>
              <a:pPr algn="ctr">
                <a:lnSpc>
                  <a:spcPct val="90000"/>
                </a:lnSpc>
                <a:buSzPts val="1100"/>
              </a:pPr>
              <a:r>
                <a:rPr lang="en-US" sz="1000" b="1" i="0" u="none" strike="noStrike" cap="none" dirty="0">
                  <a:solidFill>
                    <a:schemeClr val="lt1"/>
                  </a:solidFill>
                  <a:latin typeface="Times New Roman" panose="02020603050405020304" pitchFamily="18" charset="0"/>
                  <a:cs typeface="Times New Roman" panose="02020603050405020304" pitchFamily="18" charset="0"/>
                  <a:sym typeface="Arial"/>
                </a:rPr>
                <a:t>Finalize Model,</a:t>
              </a:r>
              <a:endParaRPr sz="1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algn="ctr">
                <a:lnSpc>
                  <a:spcPct val="90000"/>
                </a:lnSpc>
                <a:spcBef>
                  <a:spcPts val="309"/>
                </a:spcBef>
                <a:buSzPts val="1100"/>
              </a:pPr>
              <a:r>
                <a:rPr lang="en-US" sz="1000" dirty="0">
                  <a:solidFill>
                    <a:schemeClr val="lt1"/>
                  </a:solidFill>
                  <a:latin typeface="Times New Roman" panose="02020603050405020304" pitchFamily="18" charset="0"/>
                  <a:cs typeface="Times New Roman" panose="02020603050405020304" pitchFamily="18" charset="0"/>
                </a:rPr>
                <a:t>Report</a:t>
              </a:r>
              <a:r>
                <a:rPr lang="en-US" sz="1000" b="1" i="0" u="none" strike="noStrike" cap="none" dirty="0">
                  <a:solidFill>
                    <a:schemeClr val="lt1"/>
                  </a:solidFill>
                  <a:latin typeface="Times New Roman" panose="02020603050405020304" pitchFamily="18" charset="0"/>
                  <a:cs typeface="Times New Roman" panose="02020603050405020304" pitchFamily="18" charset="0"/>
                  <a:sym typeface="Arial"/>
                </a:rPr>
                <a:t> </a:t>
              </a:r>
              <a:endParaRPr sz="1000" b="0" i="0" u="none" strike="noStrike" cap="none" dirty="0">
                <a:solidFill>
                  <a:schemeClr val="lt1"/>
                </a:solidFill>
                <a:latin typeface="Times New Roman" panose="02020603050405020304" pitchFamily="18" charset="0"/>
                <a:cs typeface="Times New Roman" panose="02020603050405020304" pitchFamily="18" charset="0"/>
                <a:sym typeface="Arial"/>
              </a:endParaRPr>
            </a:p>
          </p:txBody>
        </p:sp>
      </p:grpSp>
      <p:sp>
        <p:nvSpPr>
          <p:cNvPr id="2" name="Star: 5 Points 1">
            <a:extLst>
              <a:ext uri="{FF2B5EF4-FFF2-40B4-BE49-F238E27FC236}">
                <a16:creationId xmlns:a16="http://schemas.microsoft.com/office/drawing/2014/main" id="{E36F41D8-D456-4834-AE78-5978ECC5E031}"/>
              </a:ext>
            </a:extLst>
          </p:cNvPr>
          <p:cNvSpPr/>
          <p:nvPr/>
        </p:nvSpPr>
        <p:spPr>
          <a:xfrm>
            <a:off x="10053061" y="5008112"/>
            <a:ext cx="439258" cy="636482"/>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useBgFill="1">
        <p:nvSpPr>
          <p:cNvPr id="141" name="Rectangle 14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3" name="Rectangle 142">
            <a:extLst>
              <a:ext uri="{FF2B5EF4-FFF2-40B4-BE49-F238E27FC236}">
                <a16:creationId xmlns:a16="http://schemas.microsoft.com/office/drawing/2014/main" id="{5428AC11-BFDF-42EF-80FF-717BBF909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8628" y="1408629"/>
            <a:ext cx="6858000"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Rectangle 144">
            <a:extLst>
              <a:ext uri="{FF2B5EF4-FFF2-40B4-BE49-F238E27FC236}">
                <a16:creationId xmlns:a16="http://schemas.microsoft.com/office/drawing/2014/main" id="{2CC56AF6-38E4-490B-8E2B-1A1037B4E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832"/>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2339A6F5-AD6A-4D80-8AD9-6290D13AC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513"/>
            <a:ext cx="6857572" cy="3581401"/>
          </a:xfrm>
          <a:prstGeom prst="rect">
            <a:avLst/>
          </a:prstGeom>
          <a:gradFill>
            <a:gsLst>
              <a:gs pos="0">
                <a:srgbClr val="000000">
                  <a:alpha val="61000"/>
                </a:srgbClr>
              </a:gs>
              <a:gs pos="95000">
                <a:schemeClr val="accent5">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Google Shape;134;g3465182ba7f_0_10"/>
          <p:cNvSpPr txBox="1">
            <a:spLocks noGrp="1"/>
          </p:cNvSpPr>
          <p:nvPr>
            <p:ph type="subTitle" idx="1"/>
          </p:nvPr>
        </p:nvSpPr>
        <p:spPr>
          <a:xfrm>
            <a:off x="660042" y="1062507"/>
            <a:ext cx="2708196" cy="1097758"/>
          </a:xfrm>
          <a:prstGeom prst="rect">
            <a:avLst/>
          </a:prstGeom>
        </p:spPr>
        <p:txBody>
          <a:bodyPr spcFirstLastPara="1" lIns="91425" tIns="45700" rIns="91425" bIns="45700" anchor="b" anchorCtr="0">
            <a:normAutofit/>
          </a:bodyPr>
          <a:lstStyle/>
          <a:p>
            <a:pPr marL="0" marR="0" lvl="0" indent="0" algn="l" rtl="0">
              <a:spcBef>
                <a:spcPts val="0"/>
              </a:spcBef>
              <a:spcAft>
                <a:spcPts val="600"/>
              </a:spcAft>
              <a:buClr>
                <a:schemeClr val="dk1"/>
              </a:buClr>
              <a:buSzPts val="1800"/>
              <a:buNone/>
            </a:pPr>
            <a:r>
              <a:rPr lang="en-US" sz="2000" b="1">
                <a:solidFill>
                  <a:srgbClr val="FFFFFF"/>
                </a:solidFill>
                <a:latin typeface="Times New Roman"/>
                <a:ea typeface="Times New Roman"/>
                <a:cs typeface="Times New Roman"/>
                <a:sym typeface="Times New Roman"/>
              </a:rPr>
              <a:t>Zillow House Price Model Dataset</a:t>
            </a:r>
            <a:endParaRPr lang="en-US" sz="2000">
              <a:solidFill>
                <a:srgbClr val="FFFFFF"/>
              </a:solidFill>
              <a:latin typeface="Times New Roman"/>
              <a:ea typeface="Times New Roman"/>
              <a:cs typeface="Times New Roman"/>
              <a:sym typeface="Times New Roman"/>
            </a:endParaRPr>
          </a:p>
        </p:txBody>
      </p:sp>
      <p:pic>
        <p:nvPicPr>
          <p:cNvPr id="135" name="Google Shape;135;g3465182ba7f_0_10" descr="House"/>
          <p:cNvPicPr preferRelativeResize="0"/>
          <p:nvPr/>
        </p:nvPicPr>
        <p:blipFill rotWithShape="1">
          <a:blip r:embed="rId3"/>
          <a:stretch/>
        </p:blipFill>
        <p:spPr>
          <a:xfrm>
            <a:off x="220825" y="2648080"/>
            <a:ext cx="3147413" cy="3147413"/>
          </a:xfrm>
          <a:prstGeom prst="rect">
            <a:avLst/>
          </a:prstGeom>
          <a:noFill/>
        </p:spPr>
      </p:pic>
      <p:pic>
        <p:nvPicPr>
          <p:cNvPr id="136" name="Google Shape;136;g3465182ba7f_0_10"/>
          <p:cNvPicPr preferRelativeResize="0"/>
          <p:nvPr/>
        </p:nvPicPr>
        <p:blipFill rotWithShape="1">
          <a:blip r:embed="rId4"/>
          <a:stretch/>
        </p:blipFill>
        <p:spPr>
          <a:xfrm>
            <a:off x="4274981" y="149902"/>
            <a:ext cx="7696194" cy="644577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0"/>
        <p:cNvGrpSpPr/>
        <p:nvPr/>
      </p:nvGrpSpPr>
      <p:grpSpPr>
        <a:xfrm>
          <a:off x="0" y="0"/>
          <a:ext cx="0" cy="0"/>
          <a:chOff x="0" y="0"/>
          <a:chExt cx="0" cy="0"/>
        </a:xfrm>
      </p:grpSpPr>
      <p:sp>
        <p:nvSpPr>
          <p:cNvPr id="141" name="Google Shape;141;g33058a86d8f_0_6"/>
          <p:cNvSpPr/>
          <p:nvPr/>
        </p:nvSpPr>
        <p:spPr>
          <a:xfrm>
            <a:off x="0" y="651752"/>
            <a:ext cx="12192000" cy="736551"/>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2" name="Google Shape;142;g33058a86d8f_0_6"/>
          <p:cNvSpPr txBox="1">
            <a:spLocks noGrp="1"/>
          </p:cNvSpPr>
          <p:nvPr>
            <p:ph type="title"/>
          </p:nvPr>
        </p:nvSpPr>
        <p:spPr>
          <a:xfrm>
            <a:off x="556532" y="643467"/>
            <a:ext cx="11210925" cy="74483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sz="2700" dirty="0">
                <a:solidFill>
                  <a:schemeClr val="lt1"/>
                </a:solidFill>
                <a:latin typeface="Arial"/>
                <a:ea typeface="Arial"/>
                <a:cs typeface="Arial"/>
                <a:sym typeface="Arial"/>
              </a:rPr>
              <a:t>EDA Analysis - House Values across all Categories over Years</a:t>
            </a:r>
            <a:endParaRPr dirty="0"/>
          </a:p>
        </p:txBody>
      </p:sp>
      <p:pic>
        <p:nvPicPr>
          <p:cNvPr id="143" name="Google Shape;143;g33058a86d8f_0_6"/>
          <p:cNvPicPr preferRelativeResize="0"/>
          <p:nvPr/>
        </p:nvPicPr>
        <p:blipFill rotWithShape="1">
          <a:blip r:embed="rId3">
            <a:alphaModFix/>
          </a:blip>
          <a:srcRect/>
          <a:stretch/>
        </p:blipFill>
        <p:spPr>
          <a:xfrm>
            <a:off x="1446054" y="1675227"/>
            <a:ext cx="9299891" cy="43941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33059fedb65_2_12"/>
          <p:cNvSpPr txBox="1">
            <a:spLocks noGrp="1"/>
          </p:cNvSpPr>
          <p:nvPr>
            <p:ph type="subTitle" idx="1"/>
          </p:nvPr>
        </p:nvSpPr>
        <p:spPr>
          <a:xfrm>
            <a:off x="1361976" y="0"/>
            <a:ext cx="10048742" cy="59118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ts val="1800"/>
              <a:buNone/>
            </a:pPr>
            <a:r>
              <a:rPr lang="en-US" sz="1800" b="1" dirty="0">
                <a:latin typeface="Times New Roman"/>
                <a:ea typeface="Times New Roman"/>
                <a:cs typeface="Times New Roman"/>
                <a:sym typeface="Times New Roman"/>
              </a:rPr>
              <a:t>Machine Learning Workflow for Real Estate Forecasting</a:t>
            </a:r>
            <a:endParaRPr lang="en-US" sz="1800" dirty="0">
              <a:latin typeface="Times New Roman"/>
              <a:ea typeface="Times New Roman"/>
              <a:cs typeface="Times New Roman"/>
              <a:sym typeface="Times New Roman"/>
            </a:endParaRPr>
          </a:p>
        </p:txBody>
      </p:sp>
      <p:sp>
        <p:nvSpPr>
          <p:cNvPr id="150" name="Google Shape;150;g33059fedb65_2_12"/>
          <p:cNvSpPr txBox="1"/>
          <p:nvPr/>
        </p:nvSpPr>
        <p:spPr>
          <a:xfrm>
            <a:off x="3769112" y="900920"/>
            <a:ext cx="8082419" cy="54699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ct val="100000"/>
              <a:buFont typeface="Arial"/>
              <a:buNone/>
            </a:pPr>
            <a:r>
              <a:rPr lang="en-US" sz="12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Impute the missing Data </a:t>
            </a:r>
          </a:p>
          <a:p>
            <a:pPr marL="171450" marR="0" lvl="0" indent="-171450" algn="l" rtl="0">
              <a:lnSpc>
                <a:spcPct val="100000"/>
              </a:lnSpc>
              <a:spcBef>
                <a:spcPts val="0"/>
              </a:spcBef>
              <a:spcAft>
                <a:spcPts val="0"/>
              </a:spcAft>
              <a:buClr>
                <a:srgbClr val="000000"/>
              </a:buClr>
              <a:buSzPct val="100000"/>
              <a:buFont typeface="Arial" panose="020B0604020202020204" pitchFamily="34" charset="0"/>
              <a:buChar char="•"/>
            </a:pPr>
            <a:r>
              <a:rPr lang="en-US" sz="1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Missing data for Population Growth, Personal Income Growth, Per Capita Income Growth, and Previous Annual Values in some counties.</a:t>
            </a:r>
          </a:p>
          <a:p>
            <a:pPr marL="171450" marR="0" lvl="0" indent="-171450" algn="l" rtl="0">
              <a:lnSpc>
                <a:spcPct val="100000"/>
              </a:lnSpc>
              <a:spcBef>
                <a:spcPts val="0"/>
              </a:spcBef>
              <a:spcAft>
                <a:spcPts val="0"/>
              </a:spcAft>
              <a:buClr>
                <a:srgbClr val="000000"/>
              </a:buClr>
              <a:buSzPct val="100000"/>
              <a:buFont typeface="Arial" panose="020B0604020202020204" pitchFamily="34" charset="0"/>
              <a:buChar char="•"/>
            </a:pPr>
            <a:r>
              <a:rPr lang="en-US" sz="1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If data is available for the next year, impute missing values as 90% of the next year's value.</a:t>
            </a:r>
          </a:p>
          <a:p>
            <a:pPr marL="171450" marR="0" lvl="0" indent="-171450" algn="l" rtl="0">
              <a:lnSpc>
                <a:spcPct val="100000"/>
              </a:lnSpc>
              <a:spcBef>
                <a:spcPts val="0"/>
              </a:spcBef>
              <a:spcAft>
                <a:spcPts val="0"/>
              </a:spcAft>
              <a:buClr>
                <a:srgbClr val="000000"/>
              </a:buClr>
              <a:buSzPct val="100000"/>
              <a:buFont typeface="Arial" panose="020B0604020202020204" pitchFamily="34" charset="0"/>
              <a:buChar char="•"/>
            </a:pPr>
            <a:r>
              <a:rPr lang="en-US" sz="1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If no data exists in the next year, impute using the mean value for the State-County combination.</a:t>
            </a:r>
          </a:p>
          <a:p>
            <a:pPr marL="171450" marR="0" lvl="0" indent="-171450" algn="l" rtl="0">
              <a:lnSpc>
                <a:spcPct val="100000"/>
              </a:lnSpc>
              <a:spcBef>
                <a:spcPts val="0"/>
              </a:spcBef>
              <a:spcAft>
                <a:spcPts val="0"/>
              </a:spcAft>
              <a:buClr>
                <a:srgbClr val="000000"/>
              </a:buClr>
              <a:buSzPct val="100000"/>
              <a:buFont typeface="Arial" panose="020B0604020202020204" pitchFamily="34" charset="0"/>
              <a:buChar char="•"/>
            </a:pPr>
            <a:r>
              <a:rPr lang="en-US" sz="1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Identify and remove outliers using statistical methods (IQR, Z-score).</a:t>
            </a:r>
          </a:p>
          <a:p>
            <a:pPr marL="0" marR="0" lvl="0" indent="0" algn="l" rtl="0">
              <a:lnSpc>
                <a:spcPct val="100000"/>
              </a:lnSpc>
              <a:spcBef>
                <a:spcPts val="0"/>
              </a:spcBef>
              <a:spcAft>
                <a:spcPts val="0"/>
              </a:spcAft>
              <a:buClr>
                <a:srgbClr val="000000"/>
              </a:buClr>
              <a:buSzPct val="100000"/>
              <a:buFont typeface="Arial"/>
              <a:buNone/>
            </a:pPr>
            <a:endParaRPr sz="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rgbClr val="000000"/>
              </a:buClr>
              <a:buSzPct val="100000"/>
              <a:buFont typeface="Arial"/>
              <a:buNone/>
            </a:pPr>
            <a:br>
              <a:rPr lang="en-US" sz="1200" b="0" i="0" u="none" strike="noStrike" cap="none" dirty="0">
                <a:solidFill>
                  <a:srgbClr val="000000"/>
                </a:solidFill>
                <a:latin typeface="Times New Roman" panose="02020603050405020304" pitchFamily="18" charset="0"/>
                <a:cs typeface="Times New Roman" panose="02020603050405020304" pitchFamily="18" charset="0"/>
                <a:sym typeface="Arial"/>
              </a:rPr>
            </a:br>
            <a:r>
              <a:rPr lang="en-US" sz="12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Build Machine Learning Models</a:t>
            </a:r>
            <a:endParaRPr sz="12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171450" lvl="4" indent="-171450" algn="just">
              <a:spcBef>
                <a:spcPts val="600"/>
              </a:spcBef>
              <a:buSzPct val="100000"/>
              <a:buFont typeface="Arial" panose="020B0604020202020204" pitchFamily="34" charset="0"/>
              <a:buChar char="•"/>
            </a:pPr>
            <a:r>
              <a:rPr lang="en-US" sz="1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Build Machine Learning Models using </a:t>
            </a:r>
            <a:r>
              <a:rPr lang="en-US" sz="1000" b="0" i="0" u="none" strike="noStrike" cap="none" dirty="0" err="1">
                <a:solidFill>
                  <a:srgbClr val="000000"/>
                </a:solidFill>
                <a:latin typeface="Times New Roman" panose="02020603050405020304" pitchFamily="18" charset="0"/>
                <a:ea typeface="Calibri"/>
                <a:cs typeface="Times New Roman" panose="02020603050405020304" pitchFamily="18" charset="0"/>
                <a:sym typeface="Calibri"/>
              </a:rPr>
              <a:t>Percapita</a:t>
            </a:r>
            <a:r>
              <a:rPr lang="en-US" sz="1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 Population Growth , Personal Income Growth, Previous Annual Value, Annual Value, Annual Percent Increase for each Year.</a:t>
            </a:r>
          </a:p>
          <a:p>
            <a:pPr marL="171450" lvl="4" indent="-171450" algn="just">
              <a:spcBef>
                <a:spcPts val="600"/>
              </a:spcBef>
              <a:buSzPct val="100000"/>
              <a:buFont typeface="Arial" panose="020B0604020202020204" pitchFamily="34" charset="0"/>
              <a:buChar char="•"/>
            </a:pPr>
            <a:r>
              <a:rPr lang="en-US" sz="1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Build Train and Test Data. Train Data will be used for all other Years other than 2024 data.</a:t>
            </a:r>
          </a:p>
          <a:p>
            <a:pPr marL="171450" lvl="4" indent="-171450" algn="just">
              <a:spcBef>
                <a:spcPts val="600"/>
              </a:spcBef>
              <a:buSzPct val="100000"/>
              <a:buFont typeface="Arial" panose="020B0604020202020204" pitchFamily="34" charset="0"/>
              <a:buChar char="•"/>
            </a:pPr>
            <a:r>
              <a:rPr lang="en-US" sz="1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Test Data set will be used with 2024 Year and mark it as for Year 2025. </a:t>
            </a:r>
          </a:p>
          <a:p>
            <a:pPr marL="171450" lvl="4" indent="-171450" algn="just">
              <a:spcBef>
                <a:spcPts val="600"/>
              </a:spcBef>
              <a:buSzPct val="100000"/>
              <a:buFont typeface="Arial" panose="020B0604020202020204" pitchFamily="34" charset="0"/>
              <a:buChar char="•"/>
            </a:pPr>
            <a:r>
              <a:rPr lang="en-US" sz="1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Convert Categorical Features to Numeric using one-hot encoding .</a:t>
            </a:r>
            <a:endParaRPr sz="1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lvl="4" algn="just">
              <a:spcBef>
                <a:spcPts val="600"/>
              </a:spcBef>
              <a:buSzPct val="100000"/>
            </a:pPr>
            <a:r>
              <a:rPr lang="en-US" sz="12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Perform Cross Fold Validations </a:t>
            </a:r>
            <a:endParaRPr sz="1200" b="1"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171450" marR="0" lvl="0" indent="-171450" algn="l" rtl="0">
              <a:lnSpc>
                <a:spcPct val="100000"/>
              </a:lnSpc>
              <a:spcBef>
                <a:spcPts val="600"/>
              </a:spcBef>
              <a:spcAft>
                <a:spcPts val="0"/>
              </a:spcAft>
              <a:buClr>
                <a:srgbClr val="000000"/>
              </a:buClr>
              <a:buSzPct val="100000"/>
              <a:buFont typeface="Arial" panose="020B0604020202020204" pitchFamily="34" charset="0"/>
              <a:buChar char="•"/>
            </a:pPr>
            <a:r>
              <a:rPr lang="en-US" sz="1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Limited categorical variables affecting regional property insights.</a:t>
            </a:r>
            <a:endParaRPr sz="1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171450" marR="0" lvl="0" indent="-171450" algn="l" rtl="0">
              <a:lnSpc>
                <a:spcPct val="100000"/>
              </a:lnSpc>
              <a:spcBef>
                <a:spcPts val="600"/>
              </a:spcBef>
              <a:spcAft>
                <a:spcPts val="0"/>
              </a:spcAft>
              <a:buClr>
                <a:srgbClr val="000000"/>
              </a:buClr>
              <a:buSzPct val="100000"/>
              <a:buFont typeface="Arial" panose="020B0604020202020204" pitchFamily="34" charset="0"/>
              <a:buChar char="•"/>
            </a:pPr>
            <a:r>
              <a:rPr lang="en-US" sz="1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 Gaps in time-series data requiring interpolation.</a:t>
            </a:r>
            <a:endParaRPr sz="1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171450" marR="0" lvl="0" indent="-171450" algn="l" rtl="0">
              <a:lnSpc>
                <a:spcPct val="100000"/>
              </a:lnSpc>
              <a:spcBef>
                <a:spcPts val="600"/>
              </a:spcBef>
              <a:spcAft>
                <a:spcPts val="0"/>
              </a:spcAft>
              <a:buClr>
                <a:srgbClr val="000000"/>
              </a:buClr>
              <a:buSzPct val="100000"/>
              <a:buFont typeface="Arial" panose="020B0604020202020204" pitchFamily="34" charset="0"/>
              <a:buChar char="•"/>
            </a:pPr>
            <a:r>
              <a:rPr lang="en-US" sz="1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 Aggregation mismatches between county-level and zip-code-level data.</a:t>
            </a:r>
            <a:endParaRPr sz="1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600"/>
              </a:spcBef>
              <a:spcAft>
                <a:spcPts val="0"/>
              </a:spcAft>
              <a:buClr>
                <a:srgbClr val="000000"/>
              </a:buClr>
              <a:buSzPct val="100000"/>
              <a:buFont typeface="Arial"/>
              <a:buNone/>
            </a:pPr>
            <a:endParaRPr sz="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600"/>
              </a:spcBef>
              <a:spcAft>
                <a:spcPts val="0"/>
              </a:spcAft>
              <a:buClr>
                <a:srgbClr val="000000"/>
              </a:buClr>
              <a:buSzPct val="100000"/>
              <a:buFont typeface="Arial"/>
              <a:buNone/>
            </a:pPr>
            <a:r>
              <a:rPr lang="en-US" sz="1200" b="1" i="0" u="none" strike="noStrike" cap="none" dirty="0">
                <a:solidFill>
                  <a:srgbClr val="000000"/>
                </a:solidFill>
                <a:latin typeface="Times New Roman" panose="02020603050405020304" pitchFamily="18" charset="0"/>
                <a:cs typeface="Times New Roman" panose="02020603050405020304" pitchFamily="18" charset="0"/>
                <a:sym typeface="Arial"/>
              </a:rPr>
              <a:t>Evaluate the Results </a:t>
            </a:r>
            <a:endParaRPr sz="12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171450" marR="0" lvl="0" indent="-171450" algn="l" rtl="0">
              <a:lnSpc>
                <a:spcPct val="100000"/>
              </a:lnSpc>
              <a:spcBef>
                <a:spcPts val="600"/>
              </a:spcBef>
              <a:spcAft>
                <a:spcPts val="0"/>
              </a:spcAft>
              <a:buClr>
                <a:srgbClr val="000000"/>
              </a:buClr>
              <a:buSzPct val="100000"/>
              <a:buFont typeface="Arial" panose="020B0604020202020204" pitchFamily="34" charset="0"/>
              <a:buChar char="•"/>
            </a:pPr>
            <a:r>
              <a:rPr lang="en-US" sz="1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Identify RMSE , MAE, Train Accuracy , Test Accuracy for each Model Output. </a:t>
            </a:r>
            <a:endParaRPr sz="1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171450" marR="0" lvl="0" indent="-171450" algn="l" rtl="0">
              <a:lnSpc>
                <a:spcPct val="100000"/>
              </a:lnSpc>
              <a:spcBef>
                <a:spcPts val="600"/>
              </a:spcBef>
              <a:spcAft>
                <a:spcPts val="0"/>
              </a:spcAft>
              <a:buClr>
                <a:srgbClr val="000000"/>
              </a:buClr>
              <a:buSzPct val="100000"/>
              <a:buFont typeface="Arial" panose="020B0604020202020204" pitchFamily="34" charset="0"/>
              <a:buChar char="•"/>
            </a:pPr>
            <a:r>
              <a:rPr lang="en-US" sz="1000" b="0" i="0" u="none" strike="noStrike" cap="none" dirty="0">
                <a:solidFill>
                  <a:srgbClr val="000000"/>
                </a:solidFill>
                <a:latin typeface="Times New Roman" panose="02020603050405020304" pitchFamily="18" charset="0"/>
                <a:cs typeface="Times New Roman" panose="02020603050405020304" pitchFamily="18" charset="0"/>
                <a:sym typeface="Arial"/>
              </a:rPr>
              <a:t>Based on the results identify best Model will be output.</a:t>
            </a:r>
            <a:endParaRPr sz="1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171450" marR="0" lvl="0" indent="-171450" algn="l" rtl="0">
              <a:lnSpc>
                <a:spcPct val="100000"/>
              </a:lnSpc>
              <a:spcBef>
                <a:spcPts val="600"/>
              </a:spcBef>
              <a:spcAft>
                <a:spcPts val="0"/>
              </a:spcAft>
              <a:buClr>
                <a:srgbClr val="000000"/>
              </a:buClr>
              <a:buSzPct val="100000"/>
              <a:buFont typeface="Arial" panose="020B0604020202020204" pitchFamily="34" charset="0"/>
              <a:buChar char="•"/>
            </a:pPr>
            <a:r>
              <a:rPr lang="en-US" sz="1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Identify Features that has Highest Importance.  </a:t>
            </a:r>
            <a:endParaRPr sz="1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600"/>
              </a:spcBef>
              <a:spcAft>
                <a:spcPts val="0"/>
              </a:spcAft>
              <a:buClr>
                <a:srgbClr val="000000"/>
              </a:buClr>
              <a:buSzPct val="100000"/>
              <a:buFont typeface="Arial"/>
              <a:buNone/>
            </a:pPr>
            <a:br>
              <a:rPr lang="en-US" sz="1200" b="1" i="0" u="none" strike="noStrike" cap="none" dirty="0">
                <a:solidFill>
                  <a:srgbClr val="000000"/>
                </a:solidFill>
                <a:latin typeface="Times New Roman" panose="02020603050405020304" pitchFamily="18" charset="0"/>
                <a:cs typeface="Times New Roman" panose="02020603050405020304" pitchFamily="18" charset="0"/>
                <a:sym typeface="Arial"/>
              </a:rPr>
            </a:br>
            <a:r>
              <a:rPr lang="en-US" sz="12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 Assumptions Made</a:t>
            </a:r>
            <a:endParaRPr sz="1200" b="1"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171450" marR="0" lvl="0" indent="-171450" algn="l" rtl="0">
              <a:lnSpc>
                <a:spcPct val="100000"/>
              </a:lnSpc>
              <a:spcBef>
                <a:spcPts val="600"/>
              </a:spcBef>
              <a:spcAft>
                <a:spcPts val="0"/>
              </a:spcAft>
              <a:buClr>
                <a:srgbClr val="000000"/>
              </a:buClr>
              <a:buSzPct val="100000"/>
              <a:buFont typeface="Arial" panose="020B0604020202020204" pitchFamily="34" charset="0"/>
              <a:buChar char="•"/>
            </a:pPr>
            <a:r>
              <a:rPr lang="en-US" sz="1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  Missing numerical values assumed to follow similar distributions.</a:t>
            </a:r>
            <a:endParaRPr sz="1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171450" marR="0" lvl="0" indent="-171450" algn="l" rtl="0">
              <a:lnSpc>
                <a:spcPct val="100000"/>
              </a:lnSpc>
              <a:spcBef>
                <a:spcPts val="600"/>
              </a:spcBef>
              <a:spcAft>
                <a:spcPts val="0"/>
              </a:spcAft>
              <a:buClr>
                <a:srgbClr val="000000"/>
              </a:buClr>
              <a:buSzPct val="100000"/>
              <a:buFont typeface="Arial" panose="020B0604020202020204" pitchFamily="34" charset="0"/>
              <a:buChar char="•"/>
            </a:pPr>
            <a:r>
              <a:rPr lang="en-US" sz="1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  Min-max scaling applied for feature normalization.</a:t>
            </a:r>
            <a:endParaRPr sz="1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171450" marR="0" lvl="0" indent="-171450" algn="l" rtl="0">
              <a:lnSpc>
                <a:spcPct val="100000"/>
              </a:lnSpc>
              <a:spcBef>
                <a:spcPts val="600"/>
              </a:spcBef>
              <a:spcAft>
                <a:spcPts val="0"/>
              </a:spcAft>
              <a:buClr>
                <a:srgbClr val="000000"/>
              </a:buClr>
              <a:buSzPct val="100000"/>
              <a:buFont typeface="Arial" panose="020B0604020202020204" pitchFamily="34" charset="0"/>
              <a:buChar char="•"/>
            </a:pPr>
            <a:r>
              <a:rPr lang="en-US" sz="1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  Assumed property trends represent market </a:t>
            </a:r>
            <a:r>
              <a:rPr lang="en-US" sz="1000" b="0" i="0" u="none" strike="noStrike" cap="none" dirty="0" err="1">
                <a:solidFill>
                  <a:srgbClr val="000000"/>
                </a:solidFill>
                <a:latin typeface="Times New Roman" panose="02020603050405020304" pitchFamily="18" charset="0"/>
                <a:ea typeface="Calibri"/>
                <a:cs typeface="Times New Roman" panose="02020603050405020304" pitchFamily="18" charset="0"/>
                <a:sym typeface="Calibri"/>
              </a:rPr>
              <a:t>behaviour</a:t>
            </a:r>
            <a:r>
              <a:rPr lang="en-US" sz="1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 without external influences.</a:t>
            </a:r>
            <a:endParaRPr sz="1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285750" marR="0" lvl="0" indent="-171450" algn="l" rtl="0">
              <a:lnSpc>
                <a:spcPct val="90000"/>
              </a:lnSpc>
              <a:spcBef>
                <a:spcPts val="0"/>
              </a:spcBef>
              <a:spcAft>
                <a:spcPts val="0"/>
              </a:spcAft>
              <a:buClr>
                <a:schemeClr val="dk2"/>
              </a:buClr>
              <a:buSzPct val="281250"/>
              <a:buFont typeface="Noto Sans Symbols"/>
              <a:buNone/>
            </a:pPr>
            <a:endParaRPr sz="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3" name="Picture 2" descr="A green house with a porch&#10;&#10;AI-generated content may be incorrect.">
            <a:extLst>
              <a:ext uri="{FF2B5EF4-FFF2-40B4-BE49-F238E27FC236}">
                <a16:creationId xmlns:a16="http://schemas.microsoft.com/office/drawing/2014/main" id="{F4B79673-ACDB-893E-1C49-F182E95456D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79882" y="2590503"/>
            <a:ext cx="3252777" cy="281783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sp>
        <p:nvSpPr>
          <p:cNvPr id="155" name="Google Shape;155;g3305d4feabe_0_7"/>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6" name="Google Shape;156;g3305d4feabe_0_7"/>
          <p:cNvSpPr txBox="1">
            <a:spLocks noGrp="1"/>
          </p:cNvSpPr>
          <p:nvPr>
            <p:ph type="title"/>
          </p:nvPr>
        </p:nvSpPr>
        <p:spPr>
          <a:xfrm>
            <a:off x="640080" y="329184"/>
            <a:ext cx="6894576" cy="178308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1800"/>
              <a:buNone/>
            </a:pPr>
            <a:r>
              <a:rPr lang="en-US" sz="5400"/>
              <a:t>Identify and Replace Outliers.</a:t>
            </a:r>
            <a:endParaRPr/>
          </a:p>
        </p:txBody>
      </p:sp>
      <p:sp>
        <p:nvSpPr>
          <p:cNvPr id="157" name="Google Shape;157;g3305d4feabe_0_7"/>
          <p:cNvSpPr/>
          <p:nvPr/>
        </p:nvSpPr>
        <p:spPr>
          <a:xfrm>
            <a:off x="758952" y="2395728"/>
            <a:ext cx="4243589" cy="18288"/>
          </a:xfrm>
          <a:custGeom>
            <a:avLst/>
            <a:gdLst/>
            <a:ahLst/>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8" name="Google Shape;158;g3305d4feabe_0_7"/>
          <p:cNvSpPr txBox="1">
            <a:spLocks noGrp="1"/>
          </p:cNvSpPr>
          <p:nvPr>
            <p:ph type="body" idx="1"/>
          </p:nvPr>
        </p:nvSpPr>
        <p:spPr>
          <a:xfrm>
            <a:off x="640080" y="2706624"/>
            <a:ext cx="6894576" cy="3483864"/>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SzPts val="1800"/>
              <a:buNone/>
            </a:pPr>
            <a:endParaRPr sz="1000" b="1" dirty="0">
              <a:latin typeface="Times New Roman" panose="02020603050405020304" pitchFamily="18" charset="0"/>
              <a:ea typeface="Calibri"/>
              <a:cs typeface="Times New Roman" panose="02020603050405020304" pitchFamily="18" charset="0"/>
              <a:sym typeface="Calibri"/>
            </a:endParaRPr>
          </a:p>
          <a:p>
            <a:pPr marL="457200" lvl="0" indent="-457200" algn="l" rtl="0">
              <a:lnSpc>
                <a:spcPct val="90000"/>
              </a:lnSpc>
              <a:spcBef>
                <a:spcPts val="1000"/>
              </a:spcBef>
              <a:spcAft>
                <a:spcPts val="0"/>
              </a:spcAft>
              <a:buSzPts val="1800"/>
              <a:buFont typeface="Arial"/>
              <a:buChar char="•"/>
            </a:pPr>
            <a:r>
              <a:rPr lang="en-US" sz="1000" dirty="0">
                <a:latin typeface="Times New Roman" panose="02020603050405020304" pitchFamily="18" charset="0"/>
                <a:cs typeface="Times New Roman" panose="02020603050405020304" pitchFamily="18" charset="0"/>
              </a:rPr>
              <a:t>Identify the outliers in the data. Outliers are determined using the Interquartile Range (IQR) of house values. The IQR is calculated between the 25th percentile (Q1) and the 75th percentile (Q3) of the data. </a:t>
            </a:r>
            <a:endParaRPr dirty="0">
              <a:latin typeface="Times New Roman" panose="02020603050405020304" pitchFamily="18" charset="0"/>
              <a:cs typeface="Times New Roman" panose="02020603050405020304" pitchFamily="18" charset="0"/>
            </a:endParaRPr>
          </a:p>
          <a:p>
            <a:pPr marL="457200" lvl="0" indent="-228600" algn="l" rtl="0">
              <a:lnSpc>
                <a:spcPct val="90000"/>
              </a:lnSpc>
              <a:spcBef>
                <a:spcPts val="1000"/>
              </a:spcBef>
              <a:spcAft>
                <a:spcPts val="0"/>
              </a:spcAft>
              <a:buClr>
                <a:schemeClr val="dk1"/>
              </a:buClr>
              <a:buSzPts val="1800"/>
              <a:buNone/>
            </a:pPr>
            <a:endParaRPr sz="1000" dirty="0">
              <a:latin typeface="Times New Roman" panose="02020603050405020304" pitchFamily="18" charset="0"/>
              <a:cs typeface="Times New Roman" panose="02020603050405020304" pitchFamily="18" charset="0"/>
            </a:endParaRPr>
          </a:p>
          <a:p>
            <a:pPr marL="457200" lvl="0" indent="-457200" algn="l" rtl="0">
              <a:lnSpc>
                <a:spcPct val="90000"/>
              </a:lnSpc>
              <a:spcBef>
                <a:spcPts val="1000"/>
              </a:spcBef>
              <a:spcAft>
                <a:spcPts val="0"/>
              </a:spcAft>
              <a:buSzPts val="1800"/>
              <a:buFont typeface="Arial"/>
              <a:buChar char="•"/>
            </a:pPr>
            <a:r>
              <a:rPr lang="en-US" sz="1000" dirty="0">
                <a:latin typeface="Times New Roman" panose="02020603050405020304" pitchFamily="18" charset="0"/>
                <a:cs typeface="Times New Roman" panose="02020603050405020304" pitchFamily="18" charset="0"/>
              </a:rPr>
              <a:t>Outliers are defined as values falling outside the lower and upper bounds:</a:t>
            </a:r>
            <a:endParaRPr dirty="0">
              <a:latin typeface="Times New Roman" panose="02020603050405020304" pitchFamily="18" charset="0"/>
              <a:cs typeface="Times New Roman" panose="02020603050405020304" pitchFamily="18" charset="0"/>
            </a:endParaRPr>
          </a:p>
          <a:p>
            <a:pPr marL="114300" lvl="0" indent="0" algn="l" rtl="0">
              <a:lnSpc>
                <a:spcPct val="90000"/>
              </a:lnSpc>
              <a:spcBef>
                <a:spcPts val="1000"/>
              </a:spcBef>
              <a:spcAft>
                <a:spcPts val="0"/>
              </a:spcAft>
              <a:buSzPts val="1800"/>
              <a:buNone/>
            </a:pPr>
            <a:r>
              <a:rPr lang="en-US" sz="1000" dirty="0">
                <a:latin typeface="Times New Roman" panose="02020603050405020304" pitchFamily="18" charset="0"/>
                <a:cs typeface="Times New Roman" panose="02020603050405020304" pitchFamily="18" charset="0"/>
              </a:rPr>
              <a:t>          Lower bound = Q1 - 1.5 * IQR</a:t>
            </a:r>
            <a:endParaRPr dirty="0">
              <a:latin typeface="Times New Roman" panose="02020603050405020304" pitchFamily="18" charset="0"/>
              <a:cs typeface="Times New Roman" panose="02020603050405020304" pitchFamily="18" charset="0"/>
            </a:endParaRPr>
          </a:p>
          <a:p>
            <a:pPr marL="114300" lvl="0" indent="0" algn="l" rtl="0">
              <a:lnSpc>
                <a:spcPct val="90000"/>
              </a:lnSpc>
              <a:spcBef>
                <a:spcPts val="1000"/>
              </a:spcBef>
              <a:spcAft>
                <a:spcPts val="0"/>
              </a:spcAft>
              <a:buSzPts val="1800"/>
              <a:buNone/>
            </a:pPr>
            <a:r>
              <a:rPr lang="en-US" sz="1000" dirty="0">
                <a:latin typeface="Times New Roman" panose="02020603050405020304" pitchFamily="18" charset="0"/>
                <a:cs typeface="Times New Roman" panose="02020603050405020304" pitchFamily="18" charset="0"/>
              </a:rPr>
              <a:t>         Upper bound = Q3 + 1.5 * IQR</a:t>
            </a:r>
            <a:endParaRPr dirty="0">
              <a:latin typeface="Times New Roman" panose="02020603050405020304" pitchFamily="18" charset="0"/>
              <a:cs typeface="Times New Roman" panose="02020603050405020304" pitchFamily="18" charset="0"/>
            </a:endParaRPr>
          </a:p>
          <a:p>
            <a:pPr marL="457200" lvl="0" indent="-228600" algn="l" rtl="0">
              <a:lnSpc>
                <a:spcPct val="90000"/>
              </a:lnSpc>
              <a:spcBef>
                <a:spcPts val="1000"/>
              </a:spcBef>
              <a:spcAft>
                <a:spcPts val="0"/>
              </a:spcAft>
              <a:buClr>
                <a:schemeClr val="dk1"/>
              </a:buClr>
              <a:buSzPts val="1800"/>
              <a:buNone/>
            </a:pPr>
            <a:endParaRPr sz="1000" dirty="0">
              <a:latin typeface="Times New Roman" panose="02020603050405020304" pitchFamily="18" charset="0"/>
              <a:cs typeface="Times New Roman" panose="02020603050405020304" pitchFamily="18" charset="0"/>
            </a:endParaRPr>
          </a:p>
          <a:p>
            <a:pPr marL="457200" lvl="0" indent="-457200" algn="l" rtl="0">
              <a:lnSpc>
                <a:spcPct val="90000"/>
              </a:lnSpc>
              <a:spcBef>
                <a:spcPts val="1000"/>
              </a:spcBef>
              <a:spcAft>
                <a:spcPts val="0"/>
              </a:spcAft>
              <a:buSzPts val="1800"/>
              <a:buFont typeface="Arial"/>
              <a:buChar char="•"/>
            </a:pPr>
            <a:r>
              <a:rPr lang="en-US" sz="1000" dirty="0">
                <a:latin typeface="Times New Roman" panose="02020603050405020304" pitchFamily="18" charset="0"/>
                <a:cs typeface="Times New Roman" panose="02020603050405020304" pitchFamily="18" charset="0"/>
              </a:rPr>
              <a:t>Here, 1.5 is a commonly used multiplier in the outlier detection process and is known as the "outlier coefficient." It is applied to the IQR to define the threshold beyond which data points are considered outliers.</a:t>
            </a:r>
            <a:endParaRPr dirty="0">
              <a:latin typeface="Times New Roman" panose="02020603050405020304" pitchFamily="18" charset="0"/>
              <a:cs typeface="Times New Roman" panose="02020603050405020304" pitchFamily="18" charset="0"/>
            </a:endParaRPr>
          </a:p>
          <a:p>
            <a:pPr marL="457200" lvl="0" indent="-457200" algn="l" rtl="0">
              <a:lnSpc>
                <a:spcPct val="90000"/>
              </a:lnSpc>
              <a:spcBef>
                <a:spcPts val="1000"/>
              </a:spcBef>
              <a:spcAft>
                <a:spcPts val="0"/>
              </a:spcAft>
              <a:buSzPts val="1800"/>
              <a:buFont typeface="Arial"/>
              <a:buChar char="•"/>
            </a:pPr>
            <a:r>
              <a:rPr lang="en-US" sz="1000" dirty="0">
                <a:latin typeface="Times New Roman" panose="02020603050405020304" pitchFamily="18" charset="0"/>
                <a:cs typeface="Times New Roman" panose="02020603050405020304" pitchFamily="18" charset="0"/>
              </a:rPr>
              <a:t>Remove Outliers using Z-Score Normalization .  Calculate Z-Score and replace with mean on Z-Scores &gt; 2 and &lt; -2 .</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1000"/>
              </a:spcBef>
              <a:spcAft>
                <a:spcPts val="0"/>
              </a:spcAft>
              <a:buSzPts val="1800"/>
              <a:buFont typeface="Arial"/>
              <a:buNone/>
            </a:pPr>
            <a:endParaRPr sz="1000" dirty="0">
              <a:latin typeface="Times New Roman" panose="02020603050405020304" pitchFamily="18" charset="0"/>
              <a:cs typeface="Times New Roman" panose="02020603050405020304" pitchFamily="18" charset="0"/>
            </a:endParaRPr>
          </a:p>
          <a:p>
            <a:pPr marL="457200" lvl="0" indent="-228600" algn="l" rtl="0">
              <a:lnSpc>
                <a:spcPct val="90000"/>
              </a:lnSpc>
              <a:spcBef>
                <a:spcPts val="1000"/>
              </a:spcBef>
              <a:spcAft>
                <a:spcPts val="0"/>
              </a:spcAft>
              <a:buClr>
                <a:schemeClr val="dk1"/>
              </a:buClr>
              <a:buSzPts val="1800"/>
              <a:buNone/>
            </a:pPr>
            <a:endParaRPr sz="1000" dirty="0">
              <a:latin typeface="Times New Roman" panose="02020603050405020304" pitchFamily="18" charset="0"/>
              <a:cs typeface="Times New Roman" panose="02020603050405020304" pitchFamily="18" charset="0"/>
            </a:endParaRPr>
          </a:p>
        </p:txBody>
      </p:sp>
      <p:pic>
        <p:nvPicPr>
          <p:cNvPr id="159" name="Google Shape;159;g3305d4feabe_0_7" descr="A graph of blue and red dots&#10;&#10;AI-generated content may be incorrect."/>
          <p:cNvPicPr preferRelativeResize="0"/>
          <p:nvPr/>
        </p:nvPicPr>
        <p:blipFill rotWithShape="1">
          <a:blip r:embed="rId3">
            <a:alphaModFix/>
          </a:blip>
          <a:srcRect/>
          <a:stretch/>
        </p:blipFill>
        <p:spPr>
          <a:xfrm>
            <a:off x="7863840" y="744565"/>
            <a:ext cx="4014216" cy="2599204"/>
          </a:xfrm>
          <a:prstGeom prst="rect">
            <a:avLst/>
          </a:prstGeom>
          <a:noFill/>
          <a:ln>
            <a:noFill/>
          </a:ln>
        </p:spPr>
      </p:pic>
      <p:pic>
        <p:nvPicPr>
          <p:cNvPr id="160" name="Google Shape;160;g3305d4feabe_0_7" descr="A blue dotted line graph&#10;&#10;AI-generated content may be incorrect."/>
          <p:cNvPicPr preferRelativeResize="0"/>
          <p:nvPr/>
        </p:nvPicPr>
        <p:blipFill rotWithShape="1">
          <a:blip r:embed="rId4">
            <a:alphaModFix/>
          </a:blip>
          <a:srcRect/>
          <a:stretch/>
        </p:blipFill>
        <p:spPr>
          <a:xfrm>
            <a:off x="8113794" y="4079193"/>
            <a:ext cx="3496019" cy="217627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33e329b0cc2_1_0"/>
          <p:cNvSpPr txBox="1">
            <a:spLocks noGrp="1"/>
          </p:cNvSpPr>
          <p:nvPr>
            <p:ph type="title"/>
          </p:nvPr>
        </p:nvSpPr>
        <p:spPr>
          <a:xfrm>
            <a:off x="0" y="365125"/>
            <a:ext cx="113538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dirty="0"/>
              <a:t>   Random Forest</a:t>
            </a:r>
            <a:endParaRPr dirty="0"/>
          </a:p>
        </p:txBody>
      </p:sp>
      <p:sp>
        <p:nvSpPr>
          <p:cNvPr id="166" name="Google Shape;166;g33e329b0cc2_1_0"/>
          <p:cNvSpPr txBox="1">
            <a:spLocks noGrp="1"/>
          </p:cNvSpPr>
          <p:nvPr>
            <p:ph type="body" idx="1"/>
          </p:nvPr>
        </p:nvSpPr>
        <p:spPr>
          <a:xfrm>
            <a:off x="6867303" y="1483071"/>
            <a:ext cx="4711348" cy="650529"/>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dirty="0"/>
              <a:t>Test Metrics</a:t>
            </a:r>
            <a:endParaRPr dirty="0"/>
          </a:p>
        </p:txBody>
      </p:sp>
      <p:sp>
        <p:nvSpPr>
          <p:cNvPr id="2" name="Google Shape;158;g3305d4feabe_0_7">
            <a:extLst>
              <a:ext uri="{FF2B5EF4-FFF2-40B4-BE49-F238E27FC236}">
                <a16:creationId xmlns:a16="http://schemas.microsoft.com/office/drawing/2014/main" id="{2DA10464-7617-6D65-935E-D01A68C62B6E}"/>
              </a:ext>
            </a:extLst>
          </p:cNvPr>
          <p:cNvSpPr txBox="1">
            <a:spLocks/>
          </p:cNvSpPr>
          <p:nvPr/>
        </p:nvSpPr>
        <p:spPr>
          <a:xfrm>
            <a:off x="613349" y="1536176"/>
            <a:ext cx="5055269" cy="495669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indent="-228600">
              <a:buNone/>
            </a:pPr>
            <a:endParaRPr lang="en-US" sz="1200" dirty="0">
              <a:latin typeface="Times New Roman" panose="02020603050405020304" pitchFamily="18" charset="0"/>
              <a:cs typeface="Times New Roman" panose="02020603050405020304" pitchFamily="18" charset="0"/>
            </a:endParaRPr>
          </a:p>
          <a:p>
            <a:pPr indent="-228600">
              <a:buNone/>
            </a:pPr>
            <a:endParaRPr lang="en-US" sz="1200" dirty="0">
              <a:latin typeface="Times New Roman" panose="02020603050405020304" pitchFamily="18" charset="0"/>
              <a:cs typeface="Times New Roman" panose="02020603050405020304" pitchFamily="18" charset="0"/>
            </a:endParaRPr>
          </a:p>
          <a:p>
            <a:pPr indent="-228600">
              <a:buNone/>
            </a:pPr>
            <a:r>
              <a:rPr lang="en-US" sz="1200" dirty="0">
                <a:latin typeface="Times New Roman" panose="02020603050405020304" pitchFamily="18" charset="0"/>
                <a:cs typeface="Times New Roman" panose="02020603050405020304" pitchFamily="18" charset="0"/>
              </a:rPr>
              <a:t>For real estate prediction, Random Forest excels at modeling complex non-linear relationships between features, handling interactions between location and economic indicators, managing outliers in housing data, and capturing both local and regional market trends.</a:t>
            </a:r>
          </a:p>
          <a:p>
            <a:pPr indent="-228600">
              <a:buNone/>
            </a:pPr>
            <a:r>
              <a:rPr lang="en-US" sz="1200" dirty="0">
                <a:latin typeface="Times New Roman" panose="02020603050405020304" pitchFamily="18" charset="0"/>
                <a:cs typeface="Times New Roman" panose="02020603050405020304" pitchFamily="18" charset="0"/>
              </a:rPr>
              <a:t>Major advantages include handling large datasets with many features, resistance to overfitting, automatic feature importance ranking, and compatibility with both numerical and categorical variables.</a:t>
            </a:r>
          </a:p>
          <a:p>
            <a:pPr marL="114300" lvl="0" indent="0">
              <a:buNone/>
            </a:pPr>
            <a:r>
              <a:rPr lang="en-US" sz="1200" dirty="0">
                <a:latin typeface="Times New Roman" panose="02020603050405020304" pitchFamily="18" charset="0"/>
                <a:cs typeface="Times New Roman" panose="02020603050405020304" pitchFamily="18" charset="0"/>
              </a:rPr>
              <a:t>Key Findings:</a:t>
            </a:r>
          </a:p>
          <a:p>
            <a:pPr lvl="0"/>
            <a:r>
              <a:rPr lang="en-US" sz="1200" dirty="0">
                <a:latin typeface="Times New Roman" panose="02020603050405020304" pitchFamily="18" charset="0"/>
                <a:cs typeface="Times New Roman" panose="02020603050405020304" pitchFamily="18" charset="0"/>
              </a:rPr>
              <a:t>Very high accuracy across all property categories (95-99%)</a:t>
            </a:r>
          </a:p>
          <a:p>
            <a:r>
              <a:rPr lang="en-US" sz="1200" dirty="0">
                <a:latin typeface="Times New Roman" panose="02020603050405020304" pitchFamily="18" charset="0"/>
                <a:cs typeface="Times New Roman" panose="02020603050405020304" pitchFamily="18" charset="0"/>
              </a:rPr>
              <a:t>Excellent R² values (0.87-0.98) indicating strong predictive power</a:t>
            </a:r>
          </a:p>
          <a:p>
            <a:r>
              <a:rPr lang="en-US" sz="1200" dirty="0">
                <a:latin typeface="Times New Roman" panose="02020603050405020304" pitchFamily="18" charset="0"/>
                <a:cs typeface="Times New Roman" panose="02020603050405020304" pitchFamily="18" charset="0"/>
              </a:rPr>
              <a:t>Performance is particularly strong for </a:t>
            </a:r>
            <a:r>
              <a:rPr lang="en-US" sz="1200" dirty="0" err="1">
                <a:latin typeface="Times New Roman" panose="02020603050405020304" pitchFamily="18" charset="0"/>
                <a:cs typeface="Times New Roman" panose="02020603050405020304" pitchFamily="18" charset="0"/>
              </a:rPr>
              <a:t>SingleFamily</a:t>
            </a:r>
            <a:r>
              <a:rPr lang="en-US" sz="1200" dirty="0">
                <a:latin typeface="Times New Roman" panose="02020603050405020304" pitchFamily="18" charset="0"/>
                <a:cs typeface="Times New Roman" panose="02020603050405020304" pitchFamily="18" charset="0"/>
              </a:rPr>
              <a:t> homes</a:t>
            </a:r>
          </a:p>
          <a:p>
            <a:r>
              <a:rPr lang="en-US" sz="1200" dirty="0">
                <a:latin typeface="Times New Roman" panose="02020603050405020304" pitchFamily="18" charset="0"/>
                <a:cs typeface="Times New Roman" panose="02020603050405020304" pitchFamily="18" charset="0"/>
              </a:rPr>
              <a:t>The model effectively handles different property types with varied characteristics</a:t>
            </a:r>
          </a:p>
          <a:p>
            <a:endParaRPr lang="en-US" sz="1200" dirty="0"/>
          </a:p>
          <a:p>
            <a:pPr lvl="0"/>
            <a:endParaRPr lang="en-US" sz="1200" dirty="0"/>
          </a:p>
          <a:p>
            <a:pPr indent="-228600">
              <a:buFont typeface="Arial"/>
              <a:buNone/>
            </a:pPr>
            <a:endParaRPr lang="en-US" sz="1200" dirty="0">
              <a:latin typeface="Times New Roman" panose="02020603050405020304" pitchFamily="18" charset="0"/>
              <a:cs typeface="Times New Roman" panose="02020603050405020304" pitchFamily="18" charset="0"/>
            </a:endParaRPr>
          </a:p>
        </p:txBody>
      </p:sp>
      <p:pic>
        <p:nvPicPr>
          <p:cNvPr id="3" name="Google Shape;167;g33e329b0cc2_1_0" descr="A screenshot of a black screen&#10;&#10;AI-generated content may be incorrect.">
            <a:extLst>
              <a:ext uri="{FF2B5EF4-FFF2-40B4-BE49-F238E27FC236}">
                <a16:creationId xmlns:a16="http://schemas.microsoft.com/office/drawing/2014/main" id="{6E39224B-07ED-F3C8-2987-EFF344062AB9}"/>
              </a:ext>
            </a:extLst>
          </p:cNvPr>
          <p:cNvPicPr preferRelativeResize="0"/>
          <p:nvPr/>
        </p:nvPicPr>
        <p:blipFill>
          <a:blip r:embed="rId3">
            <a:alphaModFix/>
          </a:blip>
          <a:stretch>
            <a:fillRect/>
          </a:stretch>
        </p:blipFill>
        <p:spPr>
          <a:xfrm>
            <a:off x="5668618" y="2060521"/>
            <a:ext cx="6160958" cy="2382050"/>
          </a:xfrm>
          <a:prstGeom prst="rect">
            <a:avLst/>
          </a:prstGeom>
          <a:noFill/>
          <a:ln>
            <a:noFill/>
          </a:ln>
        </p:spPr>
      </p:pic>
      <p:pic>
        <p:nvPicPr>
          <p:cNvPr id="4" name="Google Shape;168;g33e329b0cc2_1_0" descr="A screenshot of a computer&#10;&#10;AI-generated content may be incorrect.">
            <a:extLst>
              <a:ext uri="{FF2B5EF4-FFF2-40B4-BE49-F238E27FC236}">
                <a16:creationId xmlns:a16="http://schemas.microsoft.com/office/drawing/2014/main" id="{0E6A95A0-3C90-2690-A2B0-E17EF8DE3B9F}"/>
              </a:ext>
            </a:extLst>
          </p:cNvPr>
          <p:cNvPicPr preferRelativeResize="0"/>
          <p:nvPr/>
        </p:nvPicPr>
        <p:blipFill>
          <a:blip r:embed="rId4">
            <a:alphaModFix/>
          </a:blip>
          <a:stretch>
            <a:fillRect/>
          </a:stretch>
        </p:blipFill>
        <p:spPr>
          <a:xfrm>
            <a:off x="5668618" y="4480895"/>
            <a:ext cx="6160958" cy="2065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D1FDD381-C5CA-BB29-4AC9-712D734A461F}"/>
            </a:ext>
          </a:extLst>
        </p:cNvPr>
        <p:cNvGrpSpPr/>
        <p:nvPr/>
      </p:nvGrpSpPr>
      <p:grpSpPr>
        <a:xfrm>
          <a:off x="0" y="0"/>
          <a:ext cx="0" cy="0"/>
          <a:chOff x="0" y="0"/>
          <a:chExt cx="0" cy="0"/>
        </a:xfrm>
      </p:grpSpPr>
      <p:sp>
        <p:nvSpPr>
          <p:cNvPr id="173" name="Google Shape;173;p23">
            <a:extLst>
              <a:ext uri="{FF2B5EF4-FFF2-40B4-BE49-F238E27FC236}">
                <a16:creationId xmlns:a16="http://schemas.microsoft.com/office/drawing/2014/main" id="{45DA1F16-AECB-7904-09CA-41A824DCEDA5}"/>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1800"/>
              <a:buNone/>
            </a:pPr>
            <a:r>
              <a:rPr lang="en-US" sz="2800" dirty="0">
                <a:latin typeface="Times New Roman" panose="02020603050405020304" pitchFamily="18" charset="0"/>
                <a:cs typeface="Times New Roman" panose="02020603050405020304" pitchFamily="18" charset="0"/>
              </a:rPr>
              <a:t>XGBOOST</a:t>
            </a:r>
            <a:endParaRPr sz="2800" dirty="0">
              <a:latin typeface="Times New Roman" panose="02020603050405020304" pitchFamily="18" charset="0"/>
              <a:cs typeface="Times New Roman" panose="02020603050405020304" pitchFamily="18" charset="0"/>
            </a:endParaRPr>
          </a:p>
        </p:txBody>
      </p:sp>
      <p:sp>
        <p:nvSpPr>
          <p:cNvPr id="175" name="Google Shape;175;p23">
            <a:extLst>
              <a:ext uri="{FF2B5EF4-FFF2-40B4-BE49-F238E27FC236}">
                <a16:creationId xmlns:a16="http://schemas.microsoft.com/office/drawing/2014/main" id="{058EAAC0-13DC-5C9D-8BB9-F524EBDFC131}"/>
              </a:ext>
            </a:extLst>
          </p:cNvPr>
          <p:cNvSpPr txBox="1">
            <a:spLocks noGrp="1"/>
          </p:cNvSpPr>
          <p:nvPr>
            <p:ph type="body" idx="2"/>
          </p:nvPr>
        </p:nvSpPr>
        <p:spPr>
          <a:xfrm>
            <a:off x="725556" y="1417229"/>
            <a:ext cx="5181600" cy="4746481"/>
          </a:xfrm>
          <a:prstGeom prst="rect">
            <a:avLst/>
          </a:prstGeom>
          <a:noFill/>
          <a:ln>
            <a:noFill/>
          </a:ln>
        </p:spPr>
        <p:txBody>
          <a:bodyPr spcFirstLastPara="1" wrap="square" lIns="91425" tIns="45700" rIns="91425" bIns="45700" anchor="t" anchorCtr="0">
            <a:normAutofit fontScale="92500"/>
          </a:bodyPr>
          <a:lstStyle/>
          <a:p>
            <a:pPr marL="457200" lvl="0" indent="-342899" algn="l" rtl="0">
              <a:lnSpc>
                <a:spcPct val="90000"/>
              </a:lnSpc>
              <a:spcBef>
                <a:spcPts val="1000"/>
              </a:spcBef>
              <a:spcAft>
                <a:spcPts val="0"/>
              </a:spcAft>
              <a:buClr>
                <a:schemeClr val="dk1"/>
              </a:buClr>
              <a:buSzPct val="162162"/>
              <a:buChar char="•"/>
            </a:pPr>
            <a:r>
              <a:rPr lang="en-US" sz="1200" b="1" dirty="0" err="1"/>
              <a:t>XGBoost</a:t>
            </a:r>
            <a:r>
              <a:rPr lang="en-US" sz="1200" dirty="0"/>
              <a:t> (Extreme Gradient Boosting) is a powerful machine learning algorithm that is part of the gradient boosting family. </a:t>
            </a:r>
            <a:r>
              <a:rPr lang="en-US" sz="1200" dirty="0" err="1"/>
              <a:t>XGBoost</a:t>
            </a:r>
            <a:r>
              <a:rPr lang="en-US" sz="1200" dirty="0"/>
              <a:t> builds an ensemble of decision trees, where each new tree corrects the errors made by the previous trees. This is done through a technique called </a:t>
            </a:r>
            <a:r>
              <a:rPr lang="en-US" sz="1200" b="1" dirty="0"/>
              <a:t>gradient boosting</a:t>
            </a:r>
            <a:r>
              <a:rPr lang="en-US" sz="1200" dirty="0"/>
              <a:t>, which optimizes a model by iteratively adding new trees that minimize the residual error from previous iterations.</a:t>
            </a:r>
            <a:endParaRPr dirty="0"/>
          </a:p>
          <a:p>
            <a:pPr marL="457200" lvl="0" indent="-342899" algn="l" rtl="0">
              <a:lnSpc>
                <a:spcPct val="90000"/>
              </a:lnSpc>
              <a:spcBef>
                <a:spcPts val="1000"/>
              </a:spcBef>
              <a:spcAft>
                <a:spcPts val="0"/>
              </a:spcAft>
              <a:buClr>
                <a:schemeClr val="dk1"/>
              </a:buClr>
              <a:buSzPct val="162162"/>
              <a:buChar char="•"/>
            </a:pPr>
            <a:r>
              <a:rPr lang="en-US" sz="1200" dirty="0"/>
              <a:t>XGBOOST helps for House Price Predictions that involves complex non linear relationships b/w attributes.</a:t>
            </a:r>
            <a:endParaRPr dirty="0"/>
          </a:p>
          <a:p>
            <a:pPr marL="457200" lvl="0" indent="-342899" algn="l" rtl="0">
              <a:lnSpc>
                <a:spcPct val="90000"/>
              </a:lnSpc>
              <a:spcBef>
                <a:spcPts val="1000"/>
              </a:spcBef>
              <a:spcAft>
                <a:spcPts val="0"/>
              </a:spcAft>
              <a:buClr>
                <a:schemeClr val="dk1"/>
              </a:buClr>
              <a:buSzPct val="162162"/>
              <a:buChar char="•"/>
            </a:pPr>
            <a:r>
              <a:rPr lang="en-US" sz="1200" dirty="0" err="1"/>
              <a:t>XGBoost</a:t>
            </a:r>
            <a:r>
              <a:rPr lang="en-US" sz="1200" dirty="0"/>
              <a:t> helps prevent overfitting data. It can handle outliers easily . </a:t>
            </a:r>
            <a:r>
              <a:rPr lang="en-US" sz="1200" dirty="0" err="1"/>
              <a:t>XGBoost</a:t>
            </a:r>
            <a:r>
              <a:rPr lang="en-US" sz="1200" dirty="0"/>
              <a:t> is robust to such outliers because it builds decision trees iteratively and focuses on minimizing errors rather than overfitting to extreme values.</a:t>
            </a:r>
            <a:endParaRPr dirty="0"/>
          </a:p>
          <a:p>
            <a:pPr marL="457200" lvl="0" indent="-342899" algn="l" rtl="0">
              <a:lnSpc>
                <a:spcPct val="90000"/>
              </a:lnSpc>
              <a:spcBef>
                <a:spcPts val="1000"/>
              </a:spcBef>
              <a:spcAft>
                <a:spcPts val="0"/>
              </a:spcAft>
              <a:buClr>
                <a:schemeClr val="dk1"/>
              </a:buClr>
              <a:buSzPct val="162162"/>
              <a:buChar char="•"/>
            </a:pPr>
            <a:r>
              <a:rPr lang="en-US" sz="1200" dirty="0" err="1"/>
              <a:t>XGBoost</a:t>
            </a:r>
            <a:r>
              <a:rPr lang="en-US" sz="1200" dirty="0"/>
              <a:t> can handle missing values during training with out imputation.</a:t>
            </a:r>
            <a:endParaRPr dirty="0"/>
          </a:p>
          <a:p>
            <a:pPr marL="457200" lvl="0" indent="-342899" algn="l" rtl="0">
              <a:lnSpc>
                <a:spcPct val="90000"/>
              </a:lnSpc>
              <a:spcBef>
                <a:spcPts val="1000"/>
              </a:spcBef>
              <a:spcAft>
                <a:spcPts val="0"/>
              </a:spcAft>
              <a:buClr>
                <a:schemeClr val="dk1"/>
              </a:buClr>
              <a:buSzPct val="162162"/>
              <a:buChar char="•"/>
            </a:pPr>
            <a:r>
              <a:rPr lang="en-US" sz="1200" dirty="0" err="1"/>
              <a:t>XGBoost</a:t>
            </a:r>
            <a:r>
              <a:rPr lang="en-US" sz="1200" dirty="0"/>
              <a:t> uses Depth First training instead of Breadth-First which helps model accuracy.</a:t>
            </a:r>
            <a:endParaRPr dirty="0"/>
          </a:p>
          <a:p>
            <a:pPr marL="457200" lvl="0" indent="-342899" algn="l" rtl="0">
              <a:lnSpc>
                <a:spcPct val="90000"/>
              </a:lnSpc>
              <a:spcBef>
                <a:spcPts val="1000"/>
              </a:spcBef>
              <a:spcAft>
                <a:spcPts val="0"/>
              </a:spcAft>
              <a:buClr>
                <a:schemeClr val="dk1"/>
              </a:buClr>
              <a:buSzPct val="162162"/>
              <a:buChar char="•"/>
            </a:pPr>
            <a:r>
              <a:rPr lang="en-US" sz="1200" dirty="0" err="1"/>
              <a:t>XGBoost</a:t>
            </a:r>
            <a:r>
              <a:rPr lang="en-US" sz="1200" dirty="0"/>
              <a:t> has various hyperparameters (e.g., learning rate, number of estimators, maximum depth, etc.) that are </a:t>
            </a:r>
            <a:r>
              <a:rPr lang="en-US" sz="1200" dirty="0" err="1"/>
              <a:t>ine</a:t>
            </a:r>
            <a:r>
              <a:rPr lang="en-US" sz="1200" dirty="0"/>
              <a:t>-tuned to improve model performance. This allows it to fit the house price prediction model optimally.</a:t>
            </a:r>
            <a:endParaRPr dirty="0"/>
          </a:p>
          <a:p>
            <a:pPr marL="114300" lvl="0" indent="0" algn="l" rtl="0">
              <a:lnSpc>
                <a:spcPct val="90000"/>
              </a:lnSpc>
              <a:spcBef>
                <a:spcPts val="1000"/>
              </a:spcBef>
              <a:spcAft>
                <a:spcPts val="0"/>
              </a:spcAft>
              <a:buSzPct val="162162"/>
              <a:buNone/>
            </a:pPr>
            <a:r>
              <a:rPr lang="en-US" sz="1200" dirty="0"/>
              <a:t> </a:t>
            </a:r>
            <a:r>
              <a:rPr lang="en-US" sz="1200" dirty="0" err="1"/>
              <a:t>xgb.XGBRegressor</a:t>
            </a:r>
            <a:r>
              <a:rPr lang="en-US" sz="1200" dirty="0"/>
              <a:t>( subsample=0.8, </a:t>
            </a:r>
            <a:r>
              <a:rPr lang="en-US" sz="1200" dirty="0" err="1"/>
              <a:t>n_estimators</a:t>
            </a:r>
            <a:r>
              <a:rPr lang="en-US" sz="1200" dirty="0"/>
              <a:t>=100, </a:t>
            </a:r>
            <a:r>
              <a:rPr lang="en-US" sz="1200" dirty="0" err="1"/>
              <a:t>max_depth</a:t>
            </a:r>
            <a:r>
              <a:rPr lang="en-US" sz="1200" dirty="0"/>
              <a:t>=6, </a:t>
            </a:r>
            <a:r>
              <a:rPr lang="en-US" sz="1200" dirty="0" err="1"/>
              <a:t>learning_rate</a:t>
            </a:r>
            <a:r>
              <a:rPr lang="en-US" sz="1200" dirty="0"/>
              <a:t>=0.1, gamma=0, </a:t>
            </a:r>
            <a:r>
              <a:rPr lang="en-US" sz="1200" dirty="0" err="1"/>
              <a:t>colsample_bytree</a:t>
            </a:r>
            <a:r>
              <a:rPr lang="en-US" sz="1200" dirty="0"/>
              <a:t>=0.8, </a:t>
            </a:r>
            <a:r>
              <a:rPr lang="en-US" sz="1200" dirty="0" err="1"/>
              <a:t>random_state</a:t>
            </a:r>
            <a:r>
              <a:rPr lang="en-US" sz="1200" dirty="0"/>
              <a:t>=42 )</a:t>
            </a:r>
            <a:endParaRPr dirty="0"/>
          </a:p>
          <a:p>
            <a:pPr marL="457200" lvl="0" indent="-342899" algn="l" rtl="0">
              <a:lnSpc>
                <a:spcPct val="90000"/>
              </a:lnSpc>
              <a:spcBef>
                <a:spcPts val="1000"/>
              </a:spcBef>
              <a:spcAft>
                <a:spcPts val="0"/>
              </a:spcAft>
              <a:buClr>
                <a:schemeClr val="dk1"/>
              </a:buClr>
              <a:buSzPct val="162162"/>
              <a:buChar char="•"/>
            </a:pPr>
            <a:r>
              <a:rPr lang="en-US" sz="1200" dirty="0">
                <a:latin typeface="+mj-lt"/>
                <a:cs typeface="Times New Roman" panose="02020603050405020304" pitchFamily="18" charset="0"/>
              </a:rPr>
              <a:t>XGBOOST plots the Feature Importance across Model Build which help explain the importance of each feature in making a prediction.</a:t>
            </a:r>
            <a:endParaRPr sz="1200" dirty="0">
              <a:latin typeface="+mj-lt"/>
              <a:cs typeface="Times New Roman" panose="02020603050405020304" pitchFamily="18" charset="0"/>
            </a:endParaRPr>
          </a:p>
          <a:p>
            <a:pPr marL="114300" lvl="0" indent="0" algn="l" rtl="0">
              <a:lnSpc>
                <a:spcPct val="90000"/>
              </a:lnSpc>
              <a:spcBef>
                <a:spcPts val="1000"/>
              </a:spcBef>
              <a:spcAft>
                <a:spcPts val="0"/>
              </a:spcAft>
              <a:buSzPct val="243243"/>
              <a:buNone/>
            </a:pPr>
            <a:endParaRPr sz="800" dirty="0"/>
          </a:p>
        </p:txBody>
      </p:sp>
      <p:pic>
        <p:nvPicPr>
          <p:cNvPr id="2" name="Google Shape;176;p23">
            <a:extLst>
              <a:ext uri="{FF2B5EF4-FFF2-40B4-BE49-F238E27FC236}">
                <a16:creationId xmlns:a16="http://schemas.microsoft.com/office/drawing/2014/main" id="{272B4345-5AF2-360F-EF11-896962352BD9}"/>
              </a:ext>
            </a:extLst>
          </p:cNvPr>
          <p:cNvPicPr preferRelativeResize="0"/>
          <p:nvPr/>
        </p:nvPicPr>
        <p:blipFill rotWithShape="1">
          <a:blip r:embed="rId3">
            <a:alphaModFix/>
          </a:blip>
          <a:srcRect/>
          <a:stretch/>
        </p:blipFill>
        <p:spPr>
          <a:xfrm>
            <a:off x="6437245" y="1553549"/>
            <a:ext cx="5181600" cy="1875451"/>
          </a:xfrm>
          <a:custGeom>
            <a:avLst/>
            <a:gdLst/>
            <a:ahLst/>
            <a:cxnLst/>
            <a:rect l="l" t="t" r="r" b="b"/>
            <a:pathLst>
              <a:path w="10580201" h="2957472" extrusionOk="0">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a:noFill/>
          <a:ln>
            <a:noFill/>
          </a:ln>
        </p:spPr>
      </p:pic>
      <p:pic>
        <p:nvPicPr>
          <p:cNvPr id="3" name="Google Shape;177;p23">
            <a:extLst>
              <a:ext uri="{FF2B5EF4-FFF2-40B4-BE49-F238E27FC236}">
                <a16:creationId xmlns:a16="http://schemas.microsoft.com/office/drawing/2014/main" id="{408B7F7E-1B0F-715A-B839-11AE58853750}"/>
              </a:ext>
            </a:extLst>
          </p:cNvPr>
          <p:cNvPicPr preferRelativeResize="0"/>
          <p:nvPr/>
        </p:nvPicPr>
        <p:blipFill rotWithShape="1">
          <a:blip r:embed="rId4">
            <a:alphaModFix/>
          </a:blip>
          <a:srcRect/>
          <a:stretch/>
        </p:blipFill>
        <p:spPr>
          <a:xfrm>
            <a:off x="6284846" y="3769781"/>
            <a:ext cx="5225142" cy="2180767"/>
          </a:xfrm>
          <a:prstGeom prst="rect">
            <a:avLst/>
          </a:prstGeom>
          <a:noFill/>
          <a:ln>
            <a:noFill/>
          </a:ln>
        </p:spPr>
      </p:pic>
    </p:spTree>
    <p:extLst>
      <p:ext uri="{BB962C8B-B14F-4D97-AF65-F5344CB8AC3E}">
        <p14:creationId xmlns:p14="http://schemas.microsoft.com/office/powerpoint/2010/main" val="325569935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480</TotalTime>
  <Words>2081</Words>
  <Application>Microsoft Office PowerPoint</Application>
  <PresentationFormat>Widescreen</PresentationFormat>
  <Paragraphs>174</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Play</vt:lpstr>
      <vt:lpstr>Courier New</vt:lpstr>
      <vt:lpstr>Times New Roman</vt:lpstr>
      <vt:lpstr>Noto Sans Symbols</vt:lpstr>
      <vt:lpstr>Office Theme</vt:lpstr>
      <vt:lpstr>PowerPoint Presentation</vt:lpstr>
      <vt:lpstr>PowerPoint Presentation</vt:lpstr>
      <vt:lpstr>PowerPoint Presentation</vt:lpstr>
      <vt:lpstr>PowerPoint Presentation</vt:lpstr>
      <vt:lpstr>EDA Analysis - House Values across all Categories over Years</vt:lpstr>
      <vt:lpstr>PowerPoint Presentation</vt:lpstr>
      <vt:lpstr>Identify and Replace Outliers.</vt:lpstr>
      <vt:lpstr>   Random Forest</vt:lpstr>
      <vt:lpstr>XGBOOST</vt:lpstr>
      <vt:lpstr>PowerPoint Presentation</vt:lpstr>
      <vt:lpstr>Lasso and SVR</vt:lpstr>
      <vt:lpstr>Model Evaluation on Train Data</vt:lpstr>
      <vt:lpstr>Model Evaluation on Test Data</vt:lpstr>
      <vt:lpstr>Predictions including 2020 to 2025 across all categories </vt:lpstr>
      <vt:lpstr>Conclusion</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Sandeep Borwal</dc:creator>
  <cp:lastModifiedBy>Sandeep Borwal</cp:lastModifiedBy>
  <cp:revision>55</cp:revision>
  <dcterms:created xsi:type="dcterms:W3CDTF">2025-02-05T23:04:10Z</dcterms:created>
  <dcterms:modified xsi:type="dcterms:W3CDTF">2025-04-01T23:48:04Z</dcterms:modified>
</cp:coreProperties>
</file>