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Play"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OLftC4tduGGTVRlrAnADRo9Ab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412" autoAdjust="0"/>
  </p:normalViewPr>
  <p:slideViewPr>
    <p:cSldViewPr snapToGrid="0">
      <p:cViewPr varScale="1">
        <p:scale>
          <a:sx n="35" d="100"/>
          <a:sy n="35" d="100"/>
        </p:scale>
        <p:origin x="177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t> </a:t>
            </a:r>
            <a:r>
              <a:rPr lang="en-US" b="1"/>
              <a:t>subsample=0.8</a:t>
            </a:r>
            <a:r>
              <a:rPr lang="en-US"/>
              <a:t>: Uses 80% of the training data for each tree to reduce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n_estimators=100</a:t>
            </a:r>
            <a:r>
              <a:rPr lang="en-US"/>
              <a:t>: Builds 100 trees (or boosting rounds) in the model.</a:t>
            </a:r>
            <a:endParaRPr/>
          </a:p>
          <a:p>
            <a:pPr marL="457200" marR="0" lvl="0" indent="-298450" algn="l" rtl="0">
              <a:lnSpc>
                <a:spcPct val="100000"/>
              </a:lnSpc>
              <a:spcBef>
                <a:spcPts val="0"/>
              </a:spcBef>
              <a:spcAft>
                <a:spcPts val="0"/>
              </a:spcAft>
              <a:buClr>
                <a:srgbClr val="000000"/>
              </a:buClr>
              <a:buSzPts val="1100"/>
              <a:buFont typeface="Arial"/>
              <a:buChar char="●"/>
            </a:pPr>
            <a:r>
              <a:rPr lang="en-US" b="1"/>
              <a:t>max_depth=6</a:t>
            </a:r>
            <a:r>
              <a:rPr lang="en-US"/>
              <a:t>: Sets the maximum depth of each tree to 6 levels, balancing model complexity.</a:t>
            </a:r>
            <a:endParaRPr/>
          </a:p>
          <a:p>
            <a:pPr marL="457200" marR="0" lvl="0" indent="-298450" algn="l" rtl="0">
              <a:lnSpc>
                <a:spcPct val="100000"/>
              </a:lnSpc>
              <a:spcBef>
                <a:spcPts val="0"/>
              </a:spcBef>
              <a:spcAft>
                <a:spcPts val="0"/>
              </a:spcAft>
              <a:buClr>
                <a:srgbClr val="000000"/>
              </a:buClr>
              <a:buSzPts val="1100"/>
              <a:buFont typeface="Arial"/>
              <a:buChar char="●"/>
            </a:pPr>
            <a:r>
              <a:rPr lang="en-US" b="1"/>
              <a:t>learning_rate=0.1</a:t>
            </a:r>
            <a:r>
              <a:rPr lang="en-US"/>
              <a:t>: Controls how much each tree influences the model, with smaller values requiring more trees.</a:t>
            </a:r>
            <a:endParaRPr/>
          </a:p>
          <a:p>
            <a:pPr marL="457200" marR="0" lvl="0" indent="-298450" algn="l" rtl="0">
              <a:lnSpc>
                <a:spcPct val="100000"/>
              </a:lnSpc>
              <a:spcBef>
                <a:spcPts val="0"/>
              </a:spcBef>
              <a:spcAft>
                <a:spcPts val="0"/>
              </a:spcAft>
              <a:buClr>
                <a:srgbClr val="000000"/>
              </a:buClr>
              <a:buSzPts val="1100"/>
              <a:buFont typeface="Arial"/>
              <a:buChar char="●"/>
            </a:pPr>
            <a:r>
              <a:rPr lang="en-US" b="1"/>
              <a:t>gamma=0</a:t>
            </a:r>
            <a:r>
              <a:rPr lang="en-US"/>
              <a:t>: No additional regularization is applied to the tree-building process.</a:t>
            </a:r>
            <a:endParaRPr/>
          </a:p>
          <a:p>
            <a:pPr marL="457200" marR="0" lvl="0" indent="-298450" algn="l" rtl="0">
              <a:lnSpc>
                <a:spcPct val="100000"/>
              </a:lnSpc>
              <a:spcBef>
                <a:spcPts val="0"/>
              </a:spcBef>
              <a:spcAft>
                <a:spcPts val="0"/>
              </a:spcAft>
              <a:buClr>
                <a:srgbClr val="000000"/>
              </a:buClr>
              <a:buSzPts val="1100"/>
              <a:buFont typeface="Arial"/>
              <a:buChar char="●"/>
            </a:pPr>
            <a:r>
              <a:rPr lang="en-US" b="1"/>
              <a:t>colsample_bytree=0.8</a:t>
            </a:r>
            <a:r>
              <a:rPr lang="en-US"/>
              <a:t>: Uses 80% of the features to build each tree, helping to prevent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random_state=42</a:t>
            </a:r>
            <a:r>
              <a:rPr lang="en-US"/>
              <a:t>: Ensures reproducibility of results.</a:t>
            </a:r>
            <a:endParaRPr/>
          </a:p>
          <a:p>
            <a:pPr marL="11430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lgbm_model</a:t>
            </a:r>
            <a:r>
              <a:rPr lang="en-US" sz="1050">
                <a:solidFill>
                  <a:srgbClr val="CCCCCC"/>
                </a:solidFill>
                <a:highlight>
                  <a:srgbClr val="1F1F1F"/>
                </a:highlight>
                <a:latin typeface="Courier New"/>
                <a:ea typeface="Courier New"/>
                <a:cs typeface="Courier New"/>
                <a:sym typeface="Courier New"/>
              </a:rPr>
              <a:t> </a:t>
            </a:r>
            <a:r>
              <a:rPr lang="en-US" sz="1050">
                <a:solidFill>
                  <a:srgbClr val="D4D4D4"/>
                </a:solidFill>
                <a:highlight>
                  <a:srgbClr val="1F1F1F"/>
                </a:highlight>
                <a:latin typeface="Courier New"/>
                <a:ea typeface="Courier New"/>
                <a:cs typeface="Courier New"/>
                <a:sym typeface="Courier New"/>
              </a:rPr>
              <a:t>=</a:t>
            </a:r>
            <a:r>
              <a:rPr lang="en-US" sz="1050">
                <a:solidFill>
                  <a:srgbClr val="CCCCCC"/>
                </a:solidFill>
                <a:highlight>
                  <a:srgbClr val="1F1F1F"/>
                </a:highlight>
                <a:latin typeface="Courier New"/>
                <a:ea typeface="Courier New"/>
                <a:cs typeface="Courier New"/>
                <a:sym typeface="Courier New"/>
              </a:rPr>
              <a:t> LGBMRegressor(</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subsample</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0.8</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n_estimators</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100</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max_depth</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6</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learning_rate</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0.1</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random_state</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42</a:t>
            </a:r>
            <a:endParaRPr sz="1050">
              <a:solidFill>
                <a:srgbClr val="B5CEA8"/>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a:solidFill>
                  <a:srgbClr val="141413"/>
                </a:solidFill>
                <a:highlight>
                  <a:srgbClr val="FAF9F5"/>
                </a:highlight>
              </a:rPr>
              <a:t>we can see the model performance metrics for both Lasso and SVR across different housing categories.</a:t>
            </a:r>
            <a:endParaRPr>
              <a:solidFill>
                <a:srgbClr val="141413"/>
              </a:solidFill>
              <a:highlight>
                <a:srgbClr val="FAF9F5"/>
              </a:highlight>
            </a:endParaRPr>
          </a:p>
          <a:p>
            <a:pPr marL="0" lvl="0" indent="0" algn="l" rtl="0">
              <a:lnSpc>
                <a:spcPct val="115000"/>
              </a:lnSpc>
              <a:spcBef>
                <a:spcPts val="0"/>
              </a:spcBef>
              <a:spcAft>
                <a:spcPts val="0"/>
              </a:spcAft>
              <a:buClr>
                <a:schemeClr val="dk1"/>
              </a:buClr>
              <a:buSzPts val="1100"/>
              <a:buFont typeface="Arial"/>
              <a:buNone/>
            </a:pPr>
            <a:r>
              <a:rPr lang="en-US">
                <a:solidFill>
                  <a:srgbClr val="141413"/>
                </a:solidFill>
                <a:highlight>
                  <a:srgbClr val="FAF9F5"/>
                </a:highlight>
              </a:rPr>
              <a:t>Lasso, which stands for Least Absolute Shrinkage and Selection Operator, it's both selecting important features and applying regularization. This helps us improve prediction accuracy while keeping our model interpretable.</a:t>
            </a:r>
            <a:endParaRPr>
              <a:solidFill>
                <a:srgbClr val="141413"/>
              </a:solidFill>
              <a:highlight>
                <a:srgbClr val="FAF9F5"/>
              </a:highlight>
            </a:endParaRPr>
          </a:p>
          <a:p>
            <a:pPr marL="0" lvl="0" indent="0" algn="l" rtl="0">
              <a:lnSpc>
                <a:spcPct val="115000"/>
              </a:lnSpc>
              <a:spcBef>
                <a:spcPts val="0"/>
              </a:spcBef>
              <a:spcAft>
                <a:spcPts val="0"/>
              </a:spcAft>
              <a:buClr>
                <a:schemeClr val="dk1"/>
              </a:buClr>
              <a:buSzPts val="1100"/>
              <a:buFont typeface="Arial"/>
              <a:buNone/>
            </a:pPr>
            <a:r>
              <a:rPr lang="en-US">
                <a:solidFill>
                  <a:srgbClr val="141413"/>
                </a:solidFill>
                <a:highlight>
                  <a:srgbClr val="FAF9F5"/>
                </a:highlight>
              </a:rPr>
              <a:t>The regularization technique it uses is really interesting - it adds a penalty term to the objective function during training, which prevents overfitting and improves how well our model generalizes to new data.</a:t>
            </a:r>
            <a:endParaRPr>
              <a:solidFill>
                <a:srgbClr val="141413"/>
              </a:solidFill>
              <a:highlight>
                <a:srgbClr val="FAF9F5"/>
              </a:highlight>
            </a:endParaRPr>
          </a:p>
          <a:p>
            <a:pPr marL="0" lvl="0" indent="0" algn="l" rtl="0">
              <a:lnSpc>
                <a:spcPct val="115000"/>
              </a:lnSpc>
              <a:spcBef>
                <a:spcPts val="0"/>
              </a:spcBef>
              <a:spcAft>
                <a:spcPts val="0"/>
              </a:spcAft>
              <a:buClr>
                <a:schemeClr val="dk1"/>
              </a:buClr>
              <a:buSzPts val="1100"/>
              <a:buFont typeface="Arial"/>
              <a:buNone/>
            </a:pPr>
            <a:r>
              <a:rPr lang="en-US">
                <a:solidFill>
                  <a:srgbClr val="141413"/>
                </a:solidFill>
                <a:highlight>
                  <a:srgbClr val="FAF9F5"/>
                </a:highlight>
              </a:rPr>
              <a:t>Specifically, Lasso uses L1 regularization, which shrinks less important coefficients all the way to zero. This effectively removes those variables from the model, giving us a simpler, more focused prediction tool. You can see in our results table how this affects performance across different housing categories.</a:t>
            </a:r>
            <a:endParaRPr>
              <a:solidFill>
                <a:srgbClr val="141413"/>
              </a:solidFill>
              <a:highlight>
                <a:srgbClr val="FAF9F5"/>
              </a:highlight>
            </a:endParaRPr>
          </a:p>
          <a:p>
            <a:pPr marL="0" lvl="0" indent="0" algn="l" rtl="0">
              <a:lnSpc>
                <a:spcPct val="115000"/>
              </a:lnSpc>
              <a:spcBef>
                <a:spcPts val="0"/>
              </a:spcBef>
              <a:spcAft>
                <a:spcPts val="0"/>
              </a:spcAft>
              <a:buClr>
                <a:schemeClr val="dk1"/>
              </a:buClr>
              <a:buSzPts val="1100"/>
              <a:buFont typeface="Arial"/>
              <a:buNone/>
            </a:pPr>
            <a:r>
              <a:rPr lang="en-US">
                <a:solidFill>
                  <a:srgbClr val="141413"/>
                </a:solidFill>
                <a:highlight>
                  <a:srgbClr val="FAF9F5"/>
                </a:highlight>
              </a:rPr>
              <a:t>Now looking at the bottom half, Support Vector Regression is a completely different approach. SVR comes from the Support Vector Machine family but is designed specifically for regression tasks. It works by finding a function that predicts continuous values while maintaining a "margin" around the prediction line. The goal is to fit within this margin while minimizing prediction error.</a:t>
            </a:r>
            <a:endParaRPr>
              <a:solidFill>
                <a:srgbClr val="141413"/>
              </a:solidFill>
              <a:highlight>
                <a:srgbClr val="FAF9F5"/>
              </a:highlight>
            </a:endParaRPr>
          </a:p>
          <a:p>
            <a:pPr marL="0" lvl="0" indent="0" algn="l" rtl="0">
              <a:lnSpc>
                <a:spcPct val="115000"/>
              </a:lnSpc>
              <a:spcBef>
                <a:spcPts val="0"/>
              </a:spcBef>
              <a:spcAft>
                <a:spcPts val="0"/>
              </a:spcAft>
              <a:buClr>
                <a:schemeClr val="dk1"/>
              </a:buClr>
              <a:buSzPts val="1100"/>
              <a:buFont typeface="Arial"/>
              <a:buNone/>
            </a:pPr>
            <a:r>
              <a:rPr lang="en-US">
                <a:solidFill>
                  <a:srgbClr val="141413"/>
                </a:solidFill>
                <a:highlight>
                  <a:srgbClr val="FAF9F5"/>
                </a:highlight>
              </a:rPr>
              <a:t>The performance metrics show interesting patterns across our different housing categories - from condos to single-family homes.</a:t>
            </a:r>
            <a:endParaRPr>
              <a:solidFill>
                <a:srgbClr val="141413"/>
              </a:solidFill>
              <a:highlight>
                <a:srgbClr val="FAF9F5"/>
              </a:highlight>
            </a:endParaRPr>
          </a:p>
          <a:p>
            <a:pPr marL="0" lvl="0" indent="0" algn="l" rtl="0">
              <a:lnSpc>
                <a:spcPct val="100000"/>
              </a:lnSpc>
              <a:spcBef>
                <a:spcPts val="0"/>
              </a:spcBef>
              <a:spcAft>
                <a:spcPts val="0"/>
              </a:spcAft>
              <a:buSzPts val="1100"/>
              <a:buNone/>
            </a:pPr>
            <a:endParaRPr/>
          </a:p>
        </p:txBody>
      </p:sp>
      <p:sp>
        <p:nvSpPr>
          <p:cNvPr id="187" name="Google Shape;1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This graph really tells a story about model performance during training. The RMSE (Root Mean Square Error) values show us how accurately each model is predicting housing prices across different categories.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What immediately jumps out is how XGBoost, LGBM, and RandomForest are performing exceptionally well during training - their RMSE values are consistently low across all housing categories. This suggests they're fitting the training data very effectively.</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In contrast, look at Lasso and SVM! Their RMSE values are significantly higher - often 5-10 times higher than the other models. This substantial difference indicates these models aren't capturing the patterns in our training data as thoroughly.</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housing categories also show interesting patterns. Two-bedroom properties seem to be easier to predict for most models compared to Single Family homes, which show higher error rates across all algorithms.</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197" name="Google Shape;19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Now here's where things get really interesting - how do these models perform on data they haven't seen before? This is the true test of generalization.</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pattern we saw in training largely holds true for testing. XGBoost, LGBM, and RandomForest continue to show strong performance with low RMSE values, especially for Single Family and Two-Bedroom properties.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Lasso and SVM still show significantly higher error rates, but notice something important - the gap between their training and testing performance is actually smaller than for some of the other models. This suggests that while they don't fit the data as closely, they're not overfitting either.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Condo category consistently shows higher error rates across all models. This might indicate that condo pricing is more complex or volatile than other housing types, making it inherently harder to predict accurately.</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204" name="Google Shape;20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shows the projected housing prices from 2020 to 2025 across all categories. This stacked area chart gives us a comprehensive view of how different property types contribute to the overall market.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What's fascinating here is the acceleration we see around 2024-2025, where prices appear to increase at a faster rate than the more gradual growth from 2020-2023. Two-bedroom properties (shown in purple at the top) show particularly strong growth projections.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Single-family homes maintain the largest portion of the market value throughout the period, as shown by the substantial orange section. Meanwhile, condos (in green) show steady but more modest growth compared to other categories.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overall upward trajectory across all categories suggests our models are predicting continued strength in the housing market through 2025, with the average price reaching approximately $1.2 million by the end of our projection period.</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3e60e8e0ff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88900" algn="l" rtl="0">
              <a:lnSpc>
                <a:spcPct val="90000"/>
              </a:lnSpc>
              <a:spcBef>
                <a:spcPts val="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Overview of the Project</a:t>
            </a:r>
            <a:endParaRPr sz="1400">
              <a:solidFill>
                <a:schemeClr val="dk1"/>
              </a:solidFill>
              <a:latin typeface="Times New Roman"/>
              <a:ea typeface="Times New Roman"/>
              <a:cs typeface="Times New Roman"/>
              <a:sym typeface="Times New Roman"/>
            </a:endParaRPr>
          </a:p>
          <a:p>
            <a:pPr marL="0" lvl="2"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Predict housing market prices using machine learning techniques.</a:t>
            </a:r>
            <a:endParaRPr sz="1400">
              <a:solidFill>
                <a:schemeClr val="dk1"/>
              </a:solidFill>
              <a:latin typeface="Times New Roman"/>
              <a:ea typeface="Times New Roman"/>
              <a:cs typeface="Times New Roman"/>
              <a:sym typeface="Times New Roman"/>
            </a:endParaRPr>
          </a:p>
          <a:p>
            <a:pPr marL="0" lvl="2"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Traditional property valuation methods are often inefficient and subjective.</a:t>
            </a:r>
            <a:endParaRPr sz="140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Dataset Preprocessing:</a:t>
            </a:r>
            <a:endParaRPr sz="140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Handling missing values using imputation techniques.</a:t>
            </a:r>
            <a:endParaRPr sz="140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Identifying and removing outliers using IQR and Z-score normalization.</a:t>
            </a:r>
            <a:endParaRPr sz="140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Encoding categorical features for model compatibility.</a:t>
            </a:r>
            <a:endParaRPr sz="1400">
              <a:solidFill>
                <a:schemeClr val="dk1"/>
              </a:solidFill>
              <a:latin typeface="Times New Roman"/>
              <a:ea typeface="Times New Roman"/>
              <a:cs typeface="Times New Roman"/>
              <a:sym typeface="Times New Roman"/>
            </a:endParaRPr>
          </a:p>
          <a:p>
            <a:pPr marL="742950" lvl="1" indent="-152400" algn="l" rtl="0">
              <a:lnSpc>
                <a:spcPct val="90000"/>
              </a:lnSpc>
              <a:spcBef>
                <a:spcPts val="600"/>
              </a:spcBef>
              <a:spcAft>
                <a:spcPts val="0"/>
              </a:spcAft>
              <a:buClr>
                <a:schemeClr val="dk1"/>
              </a:buClr>
              <a:buSzPts val="1200"/>
              <a:buFont typeface="Arial"/>
              <a:buNone/>
            </a:pP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Machine Learning Models Implemented:-</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XGBoost (Extreme Gradient Boosting)               LightGBM (Light Gradient Boosting Machine)</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Lasso Regression                                                Support Vector Regression (SVR)</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Model performance was evaluated using RMSE, MAE, and accuracy scores.</a:t>
            </a:r>
            <a:endParaRPr sz="140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Key Findings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Machine learning significantly improves housing price predictions compared to traditional methods.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b="1">
                <a:solidFill>
                  <a:schemeClr val="dk1"/>
                </a:solidFill>
                <a:latin typeface="Times New Roman"/>
                <a:ea typeface="Times New Roman"/>
                <a:cs typeface="Times New Roman"/>
                <a:sym typeface="Times New Roman"/>
              </a:rPr>
              <a:t>XGBoost outperformed other models</a:t>
            </a:r>
            <a:r>
              <a:rPr lang="en-US" sz="1400">
                <a:solidFill>
                  <a:schemeClr val="dk1"/>
                </a:solidFill>
                <a:latin typeface="Times New Roman"/>
                <a:ea typeface="Times New Roman"/>
                <a:cs typeface="Times New Roman"/>
                <a:sym typeface="Times New Roman"/>
              </a:rPr>
              <a:t>, handling non-linear relationships effectively and managing missing values without imputation.</a:t>
            </a:r>
            <a:endParaRPr sz="140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Implications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The model provides </a:t>
            </a:r>
            <a:r>
              <a:rPr lang="en-US" sz="1400" b="1">
                <a:solidFill>
                  <a:schemeClr val="dk1"/>
                </a:solidFill>
                <a:latin typeface="Times New Roman"/>
                <a:ea typeface="Times New Roman"/>
                <a:cs typeface="Times New Roman"/>
                <a:sym typeface="Times New Roman"/>
              </a:rPr>
              <a:t>a more objective and data-driven approach</a:t>
            </a:r>
            <a:r>
              <a:rPr lang="en-US" sz="1400">
                <a:solidFill>
                  <a:schemeClr val="dk1"/>
                </a:solidFill>
                <a:latin typeface="Times New Roman"/>
                <a:ea typeface="Times New Roman"/>
                <a:cs typeface="Times New Roman"/>
                <a:sym typeface="Times New Roman"/>
              </a:rPr>
              <a:t> to property valuation.</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Helps </a:t>
            </a:r>
            <a:r>
              <a:rPr lang="en-US" sz="1400" b="1">
                <a:solidFill>
                  <a:schemeClr val="dk1"/>
                </a:solidFill>
                <a:latin typeface="Times New Roman"/>
                <a:ea typeface="Times New Roman"/>
                <a:cs typeface="Times New Roman"/>
                <a:sym typeface="Times New Roman"/>
              </a:rPr>
              <a:t>real estate professionals, investors, and policymakers</a:t>
            </a:r>
            <a:r>
              <a:rPr lang="en-US" sz="1400">
                <a:solidFill>
                  <a:schemeClr val="dk1"/>
                </a:solidFill>
                <a:latin typeface="Times New Roman"/>
                <a:ea typeface="Times New Roman"/>
                <a:cs typeface="Times New Roman"/>
                <a:sym typeface="Times New Roman"/>
              </a:rPr>
              <a:t> make better decisions based on market conditions.</a:t>
            </a:r>
            <a:endParaRPr sz="1400">
              <a:latin typeface="Times New Roman"/>
              <a:ea typeface="Times New Roman"/>
              <a:cs typeface="Times New Roman"/>
              <a:sym typeface="Times New Roman"/>
            </a:endParaRPr>
          </a:p>
        </p:txBody>
      </p:sp>
      <p:sp>
        <p:nvSpPr>
          <p:cNvPr id="218" name="Google Shape;218;g33e60e8e0ff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3e60e8e0ff_2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88900" algn="l" rtl="0">
              <a:lnSpc>
                <a:spcPct val="90000"/>
              </a:lnSpc>
              <a:spcBef>
                <a:spcPts val="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Revisit to Identify the Best Model, Refine Model, and Retrain Models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Compare the performance of multiple machine learning models (XGBoost, LightGBM, SVR, Lasso) to identify the best one.</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Fine-tune hyperparameters for optimal performance and </a:t>
            </a:r>
            <a:r>
              <a:rPr lang="en-US" sz="1400" b="1">
                <a:solidFill>
                  <a:schemeClr val="dk1"/>
                </a:solidFill>
                <a:latin typeface="Times New Roman"/>
                <a:ea typeface="Times New Roman"/>
                <a:cs typeface="Times New Roman"/>
                <a:sym typeface="Times New Roman"/>
              </a:rPr>
              <a:t>train ensemble models</a:t>
            </a:r>
            <a:r>
              <a:rPr lang="en-US" sz="1400">
                <a:solidFill>
                  <a:schemeClr val="dk1"/>
                </a:solidFill>
                <a:latin typeface="Times New Roman"/>
                <a:ea typeface="Times New Roman"/>
                <a:cs typeface="Times New Roman"/>
                <a:sym typeface="Times New Roman"/>
              </a:rPr>
              <a:t> for better generalization.</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0" lvl="0" indent="0" algn="l" rtl="0">
              <a:lnSpc>
                <a:spcPct val="90000"/>
              </a:lnSpc>
              <a:spcBef>
                <a:spcPts val="600"/>
              </a:spcBef>
              <a:spcAft>
                <a:spcPts val="0"/>
              </a:spcAft>
              <a:buClr>
                <a:schemeClr val="dk1"/>
              </a:buClr>
              <a:buSzPts val="1100"/>
              <a:buFont typeface="Arial"/>
              <a:buNone/>
            </a:pPr>
            <a:r>
              <a:rPr lang="en-US" sz="1400" b="1">
                <a:solidFill>
                  <a:schemeClr val="dk1"/>
                </a:solidFill>
                <a:latin typeface="Times New Roman"/>
                <a:ea typeface="Times New Roman"/>
                <a:cs typeface="Times New Roman"/>
                <a:sym typeface="Times New Roman"/>
              </a:rPr>
              <a:t>Test XGBoost with Error as a Model and Evaluate Accuracy Improvement</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Train a </a:t>
            </a:r>
            <a:r>
              <a:rPr lang="en-US" sz="1400" b="1">
                <a:solidFill>
                  <a:schemeClr val="dk1"/>
                </a:solidFill>
                <a:latin typeface="Times New Roman"/>
                <a:ea typeface="Times New Roman"/>
                <a:cs typeface="Times New Roman"/>
                <a:sym typeface="Times New Roman"/>
              </a:rPr>
              <a:t>meta-model</a:t>
            </a:r>
            <a:r>
              <a:rPr lang="en-US" sz="1400">
                <a:solidFill>
                  <a:schemeClr val="dk1"/>
                </a:solidFill>
                <a:latin typeface="Times New Roman"/>
                <a:ea typeface="Times New Roman"/>
                <a:cs typeface="Times New Roman"/>
                <a:sym typeface="Times New Roman"/>
              </a:rPr>
              <a:t> using XGBoost residual errors to enhance overall prediction accuracy.</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Experiment with different </a:t>
            </a:r>
            <a:r>
              <a:rPr lang="en-US" sz="1400" b="1">
                <a:solidFill>
                  <a:schemeClr val="dk1"/>
                </a:solidFill>
                <a:latin typeface="Times New Roman"/>
                <a:ea typeface="Times New Roman"/>
                <a:cs typeface="Times New Roman"/>
                <a:sym typeface="Times New Roman"/>
              </a:rPr>
              <a:t>loss functions</a:t>
            </a:r>
            <a:r>
              <a:rPr lang="en-US" sz="1400">
                <a:solidFill>
                  <a:schemeClr val="dk1"/>
                </a:solidFill>
                <a:latin typeface="Times New Roman"/>
                <a:ea typeface="Times New Roman"/>
                <a:cs typeface="Times New Roman"/>
                <a:sym typeface="Times New Roman"/>
              </a:rPr>
              <a:t> (Huber loss, Tweedie loss) to reduce outlier impact.</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Compare model performance before and after error-based adjustments.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Arial"/>
              <a:buNone/>
            </a:pPr>
            <a:endParaRPr sz="1400" b="1">
              <a:solidFill>
                <a:schemeClr val="dk1"/>
              </a:solidFill>
              <a:latin typeface="Times New Roman"/>
              <a:ea typeface="Times New Roman"/>
              <a:cs typeface="Times New Roman"/>
              <a:sym typeface="Times New Roman"/>
            </a:endParaRPr>
          </a:p>
          <a:p>
            <a:pPr marL="0" lvl="0" indent="0" algn="l" rtl="0">
              <a:lnSpc>
                <a:spcPct val="90000"/>
              </a:lnSpc>
              <a:spcBef>
                <a:spcPts val="600"/>
              </a:spcBef>
              <a:spcAft>
                <a:spcPts val="0"/>
              </a:spcAft>
              <a:buClr>
                <a:schemeClr val="dk1"/>
              </a:buClr>
              <a:buSzPts val="1100"/>
              <a:buFont typeface="Arial"/>
              <a:buNone/>
            </a:pPr>
            <a:r>
              <a:rPr lang="en-US" sz="1400" b="1">
                <a:solidFill>
                  <a:schemeClr val="dk1"/>
                </a:solidFill>
                <a:latin typeface="Times New Roman"/>
                <a:ea typeface="Times New Roman"/>
                <a:cs typeface="Times New Roman"/>
                <a:sym typeface="Times New Roman"/>
              </a:rPr>
              <a:t>Implement XGBoost + ARMA to Reduce Error Component</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Combine </a:t>
            </a:r>
            <a:r>
              <a:rPr lang="en-US" sz="1400" b="1">
                <a:solidFill>
                  <a:schemeClr val="dk1"/>
                </a:solidFill>
                <a:latin typeface="Times New Roman"/>
                <a:ea typeface="Times New Roman"/>
                <a:cs typeface="Times New Roman"/>
                <a:sym typeface="Times New Roman"/>
              </a:rPr>
              <a:t>XGBoost with ARMA (AutoRegressive Moving Average)</a:t>
            </a:r>
            <a:r>
              <a:rPr lang="en-US" sz="1400">
                <a:solidFill>
                  <a:schemeClr val="dk1"/>
                </a:solidFill>
                <a:latin typeface="Times New Roman"/>
                <a:ea typeface="Times New Roman"/>
                <a:cs typeface="Times New Roman"/>
                <a:sym typeface="Times New Roman"/>
              </a:rPr>
              <a:t> to model and correct residual errors.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ARMA will </a:t>
            </a:r>
            <a:r>
              <a:rPr lang="en-US" sz="1400" b="1">
                <a:solidFill>
                  <a:schemeClr val="dk1"/>
                </a:solidFill>
                <a:latin typeface="Times New Roman"/>
                <a:ea typeface="Times New Roman"/>
                <a:cs typeface="Times New Roman"/>
                <a:sym typeface="Times New Roman"/>
              </a:rPr>
              <a:t>capture time-series dependencies</a:t>
            </a:r>
            <a:r>
              <a:rPr lang="en-US" sz="1400">
                <a:solidFill>
                  <a:schemeClr val="dk1"/>
                </a:solidFill>
                <a:latin typeface="Times New Roman"/>
                <a:ea typeface="Times New Roman"/>
                <a:cs typeface="Times New Roman"/>
                <a:sym typeface="Times New Roman"/>
              </a:rPr>
              <a:t> in housing price fluctuations, helping smooth predictions.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This hybrid approach will improve accuracy by reducing residual errors left unaddressed by XGBoost alone.</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Evaluate improvements by comparing performance metrics before and after integrating ARMA.</a:t>
            </a:r>
            <a:endParaRPr sz="1400">
              <a:latin typeface="Times New Roman"/>
              <a:ea typeface="Times New Roman"/>
              <a:cs typeface="Times New Roman"/>
              <a:sym typeface="Times New Roman"/>
            </a:endParaRPr>
          </a:p>
        </p:txBody>
      </p:sp>
      <p:sp>
        <p:nvSpPr>
          <p:cNvPr id="226" name="Google Shape;226;g33e60e8e0ff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51333"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Introduction</a:t>
            </a:r>
            <a:endParaRPr sz="14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The real estate market significantly impacts the global economy.</a:t>
            </a:r>
            <a:endParaRPr sz="14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Housing prices depend on multiple factors like location, size, and market trends.</a:t>
            </a:r>
            <a:endParaRPr sz="14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Traditional pricing methods are subjective, time-consuming, and prone to errors.</a:t>
            </a:r>
            <a:endParaRPr sz="14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Clr>
                <a:srgbClr val="0E2841"/>
              </a:buClr>
              <a:buSzPts val="1800"/>
              <a:buFont typeface="Noto Sans Symbols"/>
              <a:buNone/>
            </a:pPr>
            <a:endParaRPr sz="14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Problem Statement</a:t>
            </a:r>
            <a:endParaRPr sz="14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Estimating property values accurately remains a challenge.</a:t>
            </a:r>
            <a:endParaRPr sz="14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Current appraisal methods lack efficiency and objectivity.</a:t>
            </a:r>
            <a:endParaRPr sz="1400" dirty="0">
              <a:solidFill>
                <a:schemeClr val="dk1"/>
              </a:solidFill>
              <a:latin typeface="Times New Roman"/>
              <a:ea typeface="Times New Roman"/>
              <a:cs typeface="Times New Roman"/>
              <a:sym typeface="Times New Roman"/>
            </a:endParaRPr>
          </a:p>
          <a:p>
            <a:pPr marL="342900" lvl="1" indent="-245745" algn="l" rtl="0">
              <a:lnSpc>
                <a:spcPct val="110000"/>
              </a:lnSpc>
              <a:spcBef>
                <a:spcPts val="0"/>
              </a:spcBef>
              <a:spcAft>
                <a:spcPts val="0"/>
              </a:spcAft>
              <a:buClr>
                <a:srgbClr val="0E2841"/>
              </a:buClr>
              <a:buSzPts val="1800"/>
              <a:buFont typeface="Noto Sans Symbols"/>
              <a:buNone/>
            </a:pPr>
            <a:endParaRPr sz="1400" dirty="0">
              <a:solidFill>
                <a:srgbClr val="0E2841"/>
              </a:solidFill>
              <a:latin typeface="Times New Roman"/>
              <a:ea typeface="Times New Roman"/>
              <a:cs typeface="Times New Roman"/>
              <a:sym typeface="Times New Roman"/>
            </a:endParaRPr>
          </a:p>
          <a:p>
            <a:pPr marL="342900" lvl="1" indent="-308483"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Solution: Machine Learning Model</a:t>
            </a:r>
            <a:endParaRPr sz="14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Leverages historical data to identify patterns and correlations.</a:t>
            </a:r>
            <a:endParaRPr sz="14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Improves accuracy by reducing human bias in price estimation.</a:t>
            </a:r>
            <a:endParaRPr sz="14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Provides quick, data-driven predictions based on market conditions.</a:t>
            </a:r>
            <a:endParaRPr sz="1400" dirty="0">
              <a:solidFill>
                <a:schemeClr val="dk1"/>
              </a:solidFill>
              <a:latin typeface="Times New Roman"/>
              <a:ea typeface="Times New Roman"/>
              <a:cs typeface="Times New Roman"/>
              <a:sym typeface="Times New Roman"/>
            </a:endParaRPr>
          </a:p>
          <a:p>
            <a:pPr marL="285750" lvl="0" indent="-188595" algn="l" rtl="0">
              <a:lnSpc>
                <a:spcPct val="110000"/>
              </a:lnSpc>
              <a:spcBef>
                <a:spcPts val="0"/>
              </a:spcBef>
              <a:spcAft>
                <a:spcPts val="0"/>
              </a:spcAft>
              <a:buClr>
                <a:srgbClr val="0E2841"/>
              </a:buClr>
              <a:buSzPts val="1800"/>
              <a:buFont typeface="Noto Sans Symbols"/>
              <a:buNone/>
            </a:pPr>
            <a:endParaRPr sz="14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Project Goal</a:t>
            </a:r>
            <a:endParaRPr sz="14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Develop a machine learning model to predict housing prices.</a:t>
            </a:r>
            <a:endParaRPr sz="14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Use key property attributes and economic indicators for training.</a:t>
            </a:r>
            <a:endParaRPr sz="14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400" dirty="0">
                <a:solidFill>
                  <a:srgbClr val="0E2841"/>
                </a:solidFill>
                <a:latin typeface="Times New Roman"/>
                <a:ea typeface="Times New Roman"/>
                <a:cs typeface="Times New Roman"/>
                <a:sym typeface="Times New Roman"/>
              </a:rPr>
              <a:t>Enhance reliability and efficiency in real estate pricing.</a:t>
            </a:r>
            <a:endParaRPr sz="1400" dirty="0">
              <a:latin typeface="Times New Roman"/>
              <a:ea typeface="Times New Roman"/>
              <a:cs typeface="Times New Roman"/>
              <a:sym typeface="Times New Roman"/>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chemeClr val="lt1"/>
                </a:solidFill>
                <a:latin typeface="Times New Roman"/>
                <a:ea typeface="Times New Roman"/>
                <a:cs typeface="Times New Roman"/>
                <a:sym typeface="Times New Roman"/>
              </a:rPr>
              <a:t>Data Collection &amp; Cleaning – Gather data from different sources &amp; cleanse data for processing</a:t>
            </a:r>
            <a:endParaRPr dirty="0"/>
          </a:p>
          <a:p>
            <a:pPr marL="457200" marR="0" lvl="0" indent="-298450" algn="l" rtl="0">
              <a:lnSpc>
                <a:spcPct val="100000"/>
              </a:lnSpc>
              <a:spcBef>
                <a:spcPts val="0"/>
              </a:spcBef>
              <a:spcAft>
                <a:spcPts val="0"/>
              </a:spcAft>
              <a:buClr>
                <a:srgbClr val="000000"/>
              </a:buClr>
              <a:buSzPts val="1100"/>
              <a:buFont typeface="Arial"/>
              <a:buChar char="●"/>
            </a:pPr>
            <a:r>
              <a:rPr lang="en-US" b="1" dirty="0"/>
              <a:t>Exploratory Data Analysis – Understand the data and identify relationship</a:t>
            </a:r>
            <a:endParaRPr b="1" dirty="0"/>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chemeClr val="lt1"/>
                </a:solidFill>
                <a:latin typeface="Times New Roman"/>
                <a:ea typeface="Times New Roman"/>
                <a:cs typeface="Times New Roman"/>
                <a:sym typeface="Times New Roman"/>
              </a:rPr>
              <a:t>Model Development:</a:t>
            </a:r>
            <a:r>
              <a:rPr lang="en-US" sz="1100" b="0" i="0" u="none" strike="noStrike" cap="none" dirty="0">
                <a:solidFill>
                  <a:schemeClr val="lt1"/>
                </a:solidFill>
                <a:latin typeface="Times New Roman"/>
                <a:ea typeface="Times New Roman"/>
                <a:cs typeface="Times New Roman"/>
                <a:sym typeface="Times New Roman"/>
              </a:rPr>
              <a:t> Identify the models to use and Train various ML models and get the accuracy</a:t>
            </a:r>
            <a:endParaRPr dirty="0"/>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chemeClr val="lt1"/>
                </a:solidFill>
                <a:latin typeface="Times New Roman"/>
                <a:ea typeface="Times New Roman"/>
                <a:cs typeface="Times New Roman"/>
                <a:sym typeface="Times New Roman"/>
              </a:rPr>
              <a:t>Model Evaluation &amp; Optimization:-Evaluate the </a:t>
            </a:r>
            <a:r>
              <a:rPr lang="en-US" sz="1100" b="1" i="0" u="none" strike="noStrike" cap="none">
                <a:solidFill>
                  <a:schemeClr val="lt1"/>
                </a:solidFill>
                <a:latin typeface="Times New Roman"/>
                <a:ea typeface="Times New Roman"/>
                <a:cs typeface="Times New Roman"/>
                <a:sym typeface="Times New Roman"/>
              </a:rPr>
              <a:t>model and optimize </a:t>
            </a:r>
            <a:r>
              <a:rPr lang="en-US" sz="1100" b="1" i="0" u="none" strike="noStrike" cap="none" dirty="0">
                <a:solidFill>
                  <a:schemeClr val="lt1"/>
                </a:solidFill>
                <a:latin typeface="Times New Roman"/>
                <a:ea typeface="Times New Roman"/>
                <a:cs typeface="Times New Roman"/>
                <a:sym typeface="Times New Roman"/>
              </a:rPr>
              <a:t>parameters</a:t>
            </a:r>
            <a:endParaRPr dirty="0"/>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chemeClr val="lt1"/>
                </a:solidFill>
                <a:latin typeface="Times New Roman"/>
                <a:ea typeface="Times New Roman"/>
                <a:cs typeface="Times New Roman"/>
                <a:sym typeface="Times New Roman"/>
              </a:rPr>
              <a:t>Identify best model , refine  model , retrain model</a:t>
            </a:r>
            <a:endParaRPr dirty="0"/>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chemeClr val="lt1"/>
                </a:solidFill>
                <a:latin typeface="Times New Roman"/>
                <a:ea typeface="Times New Roman"/>
                <a:cs typeface="Times New Roman"/>
                <a:sym typeface="Times New Roman"/>
              </a:rPr>
              <a:t>Finalize </a:t>
            </a:r>
            <a:r>
              <a:rPr lang="en-US" sz="1100" b="1" i="0" u="none" strike="noStrike" cap="none" dirty="0" err="1">
                <a:solidFill>
                  <a:schemeClr val="lt1"/>
                </a:solidFill>
                <a:latin typeface="Times New Roman"/>
                <a:ea typeface="Times New Roman"/>
                <a:cs typeface="Times New Roman"/>
                <a:sym typeface="Times New Roman"/>
              </a:rPr>
              <a:t>Model,</a:t>
            </a:r>
            <a:r>
              <a:rPr lang="en-US" sz="1100" dirty="0" err="1">
                <a:solidFill>
                  <a:schemeClr val="lt1"/>
                </a:solidFill>
                <a:latin typeface="Times New Roman"/>
                <a:ea typeface="Times New Roman"/>
                <a:cs typeface="Times New Roman"/>
                <a:sym typeface="Times New Roman"/>
              </a:rPr>
              <a:t>Report</a:t>
            </a:r>
            <a:r>
              <a:rPr lang="en-US" sz="1100" b="1" i="0" u="none" strike="noStrike" cap="none" dirty="0">
                <a:solidFill>
                  <a:schemeClr val="lt1"/>
                </a:solidFill>
                <a:latin typeface="Times New Roman"/>
                <a:ea typeface="Times New Roman"/>
                <a:cs typeface="Times New Roman"/>
                <a:sym typeface="Times New Roman"/>
              </a:rPr>
              <a:t> </a:t>
            </a:r>
            <a:endParaRPr sz="1100" b="0" i="0" u="none" strike="noStrike" cap="none" dirty="0">
              <a:solidFill>
                <a:schemeClr val="lt1"/>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dirty="0">
              <a:solidFill>
                <a:schemeClr val="lt1"/>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dirty="0">
              <a:solidFill>
                <a:schemeClr val="lt1"/>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As part of Exploratory Data Analysis ; we read the Zillow Home Value Index data sets for AllHomes, Single Family , Condo, TwoBedRoom, ThreeBedRoom .</a:t>
            </a:r>
            <a:endParaRPr sz="140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Build Annual Increase for each of County for each Year.</a:t>
            </a:r>
            <a:endParaRPr sz="140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Build 5 Year Increase for each of County for each Year.</a:t>
            </a:r>
            <a:endParaRPr sz="140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Idnetified Personal income Growth , Population Growth , Percapita Income Growth for each county to every year . Performed Percapita Increase from year to Year. </a:t>
            </a:r>
            <a:endParaRPr sz="140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Build Rank for each County and performed Exploratory Data Analysis and produced Combined Dataset.</a:t>
            </a: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1400">
              <a:latin typeface="Times New Roman"/>
              <a:ea typeface="Times New Roman"/>
              <a:cs typeface="Times New Roman"/>
              <a:sym typeface="Times New Roman"/>
            </a:endParaRPr>
          </a:p>
        </p:txBody>
      </p:sp>
      <p:sp>
        <p:nvSpPr>
          <p:cNvPr id="127" name="Google Shape;127;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058a86d8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33058a86d8f_0_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05d4feab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431800" algn="l" rtl="0">
              <a:lnSpc>
                <a:spcPct val="90000"/>
              </a:lnSpc>
              <a:spcBef>
                <a:spcPts val="10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Identify the outliers in the data. Outliers are determined using the Interquartile Range (IQR) of house values. The IQR is calculated between the 25th percentile (Q1) and the 75th percentile (Q3) of the data. </a:t>
            </a:r>
            <a:endParaRPr sz="1400">
              <a:solidFill>
                <a:schemeClr val="dk1"/>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Font typeface="Arial"/>
              <a:buNone/>
            </a:pPr>
            <a:endParaRPr sz="1400">
              <a:solidFill>
                <a:schemeClr val="dk1"/>
              </a:solidFill>
              <a:latin typeface="Times New Roman"/>
              <a:ea typeface="Times New Roman"/>
              <a:cs typeface="Times New Roman"/>
              <a:sym typeface="Times New Roman"/>
            </a:endParaRPr>
          </a:p>
          <a:p>
            <a:pPr marL="457200" lvl="0" indent="-431800" algn="l" rtl="0">
              <a:lnSpc>
                <a:spcPct val="90000"/>
              </a:lnSpc>
              <a:spcBef>
                <a:spcPts val="10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Outliers are defined as values falling outside the lower and upper bounds:</a:t>
            </a:r>
            <a:endParaRPr sz="1400">
              <a:solidFill>
                <a:schemeClr val="dk1"/>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Clr>
                <a:schemeClr val="dk1"/>
              </a:buClr>
              <a:buSzPts val="1800"/>
              <a:buFont typeface="Arial"/>
              <a:buNone/>
            </a:pPr>
            <a:r>
              <a:rPr lang="en-US" sz="1400">
                <a:solidFill>
                  <a:schemeClr val="dk1"/>
                </a:solidFill>
                <a:latin typeface="Times New Roman"/>
                <a:ea typeface="Times New Roman"/>
                <a:cs typeface="Times New Roman"/>
                <a:sym typeface="Times New Roman"/>
              </a:rPr>
              <a:t>          Lower bound = Q1 - 1.5 * IQR</a:t>
            </a:r>
            <a:endParaRPr sz="1400">
              <a:solidFill>
                <a:schemeClr val="dk1"/>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Clr>
                <a:schemeClr val="dk1"/>
              </a:buClr>
              <a:buSzPts val="1800"/>
              <a:buFont typeface="Arial"/>
              <a:buNone/>
            </a:pPr>
            <a:r>
              <a:rPr lang="en-US" sz="1400">
                <a:solidFill>
                  <a:schemeClr val="dk1"/>
                </a:solidFill>
                <a:latin typeface="Times New Roman"/>
                <a:ea typeface="Times New Roman"/>
                <a:cs typeface="Times New Roman"/>
                <a:sym typeface="Times New Roman"/>
              </a:rPr>
              <a:t>         Upper bound = Q3 + 1.5 * IQR</a:t>
            </a:r>
            <a:endParaRPr sz="1400">
              <a:solidFill>
                <a:schemeClr val="dk1"/>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Font typeface="Arial"/>
              <a:buNone/>
            </a:pPr>
            <a:endParaRPr sz="1400">
              <a:solidFill>
                <a:schemeClr val="dk1"/>
              </a:solidFill>
              <a:latin typeface="Times New Roman"/>
              <a:ea typeface="Times New Roman"/>
              <a:cs typeface="Times New Roman"/>
              <a:sym typeface="Times New Roman"/>
            </a:endParaRPr>
          </a:p>
          <a:p>
            <a:pPr marL="457200" lvl="0" indent="-431800" algn="l" rtl="0">
              <a:lnSpc>
                <a:spcPct val="90000"/>
              </a:lnSpc>
              <a:spcBef>
                <a:spcPts val="10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Here, 1.5 is a commonly used multiplier in the outlier detection process and is known as the "outlier coefficient." It is applied to the IQR to define the threshold beyond which data points are considered outliers.</a:t>
            </a:r>
            <a:endParaRPr sz="1400">
              <a:solidFill>
                <a:schemeClr val="dk1"/>
              </a:solidFill>
              <a:latin typeface="Times New Roman"/>
              <a:ea typeface="Times New Roman"/>
              <a:cs typeface="Times New Roman"/>
              <a:sym typeface="Times New Roman"/>
            </a:endParaRPr>
          </a:p>
          <a:p>
            <a:pPr marL="457200" lvl="0" indent="-431800" algn="l" rtl="0">
              <a:lnSpc>
                <a:spcPct val="90000"/>
              </a:lnSpc>
              <a:spcBef>
                <a:spcPts val="10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Remove Outliers using Z-Score Normalization .  Calculate Z-Score and replace with mean on Z-Scores &gt; 2 and &lt; -2 .</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1400">
              <a:latin typeface="Times New Roman"/>
              <a:ea typeface="Times New Roman"/>
              <a:cs typeface="Times New Roman"/>
              <a:sym typeface="Times New Roman"/>
            </a:endParaRPr>
          </a:p>
        </p:txBody>
      </p:sp>
      <p:sp>
        <p:nvSpPr>
          <p:cNvPr id="146" name="Google Shape;146;g3305d4feab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r>
              <a:rPr lang="en-US" sz="1400" b="1">
                <a:solidFill>
                  <a:schemeClr val="dk1"/>
                </a:solidFill>
                <a:latin typeface="Times New Roman"/>
                <a:ea typeface="Times New Roman"/>
                <a:cs typeface="Times New Roman"/>
                <a:sym typeface="Times New Roman"/>
              </a:rPr>
              <a:t>Impute the missing Data </a:t>
            </a:r>
            <a:r>
              <a:rPr lang="en-US" sz="1400">
                <a:solidFill>
                  <a:schemeClr val="dk1"/>
                </a:solidFill>
                <a:latin typeface="Times New Roman"/>
                <a:ea typeface="Times New Roman"/>
                <a:cs typeface="Times New Roman"/>
                <a:sym typeface="Times New Roman"/>
              </a:rPr>
              <a:t>- For Few Years on some of the counties ; we do not have Population Growth, Personal Income Growth  , Percapita Income Growth , Previous Annual Values .       </a:t>
            </a:r>
            <a:endParaRPr sz="1400">
              <a:solidFill>
                <a:schemeClr val="dk1"/>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 If the data is available in the subsequent year for the same county, the missing value will be imputed as 90% of the value to populate for the current year.</a:t>
            </a:r>
            <a:endParaRPr sz="1400" b="1">
              <a:solidFill>
                <a:schemeClr val="dk1"/>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If no data is available in the subsequent year, the missing value will be imputed as the mean value for the respective State and County combination.</a:t>
            </a:r>
            <a:endParaRPr sz="1400">
              <a:solidFill>
                <a:schemeClr val="dk1"/>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Identify and Remove Outliers in the Data</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800"/>
              <a:buFont typeface="Arial"/>
              <a:buNone/>
            </a:pPr>
            <a:endParaRPr sz="14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800"/>
              <a:buFont typeface="Arial"/>
              <a:buNone/>
            </a:pPr>
            <a:br>
              <a:rPr lang="en-US" sz="1400">
                <a:solidFill>
                  <a:schemeClr val="dk1"/>
                </a:solidFill>
                <a:latin typeface="Times New Roman"/>
                <a:ea typeface="Times New Roman"/>
                <a:cs typeface="Times New Roman"/>
                <a:sym typeface="Times New Roman"/>
              </a:rPr>
            </a:br>
            <a:r>
              <a:rPr lang="en-US" sz="1400" b="1">
                <a:solidFill>
                  <a:schemeClr val="dk1"/>
                </a:solidFill>
                <a:latin typeface="Times New Roman"/>
                <a:ea typeface="Times New Roman"/>
                <a:cs typeface="Times New Roman"/>
                <a:sym typeface="Times New Roman"/>
              </a:rPr>
              <a:t>Build Machine Learning Models</a:t>
            </a:r>
            <a:endParaRPr sz="1400">
              <a:solidFill>
                <a:schemeClr val="dk1"/>
              </a:solidFill>
              <a:latin typeface="Times New Roman"/>
              <a:ea typeface="Times New Roman"/>
              <a:cs typeface="Times New Roman"/>
              <a:sym typeface="Times New Roman"/>
            </a:endParaRPr>
          </a:p>
          <a:p>
            <a:pPr marL="0" lvl="4" indent="0" algn="just" rtl="0">
              <a:lnSpc>
                <a:spcPct val="100000"/>
              </a:lnSpc>
              <a:spcBef>
                <a:spcPts val="60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Build Machine Learning Models using Percapita, Population Growth , Personal Income Growth, Previous Annual Value, Annual Value, Annual Percent Increase for each Year.Build Train and Test Data. Train Data will be used for all other Years other than 2024 data. Test Data set will be used with 2024 Year and mark it as for Year 2025. </a:t>
            </a:r>
            <a:endParaRPr sz="1400">
              <a:solidFill>
                <a:schemeClr val="dk1"/>
              </a:solidFill>
              <a:latin typeface="Times New Roman"/>
              <a:ea typeface="Times New Roman"/>
              <a:cs typeface="Times New Roman"/>
              <a:sym typeface="Times New Roman"/>
            </a:endParaRPr>
          </a:p>
          <a:p>
            <a:pPr marL="0" lvl="4" indent="0" algn="just" rtl="0">
              <a:lnSpc>
                <a:spcPct val="100000"/>
              </a:lnSpc>
              <a:spcBef>
                <a:spcPts val="60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Convert Categorical Features to Numeric using one-hot encoding .</a:t>
            </a:r>
            <a:endParaRPr sz="1400">
              <a:solidFill>
                <a:schemeClr val="dk1"/>
              </a:solidFill>
              <a:latin typeface="Times New Roman"/>
              <a:ea typeface="Times New Roman"/>
              <a:cs typeface="Times New Roman"/>
              <a:sym typeface="Times New Roman"/>
            </a:endParaRPr>
          </a:p>
          <a:p>
            <a:pPr marL="0" lvl="4" indent="0" algn="just" rtl="0">
              <a:lnSpc>
                <a:spcPct val="100000"/>
              </a:lnSpc>
              <a:spcBef>
                <a:spcPts val="60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Perform Cross Fold Validations </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1000"/>
              <a:buFont typeface="Arial"/>
              <a:buNone/>
            </a:pPr>
            <a:r>
              <a:rPr lang="en-US" sz="1400">
                <a:solidFill>
                  <a:schemeClr val="dk1"/>
                </a:solidFill>
                <a:latin typeface="Times New Roman"/>
                <a:ea typeface="Times New Roman"/>
                <a:cs typeface="Times New Roman"/>
                <a:sym typeface="Times New Roman"/>
              </a:rPr>
              <a:t>- Limited categorical variables affecting regional property insights.</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1000"/>
              <a:buFont typeface="Arial"/>
              <a:buNone/>
            </a:pPr>
            <a:r>
              <a:rPr lang="en-US" sz="1400">
                <a:solidFill>
                  <a:schemeClr val="dk1"/>
                </a:solidFill>
                <a:latin typeface="Times New Roman"/>
                <a:ea typeface="Times New Roman"/>
                <a:cs typeface="Times New Roman"/>
                <a:sym typeface="Times New Roman"/>
              </a:rPr>
              <a:t>  - Gaps in time-series data requiring interpolation.</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1000"/>
              <a:buFont typeface="Arial"/>
              <a:buNone/>
            </a:pPr>
            <a:r>
              <a:rPr lang="en-US" sz="1400">
                <a:solidFill>
                  <a:schemeClr val="dk1"/>
                </a:solidFill>
                <a:latin typeface="Times New Roman"/>
                <a:ea typeface="Times New Roman"/>
                <a:cs typeface="Times New Roman"/>
                <a:sym typeface="Times New Roman"/>
              </a:rPr>
              <a:t>  - Aggregation mismatches between county-level and zip-code-level data.</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800"/>
              <a:buFont typeface="Arial"/>
              <a:buNone/>
            </a:pP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800"/>
              <a:buFont typeface="Arial"/>
              <a:buNone/>
            </a:pPr>
            <a:r>
              <a:rPr lang="en-US" sz="1400" b="1">
                <a:solidFill>
                  <a:schemeClr val="dk1"/>
                </a:solidFill>
                <a:latin typeface="Times New Roman"/>
                <a:ea typeface="Times New Roman"/>
                <a:cs typeface="Times New Roman"/>
                <a:sym typeface="Times New Roman"/>
              </a:rPr>
              <a:t>Evaluate the Results </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800"/>
              <a:buFont typeface="Arial"/>
              <a:buNone/>
            </a:pPr>
            <a:r>
              <a:rPr lang="en-US" sz="1400">
                <a:solidFill>
                  <a:schemeClr val="dk1"/>
                </a:solidFill>
                <a:latin typeface="Times New Roman"/>
                <a:ea typeface="Times New Roman"/>
                <a:cs typeface="Times New Roman"/>
                <a:sym typeface="Times New Roman"/>
              </a:rPr>
              <a:t>Identify RMSE , MAE, Train Accuracy , Test Accuracy for each Model Output. </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800"/>
              <a:buFont typeface="Arial"/>
              <a:buNone/>
            </a:pPr>
            <a:r>
              <a:rPr lang="en-US" sz="1400">
                <a:solidFill>
                  <a:schemeClr val="dk1"/>
                </a:solidFill>
                <a:latin typeface="Times New Roman"/>
                <a:ea typeface="Times New Roman"/>
                <a:cs typeface="Times New Roman"/>
                <a:sym typeface="Times New Roman"/>
              </a:rPr>
              <a:t>Based on the results identify best Model will be output.</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800"/>
              <a:buFont typeface="Arial"/>
              <a:buNone/>
            </a:pPr>
            <a:r>
              <a:rPr lang="en-US" sz="1400">
                <a:solidFill>
                  <a:schemeClr val="dk1"/>
                </a:solidFill>
                <a:latin typeface="Times New Roman"/>
                <a:ea typeface="Times New Roman"/>
                <a:cs typeface="Times New Roman"/>
                <a:sym typeface="Times New Roman"/>
              </a:rPr>
              <a:t>Identify Features that has Highest Importance.  </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800"/>
              <a:buFont typeface="Arial"/>
              <a:buNone/>
            </a:pPr>
            <a:br>
              <a:rPr lang="en-US" sz="1400" b="1">
                <a:solidFill>
                  <a:schemeClr val="dk1"/>
                </a:solidFill>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
        <p:nvSpPr>
          <p:cNvPr id="155" name="Google Shape;155;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Random Forest for Regression uses Random Forest Regressor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t> </a:t>
            </a:r>
            <a:r>
              <a:rPr lang="en-US" b="1"/>
              <a:t>subsample=0.8</a:t>
            </a:r>
            <a:r>
              <a:rPr lang="en-US"/>
              <a:t>: Uses 80% of the training data for each tree to reduce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n_estimators=100</a:t>
            </a:r>
            <a:r>
              <a:rPr lang="en-US"/>
              <a:t>: Builds 100 trees (or boosting rounds) in the model.</a:t>
            </a:r>
            <a:endParaRPr/>
          </a:p>
          <a:p>
            <a:pPr marL="457200" marR="0" lvl="0" indent="-298450" algn="l" rtl="0">
              <a:lnSpc>
                <a:spcPct val="100000"/>
              </a:lnSpc>
              <a:spcBef>
                <a:spcPts val="0"/>
              </a:spcBef>
              <a:spcAft>
                <a:spcPts val="0"/>
              </a:spcAft>
              <a:buClr>
                <a:srgbClr val="000000"/>
              </a:buClr>
              <a:buSzPts val="1100"/>
              <a:buFont typeface="Arial"/>
              <a:buChar char="●"/>
            </a:pPr>
            <a:r>
              <a:rPr lang="en-US" b="1"/>
              <a:t>max_depth=6</a:t>
            </a:r>
            <a:r>
              <a:rPr lang="en-US"/>
              <a:t>: Sets the maximum depth of each tree to 6 levels, balancing model complexity.</a:t>
            </a:r>
            <a:endParaRPr/>
          </a:p>
          <a:p>
            <a:pPr marL="457200" marR="0" lvl="0" indent="-298450" algn="l" rtl="0">
              <a:lnSpc>
                <a:spcPct val="100000"/>
              </a:lnSpc>
              <a:spcBef>
                <a:spcPts val="0"/>
              </a:spcBef>
              <a:spcAft>
                <a:spcPts val="0"/>
              </a:spcAft>
              <a:buClr>
                <a:srgbClr val="000000"/>
              </a:buClr>
              <a:buSzPts val="1100"/>
              <a:buFont typeface="Arial"/>
              <a:buChar char="●"/>
            </a:pPr>
            <a:r>
              <a:rPr lang="en-US" b="1"/>
              <a:t>learning_rate=0.1</a:t>
            </a:r>
            <a:r>
              <a:rPr lang="en-US"/>
              <a:t>: Controls how much each tree influences the model, with smaller values requiring more trees.</a:t>
            </a:r>
            <a:endParaRPr/>
          </a:p>
          <a:p>
            <a:pPr marL="457200" marR="0" lvl="0" indent="-298450" algn="l" rtl="0">
              <a:lnSpc>
                <a:spcPct val="100000"/>
              </a:lnSpc>
              <a:spcBef>
                <a:spcPts val="0"/>
              </a:spcBef>
              <a:spcAft>
                <a:spcPts val="0"/>
              </a:spcAft>
              <a:buClr>
                <a:srgbClr val="000000"/>
              </a:buClr>
              <a:buSzPts val="1100"/>
              <a:buFont typeface="Arial"/>
              <a:buChar char="●"/>
            </a:pPr>
            <a:r>
              <a:rPr lang="en-US" b="1"/>
              <a:t>gamma=0</a:t>
            </a:r>
            <a:r>
              <a:rPr lang="en-US"/>
              <a:t>: No additional regularization is applied to the tree-building process.</a:t>
            </a:r>
            <a:endParaRPr/>
          </a:p>
          <a:p>
            <a:pPr marL="457200" marR="0" lvl="0" indent="-298450" algn="l" rtl="0">
              <a:lnSpc>
                <a:spcPct val="100000"/>
              </a:lnSpc>
              <a:spcBef>
                <a:spcPts val="0"/>
              </a:spcBef>
              <a:spcAft>
                <a:spcPts val="0"/>
              </a:spcAft>
              <a:buClr>
                <a:srgbClr val="000000"/>
              </a:buClr>
              <a:buSzPts val="1100"/>
              <a:buFont typeface="Arial"/>
              <a:buChar char="●"/>
            </a:pPr>
            <a:r>
              <a:rPr lang="en-US" b="1"/>
              <a:t>colsample_bytree=0.8</a:t>
            </a:r>
            <a:r>
              <a:rPr lang="en-US"/>
              <a:t>: Uses 80% of the features to build each tree, helping to prevent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random_state=42</a:t>
            </a:r>
            <a:r>
              <a:rPr lang="en-US"/>
              <a:t>: Ensures reproducibility of results.</a:t>
            </a:r>
            <a:endParaRPr/>
          </a:p>
          <a:p>
            <a:pPr marL="11430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1"/>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1"/>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Course :- DSCI 8950</a:t>
            </a:r>
            <a:br>
              <a:rPr lang="en-US" sz="1800" b="1" i="0" u="none" strike="noStrike" cap="none">
                <a:solidFill>
                  <a:srgbClr val="000000"/>
                </a:solidFill>
                <a:latin typeface="Times New Roman"/>
                <a:ea typeface="Times New Roman"/>
                <a:cs typeface="Times New Roman"/>
                <a:sym typeface="Times New Roman"/>
              </a:rPr>
            </a:br>
            <a:r>
              <a:rPr lang="en-US" sz="1800" b="1" i="0" u="none" strike="noStrike" cap="none">
                <a:solidFill>
                  <a:srgbClr val="000000"/>
                </a:solidFill>
                <a:latin typeface="Times New Roman"/>
                <a:ea typeface="Times New Roman"/>
                <a:cs typeface="Times New Roman"/>
                <a:sym typeface="Times New Roman"/>
              </a:rPr>
              <a:t>Presented To:- Lochana Palayangoda</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2400" b="0" i="0" u="none" strike="noStrike" cap="none">
                <a:solidFill>
                  <a:srgbClr val="000000"/>
                </a:solidFill>
                <a:latin typeface="Arial"/>
                <a:ea typeface="Arial"/>
                <a:cs typeface="Arial"/>
                <a:sym typeface="Arial"/>
              </a:rPr>
            </a:br>
            <a:endParaRPr sz="1800" b="0" i="0" u="none" strike="noStrike" cap="none">
              <a:solidFill>
                <a:schemeClr val="lt1"/>
              </a:solidFill>
              <a:latin typeface="Arial"/>
              <a:ea typeface="Arial"/>
              <a:cs typeface="Arial"/>
              <a:sym typeface="Arial"/>
            </a:endParaRPr>
          </a:p>
        </p:txBody>
      </p:sp>
      <p:sp>
        <p:nvSpPr>
          <p:cNvPr id="87" name="Google Shape;87;p1"/>
          <p:cNvSpPr txBox="1">
            <a:spLocks noGrp="1"/>
          </p:cNvSpPr>
          <p:nvPr>
            <p:ph type="ctrTitle"/>
          </p:nvPr>
        </p:nvSpPr>
        <p:spPr>
          <a:xfrm>
            <a:off x="6251430" y="4181451"/>
            <a:ext cx="5600100" cy="1297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Presented By:-</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Amarnath Kommineni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Kavya Gurram</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Sandeep Borwal</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Vikas Kumar Reddy Buchammagari</a:t>
            </a:r>
            <a:endParaRPr sz="1800">
              <a:latin typeface="Times New Roman"/>
              <a:ea typeface="Times New Roman"/>
              <a:cs typeface="Times New Roman"/>
              <a:sym typeface="Times New Roman"/>
            </a:endParaRPr>
          </a:p>
        </p:txBody>
      </p:sp>
      <p:sp>
        <p:nvSpPr>
          <p:cNvPr id="88" name="Google Shape;88;p1"/>
          <p:cNvSpPr txBox="1">
            <a:spLocks noGrp="1"/>
          </p:cNvSpPr>
          <p:nvPr>
            <p:ph type="subTitle" idx="1"/>
          </p:nvPr>
        </p:nvSpPr>
        <p:spPr>
          <a:xfrm>
            <a:off x="771181" y="543417"/>
            <a:ext cx="10859462" cy="148453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2"/>
              </a:buClr>
              <a:buSzPts val="4000"/>
              <a:buNone/>
            </a:pPr>
            <a:r>
              <a:rPr lang="en-US" sz="4000">
                <a:solidFill>
                  <a:schemeClr val="dk2"/>
                </a:solidFill>
                <a:latin typeface="Times New Roman"/>
                <a:ea typeface="Times New Roman"/>
                <a:cs typeface="Times New Roman"/>
                <a:sym typeface="Times New Roman"/>
              </a:rPr>
              <a:t>Predicting Housing Market Trends: A Data-Driven Approach to Price Forecasting</a:t>
            </a:r>
            <a:endParaRPr sz="4000">
              <a:solidFill>
                <a:schemeClr val="dk2"/>
              </a:solidFill>
              <a:latin typeface="Times New Roman"/>
              <a:ea typeface="Times New Roman"/>
              <a:cs typeface="Times New Roman"/>
              <a:sym typeface="Times New Roman"/>
            </a:endParaRPr>
          </a:p>
        </p:txBody>
      </p:sp>
      <p:pic>
        <p:nvPicPr>
          <p:cNvPr id="89" name="Google Shape;89;p1" descr="House"/>
          <p:cNvPicPr preferRelativeResize="0"/>
          <p:nvPr/>
        </p:nvPicPr>
        <p:blipFill rotWithShape="1">
          <a:blip r:embed="rId3">
            <a:alphaModFix/>
          </a:blip>
          <a:srcRect/>
          <a:stretch/>
        </p:blipFill>
        <p:spPr>
          <a:xfrm>
            <a:off x="262411" y="2172823"/>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400"/>
                                        <p:tgtEl>
                                          <p:spTgt spid="87"/>
                                        </p:tgtEl>
                                      </p:cBhvr>
                                    </p:animEffect>
                                  </p:childTnLst>
                                </p:cTn>
                              </p:par>
                              <p:par>
                                <p:cTn id="8" presetID="10" presetClass="entr" presetSubtype="0" fill="hold" nodeType="withEffect">
                                  <p:stCondLst>
                                    <p:cond delay="50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7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a:spLocks noGrp="1"/>
          </p:cNvSpPr>
          <p:nvPr>
            <p:ph type="body" idx="1"/>
          </p:nvPr>
        </p:nvSpPr>
        <p:spPr>
          <a:xfrm>
            <a:off x="1771120" y="452529"/>
            <a:ext cx="6462842" cy="705390"/>
          </a:xfrm>
          <a:prstGeom prst="rect">
            <a:avLst/>
          </a:prstGeom>
          <a:noFill/>
          <a:ln>
            <a:noFill/>
          </a:ln>
        </p:spPr>
        <p:txBody>
          <a:bodyPr spcFirstLastPara="1" wrap="square" lIns="91425" tIns="45700" rIns="91425" bIns="45700" anchor="t" anchorCtr="0">
            <a:noAutofit/>
          </a:bodyPr>
          <a:lstStyle/>
          <a:p>
            <a:pPr marL="114300" lvl="0" indent="0" algn="ctr" rtl="0">
              <a:lnSpc>
                <a:spcPct val="90000"/>
              </a:lnSpc>
              <a:spcBef>
                <a:spcPts val="1000"/>
              </a:spcBef>
              <a:spcAft>
                <a:spcPts val="0"/>
              </a:spcAft>
              <a:buSzPts val="1800"/>
              <a:buNone/>
            </a:pPr>
            <a:r>
              <a:rPr lang="en-US">
                <a:solidFill>
                  <a:schemeClr val="dk1"/>
                </a:solidFill>
                <a:latin typeface="Times New Roman"/>
                <a:ea typeface="Times New Roman"/>
                <a:cs typeface="Times New Roman"/>
                <a:sym typeface="Times New Roman"/>
              </a:rPr>
              <a:t>Light Boost</a:t>
            </a:r>
            <a:endParaRPr>
              <a:latin typeface="Times New Roman"/>
              <a:ea typeface="Times New Roman"/>
              <a:cs typeface="Times New Roman"/>
              <a:sym typeface="Times New Roman"/>
            </a:endParaRPr>
          </a:p>
        </p:txBody>
      </p:sp>
      <p:pic>
        <p:nvPicPr>
          <p:cNvPr id="182" name="Google Shape;182;p5"/>
          <p:cNvPicPr preferRelativeResize="0"/>
          <p:nvPr/>
        </p:nvPicPr>
        <p:blipFill rotWithShape="1">
          <a:blip r:embed="rId3">
            <a:alphaModFix/>
          </a:blip>
          <a:srcRect/>
          <a:stretch/>
        </p:blipFill>
        <p:spPr>
          <a:xfrm>
            <a:off x="6250442" y="4017702"/>
            <a:ext cx="5845746" cy="2295144"/>
          </a:xfrm>
          <a:prstGeom prst="rect">
            <a:avLst/>
          </a:prstGeom>
          <a:noFill/>
          <a:ln>
            <a:noFill/>
          </a:ln>
        </p:spPr>
      </p:pic>
      <p:pic>
        <p:nvPicPr>
          <p:cNvPr id="183" name="Google Shape;183;p5"/>
          <p:cNvPicPr preferRelativeResize="0"/>
          <p:nvPr/>
        </p:nvPicPr>
        <p:blipFill rotWithShape="1">
          <a:blip r:embed="rId4">
            <a:alphaModFix/>
          </a:blip>
          <a:srcRect/>
          <a:stretch/>
        </p:blipFill>
        <p:spPr>
          <a:xfrm>
            <a:off x="6263694" y="2154766"/>
            <a:ext cx="5845746" cy="1729673"/>
          </a:xfrm>
          <a:prstGeom prst="rect">
            <a:avLst/>
          </a:prstGeom>
          <a:noFill/>
          <a:ln>
            <a:noFill/>
          </a:ln>
        </p:spPr>
      </p:pic>
      <p:sp>
        <p:nvSpPr>
          <p:cNvPr id="184" name="Google Shape;184;p5"/>
          <p:cNvSpPr txBox="1"/>
          <p:nvPr/>
        </p:nvSpPr>
        <p:spPr>
          <a:xfrm>
            <a:off x="483874" y="1817267"/>
            <a:ext cx="5688063"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rgbClr val="000000"/>
                </a:solidFill>
                <a:latin typeface="Times New Roman"/>
                <a:ea typeface="Times New Roman"/>
                <a:cs typeface="Times New Roman"/>
                <a:sym typeface="Times New Roman"/>
              </a:rPr>
              <a:t>LGBM (Light Gradient Boosting Machine) –</a:t>
            </a:r>
            <a:endParaRPr/>
          </a:p>
          <a:p>
            <a:pPr marL="0" marR="0" lvl="0" indent="0" algn="l" rtl="0">
              <a:lnSpc>
                <a:spcPct val="100000"/>
              </a:lnSpc>
              <a:spcBef>
                <a:spcPts val="0"/>
              </a:spcBef>
              <a:spcAft>
                <a:spcPts val="0"/>
              </a:spcAft>
              <a:buNone/>
            </a:pPr>
            <a:endParaRPr sz="1200" b="1" i="0" u="none" strike="noStrike" cap="none">
              <a:solidFill>
                <a:srgbClr val="000000"/>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Times New Roman"/>
                <a:ea typeface="Times New Roman"/>
                <a:cs typeface="Times New Roman"/>
                <a:sym typeface="Times New Roman"/>
              </a:rPr>
              <a:t>LGBM (Light Gradient Boosting Machine)</a:t>
            </a:r>
            <a:r>
              <a:rPr lang="en-US" sz="1200" b="0" i="0" u="none" strike="noStrike" cap="none">
                <a:solidFill>
                  <a:schemeClr val="dk1"/>
                </a:solidFill>
                <a:latin typeface="Times New Roman"/>
                <a:ea typeface="Times New Roman"/>
                <a:cs typeface="Times New Roman"/>
                <a:sym typeface="Times New Roman"/>
              </a:rPr>
              <a:t> is a powerful machine learning algorithm in the gradient boosting family, similar to XGBoost.</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Times New Roman"/>
                <a:ea typeface="Times New Roman"/>
                <a:cs typeface="Times New Roman"/>
                <a:sym typeface="Times New Roman"/>
              </a:rPr>
              <a:t>It builds an </a:t>
            </a:r>
            <a:r>
              <a:rPr lang="en-US" sz="1200" b="1" i="0" u="none" strike="noStrike" cap="none">
                <a:solidFill>
                  <a:schemeClr val="dk1"/>
                </a:solidFill>
                <a:latin typeface="Times New Roman"/>
                <a:ea typeface="Times New Roman"/>
                <a:cs typeface="Times New Roman"/>
                <a:sym typeface="Times New Roman"/>
              </a:rPr>
              <a:t>ensemble of decision trees iteratively</a:t>
            </a:r>
            <a:r>
              <a:rPr lang="en-US" sz="1200" b="0" i="0" u="none" strike="noStrike" cap="none">
                <a:solidFill>
                  <a:schemeClr val="dk1"/>
                </a:solidFill>
                <a:latin typeface="Times New Roman"/>
                <a:ea typeface="Times New Roman"/>
                <a:cs typeface="Times New Roman"/>
                <a:sym typeface="Times New Roman"/>
              </a:rPr>
              <a:t>, where each tree corrects errors from the previous one.</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Times New Roman"/>
                <a:ea typeface="Times New Roman"/>
                <a:cs typeface="Times New Roman"/>
                <a:sym typeface="Times New Roman"/>
              </a:rPr>
              <a:t>Unlike XGBoost, which uses </a:t>
            </a:r>
            <a:r>
              <a:rPr lang="en-US" sz="1200" b="1" i="0" u="none" strike="noStrike" cap="none">
                <a:solidFill>
                  <a:schemeClr val="dk1"/>
                </a:solidFill>
                <a:latin typeface="Times New Roman"/>
                <a:ea typeface="Times New Roman"/>
                <a:cs typeface="Times New Roman"/>
                <a:sym typeface="Times New Roman"/>
              </a:rPr>
              <a:t>depth-first growth</a:t>
            </a:r>
            <a:r>
              <a:rPr lang="en-US" sz="1200" b="0" i="0" u="none" strike="noStrike" cap="none">
                <a:solidFill>
                  <a:schemeClr val="dk1"/>
                </a:solidFill>
                <a:latin typeface="Times New Roman"/>
                <a:ea typeface="Times New Roman"/>
                <a:cs typeface="Times New Roman"/>
                <a:sym typeface="Times New Roman"/>
              </a:rPr>
              <a:t>, LightGBM </a:t>
            </a:r>
            <a:r>
              <a:rPr lang="en-US" sz="1200" b="1" i="0" u="none" strike="noStrike" cap="none">
                <a:solidFill>
                  <a:schemeClr val="dk1"/>
                </a:solidFill>
                <a:latin typeface="Times New Roman"/>
                <a:ea typeface="Times New Roman"/>
                <a:cs typeface="Times New Roman"/>
                <a:sym typeface="Times New Roman"/>
              </a:rPr>
              <a:t>grows trees leaf-wise</a:t>
            </a:r>
            <a:r>
              <a:rPr lang="en-US" sz="1200" b="0" i="0" u="none" strike="noStrike" cap="none">
                <a:solidFill>
                  <a:schemeClr val="dk1"/>
                </a:solidFill>
                <a:latin typeface="Times New Roman"/>
                <a:ea typeface="Times New Roman"/>
                <a:cs typeface="Times New Roman"/>
                <a:sym typeface="Times New Roman"/>
              </a:rPr>
              <a:t>, selecting the leaf with the highest loss reduction.</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Times New Roman"/>
                <a:ea typeface="Times New Roman"/>
                <a:cs typeface="Times New Roman"/>
                <a:sym typeface="Times New Roman"/>
              </a:rPr>
              <a:t>LightGBM </a:t>
            </a:r>
            <a:r>
              <a:rPr lang="en-US" sz="1200" b="1" i="0" u="none" strike="noStrike" cap="none">
                <a:solidFill>
                  <a:schemeClr val="dk1"/>
                </a:solidFill>
                <a:latin typeface="Times New Roman"/>
                <a:ea typeface="Times New Roman"/>
                <a:cs typeface="Times New Roman"/>
                <a:sym typeface="Times New Roman"/>
              </a:rPr>
              <a:t>natively handles categorical features</a:t>
            </a:r>
            <a:r>
              <a:rPr lang="en-US" sz="1200" b="0" i="0" u="none" strike="noStrike" cap="none">
                <a:solidFill>
                  <a:schemeClr val="dk1"/>
                </a:solidFill>
                <a:latin typeface="Times New Roman"/>
                <a:ea typeface="Times New Roman"/>
                <a:cs typeface="Times New Roman"/>
                <a:sym typeface="Times New Roman"/>
              </a:rPr>
              <a:t>, unlike XGBoost, which requires manual encoding.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
          <p:cNvSpPr txBox="1">
            <a:spLocks noGrp="1"/>
          </p:cNvSpPr>
          <p:nvPr>
            <p:ph type="title"/>
          </p:nvPr>
        </p:nvSpPr>
        <p:spPr>
          <a:xfrm>
            <a:off x="0" y="1"/>
            <a:ext cx="11353800" cy="9300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sz="2400">
                <a:latin typeface="Times New Roman"/>
                <a:ea typeface="Times New Roman"/>
                <a:cs typeface="Times New Roman"/>
                <a:sym typeface="Times New Roman"/>
              </a:rPr>
              <a:t>Lasso and SVR</a:t>
            </a:r>
            <a:endParaRPr sz="2400">
              <a:latin typeface="Times New Roman"/>
              <a:ea typeface="Times New Roman"/>
              <a:cs typeface="Times New Roman"/>
              <a:sym typeface="Times New Roman"/>
            </a:endParaRPr>
          </a:p>
        </p:txBody>
      </p:sp>
      <p:sp>
        <p:nvSpPr>
          <p:cNvPr id="190" name="Google Shape;190;p6"/>
          <p:cNvSpPr txBox="1">
            <a:spLocks noGrp="1"/>
          </p:cNvSpPr>
          <p:nvPr>
            <p:ph type="body" idx="1"/>
          </p:nvPr>
        </p:nvSpPr>
        <p:spPr>
          <a:xfrm>
            <a:off x="161365" y="1864693"/>
            <a:ext cx="5678364" cy="2728822"/>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endParaRPr sz="1300">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sz="1200">
                <a:latin typeface="Times New Roman"/>
                <a:ea typeface="Times New Roman"/>
                <a:cs typeface="Times New Roman"/>
                <a:sym typeface="Times New Roman"/>
              </a:rPr>
              <a:t>LASSO performs both feature selection and regularization in order to enhance the prediction accuracy and interpretability of the resulting model. </a:t>
            </a:r>
            <a:endParaRPr/>
          </a:p>
          <a:p>
            <a:pPr marL="114300" lvl="0" indent="0" algn="l" rtl="0">
              <a:lnSpc>
                <a:spcPct val="90000"/>
              </a:lnSpc>
              <a:spcBef>
                <a:spcPts val="1000"/>
              </a:spcBef>
              <a:spcAft>
                <a:spcPts val="0"/>
              </a:spcAft>
              <a:buSzPts val="1800"/>
              <a:buNone/>
            </a:pPr>
            <a:endParaRPr sz="1200">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sz="1200">
                <a:latin typeface="Times New Roman"/>
                <a:ea typeface="Times New Roman"/>
                <a:cs typeface="Times New Roman"/>
                <a:sym typeface="Times New Roman"/>
              </a:rPr>
              <a:t>Support Vector Regression (SVR) is a machine learning technique used for regression tasks. It is a variant of Support Vector Machines (SVM) and is designed to predict continuous numeric values.</a:t>
            </a:r>
            <a:endParaRPr/>
          </a:p>
          <a:p>
            <a:pPr marL="114300" lvl="0" indent="0" algn="l" rtl="0">
              <a:lnSpc>
                <a:spcPct val="90000"/>
              </a:lnSpc>
              <a:spcBef>
                <a:spcPts val="1000"/>
              </a:spcBef>
              <a:spcAft>
                <a:spcPts val="0"/>
              </a:spcAft>
              <a:buSzPts val="1800"/>
              <a:buNone/>
            </a:pPr>
            <a:endParaRPr>
              <a:latin typeface="Times New Roman"/>
              <a:ea typeface="Times New Roman"/>
              <a:cs typeface="Times New Roman"/>
              <a:sym typeface="Times New Roman"/>
            </a:endParaRPr>
          </a:p>
        </p:txBody>
      </p:sp>
      <p:sp>
        <p:nvSpPr>
          <p:cNvPr id="191" name="Google Shape;191;p6"/>
          <p:cNvSpPr txBox="1"/>
          <p:nvPr/>
        </p:nvSpPr>
        <p:spPr>
          <a:xfrm>
            <a:off x="5897217" y="643046"/>
            <a:ext cx="6019800" cy="5367495"/>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90000"/>
              </a:lnSpc>
              <a:spcBef>
                <a:spcPts val="1000"/>
              </a:spcBef>
              <a:spcAft>
                <a:spcPts val="0"/>
              </a:spcAft>
              <a:buClr>
                <a:schemeClr val="dk1"/>
              </a:buClr>
              <a:buSzPts val="1800"/>
              <a:buFont typeface="Arial"/>
              <a:buNone/>
            </a:pPr>
            <a:r>
              <a:rPr lang="en-US" sz="2800" b="0" i="0" u="none" strike="noStrike" cap="none">
                <a:solidFill>
                  <a:schemeClr val="dk1"/>
                </a:solidFill>
                <a:latin typeface="Arial"/>
                <a:ea typeface="Arial"/>
                <a:cs typeface="Arial"/>
                <a:sym typeface="Arial"/>
              </a:rPr>
              <a:t>Lasso Results</a:t>
            </a:r>
            <a:endParaRPr sz="2800" b="0" i="0" u="none" strike="noStrike" cap="none">
              <a:solidFill>
                <a:schemeClr val="dk1"/>
              </a:solidFill>
              <a:latin typeface="Arial"/>
              <a:ea typeface="Arial"/>
              <a:cs typeface="Arial"/>
              <a:sym typeface="Arial"/>
            </a:endParaRPr>
          </a:p>
        </p:txBody>
      </p:sp>
      <p:pic>
        <p:nvPicPr>
          <p:cNvPr id="192" name="Google Shape;192;p6"/>
          <p:cNvPicPr preferRelativeResize="0"/>
          <p:nvPr/>
        </p:nvPicPr>
        <p:blipFill rotWithShape="1">
          <a:blip r:embed="rId3">
            <a:alphaModFix/>
          </a:blip>
          <a:srcRect/>
          <a:stretch/>
        </p:blipFill>
        <p:spPr>
          <a:xfrm>
            <a:off x="5971479" y="1275976"/>
            <a:ext cx="5871276" cy="2148050"/>
          </a:xfrm>
          <a:prstGeom prst="rect">
            <a:avLst/>
          </a:prstGeom>
          <a:noFill/>
          <a:ln>
            <a:noFill/>
          </a:ln>
        </p:spPr>
      </p:pic>
      <p:pic>
        <p:nvPicPr>
          <p:cNvPr id="193" name="Google Shape;193;p6"/>
          <p:cNvPicPr preferRelativeResize="0"/>
          <p:nvPr/>
        </p:nvPicPr>
        <p:blipFill rotWithShape="1">
          <a:blip r:embed="rId4">
            <a:alphaModFix/>
          </a:blip>
          <a:srcRect/>
          <a:stretch/>
        </p:blipFill>
        <p:spPr>
          <a:xfrm>
            <a:off x="5913991" y="4358624"/>
            <a:ext cx="6003026" cy="2332952"/>
          </a:xfrm>
          <a:prstGeom prst="rect">
            <a:avLst/>
          </a:prstGeom>
          <a:noFill/>
          <a:ln>
            <a:noFill/>
          </a:ln>
        </p:spPr>
      </p:pic>
      <p:sp>
        <p:nvSpPr>
          <p:cNvPr id="194" name="Google Shape;194;p6"/>
          <p:cNvSpPr txBox="1"/>
          <p:nvPr/>
        </p:nvSpPr>
        <p:spPr>
          <a:xfrm>
            <a:off x="5971479" y="3671059"/>
            <a:ext cx="4745738" cy="11762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SVR Results</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19"/>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 name="Google Shape;200;p19"/>
          <p:cNvSpPr txBox="1">
            <a:spLocks noGrp="1"/>
          </p:cNvSpPr>
          <p:nvPr>
            <p:ph type="title"/>
          </p:nvPr>
        </p:nvSpPr>
        <p:spPr>
          <a:xfrm>
            <a:off x="490545" y="647605"/>
            <a:ext cx="11211000" cy="744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Model Evaluation on Train Data</a:t>
            </a:r>
            <a:endParaRPr b="1">
              <a:latin typeface="Times New Roman"/>
              <a:ea typeface="Times New Roman"/>
              <a:cs typeface="Times New Roman"/>
              <a:sym typeface="Times New Roman"/>
            </a:endParaRPr>
          </a:p>
        </p:txBody>
      </p:sp>
      <p:pic>
        <p:nvPicPr>
          <p:cNvPr id="201" name="Google Shape;201;p19"/>
          <p:cNvPicPr preferRelativeResize="0"/>
          <p:nvPr/>
        </p:nvPicPr>
        <p:blipFill rotWithShape="1">
          <a:blip r:embed="rId3">
            <a:alphaModFix/>
          </a:blip>
          <a:srcRect/>
          <a:stretch/>
        </p:blipFill>
        <p:spPr>
          <a:xfrm>
            <a:off x="449705" y="1675227"/>
            <a:ext cx="11017770" cy="50103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20"/>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 name="Google Shape;207;p20"/>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Model Evaluation on Test Data</a:t>
            </a:r>
            <a:endParaRPr sz="3200" b="1">
              <a:latin typeface="Times New Roman"/>
              <a:ea typeface="Times New Roman"/>
              <a:cs typeface="Times New Roman"/>
              <a:sym typeface="Times New Roman"/>
            </a:endParaRPr>
          </a:p>
        </p:txBody>
      </p:sp>
      <p:pic>
        <p:nvPicPr>
          <p:cNvPr id="208" name="Google Shape;208;p20"/>
          <p:cNvPicPr preferRelativeResize="0"/>
          <p:nvPr/>
        </p:nvPicPr>
        <p:blipFill rotWithShape="1">
          <a:blip r:embed="rId3">
            <a:alphaModFix/>
          </a:blip>
          <a:srcRect/>
          <a:stretch/>
        </p:blipFill>
        <p:spPr>
          <a:xfrm>
            <a:off x="166609" y="1675227"/>
            <a:ext cx="11420788" cy="49204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21"/>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1"/>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27776"/>
              <a:buNone/>
            </a:pPr>
            <a:r>
              <a:rPr lang="en-US" sz="3600" b="1">
                <a:latin typeface="Times New Roman"/>
                <a:ea typeface="Times New Roman"/>
                <a:cs typeface="Times New Roman"/>
                <a:sym typeface="Times New Roman"/>
              </a:rPr>
              <a:t>Predictions including 2020 to 2025 across all categories</a:t>
            </a:r>
            <a:br>
              <a:rPr lang="en-US" sz="2200">
                <a:solidFill>
                  <a:schemeClr val="lt1"/>
                </a:solidFill>
                <a:latin typeface="Arial"/>
                <a:ea typeface="Arial"/>
                <a:cs typeface="Arial"/>
                <a:sym typeface="Arial"/>
              </a:rPr>
            </a:br>
            <a:endParaRPr sz="2200">
              <a:solidFill>
                <a:schemeClr val="lt1"/>
              </a:solidFill>
              <a:latin typeface="Arial"/>
              <a:ea typeface="Arial"/>
              <a:cs typeface="Arial"/>
              <a:sym typeface="Arial"/>
            </a:endParaRPr>
          </a:p>
        </p:txBody>
      </p:sp>
      <p:pic>
        <p:nvPicPr>
          <p:cNvPr id="215" name="Google Shape;215;p21"/>
          <p:cNvPicPr preferRelativeResize="0"/>
          <p:nvPr/>
        </p:nvPicPr>
        <p:blipFill rotWithShape="1">
          <a:blip r:embed="rId3">
            <a:alphaModFix/>
          </a:blip>
          <a:srcRect/>
          <a:stretch/>
        </p:blipFill>
        <p:spPr>
          <a:xfrm>
            <a:off x="556533" y="1558977"/>
            <a:ext cx="11210924" cy="51266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g33e60e8e0ff_2_3"/>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33e60e8e0ff_2_3"/>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33e60e8e0ff_2_3"/>
          <p:cNvSpPr txBox="1">
            <a:spLocks noGrp="1"/>
          </p:cNvSpPr>
          <p:nvPr>
            <p:ph type="title"/>
          </p:nvPr>
        </p:nvSpPr>
        <p:spPr>
          <a:xfrm>
            <a:off x="686834" y="1153572"/>
            <a:ext cx="3200400" cy="4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solidFill>
                  <a:srgbClr val="FFFFFF"/>
                </a:solidFill>
                <a:latin typeface="Arial"/>
                <a:ea typeface="Arial"/>
                <a:cs typeface="Arial"/>
                <a:sym typeface="Arial"/>
              </a:rPr>
              <a:t>Conclusion</a:t>
            </a:r>
            <a:endParaRPr/>
          </a:p>
        </p:txBody>
      </p:sp>
      <p:sp>
        <p:nvSpPr>
          <p:cNvPr id="223" name="Google Shape;223;g33e60e8e0ff_2_3"/>
          <p:cNvSpPr txBox="1"/>
          <p:nvPr/>
        </p:nvSpPr>
        <p:spPr>
          <a:xfrm>
            <a:off x="4295783" y="591369"/>
            <a:ext cx="6906600" cy="558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600"/>
              </a:spcBef>
              <a:spcAft>
                <a:spcPts val="0"/>
              </a:spcAft>
              <a:buClr>
                <a:srgbClr val="000000"/>
              </a:buClr>
              <a:buSzPts val="2100"/>
              <a:buFont typeface="Arial"/>
              <a:buNone/>
            </a:pPr>
            <a:r>
              <a:rPr lang="en-US" sz="2100" b="1" i="0" u="none" strike="noStrike" cap="none">
                <a:solidFill>
                  <a:schemeClr val="dk1"/>
                </a:solidFill>
                <a:latin typeface="Times New Roman"/>
                <a:ea typeface="Times New Roman"/>
                <a:cs typeface="Times New Roman"/>
                <a:sym typeface="Times New Roman"/>
              </a:rPr>
              <a:t>Dataset Preprocessed</a:t>
            </a: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rgbClr val="000000"/>
              </a:buClr>
              <a:buSzPts val="2100"/>
              <a:buFont typeface="Arial"/>
              <a:buNone/>
            </a:pPr>
            <a:r>
              <a:rPr lang="en-US" sz="2100" b="1" i="0" u="none" strike="noStrike" cap="none">
                <a:solidFill>
                  <a:schemeClr val="dk1"/>
                </a:solidFill>
                <a:latin typeface="Times New Roman"/>
                <a:ea typeface="Times New Roman"/>
                <a:cs typeface="Times New Roman"/>
                <a:sym typeface="Times New Roman"/>
              </a:rPr>
              <a:t>Machine Learning Models Implemented</a:t>
            </a:r>
            <a:endParaRPr sz="21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rgbClr val="000000"/>
              </a:buClr>
              <a:buSzPts val="2100"/>
              <a:buFont typeface="Arial"/>
              <a:buNone/>
            </a:pPr>
            <a:r>
              <a:rPr lang="en-US" sz="2100" b="1" i="0" u="none" strike="noStrike" cap="none">
                <a:solidFill>
                  <a:schemeClr val="dk1"/>
                </a:solidFill>
                <a:latin typeface="Times New Roman"/>
                <a:ea typeface="Times New Roman"/>
                <a:cs typeface="Times New Roman"/>
                <a:sym typeface="Times New Roman"/>
              </a:rPr>
              <a:t>Key Findings</a:t>
            </a:r>
            <a:endParaRPr sz="21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rgbClr val="000000"/>
              </a:buClr>
              <a:buSzPts val="2100"/>
              <a:buFont typeface="Arial"/>
              <a:buNone/>
            </a:pPr>
            <a:r>
              <a:rPr lang="en-US" sz="2100" b="0" i="0" u="none" strike="noStrike" cap="none">
                <a:solidFill>
                  <a:schemeClr val="dk1"/>
                </a:solidFill>
                <a:latin typeface="Times New Roman"/>
                <a:ea typeface="Times New Roman"/>
                <a:cs typeface="Times New Roman"/>
                <a:sym typeface="Times New Roman"/>
              </a:rPr>
              <a:t>Machine learning significantly improves housing price predictions compared to traditional methods.</a:t>
            </a:r>
            <a:endParaRPr sz="21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rgbClr val="000000"/>
              </a:buClr>
              <a:buSzPts val="2100"/>
              <a:buFont typeface="Arial"/>
              <a:buNone/>
            </a:pPr>
            <a:r>
              <a:rPr lang="en-US" sz="2100" b="1" i="0" u="none" strike="noStrike" cap="none">
                <a:solidFill>
                  <a:schemeClr val="dk1"/>
                </a:solidFill>
                <a:latin typeface="Times New Roman"/>
                <a:ea typeface="Times New Roman"/>
                <a:cs typeface="Times New Roman"/>
                <a:sym typeface="Times New Roman"/>
              </a:rPr>
              <a:t>XGBoost outperformed other models</a:t>
            </a:r>
            <a:r>
              <a:rPr lang="en-US" sz="2100" b="0" i="0" u="none" strike="noStrike" cap="none">
                <a:solidFill>
                  <a:schemeClr val="dk1"/>
                </a:solidFill>
                <a:latin typeface="Times New Roman"/>
                <a:ea typeface="Times New Roman"/>
                <a:cs typeface="Times New Roman"/>
                <a:sym typeface="Times New Roman"/>
              </a:rPr>
              <a:t>, handling non-linear relationships effectively and managing missing values without imputation.</a:t>
            </a:r>
            <a:endParaRPr sz="21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g33e60e8e0ff_2_86"/>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9" name="Google Shape;229;g33e60e8e0ff_2_86"/>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g33e60e8e0ff_2_86"/>
          <p:cNvSpPr txBox="1">
            <a:spLocks noGrp="1"/>
          </p:cNvSpPr>
          <p:nvPr>
            <p:ph type="title"/>
          </p:nvPr>
        </p:nvSpPr>
        <p:spPr>
          <a:xfrm>
            <a:off x="686834" y="1153572"/>
            <a:ext cx="3200400" cy="4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solidFill>
                  <a:srgbClr val="FFFFFF"/>
                </a:solidFill>
                <a:latin typeface="Arial"/>
                <a:ea typeface="Arial"/>
                <a:cs typeface="Arial"/>
                <a:sym typeface="Arial"/>
              </a:rPr>
              <a:t>Future Work</a:t>
            </a:r>
            <a:endParaRPr/>
          </a:p>
        </p:txBody>
      </p:sp>
      <p:grpSp>
        <p:nvGrpSpPr>
          <p:cNvPr id="231" name="Google Shape;231;g33e60e8e0ff_2_86"/>
          <p:cNvGrpSpPr/>
          <p:nvPr/>
        </p:nvGrpSpPr>
        <p:grpSpPr>
          <a:xfrm>
            <a:off x="4447300" y="593095"/>
            <a:ext cx="7311312" cy="5582208"/>
            <a:chOff x="0" y="1745"/>
            <a:chExt cx="7311312" cy="5582208"/>
          </a:xfrm>
        </p:grpSpPr>
        <p:sp>
          <p:nvSpPr>
            <p:cNvPr id="232" name="Google Shape;232;g33e60e8e0ff_2_86"/>
            <p:cNvSpPr/>
            <p:nvPr/>
          </p:nvSpPr>
          <p:spPr>
            <a:xfrm>
              <a:off x="1462262" y="1745"/>
              <a:ext cx="5849050" cy="1789169"/>
            </a:xfrm>
            <a:prstGeom prst="rect">
              <a:avLst/>
            </a:prstGeom>
            <a:solidFill>
              <a:srgbClr val="CAD1D8">
                <a:alpha val="89803"/>
              </a:srgbClr>
            </a:solidFill>
            <a:ln w="25400" cap="flat" cmpd="sng">
              <a:solidFill>
                <a:srgbClr val="CAD1D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33e60e8e0ff_2_86"/>
            <p:cNvSpPr txBox="1"/>
            <p:nvPr/>
          </p:nvSpPr>
          <p:spPr>
            <a:xfrm>
              <a:off x="1462262" y="1745"/>
              <a:ext cx="5849050" cy="1789169"/>
            </a:xfrm>
            <a:prstGeom prst="rect">
              <a:avLst/>
            </a:prstGeom>
            <a:noFill/>
            <a:ln>
              <a:noFill/>
            </a:ln>
          </p:spPr>
          <p:txBody>
            <a:bodyPr spcFirstLastPara="1" wrap="square" lIns="113475" tIns="454425" rIns="113475" bIns="45442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Revisit to Identify the Best Model, Refine Model, and Retrain Models</a:t>
              </a:r>
              <a:endParaRPr/>
            </a:p>
          </p:txBody>
        </p:sp>
        <p:sp>
          <p:nvSpPr>
            <p:cNvPr id="234" name="Google Shape;234;g33e60e8e0ff_2_86"/>
            <p:cNvSpPr/>
            <p:nvPr/>
          </p:nvSpPr>
          <p:spPr>
            <a:xfrm>
              <a:off x="0" y="1745"/>
              <a:ext cx="1462262" cy="1789169"/>
            </a:xfrm>
            <a:prstGeom prst="rect">
              <a:avLst/>
            </a:prstGeom>
            <a:solidFill>
              <a:srgbClr val="126082"/>
            </a:solidFill>
            <a:ln w="25400" cap="flat" cmpd="sng">
              <a:solidFill>
                <a:srgbClr val="1260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g33e60e8e0ff_2_86"/>
            <p:cNvSpPr txBox="1"/>
            <p:nvPr/>
          </p:nvSpPr>
          <p:spPr>
            <a:xfrm>
              <a:off x="0" y="1745"/>
              <a:ext cx="1462262" cy="1789169"/>
            </a:xfrm>
            <a:prstGeom prst="rect">
              <a:avLst/>
            </a:prstGeom>
            <a:noFill/>
            <a:ln>
              <a:noFill/>
            </a:ln>
          </p:spPr>
          <p:txBody>
            <a:bodyPr spcFirstLastPara="1" wrap="square" lIns="77375" tIns="176725" rIns="77375" bIns="176725"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Revisit</a:t>
              </a:r>
              <a:endParaRPr/>
            </a:p>
          </p:txBody>
        </p:sp>
        <p:sp>
          <p:nvSpPr>
            <p:cNvPr id="236" name="Google Shape;236;g33e60e8e0ff_2_86"/>
            <p:cNvSpPr/>
            <p:nvPr/>
          </p:nvSpPr>
          <p:spPr>
            <a:xfrm>
              <a:off x="1462262" y="1898265"/>
              <a:ext cx="5849050" cy="1789169"/>
            </a:xfrm>
            <a:prstGeom prst="rect">
              <a:avLst/>
            </a:prstGeom>
            <a:solidFill>
              <a:srgbClr val="CAD1D8">
                <a:alpha val="89803"/>
              </a:srgbClr>
            </a:solidFill>
            <a:ln w="25400" cap="flat" cmpd="sng">
              <a:solidFill>
                <a:srgbClr val="CAD1D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g33e60e8e0ff_2_86"/>
            <p:cNvSpPr txBox="1"/>
            <p:nvPr/>
          </p:nvSpPr>
          <p:spPr>
            <a:xfrm>
              <a:off x="1462262" y="1898265"/>
              <a:ext cx="5849050" cy="1789169"/>
            </a:xfrm>
            <a:prstGeom prst="rect">
              <a:avLst/>
            </a:prstGeom>
            <a:noFill/>
            <a:ln>
              <a:noFill/>
            </a:ln>
          </p:spPr>
          <p:txBody>
            <a:bodyPr spcFirstLastPara="1" wrap="square" lIns="113475" tIns="454425" rIns="113475" bIns="45442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Test XGBoost with Error as a Model and Evaluate Accuracy Improvement</a:t>
              </a:r>
              <a:endParaRPr/>
            </a:p>
          </p:txBody>
        </p:sp>
        <p:sp>
          <p:nvSpPr>
            <p:cNvPr id="238" name="Google Shape;238;g33e60e8e0ff_2_86"/>
            <p:cNvSpPr/>
            <p:nvPr/>
          </p:nvSpPr>
          <p:spPr>
            <a:xfrm>
              <a:off x="0" y="1898265"/>
              <a:ext cx="1462262" cy="1789169"/>
            </a:xfrm>
            <a:prstGeom prst="rect">
              <a:avLst/>
            </a:prstGeom>
            <a:solidFill>
              <a:srgbClr val="126082"/>
            </a:solidFill>
            <a:ln w="25400" cap="flat" cmpd="sng">
              <a:solidFill>
                <a:srgbClr val="1260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g33e60e8e0ff_2_86"/>
            <p:cNvSpPr txBox="1"/>
            <p:nvPr/>
          </p:nvSpPr>
          <p:spPr>
            <a:xfrm>
              <a:off x="0" y="1898265"/>
              <a:ext cx="1462262" cy="1789169"/>
            </a:xfrm>
            <a:prstGeom prst="rect">
              <a:avLst/>
            </a:prstGeom>
            <a:noFill/>
            <a:ln>
              <a:noFill/>
            </a:ln>
          </p:spPr>
          <p:txBody>
            <a:bodyPr spcFirstLastPara="1" wrap="square" lIns="77375" tIns="176725" rIns="77375" bIns="176725"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Test</a:t>
              </a:r>
              <a:endParaRPr/>
            </a:p>
          </p:txBody>
        </p:sp>
        <p:sp>
          <p:nvSpPr>
            <p:cNvPr id="240" name="Google Shape;240;g33e60e8e0ff_2_86"/>
            <p:cNvSpPr/>
            <p:nvPr/>
          </p:nvSpPr>
          <p:spPr>
            <a:xfrm>
              <a:off x="1462262" y="3794784"/>
              <a:ext cx="5849050" cy="1789169"/>
            </a:xfrm>
            <a:prstGeom prst="rect">
              <a:avLst/>
            </a:prstGeom>
            <a:solidFill>
              <a:srgbClr val="CAD1D8">
                <a:alpha val="89803"/>
              </a:srgbClr>
            </a:solidFill>
            <a:ln w="25400" cap="flat" cmpd="sng">
              <a:solidFill>
                <a:srgbClr val="CAD1D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33e60e8e0ff_2_86"/>
            <p:cNvSpPr txBox="1"/>
            <p:nvPr/>
          </p:nvSpPr>
          <p:spPr>
            <a:xfrm>
              <a:off x="1462262" y="3794784"/>
              <a:ext cx="5849050" cy="1789169"/>
            </a:xfrm>
            <a:prstGeom prst="rect">
              <a:avLst/>
            </a:prstGeom>
            <a:noFill/>
            <a:ln>
              <a:noFill/>
            </a:ln>
          </p:spPr>
          <p:txBody>
            <a:bodyPr spcFirstLastPara="1" wrap="square" lIns="113475" tIns="454425" rIns="113475" bIns="45442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Implement XGBoost + ARMA to Reduce Error Component</a:t>
              </a:r>
              <a:endParaRPr/>
            </a:p>
          </p:txBody>
        </p:sp>
        <p:sp>
          <p:nvSpPr>
            <p:cNvPr id="242" name="Google Shape;242;g33e60e8e0ff_2_86"/>
            <p:cNvSpPr/>
            <p:nvPr/>
          </p:nvSpPr>
          <p:spPr>
            <a:xfrm>
              <a:off x="0" y="3794784"/>
              <a:ext cx="1462262" cy="1789169"/>
            </a:xfrm>
            <a:prstGeom prst="rect">
              <a:avLst/>
            </a:prstGeom>
            <a:solidFill>
              <a:srgbClr val="126082"/>
            </a:solidFill>
            <a:ln w="25400" cap="flat" cmpd="sng">
              <a:solidFill>
                <a:srgbClr val="1260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g33e60e8e0ff_2_86"/>
            <p:cNvSpPr txBox="1"/>
            <p:nvPr/>
          </p:nvSpPr>
          <p:spPr>
            <a:xfrm>
              <a:off x="0" y="3794784"/>
              <a:ext cx="1462262" cy="1789169"/>
            </a:xfrm>
            <a:prstGeom prst="rect">
              <a:avLst/>
            </a:prstGeom>
            <a:noFill/>
            <a:ln>
              <a:noFill/>
            </a:ln>
          </p:spPr>
          <p:txBody>
            <a:bodyPr spcFirstLastPara="1" wrap="square" lIns="77375" tIns="176725" rIns="77375" bIns="176725"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Implement</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subTitle" idx="1"/>
          </p:nvPr>
        </p:nvSpPr>
        <p:spPr>
          <a:xfrm>
            <a:off x="0" y="374450"/>
            <a:ext cx="103749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3200" b="1" i="0" u="none" strike="noStrike" cap="none" dirty="0">
                <a:solidFill>
                  <a:schemeClr val="dk2"/>
                </a:solidFill>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sp>
        <p:nvSpPr>
          <p:cNvPr id="95" name="Google Shape;95;p7"/>
          <p:cNvSpPr txBox="1"/>
          <p:nvPr/>
        </p:nvSpPr>
        <p:spPr>
          <a:xfrm>
            <a:off x="735710" y="1297721"/>
            <a:ext cx="5762626" cy="3923700"/>
          </a:xfrm>
          <a:prstGeom prst="rect">
            <a:avLst/>
          </a:prstGeom>
          <a:noFill/>
          <a:ln>
            <a:noFill/>
          </a:ln>
        </p:spPr>
        <p:txBody>
          <a:bodyPr spcFirstLastPara="1" wrap="square" lIns="91425" tIns="45700" rIns="91425" bIns="45700" anchor="b" anchorCtr="0">
            <a:noAutofit/>
          </a:bodyPr>
          <a:lstStyle/>
          <a:p>
            <a:pPr marL="0" marR="0" lvl="0" indent="0" algn="l" rtl="0">
              <a:lnSpc>
                <a:spcPct val="11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R="0" lvl="0" algn="l" rtl="0">
              <a:lnSpc>
                <a:spcPct val="110000"/>
              </a:lnSpc>
              <a:spcBef>
                <a:spcPts val="0"/>
              </a:spcBef>
              <a:spcAft>
                <a:spcPts val="0"/>
              </a:spcAft>
              <a:buClr>
                <a:schemeClr val="dk2"/>
              </a:buClr>
              <a:buSzPts val="2400"/>
            </a:pPr>
            <a:r>
              <a:rPr lang="en-US" sz="2400" b="1" i="0" u="none" strike="noStrike" cap="none" dirty="0">
                <a:solidFill>
                  <a:schemeClr val="dk2"/>
                </a:solidFill>
                <a:latin typeface="Times New Roman"/>
                <a:ea typeface="Times New Roman"/>
                <a:cs typeface="Times New Roman"/>
                <a:sym typeface="Times New Roman"/>
              </a:rPr>
              <a:t>How accurately can we predict housing prices using machine learning models based on property features and market conditions, and which factors matter most?</a:t>
            </a:r>
            <a:endParaRPr sz="2400" b="1" i="0" u="none" strike="noStrike" cap="none" dirty="0">
              <a:solidFill>
                <a:srgbClr val="000000"/>
              </a:solidFill>
              <a:latin typeface="Times New Roman"/>
              <a:ea typeface="Times New Roman"/>
              <a:cs typeface="Times New Roman"/>
              <a:sym typeface="Times New Roman"/>
            </a:endParaRPr>
          </a:p>
          <a:p>
            <a:pPr marL="97155" marR="0" lvl="1" indent="0" algn="l" rtl="0">
              <a:lnSpc>
                <a:spcPct val="110000"/>
              </a:lnSpc>
              <a:spcBef>
                <a:spcPts val="0"/>
              </a:spcBef>
              <a:spcAft>
                <a:spcPts val="0"/>
              </a:spcAft>
              <a:buClr>
                <a:schemeClr val="dk2"/>
              </a:buClr>
              <a:buSzPts val="1800"/>
              <a:buFont typeface="Noto Sans Symbols"/>
              <a:buNone/>
            </a:pPr>
            <a:endParaRPr sz="2400" b="1" i="0" u="none" strike="noStrike" cap="none" dirty="0">
              <a:solidFill>
                <a:schemeClr val="dk2"/>
              </a:solidFill>
              <a:latin typeface="Times New Roman"/>
              <a:ea typeface="Times New Roman"/>
              <a:cs typeface="Times New Roman"/>
              <a:sym typeface="Times New Roman"/>
            </a:endParaRPr>
          </a:p>
          <a:p>
            <a:pPr marL="457200" marR="0" lvl="0" indent="0" algn="l" rtl="0">
              <a:lnSpc>
                <a:spcPct val="110000"/>
              </a:lnSpc>
              <a:spcBef>
                <a:spcPts val="0"/>
              </a:spcBef>
              <a:spcAft>
                <a:spcPts val="0"/>
              </a:spcAft>
              <a:buClr>
                <a:srgbClr val="000000"/>
              </a:buClr>
              <a:buSzPts val="2400"/>
              <a:buFont typeface="Arial"/>
              <a:buNone/>
            </a:pPr>
            <a:endParaRPr sz="2400" b="1" i="0" u="none" strike="noStrike" cap="none" dirty="0">
              <a:solidFill>
                <a:srgbClr val="000000"/>
              </a:solidFill>
              <a:latin typeface="Arial"/>
              <a:ea typeface="Arial"/>
              <a:cs typeface="Arial"/>
              <a:sym typeface="Arial"/>
            </a:endParaRPr>
          </a:p>
        </p:txBody>
      </p:sp>
      <p:pic>
        <p:nvPicPr>
          <p:cNvPr id="96" name="Google Shape;96;p7"/>
          <p:cNvPicPr preferRelativeResize="0"/>
          <p:nvPr/>
        </p:nvPicPr>
        <p:blipFill rotWithShape="1">
          <a:blip r:embed="rId3">
            <a:alphaModFix/>
          </a:blip>
          <a:srcRect/>
          <a:stretch/>
        </p:blipFill>
        <p:spPr>
          <a:xfrm>
            <a:off x="6096001" y="1490300"/>
            <a:ext cx="6096000" cy="459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Machine Learning Workflow: Current Stage</a:t>
            </a:r>
            <a:endParaRPr/>
          </a:p>
        </p:txBody>
      </p:sp>
      <p:grpSp>
        <p:nvGrpSpPr>
          <p:cNvPr id="102" name="Google Shape;102;p2"/>
          <p:cNvGrpSpPr/>
          <p:nvPr/>
        </p:nvGrpSpPr>
        <p:grpSpPr>
          <a:xfrm>
            <a:off x="1014761" y="2078412"/>
            <a:ext cx="9433931" cy="3605784"/>
            <a:chOff x="5075" y="437914"/>
            <a:chExt cx="5764494" cy="2427155"/>
          </a:xfrm>
        </p:grpSpPr>
        <p:sp>
          <p:nvSpPr>
            <p:cNvPr id="103" name="Google Shape;103;p2"/>
            <p:cNvSpPr/>
            <p:nvPr/>
          </p:nvSpPr>
          <p:spPr>
            <a:xfrm>
              <a:off x="5075" y="437914"/>
              <a:ext cx="1516972" cy="910183"/>
            </a:xfrm>
            <a:prstGeom prst="roundRect">
              <a:avLst>
                <a:gd name="adj" fmla="val 10000"/>
              </a:avLst>
            </a:prstGeom>
            <a:solidFill>
              <a:srgbClr val="3A7D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txBox="1"/>
            <p:nvPr/>
          </p:nvSpPr>
          <p:spPr>
            <a:xfrm>
              <a:off x="31733" y="464572"/>
              <a:ext cx="1463656" cy="85686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540"/>
                </a:spcAft>
                <a:buNone/>
              </a:pPr>
              <a:r>
                <a:rPr lang="en-US" sz="1000" b="1" i="0" u="none" strike="noStrike" cap="none">
                  <a:solidFill>
                    <a:schemeClr val="lt1"/>
                  </a:solidFill>
                  <a:latin typeface="Times New Roman"/>
                  <a:ea typeface="Times New Roman"/>
                  <a:cs typeface="Times New Roman"/>
                  <a:sym typeface="Times New Roman"/>
                </a:rPr>
                <a:t>Data Collection &amp; Cleaning:</a:t>
              </a:r>
              <a:r>
                <a:rPr lang="en-US" sz="1000" b="0" i="0" u="none" strike="noStrike" cap="none">
                  <a:solidFill>
                    <a:schemeClr val="lt1"/>
                  </a:solidFill>
                  <a:latin typeface="Times New Roman"/>
                  <a:ea typeface="Times New Roman"/>
                  <a:cs typeface="Times New Roman"/>
                  <a:sym typeface="Times New Roman"/>
                </a:rPr>
                <a:t> Gather property data from sources.</a:t>
              </a:r>
              <a:endParaRPr sz="1000" b="0" i="0" u="none" strike="noStrike" cap="none">
                <a:solidFill>
                  <a:schemeClr val="lt1"/>
                </a:solidFill>
                <a:latin typeface="Times New Roman"/>
                <a:ea typeface="Times New Roman"/>
                <a:cs typeface="Times New Roman"/>
                <a:sym typeface="Times New Roman"/>
              </a:endParaRPr>
            </a:p>
          </p:txBody>
        </p:sp>
        <p:sp>
          <p:nvSpPr>
            <p:cNvPr id="105" name="Google Shape;105;p2"/>
            <p:cNvSpPr/>
            <p:nvPr/>
          </p:nvSpPr>
          <p:spPr>
            <a:xfrm>
              <a:off x="1655541" y="704901"/>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txBox="1"/>
            <p:nvPr/>
          </p:nvSpPr>
          <p:spPr>
            <a:xfrm>
              <a:off x="1655541" y="780143"/>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07" name="Google Shape;107;p2"/>
            <p:cNvSpPr/>
            <p:nvPr/>
          </p:nvSpPr>
          <p:spPr>
            <a:xfrm>
              <a:off x="2128836" y="437914"/>
              <a:ext cx="1516972" cy="910183"/>
            </a:xfrm>
            <a:prstGeom prst="roundRect">
              <a:avLst>
                <a:gd name="adj" fmla="val 10000"/>
              </a:avLst>
            </a:prstGeom>
            <a:solidFill>
              <a:srgbClr val="3A7D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txBox="1"/>
            <p:nvPr/>
          </p:nvSpPr>
          <p:spPr>
            <a:xfrm>
              <a:off x="2155494" y="464572"/>
              <a:ext cx="1463656" cy="85686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540"/>
                </a:spcAft>
                <a:buNone/>
              </a:pPr>
              <a:r>
                <a:rPr lang="en-US" sz="1000" b="1" i="0" u="none" strike="noStrike" cap="none">
                  <a:solidFill>
                    <a:schemeClr val="lt1"/>
                  </a:solidFill>
                  <a:latin typeface="Times New Roman"/>
                  <a:ea typeface="Times New Roman"/>
                  <a:cs typeface="Times New Roman"/>
                  <a:sym typeface="Times New Roman"/>
                </a:rPr>
                <a:t>Exploratory Data Analysis (EDA): Identify trends and correlations.</a:t>
              </a:r>
              <a:endParaRPr sz="1000" b="1" i="0" u="none" strike="noStrike" cap="none">
                <a:solidFill>
                  <a:schemeClr val="lt1"/>
                </a:solidFill>
                <a:latin typeface="Times New Roman"/>
                <a:ea typeface="Times New Roman"/>
                <a:cs typeface="Times New Roman"/>
                <a:sym typeface="Times New Roman"/>
              </a:endParaRPr>
            </a:p>
          </p:txBody>
        </p:sp>
        <p:sp>
          <p:nvSpPr>
            <p:cNvPr id="109" name="Google Shape;109;p2"/>
            <p:cNvSpPr/>
            <p:nvPr/>
          </p:nvSpPr>
          <p:spPr>
            <a:xfrm>
              <a:off x="3779302" y="704901"/>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txBox="1"/>
            <p:nvPr/>
          </p:nvSpPr>
          <p:spPr>
            <a:xfrm>
              <a:off x="3779302" y="780143"/>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11" name="Google Shape;111;p2"/>
            <p:cNvSpPr/>
            <p:nvPr/>
          </p:nvSpPr>
          <p:spPr>
            <a:xfrm>
              <a:off x="4252597" y="437914"/>
              <a:ext cx="1516972" cy="910183"/>
            </a:xfrm>
            <a:prstGeom prst="roundRect">
              <a:avLst>
                <a:gd name="adj" fmla="val 10000"/>
              </a:avLst>
            </a:prstGeom>
            <a:solidFill>
              <a:srgbClr val="3A7D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txBox="1"/>
            <p:nvPr/>
          </p:nvSpPr>
          <p:spPr>
            <a:xfrm>
              <a:off x="4279255" y="464572"/>
              <a:ext cx="1463656" cy="85686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540"/>
                </a:spcAft>
                <a:buNone/>
              </a:pPr>
              <a:r>
                <a:rPr lang="en-US" sz="1000" b="1" i="0" u="none" strike="noStrike" cap="none">
                  <a:solidFill>
                    <a:schemeClr val="lt1"/>
                  </a:solidFill>
                  <a:latin typeface="Times New Roman"/>
                  <a:ea typeface="Times New Roman"/>
                  <a:cs typeface="Times New Roman"/>
                  <a:sym typeface="Times New Roman"/>
                </a:rPr>
                <a:t>Model Development:</a:t>
              </a:r>
              <a:r>
                <a:rPr lang="en-US" sz="1000" b="0" i="0" u="none" strike="noStrike" cap="none">
                  <a:solidFill>
                    <a:schemeClr val="lt1"/>
                  </a:solidFill>
                  <a:latin typeface="Times New Roman"/>
                  <a:ea typeface="Times New Roman"/>
                  <a:cs typeface="Times New Roman"/>
                  <a:sym typeface="Times New Roman"/>
                </a:rPr>
                <a:t> Train various ML models (regression, ensemble methods, deep learning).</a:t>
              </a:r>
              <a:endParaRPr sz="1000" b="0" i="0" u="none" strike="noStrike" cap="none">
                <a:solidFill>
                  <a:schemeClr val="lt1"/>
                </a:solidFill>
                <a:latin typeface="Times New Roman"/>
                <a:ea typeface="Times New Roman"/>
                <a:cs typeface="Times New Roman"/>
                <a:sym typeface="Times New Roman"/>
              </a:endParaRPr>
            </a:p>
          </p:txBody>
        </p:sp>
        <p:sp>
          <p:nvSpPr>
            <p:cNvPr id="113" name="Google Shape;113;p2"/>
            <p:cNvSpPr/>
            <p:nvPr/>
          </p:nvSpPr>
          <p:spPr>
            <a:xfrm rot="5400000">
              <a:off x="4850284" y="1454285"/>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txBox="1"/>
            <p:nvPr/>
          </p:nvSpPr>
          <p:spPr>
            <a:xfrm>
              <a:off x="4898221" y="1481591"/>
              <a:ext cx="225725" cy="22511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15" name="Google Shape;115;p2"/>
            <p:cNvSpPr/>
            <p:nvPr/>
          </p:nvSpPr>
          <p:spPr>
            <a:xfrm>
              <a:off x="4252597" y="1954886"/>
              <a:ext cx="1516972" cy="910183"/>
            </a:xfrm>
            <a:prstGeom prst="roundRect">
              <a:avLst>
                <a:gd name="adj" fmla="val 10000"/>
              </a:avLst>
            </a:prstGeom>
            <a:solidFill>
              <a:srgbClr val="74747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txBox="1"/>
            <p:nvPr/>
          </p:nvSpPr>
          <p:spPr>
            <a:xfrm>
              <a:off x="4279255" y="1981544"/>
              <a:ext cx="1463656" cy="85686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540"/>
                </a:spcAft>
                <a:buNone/>
              </a:pPr>
              <a:r>
                <a:rPr lang="en-US" sz="1000" b="1" i="0" u="none" strike="noStrike" cap="none">
                  <a:solidFill>
                    <a:schemeClr val="lt1"/>
                  </a:solidFill>
                  <a:latin typeface="Times New Roman"/>
                  <a:ea typeface="Times New Roman"/>
                  <a:cs typeface="Times New Roman"/>
                  <a:sym typeface="Times New Roman"/>
                </a:rPr>
                <a:t>Model Evaluation &amp; Optimization:</a:t>
              </a:r>
              <a:r>
                <a:rPr lang="en-US" sz="1000" b="0" i="0" u="none" strike="noStrike" cap="none">
                  <a:solidFill>
                    <a:schemeClr val="lt1"/>
                  </a:solidFill>
                  <a:latin typeface="Times New Roman"/>
                  <a:ea typeface="Times New Roman"/>
                  <a:cs typeface="Times New Roman"/>
                  <a:sym typeface="Times New Roman"/>
                </a:rPr>
                <a:t> Use RMSE, MAE, and R-squared to assess accuracy.</a:t>
              </a:r>
              <a:endParaRPr sz="1000" b="0" i="0" u="none" strike="noStrike" cap="none">
                <a:solidFill>
                  <a:schemeClr val="lt1"/>
                </a:solidFill>
                <a:latin typeface="Times New Roman"/>
                <a:ea typeface="Times New Roman"/>
                <a:cs typeface="Times New Roman"/>
                <a:sym typeface="Times New Roman"/>
              </a:endParaRPr>
            </a:p>
          </p:txBody>
        </p:sp>
        <p:sp>
          <p:nvSpPr>
            <p:cNvPr id="117" name="Google Shape;117;p2"/>
            <p:cNvSpPr/>
            <p:nvPr/>
          </p:nvSpPr>
          <p:spPr>
            <a:xfrm rot="10800000">
              <a:off x="3797505" y="2221873"/>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txBox="1"/>
            <p:nvPr/>
          </p:nvSpPr>
          <p:spPr>
            <a:xfrm>
              <a:off x="3893984" y="2297115"/>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19" name="Google Shape;119;p2"/>
            <p:cNvSpPr/>
            <p:nvPr/>
          </p:nvSpPr>
          <p:spPr>
            <a:xfrm>
              <a:off x="2128836" y="1954886"/>
              <a:ext cx="1516972" cy="910183"/>
            </a:xfrm>
            <a:prstGeom prst="roundRect">
              <a:avLst>
                <a:gd name="adj" fmla="val 10000"/>
              </a:avLst>
            </a:prstGeom>
            <a:solidFill>
              <a:srgbClr val="12608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txBox="1"/>
            <p:nvPr/>
          </p:nvSpPr>
          <p:spPr>
            <a:xfrm>
              <a:off x="2155494" y="1981544"/>
              <a:ext cx="1463656" cy="85686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540"/>
                </a:spcAft>
                <a:buNone/>
              </a:pPr>
              <a:r>
                <a:rPr lang="en-US" sz="1000" b="1" i="0" u="none" strike="noStrike" cap="none">
                  <a:solidFill>
                    <a:schemeClr val="lt1"/>
                  </a:solidFill>
                  <a:latin typeface="Times New Roman"/>
                  <a:ea typeface="Times New Roman"/>
                  <a:cs typeface="Times New Roman"/>
                  <a:sym typeface="Times New Roman"/>
                </a:rPr>
                <a:t>Identify best model , refine  model , retrain models</a:t>
              </a:r>
              <a:endParaRPr sz="1000" b="0" i="0" u="none" strike="noStrike" cap="none">
                <a:solidFill>
                  <a:schemeClr val="lt1"/>
                </a:solidFill>
                <a:latin typeface="Times New Roman"/>
                <a:ea typeface="Times New Roman"/>
                <a:cs typeface="Times New Roman"/>
                <a:sym typeface="Times New Roman"/>
              </a:endParaRPr>
            </a:p>
          </p:txBody>
        </p:sp>
        <p:sp>
          <p:nvSpPr>
            <p:cNvPr id="121" name="Google Shape;121;p2"/>
            <p:cNvSpPr/>
            <p:nvPr/>
          </p:nvSpPr>
          <p:spPr>
            <a:xfrm rot="10800000">
              <a:off x="1673744" y="2221873"/>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txBox="1"/>
            <p:nvPr/>
          </p:nvSpPr>
          <p:spPr>
            <a:xfrm>
              <a:off x="1770223" y="2297115"/>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3" name="Google Shape;123;p2"/>
            <p:cNvSpPr/>
            <p:nvPr/>
          </p:nvSpPr>
          <p:spPr>
            <a:xfrm>
              <a:off x="5075" y="1954886"/>
              <a:ext cx="1516972" cy="910183"/>
            </a:xfrm>
            <a:prstGeom prst="roundRect">
              <a:avLst>
                <a:gd name="adj" fmla="val 10000"/>
              </a:avLst>
            </a:prstGeom>
            <a:solidFill>
              <a:srgbClr val="12608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txBox="1"/>
            <p:nvPr/>
          </p:nvSpPr>
          <p:spPr>
            <a:xfrm>
              <a:off x="31733" y="1981544"/>
              <a:ext cx="1463656" cy="85686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None/>
              </a:pPr>
              <a:r>
                <a:rPr lang="en-US" sz="1000" b="1" i="0" u="none" strike="noStrike" cap="none">
                  <a:solidFill>
                    <a:schemeClr val="lt1"/>
                  </a:solidFill>
                  <a:latin typeface="Times New Roman"/>
                  <a:ea typeface="Times New Roman"/>
                  <a:cs typeface="Times New Roman"/>
                  <a:sym typeface="Times New Roman"/>
                </a:rPr>
                <a:t>Finalize Model,</a:t>
              </a:r>
              <a:endParaRPr sz="1000" b="0" i="0" u="none" strike="noStrike" cap="none">
                <a:solidFill>
                  <a:srgbClr val="000000"/>
                </a:solidFill>
                <a:latin typeface="Times New Roman"/>
                <a:ea typeface="Times New Roman"/>
                <a:cs typeface="Times New Roman"/>
                <a:sym typeface="Times New Roman"/>
              </a:endParaRPr>
            </a:p>
            <a:p>
              <a:pPr marL="0" marR="0" lvl="0" indent="0" algn="ctr" rtl="0">
                <a:lnSpc>
                  <a:spcPct val="90000"/>
                </a:lnSpc>
                <a:spcBef>
                  <a:spcPts val="309"/>
                </a:spcBef>
                <a:spcAft>
                  <a:spcPts val="0"/>
                </a:spcAft>
                <a:buNone/>
              </a:pPr>
              <a:r>
                <a:rPr lang="en-US" sz="1000" b="0" i="0" u="none" strike="noStrike" cap="none">
                  <a:solidFill>
                    <a:schemeClr val="lt1"/>
                  </a:solidFill>
                  <a:latin typeface="Times New Roman"/>
                  <a:ea typeface="Times New Roman"/>
                  <a:cs typeface="Times New Roman"/>
                  <a:sym typeface="Times New Roman"/>
                </a:rPr>
                <a:t>Report</a:t>
              </a:r>
              <a:r>
                <a:rPr lang="en-US" sz="1000" b="1" i="0" u="none" strike="noStrike" cap="none">
                  <a:solidFill>
                    <a:schemeClr val="lt1"/>
                  </a:solidFill>
                  <a:latin typeface="Times New Roman"/>
                  <a:ea typeface="Times New Roman"/>
                  <a:cs typeface="Times New Roman"/>
                  <a:sym typeface="Times New Roman"/>
                </a:rPr>
                <a:t> </a:t>
              </a:r>
              <a:endParaRPr sz="1000" b="0" i="0" u="none" strike="noStrike" cap="none">
                <a:solidFill>
                  <a:schemeClr val="lt1"/>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g3465182ba7f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130" name="Google Shape;130;g3465182ba7f_0_10"/>
          <p:cNvSpPr/>
          <p:nvPr/>
        </p:nvSpPr>
        <p:spPr>
          <a:xfrm rot="5400000" flipH="1">
            <a:off x="-1408628" y="1408629"/>
            <a:ext cx="6858000" cy="4040744"/>
          </a:xfrm>
          <a:prstGeom prst="rect">
            <a:avLst/>
          </a:prstGeom>
          <a:gradFill>
            <a:gsLst>
              <a:gs pos="0">
                <a:srgbClr val="000000"/>
              </a:gs>
              <a:gs pos="11000">
                <a:srgbClr val="000000"/>
              </a:gs>
              <a:gs pos="100000">
                <a:srgbClr val="0F4861"/>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g3465182ba7f_0_10"/>
          <p:cNvSpPr/>
          <p:nvPr/>
        </p:nvSpPr>
        <p:spPr>
          <a:xfrm rot="-5400000">
            <a:off x="-159565" y="2659832"/>
            <a:ext cx="4355594" cy="4040742"/>
          </a:xfrm>
          <a:prstGeom prst="rect">
            <a:avLst/>
          </a:prstGeom>
          <a:gradFill>
            <a:gsLst>
              <a:gs pos="0">
                <a:srgbClr val="156082">
                  <a:alpha val="49411"/>
                </a:srgbClr>
              </a:gs>
              <a:gs pos="100000">
                <a:srgbClr val="0A304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2" name="Google Shape;132;g3465182ba7f_0_10"/>
          <p:cNvSpPr/>
          <p:nvPr/>
        </p:nvSpPr>
        <p:spPr>
          <a:xfrm rot="-5400000" flipH="1">
            <a:off x="-1180882" y="1638513"/>
            <a:ext cx="6857572" cy="3581401"/>
          </a:xfrm>
          <a:prstGeom prst="rect">
            <a:avLst/>
          </a:prstGeom>
          <a:gradFill>
            <a:gsLst>
              <a:gs pos="0">
                <a:srgbClr val="000000">
                  <a:alpha val="60392"/>
                </a:srgbClr>
              </a:gs>
              <a:gs pos="95000">
                <a:srgbClr val="A02B93">
                  <a:alpha val="0"/>
                </a:srgbClr>
              </a:gs>
              <a:gs pos="100000">
                <a:srgbClr val="A02B93">
                  <a:alpha val="0"/>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g3465182ba7f_0_10"/>
          <p:cNvSpPr txBox="1">
            <a:spLocks noGrp="1"/>
          </p:cNvSpPr>
          <p:nvPr>
            <p:ph type="subTitle" idx="1"/>
          </p:nvPr>
        </p:nvSpPr>
        <p:spPr>
          <a:xfrm>
            <a:off x="220825" y="288200"/>
            <a:ext cx="4253400" cy="1230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600"/>
              </a:spcAft>
              <a:buClr>
                <a:schemeClr val="dk1"/>
              </a:buClr>
              <a:buSzPts val="1800"/>
              <a:buNone/>
            </a:pPr>
            <a:r>
              <a:rPr lang="en-US" sz="3200" b="1">
                <a:solidFill>
                  <a:srgbClr val="FFFFFF"/>
                </a:solidFill>
                <a:latin typeface="Times New Roman"/>
                <a:ea typeface="Times New Roman"/>
                <a:cs typeface="Times New Roman"/>
                <a:sym typeface="Times New Roman"/>
              </a:rPr>
              <a:t>Zillow House Price Model Dataset</a:t>
            </a:r>
            <a:endParaRPr sz="3200">
              <a:solidFill>
                <a:srgbClr val="FFFFFF"/>
              </a:solidFill>
              <a:latin typeface="Times New Roman"/>
              <a:ea typeface="Times New Roman"/>
              <a:cs typeface="Times New Roman"/>
              <a:sym typeface="Times New Roman"/>
            </a:endParaRPr>
          </a:p>
        </p:txBody>
      </p:sp>
      <p:pic>
        <p:nvPicPr>
          <p:cNvPr id="134" name="Google Shape;134;g3465182ba7f_0_10" descr="House"/>
          <p:cNvPicPr preferRelativeResize="0"/>
          <p:nvPr/>
        </p:nvPicPr>
        <p:blipFill rotWithShape="1">
          <a:blip r:embed="rId3">
            <a:alphaModFix/>
          </a:blip>
          <a:srcRect/>
          <a:stretch/>
        </p:blipFill>
        <p:spPr>
          <a:xfrm>
            <a:off x="220825" y="2925875"/>
            <a:ext cx="3147425" cy="2869625"/>
          </a:xfrm>
          <a:prstGeom prst="rect">
            <a:avLst/>
          </a:prstGeom>
          <a:noFill/>
          <a:ln>
            <a:noFill/>
          </a:ln>
        </p:spPr>
      </p:pic>
      <p:pic>
        <p:nvPicPr>
          <p:cNvPr id="135" name="Google Shape;135;g3465182ba7f_0_10"/>
          <p:cNvPicPr preferRelativeResize="0"/>
          <p:nvPr/>
        </p:nvPicPr>
        <p:blipFill rotWithShape="1">
          <a:blip r:embed="rId4">
            <a:alphaModFix/>
          </a:blip>
          <a:srcRect/>
          <a:stretch/>
        </p:blipFill>
        <p:spPr>
          <a:xfrm>
            <a:off x="4038604" y="1519099"/>
            <a:ext cx="8167846" cy="5338473"/>
          </a:xfrm>
          <a:prstGeom prst="rect">
            <a:avLst/>
          </a:prstGeom>
          <a:noFill/>
          <a:ln>
            <a:noFill/>
          </a:ln>
        </p:spPr>
      </p:pic>
      <p:sp>
        <p:nvSpPr>
          <p:cNvPr id="136" name="Google Shape;136;g3465182ba7f_0_10"/>
          <p:cNvSpPr txBox="1"/>
          <p:nvPr/>
        </p:nvSpPr>
        <p:spPr>
          <a:xfrm>
            <a:off x="4869950" y="288200"/>
            <a:ext cx="733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Arial"/>
                <a:ea typeface="Arial"/>
                <a:cs typeface="Arial"/>
                <a:sym typeface="Arial"/>
              </a:rPr>
              <a:t>Exploratory Data Analysis(EDA)</a:t>
            </a:r>
            <a:endParaRPr sz="3200" b="1"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g33058a86d8f_0_6"/>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2" name="Google Shape;142;g33058a86d8f_0_6"/>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3200" b="1">
                <a:latin typeface="Times New Roman"/>
                <a:ea typeface="Times New Roman"/>
                <a:cs typeface="Times New Roman"/>
                <a:sym typeface="Times New Roman"/>
              </a:rPr>
              <a:t>EDA with House Values across all Categories over Years</a:t>
            </a:r>
            <a:endParaRPr sz="4900" b="1">
              <a:latin typeface="Times New Roman"/>
              <a:ea typeface="Times New Roman"/>
              <a:cs typeface="Times New Roman"/>
              <a:sym typeface="Times New Roman"/>
            </a:endParaRPr>
          </a:p>
        </p:txBody>
      </p:sp>
      <p:pic>
        <p:nvPicPr>
          <p:cNvPr id="143" name="Google Shape;143;g33058a86d8f_0_6"/>
          <p:cNvPicPr preferRelativeResize="0"/>
          <p:nvPr/>
        </p:nvPicPr>
        <p:blipFill rotWithShape="1">
          <a:blip r:embed="rId3">
            <a:alphaModFix/>
          </a:blip>
          <a:srcRect/>
          <a:stretch/>
        </p:blipFill>
        <p:spPr>
          <a:xfrm>
            <a:off x="1570325" y="1514725"/>
            <a:ext cx="8442226" cy="4648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g3305d4feabe_0_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 name="Google Shape;149;g3305d4feabe_0_7"/>
          <p:cNvSpPr txBox="1">
            <a:spLocks noGrp="1"/>
          </p:cNvSpPr>
          <p:nvPr>
            <p:ph type="title"/>
          </p:nvPr>
        </p:nvSpPr>
        <p:spPr>
          <a:xfrm>
            <a:off x="640075" y="329180"/>
            <a:ext cx="6894600" cy="706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Identify and Replace Outliers</a:t>
            </a:r>
            <a:endParaRPr sz="2200" b="1">
              <a:latin typeface="Times New Roman"/>
              <a:ea typeface="Times New Roman"/>
              <a:cs typeface="Times New Roman"/>
              <a:sym typeface="Times New Roman"/>
            </a:endParaRPr>
          </a:p>
        </p:txBody>
      </p:sp>
      <p:sp>
        <p:nvSpPr>
          <p:cNvPr id="150" name="Google Shape;150;g3305d4feabe_0_7"/>
          <p:cNvSpPr txBox="1">
            <a:spLocks noGrp="1"/>
          </p:cNvSpPr>
          <p:nvPr>
            <p:ph type="body" idx="1"/>
          </p:nvPr>
        </p:nvSpPr>
        <p:spPr>
          <a:xfrm>
            <a:off x="640080" y="2706624"/>
            <a:ext cx="6894576" cy="3483864"/>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1800"/>
              <a:buNone/>
            </a:pPr>
            <a:endParaRPr sz="1000" b="1">
              <a:latin typeface="Times New Roman"/>
              <a:ea typeface="Times New Roman"/>
              <a:cs typeface="Times New Roman"/>
              <a:sym typeface="Times New Roman"/>
            </a:endParaRPr>
          </a:p>
          <a:p>
            <a:pPr marL="457200" lvl="0" indent="-342900" algn="l" rtl="0">
              <a:lnSpc>
                <a:spcPct val="90000"/>
              </a:lnSpc>
              <a:spcBef>
                <a:spcPts val="1000"/>
              </a:spcBef>
              <a:spcAft>
                <a:spcPts val="0"/>
              </a:spcAft>
              <a:buSzPts val="1800"/>
              <a:buFont typeface="Arial"/>
              <a:buNone/>
            </a:pPr>
            <a:endParaRPr sz="1000">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sz="1000">
              <a:latin typeface="Times New Roman"/>
              <a:ea typeface="Times New Roman"/>
              <a:cs typeface="Times New Roman"/>
              <a:sym typeface="Times New Roman"/>
            </a:endParaRPr>
          </a:p>
        </p:txBody>
      </p:sp>
      <p:pic>
        <p:nvPicPr>
          <p:cNvPr id="151" name="Google Shape;151;g3305d4feabe_0_7" descr="A graph of blue and red dots&#10;&#10;AI-generated content may be incorrect."/>
          <p:cNvPicPr preferRelativeResize="0"/>
          <p:nvPr/>
        </p:nvPicPr>
        <p:blipFill rotWithShape="1">
          <a:blip r:embed="rId3">
            <a:alphaModFix/>
          </a:blip>
          <a:srcRect/>
          <a:stretch/>
        </p:blipFill>
        <p:spPr>
          <a:xfrm>
            <a:off x="257100" y="1973325"/>
            <a:ext cx="5899124" cy="4217174"/>
          </a:xfrm>
          <a:prstGeom prst="rect">
            <a:avLst/>
          </a:prstGeom>
          <a:noFill/>
          <a:ln>
            <a:noFill/>
          </a:ln>
        </p:spPr>
      </p:pic>
      <p:pic>
        <p:nvPicPr>
          <p:cNvPr id="152" name="Google Shape;152;g3305d4feabe_0_7" descr="A blue dotted line graph&#10;&#10;AI-generated content may be incorrect."/>
          <p:cNvPicPr preferRelativeResize="0"/>
          <p:nvPr/>
        </p:nvPicPr>
        <p:blipFill rotWithShape="1">
          <a:blip r:embed="rId4">
            <a:alphaModFix/>
          </a:blip>
          <a:srcRect/>
          <a:stretch/>
        </p:blipFill>
        <p:spPr>
          <a:xfrm>
            <a:off x="6260450" y="1973325"/>
            <a:ext cx="5732375" cy="4356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3059fedb65_2_12"/>
          <p:cNvSpPr txBox="1">
            <a:spLocks noGrp="1"/>
          </p:cNvSpPr>
          <p:nvPr>
            <p:ph type="subTitle" idx="1"/>
          </p:nvPr>
        </p:nvSpPr>
        <p:spPr>
          <a:xfrm>
            <a:off x="310400" y="219075"/>
            <a:ext cx="40470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Steps Involved</a:t>
            </a:r>
            <a:endParaRPr sz="3200">
              <a:latin typeface="Times New Roman"/>
              <a:ea typeface="Times New Roman"/>
              <a:cs typeface="Times New Roman"/>
              <a:sym typeface="Times New Roman"/>
            </a:endParaRPr>
          </a:p>
        </p:txBody>
      </p:sp>
      <p:pic>
        <p:nvPicPr>
          <p:cNvPr id="158" name="Google Shape;158;g33059fedb65_2_12" descr="A green house with a porch&#10;&#10;AI-generated content may be incorrect."/>
          <p:cNvPicPr preferRelativeResize="0"/>
          <p:nvPr/>
        </p:nvPicPr>
        <p:blipFill rotWithShape="1">
          <a:blip r:embed="rId3">
            <a:alphaModFix/>
          </a:blip>
          <a:srcRect/>
          <a:stretch/>
        </p:blipFill>
        <p:spPr>
          <a:xfrm>
            <a:off x="179882" y="2590503"/>
            <a:ext cx="4046920" cy="3505794"/>
          </a:xfrm>
          <a:prstGeom prst="rect">
            <a:avLst/>
          </a:prstGeom>
          <a:noFill/>
          <a:ln>
            <a:noFill/>
          </a:ln>
        </p:spPr>
      </p:pic>
      <p:sp>
        <p:nvSpPr>
          <p:cNvPr id="159" name="Google Shape;159;g33059fedb65_2_12"/>
          <p:cNvSpPr txBox="1"/>
          <p:nvPr/>
        </p:nvSpPr>
        <p:spPr>
          <a:xfrm>
            <a:off x="5301575" y="1889950"/>
            <a:ext cx="6191100" cy="39405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Impute the missing Data</a:t>
            </a:r>
            <a:endParaRPr sz="24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2400" b="1" i="0" u="none" strike="noStrike" cap="none">
                <a:solidFill>
                  <a:schemeClr val="dk1"/>
                </a:solidFill>
                <a:latin typeface="Times New Roman"/>
                <a:ea typeface="Times New Roman"/>
                <a:cs typeface="Times New Roman"/>
                <a:sym typeface="Times New Roman"/>
              </a:rPr>
              <a:t> </a:t>
            </a:r>
            <a:endParaRPr sz="2400" b="1" i="0" u="none" strike="noStrike" cap="none">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Build Machine Learning Models</a:t>
            </a:r>
            <a:endParaRPr sz="24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endParaRPr sz="2400" b="1" i="0" u="none" strike="noStrike" cap="none">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Evaluate the Results</a:t>
            </a:r>
            <a:endParaRPr sz="24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endParaRPr sz="24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
          <p:cNvSpPr txBox="1">
            <a:spLocks noGrp="1"/>
          </p:cNvSpPr>
          <p:nvPr>
            <p:ph type="title"/>
          </p:nvPr>
        </p:nvSpPr>
        <p:spPr>
          <a:xfrm>
            <a:off x="0" y="365125"/>
            <a:ext cx="113538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2800">
                <a:latin typeface="Times New Roman"/>
                <a:ea typeface="Times New Roman"/>
                <a:cs typeface="Times New Roman"/>
                <a:sym typeface="Times New Roman"/>
              </a:rPr>
              <a:t>   Random Forest</a:t>
            </a:r>
            <a:endParaRPr sz="2800">
              <a:latin typeface="Times New Roman"/>
              <a:ea typeface="Times New Roman"/>
              <a:cs typeface="Times New Roman"/>
              <a:sym typeface="Times New Roman"/>
            </a:endParaRPr>
          </a:p>
        </p:txBody>
      </p:sp>
      <p:sp>
        <p:nvSpPr>
          <p:cNvPr id="165" name="Google Shape;165;p3"/>
          <p:cNvSpPr txBox="1">
            <a:spLocks noGrp="1"/>
          </p:cNvSpPr>
          <p:nvPr>
            <p:ph type="body" idx="1"/>
          </p:nvPr>
        </p:nvSpPr>
        <p:spPr>
          <a:xfrm>
            <a:off x="6867303" y="1483071"/>
            <a:ext cx="4711348" cy="6505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a:t>Test Metrics</a:t>
            </a:r>
            <a:endParaRPr/>
          </a:p>
        </p:txBody>
      </p:sp>
      <p:sp>
        <p:nvSpPr>
          <p:cNvPr id="166" name="Google Shape;166;p3"/>
          <p:cNvSpPr txBox="1"/>
          <p:nvPr/>
        </p:nvSpPr>
        <p:spPr>
          <a:xfrm>
            <a:off x="613349" y="1536176"/>
            <a:ext cx="5055269" cy="4956699"/>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90000"/>
              </a:lnSpc>
              <a:spcBef>
                <a:spcPts val="1000"/>
              </a:spcBef>
              <a:spcAft>
                <a:spcPts val="0"/>
              </a:spcAft>
              <a:buClr>
                <a:schemeClr val="dk1"/>
              </a:buClr>
              <a:buSzPts val="1800"/>
              <a:buFont typeface="Arial"/>
              <a:buNone/>
            </a:pPr>
            <a:endParaRPr sz="1200" b="0" i="0" u="none" strike="noStrike" cap="none">
              <a:solidFill>
                <a:schemeClr val="dk1"/>
              </a:solidFill>
              <a:latin typeface="Times New Roman"/>
              <a:ea typeface="Times New Roman"/>
              <a:cs typeface="Times New Roman"/>
              <a:sym typeface="Times New Roman"/>
            </a:endParaRPr>
          </a:p>
          <a:p>
            <a:pPr marL="457200" marR="0" lvl="0" indent="-228600" algn="l" rtl="0">
              <a:lnSpc>
                <a:spcPct val="90000"/>
              </a:lnSpc>
              <a:spcBef>
                <a:spcPts val="1000"/>
              </a:spcBef>
              <a:spcAft>
                <a:spcPts val="0"/>
              </a:spcAft>
              <a:buClr>
                <a:schemeClr val="dk1"/>
              </a:buClr>
              <a:buSzPts val="1800"/>
              <a:buFont typeface="Arial"/>
              <a:buNone/>
            </a:pPr>
            <a:endParaRPr sz="1200" b="0" i="0" u="none" strike="noStrike" cap="none">
              <a:solidFill>
                <a:schemeClr val="dk1"/>
              </a:solidFill>
              <a:latin typeface="Times New Roman"/>
              <a:ea typeface="Times New Roman"/>
              <a:cs typeface="Times New Roman"/>
              <a:sym typeface="Times New Roman"/>
            </a:endParaRPr>
          </a:p>
          <a:p>
            <a:pPr marL="457200" marR="0" lvl="0" indent="-228600" algn="l" rtl="0">
              <a:lnSpc>
                <a:spcPct val="90000"/>
              </a:lnSpc>
              <a:spcBef>
                <a:spcPts val="1000"/>
              </a:spcBef>
              <a:spcAft>
                <a:spcPts val="0"/>
              </a:spcAft>
              <a:buClr>
                <a:schemeClr val="dk1"/>
              </a:buClr>
              <a:buSzPts val="1800"/>
              <a:buFont typeface="Arial"/>
              <a:buNone/>
            </a:pPr>
            <a:r>
              <a:rPr lang="en-US" sz="1200" b="0" i="0" u="none" strike="noStrike" cap="none">
                <a:solidFill>
                  <a:schemeClr val="dk1"/>
                </a:solidFill>
                <a:latin typeface="Times New Roman"/>
                <a:ea typeface="Times New Roman"/>
                <a:cs typeface="Times New Roman"/>
                <a:sym typeface="Times New Roman"/>
              </a:rPr>
              <a:t>For real estate prediction, Random Forest excels at modeling complex non-linear relationships between features, handling interactions between location and economic indicators, managing outliers in housing data, and capturing both local and regional market trends.</a:t>
            </a:r>
            <a:endParaRPr/>
          </a:p>
          <a:p>
            <a:pPr marL="114300" marR="0" lvl="0" indent="0" algn="l" rtl="0">
              <a:lnSpc>
                <a:spcPct val="90000"/>
              </a:lnSpc>
              <a:spcBef>
                <a:spcPts val="1000"/>
              </a:spcBef>
              <a:spcAft>
                <a:spcPts val="0"/>
              </a:spcAft>
              <a:buClr>
                <a:schemeClr val="dk1"/>
              </a:buClr>
              <a:buSzPts val="1800"/>
              <a:buFont typeface="Arial"/>
              <a:buNone/>
            </a:pPr>
            <a:r>
              <a:rPr lang="en-US" sz="1200" b="0" i="0" u="none" strike="noStrike" cap="none">
                <a:solidFill>
                  <a:schemeClr val="dk1"/>
                </a:solidFill>
                <a:latin typeface="Times New Roman"/>
                <a:ea typeface="Times New Roman"/>
                <a:cs typeface="Times New Roman"/>
                <a:sym typeface="Times New Roman"/>
              </a:rPr>
              <a:t>Key Findings:</a:t>
            </a:r>
            <a:endParaRPr/>
          </a:p>
          <a:p>
            <a:pPr marL="457200" marR="0" lvl="0" indent="-342900" algn="l" rtl="0">
              <a:lnSpc>
                <a:spcPct val="90000"/>
              </a:lnSpc>
              <a:spcBef>
                <a:spcPts val="1000"/>
              </a:spcBef>
              <a:spcAft>
                <a:spcPts val="0"/>
              </a:spcAft>
              <a:buClr>
                <a:schemeClr val="dk1"/>
              </a:buClr>
              <a:buSzPts val="1800"/>
              <a:buFont typeface="Arial"/>
              <a:buChar char="•"/>
            </a:pPr>
            <a:r>
              <a:rPr lang="en-US" sz="1200" b="0" i="0" u="none" strike="noStrike" cap="none">
                <a:solidFill>
                  <a:schemeClr val="dk1"/>
                </a:solidFill>
                <a:latin typeface="Times New Roman"/>
                <a:ea typeface="Times New Roman"/>
                <a:cs typeface="Times New Roman"/>
                <a:sym typeface="Times New Roman"/>
              </a:rPr>
              <a:t>Very high accuracy across all property categories (95-99%)</a:t>
            </a:r>
            <a:endParaRPr/>
          </a:p>
          <a:p>
            <a:pPr marL="457200" marR="0" lvl="0" indent="-342900" algn="l" rtl="0">
              <a:lnSpc>
                <a:spcPct val="90000"/>
              </a:lnSpc>
              <a:spcBef>
                <a:spcPts val="1000"/>
              </a:spcBef>
              <a:spcAft>
                <a:spcPts val="0"/>
              </a:spcAft>
              <a:buClr>
                <a:schemeClr val="dk1"/>
              </a:buClr>
              <a:buSzPts val="1800"/>
              <a:buFont typeface="Arial"/>
              <a:buChar char="•"/>
            </a:pPr>
            <a:r>
              <a:rPr lang="en-US" sz="1200" b="0" i="0" u="none" strike="noStrike" cap="none">
                <a:solidFill>
                  <a:schemeClr val="dk1"/>
                </a:solidFill>
                <a:latin typeface="Times New Roman"/>
                <a:ea typeface="Times New Roman"/>
                <a:cs typeface="Times New Roman"/>
                <a:sym typeface="Times New Roman"/>
              </a:rPr>
              <a:t>Excellent R² values (0.87-0.98) indicating strong predictive power</a:t>
            </a:r>
            <a:endParaRPr/>
          </a:p>
          <a:p>
            <a:pPr marL="457200" marR="0" lvl="0" indent="-342900" algn="l" rtl="0">
              <a:lnSpc>
                <a:spcPct val="90000"/>
              </a:lnSpc>
              <a:spcBef>
                <a:spcPts val="1000"/>
              </a:spcBef>
              <a:spcAft>
                <a:spcPts val="0"/>
              </a:spcAft>
              <a:buClr>
                <a:schemeClr val="dk1"/>
              </a:buClr>
              <a:buSzPts val="1800"/>
              <a:buFont typeface="Arial"/>
              <a:buChar char="•"/>
            </a:pPr>
            <a:r>
              <a:rPr lang="en-US" sz="1200" b="0" i="0" u="none" strike="noStrike" cap="none">
                <a:solidFill>
                  <a:schemeClr val="dk1"/>
                </a:solidFill>
                <a:latin typeface="Times New Roman"/>
                <a:ea typeface="Times New Roman"/>
                <a:cs typeface="Times New Roman"/>
                <a:sym typeface="Times New Roman"/>
              </a:rPr>
              <a:t>Performance is particularly strong for SingleFamily homes</a:t>
            </a:r>
            <a:endParaRPr/>
          </a:p>
          <a:p>
            <a:pPr marL="457200" marR="0" lvl="0" indent="-342900" algn="l" rtl="0">
              <a:lnSpc>
                <a:spcPct val="90000"/>
              </a:lnSpc>
              <a:spcBef>
                <a:spcPts val="1000"/>
              </a:spcBef>
              <a:spcAft>
                <a:spcPts val="0"/>
              </a:spcAft>
              <a:buClr>
                <a:schemeClr val="dk1"/>
              </a:buClr>
              <a:buSzPts val="1800"/>
              <a:buFont typeface="Arial"/>
              <a:buChar char="•"/>
            </a:pPr>
            <a:r>
              <a:rPr lang="en-US" sz="1200" b="0" i="0" u="none" strike="noStrike" cap="none">
                <a:solidFill>
                  <a:schemeClr val="dk1"/>
                </a:solidFill>
                <a:latin typeface="Times New Roman"/>
                <a:ea typeface="Times New Roman"/>
                <a:cs typeface="Times New Roman"/>
                <a:sym typeface="Times New Roman"/>
              </a:rPr>
              <a:t>The model effectively handles different property types with varied characteristics</a:t>
            </a:r>
            <a:endParaRPr/>
          </a:p>
          <a:p>
            <a:pPr marL="457200" marR="0" lvl="0" indent="-228600" algn="l" rtl="0">
              <a:lnSpc>
                <a:spcPct val="90000"/>
              </a:lnSpc>
              <a:spcBef>
                <a:spcPts val="1000"/>
              </a:spcBef>
              <a:spcAft>
                <a:spcPts val="0"/>
              </a:spcAft>
              <a:buClr>
                <a:schemeClr val="dk1"/>
              </a:buClr>
              <a:buSzPts val="1800"/>
              <a:buFont typeface="Arial"/>
              <a:buNone/>
            </a:pPr>
            <a:endParaRPr sz="1200" b="0" i="0" u="none" strike="noStrike" cap="none">
              <a:solidFill>
                <a:schemeClr val="dk1"/>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ts val="1800"/>
              <a:buFont typeface="Arial"/>
              <a:buNone/>
            </a:pPr>
            <a:endParaRPr sz="1200" b="0" i="0" u="none" strike="noStrike" cap="none">
              <a:solidFill>
                <a:schemeClr val="dk1"/>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ts val="1800"/>
              <a:buFont typeface="Arial"/>
              <a:buNone/>
            </a:pPr>
            <a:endParaRPr sz="1200" b="0" i="0" u="none" strike="noStrike" cap="none">
              <a:solidFill>
                <a:schemeClr val="dk1"/>
              </a:solidFill>
              <a:latin typeface="Times New Roman"/>
              <a:ea typeface="Times New Roman"/>
              <a:cs typeface="Times New Roman"/>
              <a:sym typeface="Times New Roman"/>
            </a:endParaRPr>
          </a:p>
        </p:txBody>
      </p:sp>
      <p:pic>
        <p:nvPicPr>
          <p:cNvPr id="167" name="Google Shape;167;p3" descr="A screenshot of a black screen&#10;&#10;AI-generated content may be incorrect."/>
          <p:cNvPicPr preferRelativeResize="0"/>
          <p:nvPr/>
        </p:nvPicPr>
        <p:blipFill rotWithShape="1">
          <a:blip r:embed="rId3">
            <a:alphaModFix/>
          </a:blip>
          <a:srcRect/>
          <a:stretch/>
        </p:blipFill>
        <p:spPr>
          <a:xfrm>
            <a:off x="5668618" y="2060521"/>
            <a:ext cx="6160958" cy="2210265"/>
          </a:xfrm>
          <a:prstGeom prst="rect">
            <a:avLst/>
          </a:prstGeom>
          <a:noFill/>
          <a:ln>
            <a:noFill/>
          </a:ln>
        </p:spPr>
      </p:pic>
      <p:pic>
        <p:nvPicPr>
          <p:cNvPr id="168" name="Google Shape;168;p3" descr="A screenshot of a computer&#10;&#10;AI-generated content may be incorrect."/>
          <p:cNvPicPr preferRelativeResize="0"/>
          <p:nvPr/>
        </p:nvPicPr>
        <p:blipFill rotWithShape="1">
          <a:blip r:embed="rId4">
            <a:alphaModFix/>
          </a:blip>
          <a:srcRect/>
          <a:stretch/>
        </p:blipFill>
        <p:spPr>
          <a:xfrm>
            <a:off x="5668618" y="4480895"/>
            <a:ext cx="6160958" cy="206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sz="2800">
                <a:latin typeface="Times New Roman"/>
                <a:ea typeface="Times New Roman"/>
                <a:cs typeface="Times New Roman"/>
                <a:sym typeface="Times New Roman"/>
              </a:rPr>
              <a:t>XGBOOST</a:t>
            </a:r>
            <a:endParaRPr sz="2800">
              <a:latin typeface="Times New Roman"/>
              <a:ea typeface="Times New Roman"/>
              <a:cs typeface="Times New Roman"/>
              <a:sym typeface="Times New Roman"/>
            </a:endParaRPr>
          </a:p>
        </p:txBody>
      </p:sp>
      <p:sp>
        <p:nvSpPr>
          <p:cNvPr id="174" name="Google Shape;174;p4"/>
          <p:cNvSpPr txBox="1">
            <a:spLocks noGrp="1"/>
          </p:cNvSpPr>
          <p:nvPr>
            <p:ph type="body" idx="2"/>
          </p:nvPr>
        </p:nvSpPr>
        <p:spPr>
          <a:xfrm>
            <a:off x="573155" y="1417229"/>
            <a:ext cx="5334001" cy="4746481"/>
          </a:xfrm>
          <a:prstGeom prst="rect">
            <a:avLst/>
          </a:prstGeom>
          <a:noFill/>
          <a:ln>
            <a:noFill/>
          </a:ln>
        </p:spPr>
        <p:txBody>
          <a:bodyPr spcFirstLastPara="1" wrap="square" lIns="91425" tIns="45700" rIns="91425" bIns="45700" anchor="t" anchorCtr="0">
            <a:normAutofit/>
          </a:bodyPr>
          <a:lstStyle/>
          <a:p>
            <a:pPr marL="457200" lvl="0" indent="-342898" algn="just" rtl="0">
              <a:lnSpc>
                <a:spcPct val="90000"/>
              </a:lnSpc>
              <a:spcBef>
                <a:spcPts val="1000"/>
              </a:spcBef>
              <a:spcAft>
                <a:spcPts val="0"/>
              </a:spcAft>
              <a:buClr>
                <a:schemeClr val="dk1"/>
              </a:buClr>
              <a:buSzPts val="1946"/>
              <a:buChar char="•"/>
            </a:pPr>
            <a:r>
              <a:rPr lang="en-US" sz="1200" b="1">
                <a:latin typeface="Times New Roman"/>
                <a:ea typeface="Times New Roman"/>
                <a:cs typeface="Times New Roman"/>
                <a:sym typeface="Times New Roman"/>
              </a:rPr>
              <a:t>XGBoost</a:t>
            </a:r>
            <a:r>
              <a:rPr lang="en-US" sz="1200">
                <a:latin typeface="Times New Roman"/>
                <a:ea typeface="Times New Roman"/>
                <a:cs typeface="Times New Roman"/>
                <a:sym typeface="Times New Roman"/>
              </a:rPr>
              <a:t> (Extreme Gradient Boosting) is a powerful machine learning algorithm that is part of the gradient boosting family. XGBoost builds an ensemble of decision trees, where each new tree corrects the errors made by the previous trees. </a:t>
            </a:r>
            <a:endParaRPr/>
          </a:p>
          <a:p>
            <a:pPr marL="114301" lvl="0" indent="0" algn="just" rtl="0">
              <a:lnSpc>
                <a:spcPct val="90000"/>
              </a:lnSpc>
              <a:spcBef>
                <a:spcPts val="1000"/>
              </a:spcBef>
              <a:spcAft>
                <a:spcPts val="0"/>
              </a:spcAft>
              <a:buClr>
                <a:schemeClr val="dk1"/>
              </a:buClr>
              <a:buSzPts val="1946"/>
              <a:buNone/>
            </a:pPr>
            <a:endParaRPr sz="1200">
              <a:latin typeface="Times New Roman"/>
              <a:ea typeface="Times New Roman"/>
              <a:cs typeface="Times New Roman"/>
              <a:sym typeface="Times New Roman"/>
            </a:endParaRPr>
          </a:p>
          <a:p>
            <a:pPr marL="457200" lvl="0" indent="-342898" algn="just" rtl="0">
              <a:lnSpc>
                <a:spcPct val="90000"/>
              </a:lnSpc>
              <a:spcBef>
                <a:spcPts val="1000"/>
              </a:spcBef>
              <a:spcAft>
                <a:spcPts val="0"/>
              </a:spcAft>
              <a:buClr>
                <a:schemeClr val="dk1"/>
              </a:buClr>
              <a:buSzPts val="1946"/>
              <a:buChar char="•"/>
            </a:pPr>
            <a:r>
              <a:rPr lang="en-US" sz="1200">
                <a:latin typeface="Times New Roman"/>
                <a:ea typeface="Times New Roman"/>
                <a:cs typeface="Times New Roman"/>
                <a:sym typeface="Times New Roman"/>
              </a:rPr>
              <a:t>XGBoost has various hyperparameters (e.g., learning rate, number of estimators, maximum depth, etc.) that are fine-tuned to improve model performance. This allows it to fit the house price prediction model optimally.</a:t>
            </a:r>
            <a:endParaRPr sz="1200">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946"/>
              <a:buNone/>
            </a:pPr>
            <a:endParaRPr sz="800"/>
          </a:p>
        </p:txBody>
      </p:sp>
      <p:pic>
        <p:nvPicPr>
          <p:cNvPr id="175" name="Google Shape;175;p4"/>
          <p:cNvPicPr preferRelativeResize="0"/>
          <p:nvPr/>
        </p:nvPicPr>
        <p:blipFill rotWithShape="1">
          <a:blip r:embed="rId3">
            <a:alphaModFix/>
          </a:blip>
          <a:srcRect/>
          <a:stretch/>
        </p:blipFill>
        <p:spPr>
          <a:xfrm>
            <a:off x="6437245" y="1553549"/>
            <a:ext cx="5181600" cy="1875451"/>
          </a:xfrm>
          <a:custGeom>
            <a:avLst/>
            <a:gdLst/>
            <a:ahLst/>
            <a:cxnLst/>
            <a:rect l="l" t="t" r="r" b="b"/>
            <a:pathLst>
              <a:path w="10580201" h="2957472" extrusionOk="0">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ln>
            <a:noFill/>
          </a:ln>
        </p:spPr>
      </p:pic>
      <p:pic>
        <p:nvPicPr>
          <p:cNvPr id="176" name="Google Shape;176;p4"/>
          <p:cNvPicPr preferRelativeResize="0"/>
          <p:nvPr/>
        </p:nvPicPr>
        <p:blipFill rotWithShape="1">
          <a:blip r:embed="rId4">
            <a:alphaModFix/>
          </a:blip>
          <a:srcRect/>
          <a:stretch/>
        </p:blipFill>
        <p:spPr>
          <a:xfrm>
            <a:off x="6284846" y="3769781"/>
            <a:ext cx="5225142" cy="218076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2552</Words>
  <Application>Microsoft Office PowerPoint</Application>
  <PresentationFormat>Widescreen</PresentationFormat>
  <Paragraphs>208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Times New Roman</vt:lpstr>
      <vt:lpstr>Play</vt:lpstr>
      <vt:lpstr>Noto Sans Symbols</vt:lpstr>
      <vt:lpstr>Office Theme</vt:lpstr>
      <vt:lpstr>Presented By:- Amarnath Kommineni Kavya Gurram Sandeep Borwal Vikas Kumar Reddy Buchammagari</vt:lpstr>
      <vt:lpstr>PowerPoint Presentation</vt:lpstr>
      <vt:lpstr>Machine Learning Workflow: Current Stage</vt:lpstr>
      <vt:lpstr>PowerPoint Presentation</vt:lpstr>
      <vt:lpstr>EDA with House Values across all Categories over Years</vt:lpstr>
      <vt:lpstr>Identify and Replace Outliers</vt:lpstr>
      <vt:lpstr>PowerPoint Presentation</vt:lpstr>
      <vt:lpstr>   Random Forest</vt:lpstr>
      <vt:lpstr>XGBOOST</vt:lpstr>
      <vt:lpstr>PowerPoint Presentation</vt:lpstr>
      <vt:lpstr>Lasso and SVR</vt:lpstr>
      <vt:lpstr>Model Evaluation on Train Data</vt:lpstr>
      <vt:lpstr>Model Evaluation on Test Data</vt:lpstr>
      <vt:lpstr>Predictions including 2020 to 2025 across all categories </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8</cp:revision>
  <dcterms:created xsi:type="dcterms:W3CDTF">2025-02-05T23:04:10Z</dcterms:created>
  <dcterms:modified xsi:type="dcterms:W3CDTF">2025-04-02T19:42:35Z</dcterms:modified>
</cp:coreProperties>
</file>