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2" r:id="rId7"/>
    <p:sldId id="261" r:id="rId8"/>
    <p:sldId id="277"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embeddedFontLst>
    <p:embeddedFont>
      <p:font typeface="Open Sans" panose="020B0606030504020204" pitchFamily="34" charset="0"/>
      <p:regular r:id="rId25"/>
      <p:bold r:id="rId26"/>
      <p:italic r:id="rId27"/>
      <p:boldItalic r:id="rId28"/>
    </p:embeddedFont>
    <p:embeddedFont>
      <p:font typeface="Play" panose="020B0604020202020204" charset="0"/>
      <p:regular r:id="rId29"/>
      <p:bold r:id="rId30"/>
    </p:embeddedFont>
    <p:embeddedFont>
      <p:font typeface="Roboto" panose="020000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jqqzKjqiID92EY82hXI5hM8SEb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4" d="100"/>
          <a:sy n="104" d="100"/>
        </p:scale>
        <p:origin x="834"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305d4feab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305d4feabe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05d4feab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305d4feabe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305d4fea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305d4feab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3059fedb65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g33059fedb65_2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3058a86d8f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g33058a86d8f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54BD67E7-70FD-1389-05AC-B457B538B7D6}"/>
            </a:ext>
          </a:extLst>
        </p:cNvPr>
        <p:cNvGrpSpPr/>
        <p:nvPr/>
      </p:nvGrpSpPr>
      <p:grpSpPr>
        <a:xfrm>
          <a:off x="0" y="0"/>
          <a:ext cx="0" cy="0"/>
          <a:chOff x="0" y="0"/>
          <a:chExt cx="0" cy="0"/>
        </a:xfrm>
      </p:grpSpPr>
      <p:sp>
        <p:nvSpPr>
          <p:cNvPr id="141" name="Google Shape;141;p7:notes">
            <a:extLst>
              <a:ext uri="{FF2B5EF4-FFF2-40B4-BE49-F238E27FC236}">
                <a16:creationId xmlns:a16="http://schemas.microsoft.com/office/drawing/2014/main" id="{B98A9E06-FC82-53B9-5800-B6CED664D2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7:notes">
            <a:extLst>
              <a:ext uri="{FF2B5EF4-FFF2-40B4-BE49-F238E27FC236}">
                <a16:creationId xmlns:a16="http://schemas.microsoft.com/office/drawing/2014/main" id="{7BE91EC5-DA0C-57C5-984A-D4A72A9F8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719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a:spLocks noGrp="1"/>
          </p:cNvSpPr>
          <p:nvPr>
            <p:ph type="pic" idx="2"/>
          </p:nvPr>
        </p:nvSpPr>
        <p:spPr>
          <a:xfrm>
            <a:off x="5183188" y="987425"/>
            <a:ext cx="6172200" cy="4873625"/>
          </a:xfrm>
          <a:prstGeom prst="rect">
            <a:avLst/>
          </a:prstGeom>
          <a:noFill/>
          <a:ln>
            <a:noFill/>
          </a:ln>
        </p:spPr>
      </p:sp>
      <p:sp>
        <p:nvSpPr>
          <p:cNvPr id="64" name="Google Shape;64;p3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apps.bea.gov/itable/?ReqID=70&amp;step=1&amp;_gl=1*ug7r2z*_ga*MjAxMjcyNDA5OC4xNzM5MDU3MDcx*_ga_J4698JNNFT*MTczOTA1NzA3MC4xLjEuMTczOTA1NzEwNy4yMy4wLjA.#eyJhcHBpZCI6NzAsInN0ZXBzIjpbMSwyOSwyNSwzMSwyNiwyNywzMF0sImRhdGEiOltbIlRhYmxlSWQiLCIyMCJdLFsiTWFqb3JfQXJlYSIsIjQiXSxbIlN0YXRlIixbIjAiXV0sWyJBcmVhIixbIjAwMDAwIl1dLFsiU3RhdGlzdGljIixbIi0xIl1dLFsiVW5pdF9vZl9tZWFzdXJlIiwiTGV2ZWxzIl0sWyJZZWFyIixbIjIwMjMiXV0sWyJZZWFyQmVnaW4iLCItMSJdLFsiWWVhcl9FbmQiLCItMSJdXX0=" TargetMode="External"/><Relationship Id="rId5" Type="http://schemas.openxmlformats.org/officeDocument/2006/relationships/hyperlink" Target="https://www.zillow.com/research/data/" TargetMode="Externa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hyperlink" Target="https://www.zillow.com/research/data/" TargetMode="Externa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hyperlink" Target="https://www.zillow.com/research/data/" TargetMode="Externa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hyperlink" Target="https://apps.bea.gov/itable/?ReqID=70&amp;step=1&amp;_gl=1*ug7r2z*_ga*MjAxMjcyNDA5OC4xNzM5MDU3MDcx*_ga_J4698JNNFT*MTczOTA1NzA3MC4xLjEuMTczOTA1NzEwNy4yMy4wLjA.#eyJhcHBpZCI6NzAsInN0ZXBzIjpbMSwyOSwyNSwzMSwyNiwyNywzMF0sImRhdGEiOltbIlRhYmxlSWQiLCIyMCJdLFsiTWFqb3JfQXJlYSIsIjQiXSxbIlN0YXRlIixbIjAiXV0sWyJBcmVhIixbIjAwMDAwIl1dLFsiU3RhdGlzdGljIixbIi0xIl1dLFsiVW5pdF9vZl9tZWFzdXJlIiwiTGV2ZWxzIl0sWyJZZWFyIixbIjIwMjMiXV0sWyJZZWFyQmVnaW4iLCItMSJdLFsiWWVhcl9FbmQiLCItMSJdXX0=" TargetMode="Externa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www.mdpi.com/2073-445X/11/11/2100"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hyperlink" Target="https://www.jchs.harvard.edu/sites/default/files/reports/files/Harvard_JCHS_The_State_of_the_Nations_Housing_2024.pdf"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www.jchs.harvard.edu/sites/default/files/reports/files/Harvard_JCHS_The_State_of_the_Nations_Housing_2024.pdf"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 name="Google Shape;85;p1"/>
          <p:cNvSpPr/>
          <p:nvPr/>
        </p:nvSpPr>
        <p:spPr>
          <a:xfrm>
            <a:off x="3803" y="45720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 name="Google Shape;86;p1"/>
          <p:cNvSpPr txBox="1">
            <a:spLocks noGrp="1"/>
          </p:cNvSpPr>
          <p:nvPr>
            <p:ph type="ctrTitle"/>
          </p:nvPr>
        </p:nvSpPr>
        <p:spPr>
          <a:xfrm>
            <a:off x="6390861" y="4976108"/>
            <a:ext cx="6571941" cy="188189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sz="2800" dirty="0">
                <a:latin typeface="Times New Roman"/>
                <a:ea typeface="Times New Roman"/>
                <a:cs typeface="Times New Roman"/>
                <a:sym typeface="Times New Roman"/>
              </a:rPr>
              <a:t>Presented By :-</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Amarnath Kommineni</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Kavya </a:t>
            </a:r>
            <a:r>
              <a:rPr lang="en-US" sz="2800" dirty="0" err="1">
                <a:latin typeface="Times New Roman"/>
                <a:ea typeface="Times New Roman"/>
                <a:cs typeface="Times New Roman"/>
                <a:sym typeface="Times New Roman"/>
              </a:rPr>
              <a:t>Gurram</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Sandeep Borwal</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	Vikas Kumar Reddy </a:t>
            </a:r>
            <a:r>
              <a:rPr lang="en-US" sz="2800" dirty="0" err="1">
                <a:latin typeface="Times New Roman"/>
                <a:ea typeface="Times New Roman"/>
                <a:cs typeface="Times New Roman"/>
                <a:sym typeface="Times New Roman"/>
              </a:rPr>
              <a:t>Buchammagari</a:t>
            </a:r>
            <a:endParaRPr sz="2800" dirty="0">
              <a:latin typeface="Times New Roman"/>
              <a:ea typeface="Times New Roman"/>
              <a:cs typeface="Times New Roman"/>
              <a:sym typeface="Times New Roman"/>
            </a:endParaRPr>
          </a:p>
        </p:txBody>
      </p:sp>
      <p:sp>
        <p:nvSpPr>
          <p:cNvPr id="87" name="Google Shape;87;p1"/>
          <p:cNvSpPr txBox="1">
            <a:spLocks noGrp="1"/>
          </p:cNvSpPr>
          <p:nvPr>
            <p:ph type="subTitle" idx="1"/>
          </p:nvPr>
        </p:nvSpPr>
        <p:spPr>
          <a:xfrm>
            <a:off x="771181" y="543417"/>
            <a:ext cx="10859462" cy="148453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2"/>
              </a:buClr>
              <a:buSzPts val="4000"/>
              <a:buNone/>
            </a:pPr>
            <a:r>
              <a:rPr lang="en-US" sz="4000">
                <a:solidFill>
                  <a:schemeClr val="dk2"/>
                </a:solidFill>
                <a:latin typeface="Times New Roman"/>
                <a:ea typeface="Times New Roman"/>
                <a:cs typeface="Times New Roman"/>
                <a:sym typeface="Times New Roman"/>
              </a:rPr>
              <a:t>Predicting Housing Market Trends: A Data-Driven Approach to Price Forecasting</a:t>
            </a:r>
            <a:endParaRPr sz="4000">
              <a:solidFill>
                <a:schemeClr val="dk2"/>
              </a:solidFill>
              <a:latin typeface="Times New Roman"/>
              <a:ea typeface="Times New Roman"/>
              <a:cs typeface="Times New Roman"/>
              <a:sym typeface="Times New Roman"/>
            </a:endParaRPr>
          </a:p>
        </p:txBody>
      </p:sp>
      <p:pic>
        <p:nvPicPr>
          <p:cNvPr id="88" name="Google Shape;88;p1"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89" name="Google Shape;89;p1"/>
          <p:cNvGrpSpPr/>
          <p:nvPr/>
        </p:nvGrpSpPr>
        <p:grpSpPr>
          <a:xfrm>
            <a:off x="-4253" y="-5977"/>
            <a:ext cx="6238675" cy="6863979"/>
            <a:chOff x="305" y="-5977"/>
            <a:chExt cx="6238675" cy="6863979"/>
          </a:xfrm>
        </p:grpSpPr>
        <p:sp>
          <p:nvSpPr>
            <p:cNvPr id="90" name="Google Shape;90;p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91" name="Google Shape;91;p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sp>
          <p:nvSpPr>
            <p:cNvPr id="92" name="Google Shape;92;p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grpSp>
      <p:sp>
        <p:nvSpPr>
          <p:cNvPr id="2" name="Google Shape;86;p1">
            <a:extLst>
              <a:ext uri="{FF2B5EF4-FFF2-40B4-BE49-F238E27FC236}">
                <a16:creationId xmlns:a16="http://schemas.microsoft.com/office/drawing/2014/main" id="{B8002325-B2CF-EA03-5756-63E7E54C1416}"/>
              </a:ext>
            </a:extLst>
          </p:cNvPr>
          <p:cNvSpPr txBox="1">
            <a:spLocks/>
          </p:cNvSpPr>
          <p:nvPr/>
        </p:nvSpPr>
        <p:spPr>
          <a:xfrm>
            <a:off x="4275179" y="3166076"/>
            <a:ext cx="6571941" cy="1008760"/>
          </a:xfrm>
          <a:prstGeom prst="rect">
            <a:avLst/>
          </a:prstGeom>
          <a:noFill/>
          <a:ln>
            <a:noFill/>
          </a:ln>
        </p:spPr>
        <p:txBody>
          <a:bodyPr spcFirstLastPara="1" wrap="square" lIns="91425" tIns="45700" rIns="91425" bIns="45700" anchor="t" anchorCtr="0">
            <a:normAutofit fontScale="97500"/>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Play"/>
              <a:buNone/>
              <a:defRPr sz="60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SzPct val="100000"/>
            </a:pPr>
            <a:r>
              <a:rPr lang="en-US" sz="2800" dirty="0">
                <a:latin typeface="Times New Roman"/>
                <a:ea typeface="Times New Roman"/>
                <a:cs typeface="Times New Roman"/>
                <a:sym typeface="Times New Roman"/>
              </a:rPr>
              <a:t>Course :- DSCI8950</a:t>
            </a:r>
            <a:br>
              <a:rPr lang="en-US" sz="2800" dirty="0">
                <a:latin typeface="Times New Roman"/>
                <a:ea typeface="Times New Roman"/>
                <a:cs typeface="Times New Roman"/>
                <a:sym typeface="Times New Roman"/>
              </a:rPr>
            </a:br>
            <a:r>
              <a:rPr lang="en-US" sz="2800" dirty="0">
                <a:latin typeface="Times New Roman"/>
                <a:ea typeface="Times New Roman"/>
                <a:cs typeface="Times New Roman"/>
                <a:sym typeface="Times New Roman"/>
              </a:rPr>
              <a:t>Presented To:- </a:t>
            </a:r>
            <a:r>
              <a:rPr lang="en-US" sz="2800" dirty="0"/>
              <a:t>Lochana Palayangoda</a:t>
            </a:r>
            <a:endParaRPr lang="en-US" sz="2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400"/>
                                        <p:tgtEl>
                                          <p:spTgt spid="86"/>
                                        </p:tgtEl>
                                      </p:cBhvr>
                                    </p:animEffect>
                                  </p:childTnLst>
                                </p:cTn>
                              </p:par>
                              <p:par>
                                <p:cTn id="8" presetID="10" presetClass="entr" presetSubtype="0" fill="hold" nodeType="withEffect">
                                  <p:stCondLst>
                                    <p:cond delay="50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700"/>
                                        <p:tgtEl>
                                          <p:spTgt spid="88"/>
                                        </p:tgtEl>
                                      </p:cBhvr>
                                    </p:animEffect>
                                  </p:childTnLst>
                                </p:cTn>
                              </p:par>
                              <p:par>
                                <p:cTn id="11" presetID="10" presetClass="entr" presetSubtype="0" fill="hold" nodeType="withEffect">
                                  <p:stCondLst>
                                    <p:cond delay="100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Project Roadmap &amp; Milestones</a:t>
            </a:r>
            <a:endParaRPr sz="1800" dirty="0">
              <a:latin typeface="Times New Roman"/>
              <a:ea typeface="Times New Roman"/>
              <a:cs typeface="Times New Roman"/>
              <a:sym typeface="Times New Roman"/>
            </a:endParaRPr>
          </a:p>
        </p:txBody>
      </p:sp>
      <p:pic>
        <p:nvPicPr>
          <p:cNvPr id="159" name="Google Shape;159;p9" descr="House"/>
          <p:cNvPicPr preferRelativeResize="0"/>
          <p:nvPr/>
        </p:nvPicPr>
        <p:blipFill rotWithShape="1">
          <a:blip r:embed="rId3">
            <a:alphaModFix/>
          </a:blip>
          <a:srcRect/>
          <a:stretch/>
        </p:blipFill>
        <p:spPr>
          <a:xfrm>
            <a:off x="340470" y="1815320"/>
            <a:ext cx="4141760"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60" name="Google Shape;160;p9"/>
          <p:cNvSpPr txBox="1"/>
          <p:nvPr/>
        </p:nvSpPr>
        <p:spPr>
          <a:xfrm>
            <a:off x="4967245" y="1352143"/>
            <a:ext cx="5774645" cy="3302984"/>
          </a:xfrm>
          <a:prstGeom prst="rect">
            <a:avLst/>
          </a:prstGeom>
          <a:noFill/>
          <a:ln>
            <a:noFill/>
          </a:ln>
        </p:spPr>
        <p:txBody>
          <a:bodyPr spcFirstLastPara="1" wrap="square" lIns="91425" tIns="45700" rIns="91425" bIns="45700" anchor="b" anchorCtr="0">
            <a:normAutofit/>
          </a:bodyPr>
          <a:lstStyle/>
          <a:p>
            <a:pPr marL="285750" marR="0" lvl="0" indent="-196850" algn="l" rtl="0">
              <a:lnSpc>
                <a:spcPct val="90000"/>
              </a:lnSpc>
              <a:spcBef>
                <a:spcPts val="0"/>
              </a:spcBef>
              <a:spcAft>
                <a:spcPts val="0"/>
              </a:spcAft>
              <a:buClr>
                <a:schemeClr val="dk1"/>
              </a:buClr>
              <a:buSzPts val="1400"/>
              <a:buFont typeface="Noto Sans Symbols"/>
              <a:buNone/>
            </a:pPr>
            <a:endParaRPr sz="1400" b="0" i="0" u="none" strike="noStrike" cap="none">
              <a:solidFill>
                <a:schemeClr val="dk2"/>
              </a:solidFill>
              <a:latin typeface="Times New Roman"/>
              <a:ea typeface="Times New Roman"/>
              <a:cs typeface="Times New Roman"/>
              <a:sym typeface="Times New Roman"/>
            </a:endParaRPr>
          </a:p>
        </p:txBody>
      </p:sp>
      <p:pic>
        <p:nvPicPr>
          <p:cNvPr id="161" name="Google Shape;161;p9"/>
          <p:cNvPicPr preferRelativeResize="0"/>
          <p:nvPr/>
        </p:nvPicPr>
        <p:blipFill>
          <a:blip r:embed="rId4">
            <a:alphaModFix/>
          </a:blip>
          <a:stretch>
            <a:fillRect/>
          </a:stretch>
        </p:blipFill>
        <p:spPr>
          <a:xfrm>
            <a:off x="4482230" y="3429000"/>
            <a:ext cx="6753123" cy="2843784"/>
          </a:xfrm>
          <a:prstGeom prst="rect">
            <a:avLst/>
          </a:prstGeom>
          <a:noFill/>
          <a:ln>
            <a:noFill/>
          </a:ln>
        </p:spPr>
      </p:pic>
      <p:graphicFrame>
        <p:nvGraphicFramePr>
          <p:cNvPr id="4" name="Table 3">
            <a:extLst>
              <a:ext uri="{FF2B5EF4-FFF2-40B4-BE49-F238E27FC236}">
                <a16:creationId xmlns:a16="http://schemas.microsoft.com/office/drawing/2014/main" id="{3D7C1D6C-542B-2677-87A3-914854C591B6}"/>
              </a:ext>
            </a:extLst>
          </p:cNvPr>
          <p:cNvGraphicFramePr>
            <a:graphicFrameLocks noGrp="1"/>
          </p:cNvGraphicFramePr>
          <p:nvPr>
            <p:extLst>
              <p:ext uri="{D42A27DB-BD31-4B8C-83A1-F6EECF244321}">
                <p14:modId xmlns:p14="http://schemas.microsoft.com/office/powerpoint/2010/main" val="3059159133"/>
              </p:ext>
            </p:extLst>
          </p:nvPr>
        </p:nvGraphicFramePr>
        <p:xfrm>
          <a:off x="4482230" y="993638"/>
          <a:ext cx="7168871" cy="1795780"/>
        </p:xfrm>
        <a:graphic>
          <a:graphicData uri="http://schemas.openxmlformats.org/drawingml/2006/table">
            <a:tbl>
              <a:tblPr/>
              <a:tblGrid>
                <a:gridCol w="1944179">
                  <a:extLst>
                    <a:ext uri="{9D8B030D-6E8A-4147-A177-3AD203B41FA5}">
                      <a16:colId xmlns:a16="http://schemas.microsoft.com/office/drawing/2014/main" val="3544176844"/>
                    </a:ext>
                  </a:extLst>
                </a:gridCol>
                <a:gridCol w="1281157">
                  <a:extLst>
                    <a:ext uri="{9D8B030D-6E8A-4147-A177-3AD203B41FA5}">
                      <a16:colId xmlns:a16="http://schemas.microsoft.com/office/drawing/2014/main" val="2558623577"/>
                    </a:ext>
                  </a:extLst>
                </a:gridCol>
                <a:gridCol w="3943535">
                  <a:extLst>
                    <a:ext uri="{9D8B030D-6E8A-4147-A177-3AD203B41FA5}">
                      <a16:colId xmlns:a16="http://schemas.microsoft.com/office/drawing/2014/main" val="3926042120"/>
                    </a:ext>
                  </a:extLst>
                </a:gridCol>
              </a:tblGrid>
              <a:tr h="227260">
                <a:tc>
                  <a:txBody>
                    <a:bodyPr/>
                    <a:lstStyle/>
                    <a:p>
                      <a:pPr algn="l" rtl="0" fontAlgn="base">
                        <a:lnSpc>
                          <a:spcPts val="1275"/>
                        </a:lnSpc>
                      </a:pPr>
                      <a:r>
                        <a:rPr lang="en-US" sz="1100" b="1" i="0">
                          <a:solidFill>
                            <a:srgbClr val="FFFFFF"/>
                          </a:solidFill>
                          <a:effectLst/>
                          <a:latin typeface="Aptos" panose="020B0004020202020204" pitchFamily="34" charset="0"/>
                        </a:rPr>
                        <a:t>Phase​</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24130"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1" i="0">
                          <a:solidFill>
                            <a:srgbClr val="FFFFFF"/>
                          </a:solidFill>
                          <a:effectLst/>
                          <a:latin typeface="Aptos" panose="020B0004020202020204" pitchFamily="34" charset="0"/>
                        </a:rPr>
                        <a:t>Timeline​</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24130"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1" i="0">
                          <a:solidFill>
                            <a:srgbClr val="FFFFFF"/>
                          </a:solidFill>
                          <a:effectLst/>
                          <a:latin typeface="Aptos" panose="020B0004020202020204" pitchFamily="34" charset="0"/>
                        </a:rPr>
                        <a:t>Key Activities​</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24130" cap="flat" cmpd="sng" algn="ctr">
                      <a:solidFill>
                        <a:srgbClr val="FFFFFF"/>
                      </a:solidFill>
                      <a:prstDash val="solid"/>
                      <a:round/>
                      <a:headEnd type="none" w="med" len="med"/>
                      <a:tailEnd type="none" w="med" len="med"/>
                    </a:lnB>
                    <a:solidFill>
                      <a:srgbClr val="156082"/>
                    </a:solidFill>
                  </a:tcPr>
                </a:tc>
                <a:extLst>
                  <a:ext uri="{0D108BD9-81ED-4DB2-BD59-A6C34878D82A}">
                    <a16:rowId xmlns:a16="http://schemas.microsoft.com/office/drawing/2014/main" val="2324063707"/>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Data Collection​</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24130"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Feb 1 - Feb 10​</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24130"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tc>
                  <a:txBody>
                    <a:bodyPr/>
                    <a:lstStyle/>
                    <a:p>
                      <a:pPr algn="l" rtl="0" fontAlgn="base">
                        <a:lnSpc>
                          <a:spcPts val="1275"/>
                        </a:lnSpc>
                      </a:pPr>
                      <a:r>
                        <a:rPr lang="en-US" sz="1100" b="0" i="0">
                          <a:solidFill>
                            <a:srgbClr val="000000"/>
                          </a:solidFill>
                          <a:effectLst/>
                          <a:latin typeface="Aptos" panose="020B0004020202020204" pitchFamily="34" charset="0"/>
                        </a:rPr>
                        <a:t>Gather property &amp; economic data from Zillow, BEA, etc.​</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24130"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3036633310"/>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Data Preprocessing​</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Feb 10 - Feb 20​</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tc>
                  <a:txBody>
                    <a:bodyPr/>
                    <a:lstStyle/>
                    <a:p>
                      <a:pPr algn="l" rtl="0" fontAlgn="base">
                        <a:lnSpc>
                          <a:spcPts val="1275"/>
                        </a:lnSpc>
                      </a:pPr>
                      <a:r>
                        <a:rPr lang="en-US" sz="1100" b="0" i="0">
                          <a:solidFill>
                            <a:srgbClr val="000000"/>
                          </a:solidFill>
                          <a:effectLst/>
                          <a:latin typeface="Aptos" panose="020B0004020202020204" pitchFamily="34" charset="0"/>
                        </a:rPr>
                        <a:t>Clean, preprocess, and handle missing values.​</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2059984944"/>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Exploratory Data Analysis​</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Feb 20 - Mar 04​</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tc>
                  <a:txBody>
                    <a:bodyPr/>
                    <a:lstStyle/>
                    <a:p>
                      <a:pPr algn="l" rtl="0" fontAlgn="base">
                        <a:lnSpc>
                          <a:spcPts val="1275"/>
                        </a:lnSpc>
                      </a:pPr>
                      <a:r>
                        <a:rPr lang="en-US" sz="1100" b="0" i="0">
                          <a:solidFill>
                            <a:srgbClr val="000000"/>
                          </a:solidFill>
                          <a:effectLst/>
                          <a:latin typeface="Aptos" panose="020B0004020202020204" pitchFamily="34" charset="0"/>
                        </a:rPr>
                        <a:t>Data visualization, identifying key trends.​</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384275674"/>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Model Development​</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Mar 5 - Mar 20​</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tc>
                  <a:txBody>
                    <a:bodyPr/>
                    <a:lstStyle/>
                    <a:p>
                      <a:pPr algn="l" rtl="0" fontAlgn="base">
                        <a:lnSpc>
                          <a:spcPts val="1275"/>
                        </a:lnSpc>
                      </a:pPr>
                      <a:r>
                        <a:rPr lang="en-US" sz="1100" b="0" i="0" dirty="0">
                          <a:solidFill>
                            <a:srgbClr val="000000"/>
                          </a:solidFill>
                          <a:effectLst/>
                          <a:latin typeface="Aptos" panose="020B0004020202020204" pitchFamily="34" charset="0"/>
                        </a:rPr>
                        <a:t>Train multiple ML models and optimize performance.​</a:t>
                      </a:r>
                      <a:endParaRPr lang="en-US" b="0" i="0" dirty="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2795596912"/>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Model Evaluation &amp; Tuning​</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Mar 21 - Apr 20​</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tc>
                  <a:txBody>
                    <a:bodyPr/>
                    <a:lstStyle/>
                    <a:p>
                      <a:pPr algn="l" rtl="0" fontAlgn="base">
                        <a:lnSpc>
                          <a:spcPts val="1275"/>
                        </a:lnSpc>
                      </a:pPr>
                      <a:r>
                        <a:rPr lang="en-US" sz="1100" b="0" i="0">
                          <a:solidFill>
                            <a:srgbClr val="000000"/>
                          </a:solidFill>
                          <a:effectLst/>
                          <a:latin typeface="Aptos" panose="020B0004020202020204" pitchFamily="34" charset="0"/>
                        </a:rPr>
                        <a:t>Compare results using evaluation metrics.​</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CCD2D8"/>
                    </a:solidFill>
                  </a:tcPr>
                </a:tc>
                <a:extLst>
                  <a:ext uri="{0D108BD9-81ED-4DB2-BD59-A6C34878D82A}">
                    <a16:rowId xmlns:a16="http://schemas.microsoft.com/office/drawing/2014/main" val="1349151359"/>
                  </a:ext>
                </a:extLst>
              </a:tr>
              <a:tr h="227260">
                <a:tc>
                  <a:txBody>
                    <a:bodyPr/>
                    <a:lstStyle/>
                    <a:p>
                      <a:pPr algn="l" rtl="0" fontAlgn="base">
                        <a:lnSpc>
                          <a:spcPts val="1275"/>
                        </a:lnSpc>
                      </a:pPr>
                      <a:r>
                        <a:rPr lang="en-US" sz="1100" b="1" i="0">
                          <a:solidFill>
                            <a:srgbClr val="FFFFFF"/>
                          </a:solidFill>
                          <a:effectLst/>
                          <a:latin typeface="Aptos" panose="020B0004020202020204" pitchFamily="34" charset="0"/>
                        </a:rPr>
                        <a:t>Final Report &amp; Presentation​</a:t>
                      </a:r>
                      <a:endParaRPr lang="en-US" b="1" i="0">
                        <a:solidFill>
                          <a:srgbClr val="FFFFFF"/>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156082"/>
                    </a:solidFill>
                  </a:tcPr>
                </a:tc>
                <a:tc>
                  <a:txBody>
                    <a:bodyPr/>
                    <a:lstStyle/>
                    <a:p>
                      <a:pPr algn="l" rtl="0" fontAlgn="base">
                        <a:lnSpc>
                          <a:spcPts val="1275"/>
                        </a:lnSpc>
                      </a:pPr>
                      <a:r>
                        <a:rPr lang="en-US" sz="1100" b="0" i="0">
                          <a:solidFill>
                            <a:srgbClr val="000000"/>
                          </a:solidFill>
                          <a:effectLst/>
                          <a:latin typeface="Aptos" panose="020B0004020202020204" pitchFamily="34" charset="0"/>
                        </a:rPr>
                        <a:t>Apr 15 – Apr 30​</a:t>
                      </a:r>
                      <a:endParaRPr lang="en-US" b="0" i="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tc>
                  <a:txBody>
                    <a:bodyPr/>
                    <a:lstStyle/>
                    <a:p>
                      <a:pPr algn="l" rtl="0" fontAlgn="base">
                        <a:lnSpc>
                          <a:spcPts val="1275"/>
                        </a:lnSpc>
                      </a:pPr>
                      <a:r>
                        <a:rPr lang="en-US" sz="1100" b="0" i="0" dirty="0">
                          <a:solidFill>
                            <a:srgbClr val="000000"/>
                          </a:solidFill>
                          <a:effectLst/>
                          <a:latin typeface="Aptos" panose="020B0004020202020204" pitchFamily="34" charset="0"/>
                        </a:rPr>
                        <a:t>Summarize findings and recommendations.​</a:t>
                      </a:r>
                      <a:endParaRPr lang="en-US" b="0" i="0" dirty="0">
                        <a:solidFill>
                          <a:srgbClr val="000000"/>
                        </a:solidFill>
                        <a:effectLst/>
                      </a:endParaRPr>
                    </a:p>
                  </a:txBody>
                  <a:tcPr anchor="ctr">
                    <a:lnL w="8039" cap="flat" cmpd="sng" algn="ctr">
                      <a:solidFill>
                        <a:srgbClr val="FFFFFF"/>
                      </a:solidFill>
                      <a:prstDash val="solid"/>
                      <a:round/>
                      <a:headEnd type="none" w="med" len="med"/>
                      <a:tailEnd type="none" w="med" len="med"/>
                    </a:lnL>
                    <a:lnR w="8039" cap="flat" cmpd="sng" algn="ctr">
                      <a:solidFill>
                        <a:srgbClr val="FFFFFF"/>
                      </a:solidFill>
                      <a:prstDash val="solid"/>
                      <a:round/>
                      <a:headEnd type="none" w="med" len="med"/>
                      <a:tailEnd type="none" w="med" len="med"/>
                    </a:lnR>
                    <a:lnT w="8039" cap="flat" cmpd="sng" algn="ctr">
                      <a:solidFill>
                        <a:srgbClr val="FFFFFF"/>
                      </a:solidFill>
                      <a:prstDash val="solid"/>
                      <a:round/>
                      <a:headEnd type="none" w="med" len="med"/>
                      <a:tailEnd type="none" w="med" len="med"/>
                    </a:lnT>
                    <a:lnB w="8039" cap="flat" cmpd="sng" algn="ctr">
                      <a:solidFill>
                        <a:srgbClr val="FFFFFF"/>
                      </a:solidFill>
                      <a:prstDash val="solid"/>
                      <a:round/>
                      <a:headEnd type="none" w="med" len="med"/>
                      <a:tailEnd type="none" w="med" len="med"/>
                    </a:lnB>
                    <a:solidFill>
                      <a:srgbClr val="E7EAED"/>
                    </a:solidFill>
                  </a:tcPr>
                </a:tc>
                <a:extLst>
                  <a:ext uri="{0D108BD9-81ED-4DB2-BD59-A6C34878D82A}">
                    <a16:rowId xmlns:a16="http://schemas.microsoft.com/office/drawing/2014/main" val="380270934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900" b="1" dirty="0">
                <a:latin typeface="Times New Roman"/>
                <a:ea typeface="Times New Roman"/>
                <a:cs typeface="Times New Roman"/>
                <a:sym typeface="Times New Roman"/>
              </a:rPr>
              <a:t>How We Plan to Approach the Problem</a:t>
            </a:r>
            <a:endParaRPr sz="1900" dirty="0">
              <a:latin typeface="Times New Roman"/>
              <a:ea typeface="Times New Roman"/>
              <a:cs typeface="Times New Roman"/>
              <a:sym typeface="Times New Roman"/>
            </a:endParaRPr>
          </a:p>
        </p:txBody>
      </p:sp>
      <p:pic>
        <p:nvPicPr>
          <p:cNvPr id="167" name="Google Shape;167;p10"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68" name="Google Shape;168;p10"/>
          <p:cNvSpPr txBox="1"/>
          <p:nvPr/>
        </p:nvSpPr>
        <p:spPr>
          <a:xfrm>
            <a:off x="4967250" y="1352150"/>
            <a:ext cx="5758500" cy="4141800"/>
          </a:xfrm>
          <a:prstGeom prst="rect">
            <a:avLst/>
          </a:prstGeom>
          <a:noFill/>
          <a:ln>
            <a:noFill/>
          </a:ln>
        </p:spPr>
        <p:txBody>
          <a:bodyPr spcFirstLastPara="1" wrap="square" lIns="91425" tIns="45700" rIns="91425" bIns="45700" anchor="b" anchorCtr="0">
            <a:normAutofit/>
          </a:bodyPr>
          <a:lstStyle/>
          <a:p>
            <a:pPr marL="457200" marR="0" lvl="0" indent="-297248" algn="l" rtl="0">
              <a:lnSpc>
                <a:spcPct val="90000"/>
              </a:lnSpc>
              <a:spcBef>
                <a:spcPts val="0"/>
              </a:spcBef>
              <a:spcAft>
                <a:spcPts val="0"/>
              </a:spcAft>
              <a:buClr>
                <a:schemeClr val="dk1"/>
              </a:buClr>
              <a:buSzPts val="1081"/>
              <a:buFont typeface="Noto Sans Symbols"/>
              <a:buChar char="❑"/>
            </a:pPr>
            <a:r>
              <a:rPr lang="en-US" sz="2016" b="1" i="0" u="none" strike="noStrike" cap="none" dirty="0">
                <a:solidFill>
                  <a:schemeClr val="dk1"/>
                </a:solidFill>
                <a:latin typeface="Times New Roman"/>
                <a:ea typeface="Times New Roman"/>
                <a:cs typeface="Times New Roman"/>
                <a:sym typeface="Times New Roman"/>
              </a:rPr>
              <a:t>Step 1: Data Collection -- Python</a:t>
            </a:r>
            <a:br>
              <a:rPr lang="en-US" sz="18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Zillow Home Value Index (ZHVI)</a:t>
            </a:r>
            <a:br>
              <a:rPr lang="en-US" sz="16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Personal income &amp; economic indicators from BEA</a:t>
            </a:r>
            <a:br>
              <a:rPr lang="en-US" sz="16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Location data (latitude, longitude, neighborhood amenities)</a:t>
            </a:r>
            <a:endParaRPr sz="1600" b="0" i="0" u="none" strike="noStrike" cap="none" dirty="0">
              <a:solidFill>
                <a:schemeClr val="dk1"/>
              </a:solidFill>
              <a:latin typeface="Times New Roman"/>
              <a:ea typeface="Times New Roman"/>
              <a:cs typeface="Times New Roman"/>
              <a:sym typeface="Times New Roman"/>
            </a:endParaRPr>
          </a:p>
          <a:p>
            <a:pPr marL="285750" marR="0" lvl="0" indent="-290898" algn="l" rtl="0">
              <a:lnSpc>
                <a:spcPct val="90000"/>
              </a:lnSpc>
              <a:spcBef>
                <a:spcPts val="1000"/>
              </a:spcBef>
              <a:spcAft>
                <a:spcPts val="0"/>
              </a:spcAft>
              <a:buClr>
                <a:schemeClr val="dk1"/>
              </a:buClr>
              <a:buSzPts val="1081"/>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Step 2: Data Preprocessing –Python </a:t>
            </a:r>
            <a:br>
              <a:rPr lang="en-US" sz="18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Handling missing values &amp; outliers</a:t>
            </a:r>
            <a:br>
              <a:rPr lang="en-US" sz="1600" b="0" i="0" u="none" strike="noStrike" cap="none" dirty="0">
                <a:solidFill>
                  <a:schemeClr val="dk1"/>
                </a:solidFill>
                <a:latin typeface="Times New Roman"/>
                <a:ea typeface="Times New Roman"/>
                <a:cs typeface="Times New Roman"/>
                <a:sym typeface="Times New Roman"/>
              </a:rPr>
            </a:br>
            <a:r>
              <a:rPr lang="en-US" sz="1600" b="0" i="0" u="none" strike="noStrike" cap="none" dirty="0">
                <a:solidFill>
                  <a:schemeClr val="dk1"/>
                </a:solidFill>
                <a:latin typeface="Times New Roman"/>
                <a:ea typeface="Times New Roman"/>
                <a:cs typeface="Times New Roman"/>
                <a:sym typeface="Times New Roman"/>
              </a:rPr>
              <a:t>Standardizing &amp; normalizing data</a:t>
            </a:r>
            <a:endParaRPr sz="1600" b="0" i="0" u="none" strike="noStrike" cap="none" dirty="0">
              <a:solidFill>
                <a:schemeClr val="dk1"/>
              </a:solidFill>
              <a:latin typeface="Times New Roman"/>
              <a:ea typeface="Times New Roman"/>
              <a:cs typeface="Times New Roman"/>
              <a:sym typeface="Times New Roman"/>
            </a:endParaRPr>
          </a:p>
          <a:p>
            <a:pPr marL="285750" marR="0" lvl="0" indent="-290898" algn="l" rtl="0">
              <a:lnSpc>
                <a:spcPct val="90000"/>
              </a:lnSpc>
              <a:spcBef>
                <a:spcPts val="1000"/>
              </a:spcBef>
              <a:spcAft>
                <a:spcPts val="0"/>
              </a:spcAft>
              <a:buClr>
                <a:schemeClr val="dk1"/>
              </a:buClr>
              <a:buSzPts val="1081"/>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Step 3: Model Development</a:t>
            </a:r>
            <a:br>
              <a:rPr lang="en-US" sz="1800" b="0" i="0" u="none" strike="noStrike" cap="none" dirty="0">
                <a:solidFill>
                  <a:schemeClr val="dk1"/>
                </a:solidFill>
                <a:latin typeface="Times New Roman"/>
                <a:ea typeface="Times New Roman"/>
                <a:cs typeface="Times New Roman"/>
                <a:sym typeface="Times New Roman"/>
              </a:rPr>
            </a:br>
            <a:r>
              <a:rPr lang="en-US" sz="1600" i="0" u="none" strike="noStrike" cap="none" dirty="0">
                <a:solidFill>
                  <a:schemeClr val="dk1"/>
                </a:solidFill>
                <a:latin typeface="Times New Roman"/>
                <a:ea typeface="Times New Roman"/>
                <a:cs typeface="Times New Roman"/>
                <a:sym typeface="Times New Roman"/>
              </a:rPr>
              <a:t>Regression Models (Linear, Ridge, Lasso)</a:t>
            </a:r>
            <a:br>
              <a:rPr lang="en-US" sz="1600" i="0" u="none" strike="noStrike" cap="none" dirty="0">
                <a:solidFill>
                  <a:schemeClr val="dk1"/>
                </a:solidFill>
                <a:latin typeface="Times New Roman"/>
                <a:ea typeface="Times New Roman"/>
                <a:cs typeface="Times New Roman"/>
                <a:sym typeface="Times New Roman"/>
              </a:rPr>
            </a:br>
            <a:r>
              <a:rPr lang="en-US" sz="1600" i="0" u="none" strike="noStrike" cap="none" dirty="0">
                <a:solidFill>
                  <a:schemeClr val="dk1"/>
                </a:solidFill>
                <a:latin typeface="Times New Roman"/>
                <a:ea typeface="Times New Roman"/>
                <a:cs typeface="Times New Roman"/>
                <a:sym typeface="Times New Roman"/>
              </a:rPr>
              <a:t>Tree-Based Models (Random Forest, </a:t>
            </a:r>
            <a:r>
              <a:rPr lang="en-US" sz="1600" i="0" u="none" strike="noStrike" cap="none" dirty="0" err="1">
                <a:solidFill>
                  <a:schemeClr val="dk1"/>
                </a:solidFill>
                <a:latin typeface="Times New Roman"/>
                <a:ea typeface="Times New Roman"/>
                <a:cs typeface="Times New Roman"/>
                <a:sym typeface="Times New Roman"/>
              </a:rPr>
              <a:t>XGBoost</a:t>
            </a:r>
            <a:r>
              <a:rPr lang="en-US" sz="1600" i="0" u="none" strike="noStrike" cap="none" dirty="0">
                <a:solidFill>
                  <a:schemeClr val="dk1"/>
                </a:solidFill>
                <a:latin typeface="Times New Roman"/>
                <a:ea typeface="Times New Roman"/>
                <a:cs typeface="Times New Roman"/>
                <a:sym typeface="Times New Roman"/>
              </a:rPr>
              <a:t>)</a:t>
            </a:r>
            <a:br>
              <a:rPr lang="en-US" sz="1600" i="0" u="none" strike="noStrike" cap="none" dirty="0">
                <a:solidFill>
                  <a:schemeClr val="dk1"/>
                </a:solidFill>
                <a:latin typeface="Times New Roman"/>
                <a:ea typeface="Times New Roman"/>
                <a:cs typeface="Times New Roman"/>
                <a:sym typeface="Times New Roman"/>
              </a:rPr>
            </a:br>
            <a:r>
              <a:rPr lang="en-US" sz="1600" i="0" u="none" strike="noStrike" cap="none" dirty="0">
                <a:solidFill>
                  <a:schemeClr val="dk1"/>
                </a:solidFill>
                <a:latin typeface="Times New Roman"/>
                <a:ea typeface="Times New Roman"/>
                <a:cs typeface="Times New Roman"/>
                <a:sym typeface="Times New Roman"/>
              </a:rPr>
              <a:t>Deep Learning (Neural Networks)</a:t>
            </a:r>
            <a:endParaRPr sz="1600" i="0" u="none" strike="noStrike" cap="none" dirty="0">
              <a:solidFill>
                <a:schemeClr val="dk1"/>
              </a:solidFill>
              <a:latin typeface="Times New Roman"/>
              <a:ea typeface="Times New Roman"/>
              <a:cs typeface="Times New Roman"/>
              <a:sym typeface="Times New Roman"/>
            </a:endParaRPr>
          </a:p>
          <a:p>
            <a:pPr marL="285750" marR="0" lvl="0" indent="-290898" algn="l" rtl="0">
              <a:lnSpc>
                <a:spcPct val="90000"/>
              </a:lnSpc>
              <a:spcBef>
                <a:spcPts val="1000"/>
              </a:spcBef>
              <a:spcAft>
                <a:spcPts val="0"/>
              </a:spcAft>
              <a:buClr>
                <a:schemeClr val="dk1"/>
              </a:buClr>
              <a:buSzPts val="1081"/>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Step 4: Model Evaluation</a:t>
            </a:r>
            <a:br>
              <a:rPr lang="en-US" sz="1800" b="0" i="0" u="none" strike="noStrike" cap="none" dirty="0">
                <a:solidFill>
                  <a:schemeClr val="dk1"/>
                </a:solidFill>
                <a:latin typeface="Times New Roman"/>
                <a:ea typeface="Times New Roman"/>
                <a:cs typeface="Times New Roman"/>
                <a:sym typeface="Times New Roman"/>
              </a:rPr>
            </a:br>
            <a:r>
              <a:rPr lang="en-US" sz="1700" b="0" i="0" u="none" strike="noStrike" cap="none" dirty="0">
                <a:solidFill>
                  <a:schemeClr val="dk1"/>
                </a:solidFill>
                <a:latin typeface="Times New Roman"/>
                <a:ea typeface="Times New Roman"/>
                <a:cs typeface="Times New Roman"/>
                <a:sym typeface="Times New Roman"/>
              </a:rPr>
              <a:t>Metrics: RMSE, MAE, R²</a:t>
            </a:r>
            <a:br>
              <a:rPr lang="en-US" sz="1700" b="0" i="0" u="none" strike="noStrike" cap="none" dirty="0">
                <a:solidFill>
                  <a:schemeClr val="dk1"/>
                </a:solidFill>
                <a:latin typeface="Times New Roman"/>
                <a:ea typeface="Times New Roman"/>
                <a:cs typeface="Times New Roman"/>
                <a:sym typeface="Times New Roman"/>
              </a:rPr>
            </a:br>
            <a:r>
              <a:rPr lang="en-US" sz="1700" b="0" i="0" u="none" strike="noStrike" cap="none" dirty="0">
                <a:solidFill>
                  <a:schemeClr val="dk1"/>
                </a:solidFill>
                <a:latin typeface="Times New Roman"/>
                <a:ea typeface="Times New Roman"/>
                <a:cs typeface="Times New Roman"/>
                <a:sym typeface="Times New Roman"/>
              </a:rPr>
              <a:t>Cross-validation to prevent overfitting</a:t>
            </a:r>
            <a:endParaRPr sz="1300" b="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1"/>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900" b="1" dirty="0">
                <a:latin typeface="Times New Roman"/>
                <a:ea typeface="Times New Roman"/>
                <a:cs typeface="Times New Roman"/>
                <a:sym typeface="Times New Roman"/>
              </a:rPr>
              <a:t>Understanding Our Data Sources</a:t>
            </a:r>
            <a:endParaRPr sz="1900" dirty="0">
              <a:latin typeface="Times New Roman"/>
              <a:ea typeface="Times New Roman"/>
              <a:cs typeface="Times New Roman"/>
              <a:sym typeface="Times New Roman"/>
            </a:endParaRPr>
          </a:p>
        </p:txBody>
      </p:sp>
      <p:pic>
        <p:nvPicPr>
          <p:cNvPr id="174" name="Google Shape;174;p11"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75" name="Google Shape;175;p11"/>
          <p:cNvSpPr txBox="1"/>
          <p:nvPr/>
        </p:nvSpPr>
        <p:spPr>
          <a:xfrm>
            <a:off x="4482230" y="1545336"/>
            <a:ext cx="6760081" cy="4291314"/>
          </a:xfrm>
          <a:prstGeom prst="rect">
            <a:avLst/>
          </a:prstGeom>
          <a:noFill/>
          <a:ln>
            <a:noFill/>
          </a:ln>
        </p:spPr>
        <p:txBody>
          <a:bodyPr spcFirstLastPara="1" wrap="square" lIns="91425" tIns="45700" rIns="91425" bIns="45700" anchor="b" anchorCtr="0">
            <a:noAutofit/>
          </a:bodyPr>
          <a:lstStyle/>
          <a:p>
            <a:pPr marL="342900" lvl="1" indent="-381000">
              <a:lnSpc>
                <a:spcPct val="90000"/>
              </a:lnSpc>
              <a:buClr>
                <a:schemeClr val="dk1"/>
              </a:buClr>
              <a:buSzPts val="1600"/>
              <a:buFont typeface="Wingdings" panose="05000000000000000000" pitchFamily="2" charset="2"/>
              <a:buChar char="q"/>
            </a:pPr>
            <a:r>
              <a:rPr lang="en-US" sz="1600" b="1" i="0" u="none" strike="noStrike" cap="none" dirty="0">
                <a:solidFill>
                  <a:schemeClr val="dk1"/>
                </a:solidFill>
                <a:latin typeface="Times New Roman"/>
                <a:ea typeface="Times New Roman"/>
                <a:cs typeface="Times New Roman"/>
                <a:sym typeface="Times New Roman"/>
              </a:rPr>
              <a:t>Primary Data Sources:</a:t>
            </a:r>
            <a:endParaRPr lang="en-US" sz="1600" dirty="0">
              <a:solidFill>
                <a:schemeClr val="dk1"/>
              </a:solidFill>
              <a:latin typeface="Times New Roman"/>
              <a:ea typeface="Times New Roman"/>
              <a:cs typeface="Times New Roman"/>
              <a:sym typeface="Times New Roman"/>
            </a:endParaRPr>
          </a:p>
          <a:p>
            <a:pPr lvl="7">
              <a:lnSpc>
                <a:spcPct val="90000"/>
              </a:lnSpc>
              <a:buClr>
                <a:schemeClr val="dk1"/>
              </a:buClr>
              <a:buSzPts val="1600"/>
            </a:pPr>
            <a:r>
              <a:rPr lang="en-US" dirty="0">
                <a:sym typeface="Times New Roman"/>
              </a:rPr>
              <a:t>           </a:t>
            </a:r>
            <a:r>
              <a:rPr lang="en-US" b="1" dirty="0">
                <a:sym typeface="Times New Roman"/>
              </a:rPr>
              <a:t>Zillow Research</a:t>
            </a:r>
            <a:r>
              <a:rPr lang="en-US" dirty="0">
                <a:sym typeface="Times New Roman"/>
              </a:rPr>
              <a:t>: Home Value Index, Forecast Data</a:t>
            </a:r>
            <a:br>
              <a:rPr lang="en-US" dirty="0">
                <a:sym typeface="Times New Roman"/>
              </a:rPr>
            </a:br>
            <a:r>
              <a:rPr lang="en-US" dirty="0">
                <a:sym typeface="Times New Roman"/>
              </a:rPr>
              <a:t>           </a:t>
            </a:r>
            <a:r>
              <a:rPr lang="en-US" b="1" dirty="0">
                <a:sym typeface="Times New Roman"/>
              </a:rPr>
              <a:t>Bureau of Economic Analysis (BEA</a:t>
            </a:r>
            <a:r>
              <a:rPr lang="en-US" dirty="0">
                <a:sym typeface="Times New Roman"/>
              </a:rPr>
              <a:t>): Personal income &amp; county-level data</a:t>
            </a:r>
            <a:br>
              <a:rPr lang="en-US" dirty="0">
                <a:sym typeface="Times New Roman"/>
              </a:rPr>
            </a:br>
            <a:r>
              <a:rPr lang="en-US" dirty="0">
                <a:sym typeface="Times New Roman"/>
              </a:rPr>
              <a:t>           </a:t>
            </a:r>
            <a:r>
              <a:rPr lang="en-US" b="1" dirty="0">
                <a:sym typeface="Times New Roman"/>
              </a:rPr>
              <a:t>Geospatial Data</a:t>
            </a:r>
            <a:r>
              <a:rPr lang="en-US" dirty="0">
                <a:sym typeface="Times New Roman"/>
              </a:rPr>
              <a:t>: City locations, state-wise property distribution</a:t>
            </a:r>
            <a:endParaRPr dirty="0">
              <a:sym typeface="Times New Roman"/>
            </a:endParaRPr>
          </a:p>
          <a:p>
            <a:pPr marL="342900" marR="0" lvl="0" indent="-381000" algn="l" rtl="0">
              <a:lnSpc>
                <a:spcPct val="90000"/>
              </a:lnSpc>
              <a:spcBef>
                <a:spcPts val="1000"/>
              </a:spcBef>
              <a:spcAft>
                <a:spcPts val="0"/>
              </a:spcAft>
              <a:buClr>
                <a:schemeClr val="dk1"/>
              </a:buClr>
              <a:buSzPts val="1600"/>
              <a:buFont typeface="Wingdings" panose="05000000000000000000" pitchFamily="2" charset="2"/>
              <a:buChar char="q"/>
            </a:pPr>
            <a:r>
              <a:rPr lang="en-US" sz="1600" b="1" i="0" u="none" strike="noStrike" cap="none" dirty="0">
                <a:solidFill>
                  <a:schemeClr val="dk1"/>
                </a:solidFill>
                <a:latin typeface="Times New Roman"/>
                <a:ea typeface="Times New Roman"/>
                <a:cs typeface="Times New Roman"/>
                <a:sym typeface="Times New Roman"/>
              </a:rPr>
              <a:t>Key Features in the Dataset:</a:t>
            </a:r>
            <a:endParaRPr sz="1600" b="0" i="0" u="none" strike="noStrike" cap="none" dirty="0">
              <a:solidFill>
                <a:schemeClr val="dk1"/>
              </a:solidFill>
              <a:latin typeface="Times New Roman"/>
              <a:ea typeface="Times New Roman"/>
              <a:cs typeface="Times New Roman"/>
              <a:sym typeface="Times New Roman"/>
            </a:endParaRPr>
          </a:p>
          <a:p>
            <a:pPr marL="742950" marR="0" lvl="1" indent="-323850" algn="l" rtl="0">
              <a:lnSpc>
                <a:spcPct val="90000"/>
              </a:lnSpc>
              <a:spcBef>
                <a:spcPts val="500"/>
              </a:spcBef>
              <a:spcAft>
                <a:spcPts val="0"/>
              </a:spcAft>
              <a:buClr>
                <a:schemeClr val="dk1"/>
              </a:buClr>
              <a:buSzPts val="1600"/>
              <a:buFont typeface="Wingdings" panose="05000000000000000000" pitchFamily="2" charset="2"/>
              <a:buChar char="Ø"/>
            </a:pPr>
            <a:r>
              <a:rPr lang="en-US" sz="1600" b="1" i="0" u="none" strike="noStrike" cap="none" dirty="0">
                <a:solidFill>
                  <a:schemeClr val="dk1"/>
                </a:solidFill>
                <a:latin typeface="Times New Roman"/>
                <a:ea typeface="Times New Roman"/>
                <a:cs typeface="Times New Roman"/>
                <a:sym typeface="Times New Roman"/>
              </a:rPr>
              <a:t>Property Features:</a:t>
            </a:r>
            <a:r>
              <a:rPr lang="en-US" sz="1600" b="0" i="0" u="none" strike="noStrike" cap="none" dirty="0">
                <a:solidFill>
                  <a:schemeClr val="dk1"/>
                </a:solidFill>
                <a:latin typeface="Times New Roman"/>
                <a:ea typeface="Times New Roman"/>
                <a:cs typeface="Times New Roman"/>
                <a:sym typeface="Times New Roman"/>
              </a:rPr>
              <a:t> Square footage, bedrooms, bathrooms, age of house</a:t>
            </a:r>
            <a:endParaRPr sz="1600" b="0" i="0" u="none" strike="noStrike" cap="none" dirty="0">
              <a:solidFill>
                <a:schemeClr val="dk1"/>
              </a:solidFill>
              <a:latin typeface="Times New Roman"/>
              <a:ea typeface="Times New Roman"/>
              <a:cs typeface="Times New Roman"/>
              <a:sym typeface="Times New Roman"/>
            </a:endParaRPr>
          </a:p>
          <a:p>
            <a:pPr marL="742950" marR="0" lvl="1" indent="-323850" algn="l" rtl="0">
              <a:lnSpc>
                <a:spcPct val="90000"/>
              </a:lnSpc>
              <a:spcBef>
                <a:spcPts val="500"/>
              </a:spcBef>
              <a:spcAft>
                <a:spcPts val="0"/>
              </a:spcAft>
              <a:buClr>
                <a:schemeClr val="dk1"/>
              </a:buClr>
              <a:buSzPts val="1600"/>
              <a:buFont typeface="Wingdings" panose="05000000000000000000" pitchFamily="2" charset="2"/>
              <a:buChar char="Ø"/>
            </a:pPr>
            <a:r>
              <a:rPr lang="en-US" sz="1600" b="1" i="0" u="none" strike="noStrike" cap="none" dirty="0">
                <a:solidFill>
                  <a:schemeClr val="dk1"/>
                </a:solidFill>
                <a:latin typeface="Times New Roman"/>
                <a:ea typeface="Times New Roman"/>
                <a:cs typeface="Times New Roman"/>
                <a:sym typeface="Times New Roman"/>
              </a:rPr>
              <a:t>Location Factors:</a:t>
            </a:r>
            <a:r>
              <a:rPr lang="en-US" sz="1600" b="0" i="0" u="none" strike="noStrike" cap="none" dirty="0">
                <a:solidFill>
                  <a:schemeClr val="dk1"/>
                </a:solidFill>
                <a:latin typeface="Times New Roman"/>
                <a:ea typeface="Times New Roman"/>
                <a:cs typeface="Times New Roman"/>
                <a:sym typeface="Times New Roman"/>
              </a:rPr>
              <a:t> City, neighborhood, proximity to amenities</a:t>
            </a:r>
            <a:endParaRPr sz="1600" b="0" i="0" u="none" strike="noStrike" cap="none" dirty="0">
              <a:solidFill>
                <a:schemeClr val="dk1"/>
              </a:solidFill>
              <a:latin typeface="Times New Roman"/>
              <a:ea typeface="Times New Roman"/>
              <a:cs typeface="Times New Roman"/>
              <a:sym typeface="Times New Roman"/>
            </a:endParaRPr>
          </a:p>
          <a:p>
            <a:pPr marL="742950" marR="0" lvl="1" indent="-323850" algn="l" rtl="0">
              <a:lnSpc>
                <a:spcPct val="90000"/>
              </a:lnSpc>
              <a:spcBef>
                <a:spcPts val="500"/>
              </a:spcBef>
              <a:spcAft>
                <a:spcPts val="0"/>
              </a:spcAft>
              <a:buClr>
                <a:schemeClr val="dk1"/>
              </a:buClr>
              <a:buSzPts val="1600"/>
              <a:buFont typeface="Wingdings" panose="05000000000000000000" pitchFamily="2" charset="2"/>
              <a:buChar char="Ø"/>
            </a:pPr>
            <a:r>
              <a:rPr lang="en-US" sz="1600" b="1" i="0" u="none" strike="noStrike" cap="none" dirty="0">
                <a:solidFill>
                  <a:schemeClr val="dk1"/>
                </a:solidFill>
                <a:latin typeface="Times New Roman"/>
                <a:ea typeface="Times New Roman"/>
                <a:cs typeface="Times New Roman"/>
                <a:sym typeface="Times New Roman"/>
              </a:rPr>
              <a:t>Market Indicators:</a:t>
            </a:r>
            <a:r>
              <a:rPr lang="en-US" sz="1600" b="0" i="0" u="none" strike="noStrike" cap="none" dirty="0">
                <a:solidFill>
                  <a:schemeClr val="dk1"/>
                </a:solidFill>
                <a:latin typeface="Times New Roman"/>
                <a:ea typeface="Times New Roman"/>
                <a:cs typeface="Times New Roman"/>
                <a:sym typeface="Times New Roman"/>
              </a:rPr>
              <a:t> Interest rates, economic growth</a:t>
            </a:r>
            <a:endParaRPr sz="1600" b="0" i="0" u="none" strike="noStrike" cap="none" dirty="0">
              <a:solidFill>
                <a:schemeClr val="dk1"/>
              </a:solidFill>
              <a:latin typeface="Times New Roman"/>
              <a:ea typeface="Times New Roman"/>
              <a:cs typeface="Times New Roman"/>
              <a:sym typeface="Times New Roman"/>
            </a:endParaRPr>
          </a:p>
          <a:p>
            <a:pPr marL="342900" marR="0" lvl="0" indent="-381000" algn="l" rtl="0">
              <a:lnSpc>
                <a:spcPct val="90000"/>
              </a:lnSpc>
              <a:spcBef>
                <a:spcPts val="1000"/>
              </a:spcBef>
              <a:spcAft>
                <a:spcPts val="0"/>
              </a:spcAft>
              <a:buClr>
                <a:schemeClr val="dk1"/>
              </a:buClr>
              <a:buSzPts val="1600"/>
              <a:buFont typeface="Wingdings" panose="05000000000000000000" pitchFamily="2" charset="2"/>
              <a:buChar char="q"/>
            </a:pPr>
            <a:r>
              <a:rPr lang="en-US" sz="1600" b="1" i="0" u="none" strike="noStrike" cap="none" dirty="0">
                <a:solidFill>
                  <a:schemeClr val="dk1"/>
                </a:solidFill>
                <a:latin typeface="Times New Roman"/>
                <a:ea typeface="Times New Roman"/>
                <a:cs typeface="Times New Roman"/>
                <a:sym typeface="Times New Roman"/>
              </a:rPr>
              <a:t>Challenges &amp; Considerations:</a:t>
            </a:r>
            <a:endParaRPr sz="1600" b="0" i="0" u="none" strike="noStrike" cap="none" dirty="0">
              <a:solidFill>
                <a:schemeClr val="dk1"/>
              </a:solidFill>
              <a:latin typeface="Times New Roman"/>
              <a:ea typeface="Times New Roman"/>
              <a:cs typeface="Times New Roman"/>
              <a:sym typeface="Times New Roman"/>
            </a:endParaRPr>
          </a:p>
          <a:p>
            <a:pPr marL="742950" marR="0" lvl="1" indent="-323850" algn="l" rtl="0">
              <a:lnSpc>
                <a:spcPct val="90000"/>
              </a:lnSpc>
              <a:spcBef>
                <a:spcPts val="500"/>
              </a:spcBef>
              <a:spcAft>
                <a:spcPts val="0"/>
              </a:spcAft>
              <a:buClr>
                <a:schemeClr val="dk1"/>
              </a:buClr>
              <a:buSzPts val="1600"/>
              <a:buFont typeface="Courier New"/>
              <a:buChar char="o"/>
            </a:pPr>
            <a:r>
              <a:rPr lang="en-US" sz="1600" b="1" i="0" u="none" strike="noStrike" cap="none" dirty="0">
                <a:solidFill>
                  <a:schemeClr val="dk1"/>
                </a:solidFill>
                <a:latin typeface="Times New Roman"/>
                <a:ea typeface="Times New Roman"/>
                <a:cs typeface="Times New Roman"/>
                <a:sym typeface="Times New Roman"/>
              </a:rPr>
              <a:t>Data Cleaning Required:</a:t>
            </a:r>
            <a:r>
              <a:rPr lang="en-US" sz="1600" b="0" i="0" u="none" strike="noStrike" cap="none" dirty="0">
                <a:solidFill>
                  <a:schemeClr val="dk1"/>
                </a:solidFill>
                <a:latin typeface="Times New Roman"/>
                <a:ea typeface="Times New Roman"/>
                <a:cs typeface="Times New Roman"/>
                <a:sym typeface="Times New Roman"/>
              </a:rPr>
              <a:t> Handling missing values &amp; standardizing formats</a:t>
            </a:r>
            <a:endParaRPr sz="1600" b="0" i="0" u="none" strike="noStrike" cap="none" dirty="0">
              <a:solidFill>
                <a:schemeClr val="dk1"/>
              </a:solidFill>
              <a:latin typeface="Times New Roman"/>
              <a:ea typeface="Times New Roman"/>
              <a:cs typeface="Times New Roman"/>
              <a:sym typeface="Times New Roman"/>
            </a:endParaRPr>
          </a:p>
          <a:p>
            <a:pPr marL="742950" marR="0" lvl="1" indent="-323850" algn="l" rtl="0">
              <a:lnSpc>
                <a:spcPct val="90000"/>
              </a:lnSpc>
              <a:spcBef>
                <a:spcPts val="500"/>
              </a:spcBef>
              <a:spcAft>
                <a:spcPts val="0"/>
              </a:spcAft>
              <a:buClr>
                <a:schemeClr val="dk1"/>
              </a:buClr>
              <a:buSzPts val="1600"/>
              <a:buFont typeface="Courier New"/>
              <a:buChar char="o"/>
            </a:pPr>
            <a:r>
              <a:rPr lang="en-US" sz="1600" b="1" i="0" u="none" strike="noStrike" cap="none" dirty="0">
                <a:solidFill>
                  <a:schemeClr val="dk1"/>
                </a:solidFill>
                <a:latin typeface="Times New Roman"/>
                <a:ea typeface="Times New Roman"/>
                <a:cs typeface="Times New Roman"/>
                <a:sym typeface="Times New Roman"/>
              </a:rPr>
              <a:t>Feature Engineering:</a:t>
            </a:r>
            <a:r>
              <a:rPr lang="en-US" sz="1600" b="0" i="0" u="none" strike="noStrike" cap="none" dirty="0">
                <a:solidFill>
                  <a:schemeClr val="dk1"/>
                </a:solidFill>
                <a:latin typeface="Times New Roman"/>
                <a:ea typeface="Times New Roman"/>
                <a:cs typeface="Times New Roman"/>
                <a:sym typeface="Times New Roman"/>
              </a:rPr>
              <a:t> Creating new variables for better predictions</a:t>
            </a:r>
            <a:endParaRPr sz="1600" b="0" i="0" u="none" strike="noStrike" cap="none" dirty="0">
              <a:solidFill>
                <a:schemeClr val="dk1"/>
              </a:solidFill>
              <a:latin typeface="Times New Roman"/>
              <a:ea typeface="Times New Roman"/>
              <a:cs typeface="Times New Roman"/>
              <a:sym typeface="Times New Roman"/>
            </a:endParaRPr>
          </a:p>
          <a:p>
            <a:pPr marL="285750" marR="0" lvl="0" indent="-196850" algn="l" rtl="0">
              <a:lnSpc>
                <a:spcPct val="90000"/>
              </a:lnSpc>
              <a:spcBef>
                <a:spcPts val="1000"/>
              </a:spcBef>
              <a:spcAft>
                <a:spcPts val="0"/>
              </a:spcAft>
              <a:buClr>
                <a:schemeClr val="dk1"/>
              </a:buClr>
              <a:buSzPts val="1400"/>
              <a:buFont typeface="Noto Sans Symbols"/>
              <a:buNone/>
            </a:pPr>
            <a:endParaRPr sz="1600" b="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What We Aim to Deliver</a:t>
            </a:r>
            <a:endParaRPr sz="1800" dirty="0">
              <a:latin typeface="Times New Roman"/>
              <a:ea typeface="Times New Roman"/>
              <a:cs typeface="Times New Roman"/>
              <a:sym typeface="Times New Roman"/>
            </a:endParaRPr>
          </a:p>
        </p:txBody>
      </p:sp>
      <p:pic>
        <p:nvPicPr>
          <p:cNvPr id="181" name="Google Shape;181;p12"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82" name="Google Shape;182;p12"/>
          <p:cNvSpPr txBox="1"/>
          <p:nvPr/>
        </p:nvSpPr>
        <p:spPr>
          <a:xfrm>
            <a:off x="4967245" y="1352143"/>
            <a:ext cx="6654779" cy="3302984"/>
          </a:xfrm>
          <a:prstGeom prst="rect">
            <a:avLst/>
          </a:prstGeom>
          <a:noFill/>
          <a:ln>
            <a:noFill/>
          </a:ln>
        </p:spPr>
        <p:txBody>
          <a:bodyPr spcFirstLastPara="1" wrap="square" lIns="91425" tIns="45700" rIns="91425" bIns="45700" anchor="b" anchorCtr="0">
            <a:normAutofit/>
          </a:bodyPr>
          <a:lstStyle/>
          <a:p>
            <a:pPr marL="342900" lvl="1" indent="-342900">
              <a:lnSpc>
                <a:spcPct val="90000"/>
              </a:lnSpc>
              <a:buClr>
                <a:schemeClr val="dk1"/>
              </a:buClr>
              <a:buSzPts val="1000"/>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Accurate Machine Learning Model:</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Model capable of predicting housing prices with high accuracy</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Feature importance insights for better market understanding</a:t>
            </a:r>
          </a:p>
          <a:p>
            <a:pPr marL="342900" marR="0" lvl="0" indent="-342900" algn="l" rtl="0">
              <a:lnSpc>
                <a:spcPct val="90000"/>
              </a:lnSpc>
              <a:spcBef>
                <a:spcPts val="1000"/>
              </a:spcBef>
              <a:spcAft>
                <a:spcPts val="0"/>
              </a:spcAft>
              <a:buClr>
                <a:schemeClr val="dk1"/>
              </a:buClr>
              <a:buSzPts val="1000"/>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Practical Benefits:</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Useful for homebuyers, sellers, and investors</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Better mortgage risk assessment for lenders</a:t>
            </a:r>
          </a:p>
          <a:p>
            <a:pPr marL="342900" marR="0" lvl="0" indent="-342900" algn="l" rtl="0">
              <a:lnSpc>
                <a:spcPct val="90000"/>
              </a:lnSpc>
              <a:spcBef>
                <a:spcPts val="1000"/>
              </a:spcBef>
              <a:spcAft>
                <a:spcPts val="0"/>
              </a:spcAft>
              <a:buClr>
                <a:schemeClr val="dk1"/>
              </a:buClr>
              <a:buSzPts val="1000"/>
              <a:buFont typeface="Noto Sans Symbols"/>
              <a:buChar char="❏"/>
            </a:pPr>
            <a:r>
              <a:rPr lang="en-US" sz="1800" b="1" i="0" u="none" strike="noStrike" cap="none" dirty="0">
                <a:solidFill>
                  <a:schemeClr val="dk1"/>
                </a:solidFill>
                <a:latin typeface="Times New Roman"/>
                <a:ea typeface="Times New Roman"/>
                <a:cs typeface="Times New Roman"/>
                <a:sym typeface="Times New Roman"/>
              </a:rPr>
              <a:t>Potential Challenges &amp; Limitations:</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Data availability and accuracy</a:t>
            </a: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       Model generalizability across different markets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2" name="Subtitle 2">
            <a:extLst>
              <a:ext uri="{FF2B5EF4-FFF2-40B4-BE49-F238E27FC236}">
                <a16:creationId xmlns:a16="http://schemas.microsoft.com/office/drawing/2014/main" id="{2D5543AF-BCEC-1F6A-58EC-0E97CF305242}"/>
              </a:ext>
            </a:extLst>
          </p:cNvPr>
          <p:cNvSpPr>
            <a:spLocks noGrp="1"/>
          </p:cNvSpPr>
          <p:nvPr/>
        </p:nvSpPr>
        <p:spPr>
          <a:xfrm>
            <a:off x="1349136" y="288034"/>
            <a:ext cx="10048742" cy="591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r>
              <a:rPr lang="en-US" sz="1800" b="1" dirty="0">
                <a:effectLst/>
                <a:latin typeface="Aptos" panose="020B0004020202020204" pitchFamily="34" charset="0"/>
                <a:ea typeface="Aptos" panose="020B0004020202020204" pitchFamily="34" charset="0"/>
                <a:cs typeface="Aptos" panose="020B0004020202020204" pitchFamily="34" charset="0"/>
              </a:rPr>
              <a:t>Describe Data Set</a:t>
            </a:r>
            <a:endParaRPr lang="en-US" sz="1800" dirty="0">
              <a:effectLst/>
              <a:latin typeface="Aptos" panose="020B0004020202020204" pitchFamily="34" charset="0"/>
              <a:ea typeface="Aptos" panose="020B0004020202020204" pitchFamily="34" charset="0"/>
              <a:cs typeface="Aptos" panose="020B0004020202020204" pitchFamily="34" charset="0"/>
            </a:endParaRPr>
          </a:p>
        </p:txBody>
      </p:sp>
      <p:pic>
        <p:nvPicPr>
          <p:cNvPr id="3" name="Graphic 6" descr="House">
            <a:extLst>
              <a:ext uri="{FF2B5EF4-FFF2-40B4-BE49-F238E27FC236}">
                <a16:creationId xmlns:a16="http://schemas.microsoft.com/office/drawing/2014/main" id="{974DC810-DC90-0544-5BA4-F077A0EAE5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723" y="1884279"/>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Subtitle 2">
            <a:extLst>
              <a:ext uri="{FF2B5EF4-FFF2-40B4-BE49-F238E27FC236}">
                <a16:creationId xmlns:a16="http://schemas.microsoft.com/office/drawing/2014/main" id="{8B3E8073-EE21-2500-DE20-07A0C936E13C}"/>
              </a:ext>
            </a:extLst>
          </p:cNvPr>
          <p:cNvSpPr txBox="1">
            <a:spLocks/>
          </p:cNvSpPr>
          <p:nvPr/>
        </p:nvSpPr>
        <p:spPr>
          <a:xfrm>
            <a:off x="4887498" y="1421102"/>
            <a:ext cx="5774645" cy="3302984"/>
          </a:xfrm>
          <a:prstGeom prst="rect">
            <a:avLst/>
          </a:prstGeom>
        </p:spPr>
        <p:txBody>
          <a:bodyPr vert="horz" lIns="91440" tIns="45720" rIns="91440" bIns="45720" rtlCol="0" anchor="b">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q"/>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5" name="Subtitle 2">
            <a:extLst>
              <a:ext uri="{FF2B5EF4-FFF2-40B4-BE49-F238E27FC236}">
                <a16:creationId xmlns:a16="http://schemas.microsoft.com/office/drawing/2014/main" id="{DBC7BFFF-49C3-0BC7-4F5D-97235D38695C}"/>
              </a:ext>
            </a:extLst>
          </p:cNvPr>
          <p:cNvSpPr txBox="1">
            <a:spLocks/>
          </p:cNvSpPr>
          <p:nvPr/>
        </p:nvSpPr>
        <p:spPr>
          <a:xfrm>
            <a:off x="4254128" y="1754883"/>
            <a:ext cx="7677150" cy="4815083"/>
          </a:xfrm>
          <a:prstGeom prst="rect">
            <a:avLst/>
          </a:prstGeom>
        </p:spPr>
        <p:txBody>
          <a:bodyPr vert="horz" lIns="91440" tIns="45720" rIns="91440" bIns="45720" rtlCol="0" anchor="b">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R="0" lvl="0" algn="l"/>
            <a:r>
              <a:rPr lang="en-US" sz="1600" u="sng" dirty="0">
                <a:solidFill>
                  <a:srgbClr val="467886"/>
                </a:solidFill>
                <a:effectLst/>
                <a:latin typeface="Times New Roman" panose="02020603050405020304" pitchFamily="18" charset="0"/>
                <a:ea typeface="Times New Roman" panose="02020603050405020304" pitchFamily="18" charset="0"/>
                <a:cs typeface="Aptos" panose="020B0004020202020204" pitchFamily="34" charset="0"/>
                <a:hlinkClick r:id="rId5"/>
              </a:rPr>
              <a:t>Housing Data - Zillow Research</a:t>
            </a:r>
            <a:endParaRPr lang="en-US" sz="1600" dirty="0">
              <a:solidFill>
                <a:srgbClr val="000000"/>
              </a:solidFill>
              <a:effectLst/>
              <a:latin typeface="Aptos" panose="020B0004020202020204" pitchFamily="34" charset="0"/>
              <a:ea typeface="Aptos" panose="020B0004020202020204" pitchFamily="34" charset="0"/>
              <a:cs typeface="Aptos" panose="020B0004020202020204" pitchFamily="34" charset="0"/>
            </a:endParaRP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Zillow Home Value Index (ZHVI)</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Zillow Home Value Forecast(ZHVF)</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Metro Mean Days to Pending in Market</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USA State Map</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City Latitude and Longitude.</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Median List Price </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Days to Pending </a:t>
            </a:r>
          </a:p>
          <a:p>
            <a:pPr marL="742950" lvl="1" indent="-285750" algn="l">
              <a:buSzPts val="1000"/>
              <a:buFont typeface="Wingdings" panose="05000000000000000000" pitchFamily="2" charset="2"/>
              <a:buChar char="ü"/>
              <a:tabLst>
                <a:tab pos="457200" algn="l"/>
              </a:tabLst>
            </a:pPr>
            <a:r>
              <a:rPr lang="en-US" sz="1600" dirty="0">
                <a:latin typeface="Aptos" panose="020B0004020202020204" pitchFamily="34" charset="0"/>
              </a:rPr>
              <a:t>Market Heat Index</a:t>
            </a:r>
          </a:p>
          <a:p>
            <a:pPr algn="l">
              <a:buSzPts val="1000"/>
              <a:tabLst>
                <a:tab pos="457200" algn="l"/>
              </a:tabLst>
            </a:pPr>
            <a:r>
              <a:rPr lang="en-US" sz="1600" u="sng" dirty="0">
                <a:solidFill>
                  <a:srgbClr val="467886"/>
                </a:solidFill>
                <a:latin typeface="Times New Roman" panose="02020603050405020304" pitchFamily="18" charset="0"/>
                <a:hlinkClick r:id="rId6"/>
              </a:rPr>
              <a:t>US Bureau of Economic </a:t>
            </a:r>
            <a:r>
              <a:rPr lang="en-US" sz="1600" u="sng" dirty="0" err="1">
                <a:solidFill>
                  <a:srgbClr val="467886"/>
                </a:solidFill>
                <a:latin typeface="Times New Roman" panose="02020603050405020304" pitchFamily="18" charset="0"/>
                <a:hlinkClick r:id="rId6"/>
              </a:rPr>
              <a:t>Anlayis</a:t>
            </a:r>
            <a:r>
              <a:rPr lang="en-US" sz="1600" u="sng" dirty="0">
                <a:solidFill>
                  <a:srgbClr val="467886"/>
                </a:solidFill>
                <a:latin typeface="Times New Roman" panose="02020603050405020304" pitchFamily="18" charset="0"/>
                <a:hlinkClick r:id="rId6"/>
              </a:rPr>
              <a:t>.</a:t>
            </a:r>
            <a:endParaRPr lang="en-US" sz="1600" u="sng" dirty="0">
              <a:solidFill>
                <a:srgbClr val="467886"/>
              </a:solidFill>
              <a:latin typeface="Times New Roman" panose="02020603050405020304" pitchFamily="18" charset="0"/>
            </a:endParaRPr>
          </a:p>
          <a:p>
            <a:pPr marL="342900" indent="-342900" algn="l">
              <a:buSzPts val="1000"/>
              <a:buFont typeface="Symbol" panose="05050102010706020507" pitchFamily="18" charset="2"/>
              <a:buChar char=""/>
              <a:tabLst>
                <a:tab pos="457200" algn="l"/>
              </a:tabLst>
            </a:pPr>
            <a:r>
              <a:rPr lang="en-US" sz="1600" dirty="0">
                <a:latin typeface="Aptos" panose="020B0004020202020204" pitchFamily="34" charset="0"/>
              </a:rPr>
              <a:t>Personal Income , Population and </a:t>
            </a:r>
            <a:r>
              <a:rPr lang="en-US" sz="1600" dirty="0" err="1">
                <a:latin typeface="Aptos" panose="020B0004020202020204" pitchFamily="34" charset="0"/>
              </a:rPr>
              <a:t>Percapita</a:t>
            </a:r>
            <a:r>
              <a:rPr lang="en-US" sz="1600" dirty="0">
                <a:latin typeface="Aptos" panose="020B0004020202020204" pitchFamily="34" charset="0"/>
              </a:rPr>
              <a:t> Income </a:t>
            </a:r>
          </a:p>
          <a:p>
            <a:pPr marL="342900" indent="-342900" algn="l">
              <a:buSzPts val="1000"/>
              <a:buFont typeface="Symbol" panose="05050102010706020507" pitchFamily="18" charset="2"/>
              <a:buChar char=""/>
              <a:tabLst>
                <a:tab pos="457200" algn="l"/>
              </a:tabLst>
            </a:pPr>
            <a:endParaRPr lang="en-US" sz="16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endParaRPr lang="en-US" sz="1600" dirty="0">
              <a:latin typeface="Aptos" panose="020B0004020202020204" pitchFamily="34" charset="0"/>
            </a:endParaRPr>
          </a:p>
          <a:p>
            <a:pPr marL="285750" indent="-285750" algn="l">
              <a:buSzPts val="1000"/>
              <a:buFont typeface="Arial" panose="020B0604020202020204" pitchFamily="34" charset="0"/>
              <a:buChar char="•"/>
              <a:tabLst>
                <a:tab pos="457200" algn="l"/>
              </a:tabLst>
            </a:pPr>
            <a:endParaRPr lang="en-US" sz="16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endParaRPr lang="en-US" sz="1600" dirty="0">
              <a:latin typeface="Aptos" panose="020B00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5" name="Subtitle 2">
            <a:extLst>
              <a:ext uri="{FF2B5EF4-FFF2-40B4-BE49-F238E27FC236}">
                <a16:creationId xmlns:a16="http://schemas.microsoft.com/office/drawing/2014/main" id="{BA4F433F-C2A5-02DD-9326-689F973EBF33}"/>
              </a:ext>
            </a:extLst>
          </p:cNvPr>
          <p:cNvSpPr>
            <a:spLocks noGrp="1"/>
          </p:cNvSpPr>
          <p:nvPr/>
        </p:nvSpPr>
        <p:spPr>
          <a:xfrm>
            <a:off x="1349136" y="559997"/>
            <a:ext cx="10048742" cy="591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r>
              <a:rPr lang="en-US" sz="3600" dirty="0"/>
              <a:t>Zillow Home Value Index</a:t>
            </a:r>
            <a:endParaRPr lang="en-US" sz="1800" dirty="0">
              <a:effectLst/>
              <a:latin typeface="Aptos" panose="020B0004020202020204" pitchFamily="34" charset="0"/>
              <a:ea typeface="Aptos" panose="020B0004020202020204" pitchFamily="34" charset="0"/>
              <a:cs typeface="Aptos" panose="020B0004020202020204" pitchFamily="34" charset="0"/>
            </a:endParaRPr>
          </a:p>
        </p:txBody>
      </p:sp>
      <p:pic>
        <p:nvPicPr>
          <p:cNvPr id="6" name="Graphic 6" descr="House">
            <a:extLst>
              <a:ext uri="{FF2B5EF4-FFF2-40B4-BE49-F238E27FC236}">
                <a16:creationId xmlns:a16="http://schemas.microsoft.com/office/drawing/2014/main" id="{3095B029-86A0-949E-1672-379B17450D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723" y="2156242"/>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7" name="Subtitle 2">
            <a:extLst>
              <a:ext uri="{FF2B5EF4-FFF2-40B4-BE49-F238E27FC236}">
                <a16:creationId xmlns:a16="http://schemas.microsoft.com/office/drawing/2014/main" id="{533C01CB-D289-10D6-CF4F-C2A6E0935FA0}"/>
              </a:ext>
            </a:extLst>
          </p:cNvPr>
          <p:cNvSpPr txBox="1">
            <a:spLocks/>
          </p:cNvSpPr>
          <p:nvPr/>
        </p:nvSpPr>
        <p:spPr>
          <a:xfrm>
            <a:off x="4680234" y="1151177"/>
            <a:ext cx="5774645" cy="3302984"/>
          </a:xfrm>
          <a:prstGeom prst="rect">
            <a:avLst/>
          </a:prstGeom>
        </p:spPr>
        <p:txBody>
          <a:bodyPr vert="horz" lIns="91440" tIns="45720" rIns="91440" bIns="45720" rtlCol="0" anchor="b">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q"/>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8" name="Subtitle 2">
            <a:extLst>
              <a:ext uri="{FF2B5EF4-FFF2-40B4-BE49-F238E27FC236}">
                <a16:creationId xmlns:a16="http://schemas.microsoft.com/office/drawing/2014/main" id="{FDD54F4F-308F-C7C5-F637-11E8C0ED3287}"/>
              </a:ext>
            </a:extLst>
          </p:cNvPr>
          <p:cNvSpPr txBox="1">
            <a:spLocks/>
          </p:cNvSpPr>
          <p:nvPr/>
        </p:nvSpPr>
        <p:spPr>
          <a:xfrm>
            <a:off x="4060961" y="1685011"/>
            <a:ext cx="7677150" cy="2235315"/>
          </a:xfrm>
          <a:prstGeom prst="rect">
            <a:avLst/>
          </a:prstGeom>
        </p:spPr>
        <p:txBody>
          <a:bodyPr vert="horz" lIns="91440" tIns="45720" rIns="91440" bIns="45720" rtlCol="0" anchor="b">
            <a:normAutofit fontScale="92500" lnSpcReduction="20000"/>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ZHVI contains a measure of the typical home value and market changes across a given region and housing type. It reflects the typical value for homes in the 35th to 65th percentile range. </a:t>
            </a:r>
          </a:p>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Source : </a:t>
            </a:r>
            <a:r>
              <a:rPr lang="en-US" sz="1800" dirty="0">
                <a:latin typeface="Aptos" panose="020B0004020202020204" pitchFamily="34" charset="0"/>
                <a:hlinkClick r:id="rId5"/>
              </a:rPr>
              <a:t>https://www.zillow.com/research/data/</a:t>
            </a:r>
            <a:endParaRPr lang="en-US" sz="1800" dirty="0">
              <a:latin typeface="Aptos" panose="020B0004020202020204" pitchFamily="34" charset="0"/>
            </a:endParaRPr>
          </a:p>
          <a:p>
            <a:pPr algn="l">
              <a:buSzPts val="1000"/>
              <a:tabLst>
                <a:tab pos="457200" algn="l"/>
              </a:tabLst>
            </a:pPr>
            <a:r>
              <a:rPr lang="en-US" sz="1800" b="1" dirty="0">
                <a:latin typeface="Aptos" panose="020B0004020202020204" pitchFamily="34" charset="0"/>
              </a:rPr>
              <a:t>         </a:t>
            </a:r>
            <a:r>
              <a:rPr lang="en-US" sz="1800" dirty="0">
                <a:latin typeface="Aptos" panose="020B0004020202020204" pitchFamily="34" charset="0"/>
              </a:rPr>
              <a:t>It  contains attributes as below for 900 regions:</a:t>
            </a:r>
          </a:p>
          <a:p>
            <a:pPr marL="742950" lvl="1" indent="-285750" algn="l">
              <a:buSzPts val="1000"/>
              <a:buFont typeface="Wingdings" panose="05000000000000000000" pitchFamily="2" charset="2"/>
              <a:buChar char="ü"/>
              <a:tabLst>
                <a:tab pos="457200" algn="l"/>
              </a:tabLst>
            </a:pPr>
            <a:r>
              <a:rPr lang="en-US" sz="1400" dirty="0">
                <a:latin typeface="Aptos" panose="020B0004020202020204" pitchFamily="34" charset="0"/>
              </a:rPr>
              <a:t>Region Id</a:t>
            </a:r>
          </a:p>
          <a:p>
            <a:pPr marL="742950" lvl="1" indent="-285750" algn="l">
              <a:buSzPts val="1000"/>
              <a:buFont typeface="Wingdings" panose="05000000000000000000" pitchFamily="2" charset="2"/>
              <a:buChar char="ü"/>
              <a:tabLst>
                <a:tab pos="457200" algn="l"/>
              </a:tabLst>
            </a:pPr>
            <a:r>
              <a:rPr lang="en-US" sz="1400" dirty="0">
                <a:latin typeface="Aptos" panose="020B0004020202020204" pitchFamily="34" charset="0"/>
              </a:rPr>
              <a:t>Region Name</a:t>
            </a:r>
          </a:p>
          <a:p>
            <a:pPr marL="742950" lvl="1" indent="-285750" algn="l">
              <a:buSzPts val="1000"/>
              <a:buFont typeface="Wingdings" panose="05000000000000000000" pitchFamily="2" charset="2"/>
              <a:buChar char="ü"/>
              <a:tabLst>
                <a:tab pos="457200" algn="l"/>
              </a:tabLst>
            </a:pPr>
            <a:r>
              <a:rPr lang="en-US" sz="1400" dirty="0">
                <a:latin typeface="Aptos" panose="020B0004020202020204" pitchFamily="34" charset="0"/>
              </a:rPr>
              <a:t>State Name</a:t>
            </a:r>
          </a:p>
          <a:p>
            <a:pPr marL="742950" lvl="1" indent="-285750" algn="l">
              <a:buSzPts val="1000"/>
              <a:buFont typeface="Wingdings" panose="05000000000000000000" pitchFamily="2" charset="2"/>
              <a:buChar char="ü"/>
              <a:tabLst>
                <a:tab pos="457200" algn="l"/>
              </a:tabLst>
            </a:pPr>
            <a:r>
              <a:rPr lang="en-US" sz="1400" dirty="0">
                <a:latin typeface="Aptos" panose="020B0004020202020204" pitchFamily="34" charset="0"/>
              </a:rPr>
              <a:t>Median House Price monthly starting from 2000</a:t>
            </a:r>
          </a:p>
          <a:p>
            <a:pPr marL="628650" lvl="1" indent="-171450" algn="l">
              <a:buSzPts val="1000"/>
              <a:buFont typeface="Arial" panose="020B0604020202020204" pitchFamily="34" charset="0"/>
              <a:buChar char="•"/>
              <a:tabLst>
                <a:tab pos="457200" algn="l"/>
              </a:tabLst>
            </a:pPr>
            <a:endParaRPr lang="en-US" sz="14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endParaRPr lang="en-US" sz="1800" dirty="0">
              <a:latin typeface="Aptos" panose="020B0004020202020204" pitchFamily="34" charset="0"/>
            </a:endParaRPr>
          </a:p>
        </p:txBody>
      </p:sp>
      <p:pic>
        <p:nvPicPr>
          <p:cNvPr id="2059" name="Picture 11">
            <a:extLst>
              <a:ext uri="{FF2B5EF4-FFF2-40B4-BE49-F238E27FC236}">
                <a16:creationId xmlns:a16="http://schemas.microsoft.com/office/drawing/2014/main" id="{18F9BA99-AD33-853D-3096-A9E8DAF61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7295" y="3518305"/>
            <a:ext cx="7290816" cy="3054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3" name="Subtitle 2">
            <a:extLst>
              <a:ext uri="{FF2B5EF4-FFF2-40B4-BE49-F238E27FC236}">
                <a16:creationId xmlns:a16="http://schemas.microsoft.com/office/drawing/2014/main" id="{E8C16FED-5348-394E-8F75-DF015B0EE44C}"/>
              </a:ext>
            </a:extLst>
          </p:cNvPr>
          <p:cNvSpPr>
            <a:spLocks noGrp="1"/>
          </p:cNvSpPr>
          <p:nvPr/>
        </p:nvSpPr>
        <p:spPr>
          <a:xfrm>
            <a:off x="1336944" y="362287"/>
            <a:ext cx="10048742" cy="591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r>
              <a:rPr lang="en-US" sz="3600" dirty="0"/>
              <a:t>Zillow Home Value Forecast</a:t>
            </a:r>
            <a:endParaRPr lang="en-US" sz="1800" dirty="0">
              <a:effectLst/>
              <a:latin typeface="Aptos" panose="020B0004020202020204" pitchFamily="34" charset="0"/>
              <a:ea typeface="Aptos" panose="020B0004020202020204" pitchFamily="34" charset="0"/>
              <a:cs typeface="Aptos" panose="020B0004020202020204" pitchFamily="34" charset="0"/>
            </a:endParaRPr>
          </a:p>
        </p:txBody>
      </p:sp>
      <p:pic>
        <p:nvPicPr>
          <p:cNvPr id="4" name="Graphic 6" descr="House">
            <a:extLst>
              <a:ext uri="{FF2B5EF4-FFF2-40B4-BE49-F238E27FC236}">
                <a16:creationId xmlns:a16="http://schemas.microsoft.com/office/drawing/2014/main" id="{5E70EB20-1E71-ABBB-1249-EF6A794258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723" y="2156242"/>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5" name="Subtitle 2">
            <a:extLst>
              <a:ext uri="{FF2B5EF4-FFF2-40B4-BE49-F238E27FC236}">
                <a16:creationId xmlns:a16="http://schemas.microsoft.com/office/drawing/2014/main" id="{9DA6687B-91D1-311D-3183-231477E6F7D4}"/>
              </a:ext>
            </a:extLst>
          </p:cNvPr>
          <p:cNvSpPr txBox="1">
            <a:spLocks/>
          </p:cNvSpPr>
          <p:nvPr/>
        </p:nvSpPr>
        <p:spPr>
          <a:xfrm>
            <a:off x="4887498" y="1693065"/>
            <a:ext cx="5774645" cy="3302984"/>
          </a:xfrm>
          <a:prstGeom prst="rect">
            <a:avLst/>
          </a:prstGeom>
        </p:spPr>
        <p:txBody>
          <a:bodyPr vert="horz" lIns="91440" tIns="45720" rIns="91440" bIns="45720" rtlCol="0" anchor="b">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q"/>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6" name="Subtitle 2">
            <a:extLst>
              <a:ext uri="{FF2B5EF4-FFF2-40B4-BE49-F238E27FC236}">
                <a16:creationId xmlns:a16="http://schemas.microsoft.com/office/drawing/2014/main" id="{D1FE7B36-0C2D-4F24-1178-89BCFEE4D6CA}"/>
              </a:ext>
            </a:extLst>
          </p:cNvPr>
          <p:cNvSpPr txBox="1">
            <a:spLocks/>
          </p:cNvSpPr>
          <p:nvPr/>
        </p:nvSpPr>
        <p:spPr>
          <a:xfrm>
            <a:off x="4254127" y="1693065"/>
            <a:ext cx="7677150" cy="2235315"/>
          </a:xfrm>
          <a:prstGeom prst="rect">
            <a:avLst/>
          </a:prstGeom>
        </p:spPr>
        <p:txBody>
          <a:bodyPr vert="horz" lIns="91440" tIns="45720" rIns="91440" bIns="45720" rtlCol="0" anchor="b">
            <a:normAutofit fontScale="85000" lnSpcReduction="20000"/>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ZHVF </a:t>
            </a:r>
            <a:r>
              <a:rPr lang="en-US" sz="1400" b="0" i="0" dirty="0">
                <a:solidFill>
                  <a:srgbClr val="2A2A33"/>
                </a:solidFill>
                <a:effectLst/>
                <a:latin typeface="Open Sans" panose="020B0606030504020204" pitchFamily="34" charset="0"/>
              </a:rPr>
              <a:t>A month-ahead, quarter-ahead and year-ahead forecast of the Zillow Home Value Index (ZHVI). ZHVF is created using the all homes, mid-tier cut of ZHVI and is available both raw and smoothed, seasonally adjusted.</a:t>
            </a:r>
            <a:endParaRPr lang="en-US" sz="18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Source : </a:t>
            </a:r>
            <a:r>
              <a:rPr lang="en-US" sz="1800" dirty="0">
                <a:latin typeface="Aptos" panose="020B0004020202020204" pitchFamily="34" charset="0"/>
                <a:hlinkClick r:id="rId5"/>
              </a:rPr>
              <a:t>https://www.zillow.com/research/data/</a:t>
            </a:r>
            <a:endParaRPr lang="en-US" sz="1800" dirty="0">
              <a:latin typeface="Aptos" panose="020B0004020202020204" pitchFamily="34" charset="0"/>
            </a:endParaRPr>
          </a:p>
          <a:p>
            <a:pPr algn="l">
              <a:buSzPts val="1000"/>
              <a:tabLst>
                <a:tab pos="457200" algn="l"/>
              </a:tabLst>
            </a:pPr>
            <a:r>
              <a:rPr lang="en-US" sz="1800" b="1" dirty="0">
                <a:latin typeface="Aptos" panose="020B0004020202020204" pitchFamily="34" charset="0"/>
              </a:rPr>
              <a:t>         </a:t>
            </a:r>
            <a:r>
              <a:rPr lang="en-US" sz="1800" dirty="0">
                <a:latin typeface="Aptos" panose="020B0004020202020204" pitchFamily="34" charset="0"/>
              </a:rPr>
              <a:t>It  contains attributes as below :</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Region Id</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Region Name</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State Name</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Base Date</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Next Quarter Forecast</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Year End Forecast.</a:t>
            </a:r>
          </a:p>
          <a:p>
            <a:pPr marL="628650" lvl="1" indent="-171450" algn="l">
              <a:buSzPts val="1000"/>
              <a:buFont typeface="Arial" panose="020B0604020202020204" pitchFamily="34" charset="0"/>
              <a:buChar char="•"/>
              <a:tabLst>
                <a:tab pos="457200" algn="l"/>
              </a:tabLst>
            </a:pPr>
            <a:endParaRPr lang="en-US" sz="14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endParaRPr lang="en-US" sz="1800" dirty="0">
              <a:latin typeface="Aptos" panose="020B0004020202020204" pitchFamily="34" charset="0"/>
            </a:endParaRPr>
          </a:p>
        </p:txBody>
      </p:sp>
      <p:pic>
        <p:nvPicPr>
          <p:cNvPr id="3079" name="Picture 7">
            <a:extLst>
              <a:ext uri="{FF2B5EF4-FFF2-40B4-BE49-F238E27FC236}">
                <a16:creationId xmlns:a16="http://schemas.microsoft.com/office/drawing/2014/main" id="{EEB7F30C-B168-5A45-9624-ACE793DE68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942" y="3507435"/>
            <a:ext cx="7789519" cy="3211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 name="Subtitle 2">
            <a:extLst>
              <a:ext uri="{FF2B5EF4-FFF2-40B4-BE49-F238E27FC236}">
                <a16:creationId xmlns:a16="http://schemas.microsoft.com/office/drawing/2014/main" id="{0FDC7327-3C2C-B242-F103-0E097AB1A149}"/>
              </a:ext>
            </a:extLst>
          </p:cNvPr>
          <p:cNvSpPr>
            <a:spLocks noGrp="1"/>
          </p:cNvSpPr>
          <p:nvPr/>
        </p:nvSpPr>
        <p:spPr>
          <a:xfrm>
            <a:off x="1349136" y="559997"/>
            <a:ext cx="10048742" cy="59118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a:r>
              <a:rPr lang="en-US" sz="3600" dirty="0"/>
              <a:t>US Bureau of Economic Analysis</a:t>
            </a:r>
            <a:endParaRPr lang="en-US" sz="1800" dirty="0">
              <a:effectLst/>
              <a:latin typeface="Aptos" panose="020B0004020202020204" pitchFamily="34" charset="0"/>
              <a:ea typeface="Aptos" panose="020B0004020202020204" pitchFamily="34" charset="0"/>
              <a:cs typeface="Aptos" panose="020B0004020202020204" pitchFamily="34" charset="0"/>
            </a:endParaRPr>
          </a:p>
        </p:txBody>
      </p:sp>
      <p:pic>
        <p:nvPicPr>
          <p:cNvPr id="3" name="Graphic 6" descr="House">
            <a:extLst>
              <a:ext uri="{FF2B5EF4-FFF2-40B4-BE49-F238E27FC236}">
                <a16:creationId xmlns:a16="http://schemas.microsoft.com/office/drawing/2014/main" id="{A9E79EDE-22DD-CAB0-BE03-61BFF34691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723" y="2156242"/>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4" name="Subtitle 2">
            <a:extLst>
              <a:ext uri="{FF2B5EF4-FFF2-40B4-BE49-F238E27FC236}">
                <a16:creationId xmlns:a16="http://schemas.microsoft.com/office/drawing/2014/main" id="{DE7D8015-CF43-A4A1-1D33-6FDCC29BB08A}"/>
              </a:ext>
            </a:extLst>
          </p:cNvPr>
          <p:cNvSpPr txBox="1">
            <a:spLocks/>
          </p:cNvSpPr>
          <p:nvPr/>
        </p:nvSpPr>
        <p:spPr>
          <a:xfrm>
            <a:off x="4887498" y="1693065"/>
            <a:ext cx="5774645" cy="3302984"/>
          </a:xfrm>
          <a:prstGeom prst="rect">
            <a:avLst/>
          </a:prstGeom>
        </p:spPr>
        <p:txBody>
          <a:bodyPr vert="horz" lIns="91440" tIns="45720" rIns="91440" bIns="45720" rtlCol="0" anchor="b">
            <a:normAutofit/>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 typeface="Wingdings" panose="05000000000000000000" pitchFamily="2" charset="2"/>
              <a:buChar char="q"/>
            </a:pPr>
            <a:endParaRPr lang="en-US" sz="1400" dirty="0">
              <a:solidFill>
                <a:schemeClr val="tx2"/>
              </a:solidFill>
              <a:latin typeface="Roboto" panose="02000000000000000000" pitchFamily="2" charset="0"/>
              <a:ea typeface="Roboto" panose="02000000000000000000" pitchFamily="2" charset="0"/>
              <a:cs typeface="Roboto" panose="02000000000000000000" pitchFamily="2" charset="0"/>
            </a:endParaRPr>
          </a:p>
        </p:txBody>
      </p:sp>
      <p:sp>
        <p:nvSpPr>
          <p:cNvPr id="5" name="Subtitle 2">
            <a:extLst>
              <a:ext uri="{FF2B5EF4-FFF2-40B4-BE49-F238E27FC236}">
                <a16:creationId xmlns:a16="http://schemas.microsoft.com/office/drawing/2014/main" id="{66E0B1D7-7254-1538-D93A-EBFA8B7821BF}"/>
              </a:ext>
            </a:extLst>
          </p:cNvPr>
          <p:cNvSpPr txBox="1">
            <a:spLocks/>
          </p:cNvSpPr>
          <p:nvPr/>
        </p:nvSpPr>
        <p:spPr>
          <a:xfrm>
            <a:off x="4254127" y="1693065"/>
            <a:ext cx="7677150" cy="2235315"/>
          </a:xfrm>
          <a:prstGeom prst="rect">
            <a:avLst/>
          </a:prstGeom>
        </p:spPr>
        <p:txBody>
          <a:bodyPr vert="horz" lIns="91440" tIns="45720" rIns="91440" bIns="45720" rtlCol="0" anchor="b">
            <a:normAutofit lnSpcReduction="10000"/>
          </a:bodyPr>
          <a:lstStyle>
            <a:defPPr>
              <a:defRPr lang="en-US"/>
            </a:defPPr>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SzPts val="1000"/>
              <a:buFont typeface="Symbol" panose="05050102010706020507" pitchFamily="18" charset="2"/>
              <a:buChar char=""/>
              <a:tabLst>
                <a:tab pos="457200" algn="l"/>
              </a:tabLst>
            </a:pPr>
            <a:r>
              <a:rPr lang="en-US" sz="1400" b="1" dirty="0"/>
              <a:t>BEA</a:t>
            </a:r>
            <a:r>
              <a:rPr lang="en-US" sz="1400" dirty="0"/>
              <a:t> is a division of the U.S. Department of Commerce that provides important economic data, such as GDP, personal income, and other key economic indicators. </a:t>
            </a:r>
          </a:p>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Source : </a:t>
            </a:r>
            <a:r>
              <a:rPr lang="en-US" sz="1800" dirty="0">
                <a:latin typeface="Aptos" panose="020B0004020202020204" pitchFamily="34" charset="0"/>
                <a:hlinkClick r:id="rId5"/>
              </a:rPr>
              <a:t>BEA Data Table</a:t>
            </a:r>
            <a:endParaRPr lang="en-US" sz="18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r>
              <a:rPr lang="en-US" sz="1800" dirty="0">
                <a:latin typeface="Aptos" panose="020B0004020202020204" pitchFamily="34" charset="0"/>
              </a:rPr>
              <a:t>It  contains attributes as below :</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Geo Name</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Description</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Unit</a:t>
            </a:r>
          </a:p>
          <a:p>
            <a:pPr marL="628650" lvl="1" indent="-171450" algn="l">
              <a:buSzPts val="1000"/>
              <a:buFont typeface="Arial" panose="020B0604020202020204" pitchFamily="34" charset="0"/>
              <a:buChar char="•"/>
              <a:tabLst>
                <a:tab pos="457200" algn="l"/>
              </a:tabLst>
            </a:pPr>
            <a:r>
              <a:rPr lang="en-US" sz="1400" dirty="0">
                <a:latin typeface="Aptos" panose="020B0004020202020204" pitchFamily="34" charset="0"/>
              </a:rPr>
              <a:t>Yearly Volume</a:t>
            </a:r>
          </a:p>
          <a:p>
            <a:pPr marL="628650" lvl="1" indent="-171450" algn="l">
              <a:buSzPts val="1000"/>
              <a:buFont typeface="Arial" panose="020B0604020202020204" pitchFamily="34" charset="0"/>
              <a:buChar char="•"/>
              <a:tabLst>
                <a:tab pos="457200" algn="l"/>
              </a:tabLst>
            </a:pPr>
            <a:endParaRPr lang="en-US" sz="1400" dirty="0">
              <a:latin typeface="Aptos" panose="020B0004020202020204" pitchFamily="34" charset="0"/>
            </a:endParaRPr>
          </a:p>
          <a:p>
            <a:pPr marL="342900" indent="-342900" algn="l">
              <a:buSzPts val="1000"/>
              <a:buFont typeface="Symbol" panose="05050102010706020507" pitchFamily="18" charset="2"/>
              <a:buChar char=""/>
              <a:tabLst>
                <a:tab pos="457200" algn="l"/>
              </a:tabLst>
            </a:pPr>
            <a:endParaRPr lang="en-US" sz="1800" dirty="0">
              <a:latin typeface="Aptos" panose="020B0004020202020204" pitchFamily="34" charset="0"/>
            </a:endParaRPr>
          </a:p>
        </p:txBody>
      </p:sp>
      <p:pic>
        <p:nvPicPr>
          <p:cNvPr id="4098" name="Picture 2">
            <a:extLst>
              <a:ext uri="{FF2B5EF4-FFF2-40B4-BE49-F238E27FC236}">
                <a16:creationId xmlns:a16="http://schemas.microsoft.com/office/drawing/2014/main" id="{91047DD0-841D-D33F-BA4F-895B1C14EC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4126" y="3429000"/>
            <a:ext cx="7677149" cy="2715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a:spLocks noGrp="1"/>
          </p:cNvSpPr>
          <p:nvPr>
            <p:ph type="subTitle" idx="1"/>
          </p:nvPr>
        </p:nvSpPr>
        <p:spPr>
          <a:xfrm>
            <a:off x="1439900" y="309740"/>
            <a:ext cx="10048742" cy="591180"/>
          </a:xfrm>
          <a:prstGeom prst="rect">
            <a:avLst/>
          </a:prstGeom>
          <a:noFill/>
          <a:ln>
            <a:noFill/>
          </a:ln>
        </p:spPr>
        <p:txBody>
          <a:bodyPr spcFirstLastPara="1" wrap="square" lIns="91425" tIns="45700" rIns="91425" bIns="45700" anchor="b" anchorCtr="0">
            <a:noAutofit/>
          </a:bodyPr>
          <a:lstStyle/>
          <a:p>
            <a:pPr marL="457200" lvl="0" indent="-406400" algn="ctr" rtl="0">
              <a:lnSpc>
                <a:spcPct val="90000"/>
              </a:lnSpc>
              <a:spcBef>
                <a:spcPts val="1000"/>
              </a:spcBef>
              <a:spcAft>
                <a:spcPts val="0"/>
              </a:spcAft>
              <a:buClr>
                <a:schemeClr val="dk1"/>
              </a:buClr>
              <a:buSzPts val="2400"/>
              <a:buNone/>
            </a:pPr>
            <a:r>
              <a:rPr lang="en-US" sz="2000">
                <a:latin typeface="Times New Roman"/>
                <a:ea typeface="Times New Roman"/>
                <a:cs typeface="Times New Roman"/>
                <a:sym typeface="Times New Roman"/>
              </a:rPr>
              <a:t>Literature Review</a:t>
            </a:r>
            <a:endParaRPr/>
          </a:p>
          <a:p>
            <a:pPr marL="457200" lvl="0" indent="-406400" algn="ctr" rtl="0">
              <a:lnSpc>
                <a:spcPct val="90000"/>
              </a:lnSpc>
              <a:spcBef>
                <a:spcPts val="1000"/>
              </a:spcBef>
              <a:spcAft>
                <a:spcPts val="0"/>
              </a:spcAft>
              <a:buClr>
                <a:schemeClr val="dk1"/>
              </a:buClr>
              <a:buSzPts val="2400"/>
              <a:buNone/>
            </a:pPr>
            <a:r>
              <a:rPr lang="en-US" sz="2000" b="1" i="0">
                <a:solidFill>
                  <a:srgbClr val="222222"/>
                </a:solidFill>
                <a:latin typeface="Times New Roman"/>
                <a:ea typeface="Times New Roman"/>
                <a:cs typeface="Times New Roman"/>
                <a:sym typeface="Times New Roman"/>
              </a:rPr>
              <a:t>Housing Price Prediction Using Machine Learning Algorithms in COVID-19 Times</a:t>
            </a:r>
            <a:endParaRPr sz="2000">
              <a:latin typeface="Times New Roman"/>
              <a:ea typeface="Times New Roman"/>
              <a:cs typeface="Times New Roman"/>
              <a:sym typeface="Times New Roman"/>
            </a:endParaRPr>
          </a:p>
        </p:txBody>
      </p:sp>
      <p:pic>
        <p:nvPicPr>
          <p:cNvPr id="208" name="Google Shape;208;p22"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209" name="Google Shape;209;p22"/>
          <p:cNvSpPr txBox="1"/>
          <p:nvPr/>
        </p:nvSpPr>
        <p:spPr>
          <a:xfrm>
            <a:off x="4350300" y="1405939"/>
            <a:ext cx="7501230" cy="496052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500" b="1"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b="1"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500" b="1" i="0" u="none" strike="noStrike" cap="none">
              <a:solidFill>
                <a:srgbClr val="222222"/>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500" b="1" i="0" u="none" strike="noStrike" cap="none">
                <a:solidFill>
                  <a:srgbClr val="222222"/>
                </a:solidFill>
                <a:latin typeface="Times New Roman"/>
                <a:ea typeface="Times New Roman"/>
                <a:cs typeface="Times New Roman"/>
                <a:sym typeface="Times New Roman"/>
              </a:rPr>
              <a:t>	</a:t>
            </a:r>
            <a:endParaRPr/>
          </a:p>
          <a:p>
            <a:pPr marL="0" marR="0" lvl="0" indent="0" algn="l" rtl="0">
              <a:lnSpc>
                <a:spcPct val="120000"/>
              </a:lnSpc>
              <a:spcBef>
                <a:spcPts val="0"/>
              </a:spcBef>
              <a:spcAft>
                <a:spcPts val="0"/>
              </a:spcAft>
              <a:buNone/>
            </a:pPr>
            <a:br>
              <a:rPr lang="en-US" sz="1500" b="0" i="0" u="none" strike="noStrike" cap="none">
                <a:solidFill>
                  <a:srgbClr val="222222"/>
                </a:solidFill>
                <a:latin typeface="Times New Roman"/>
                <a:ea typeface="Times New Roman"/>
                <a:cs typeface="Times New Roman"/>
                <a:sym typeface="Times New Roman"/>
              </a:rPr>
            </a:br>
            <a:r>
              <a:rPr lang="en-US" sz="1500" b="1" i="0" u="none" strike="noStrike" cap="none">
                <a:solidFill>
                  <a:srgbClr val="222222"/>
                </a:solidFill>
                <a:latin typeface="Times New Roman"/>
                <a:ea typeface="Times New Roman"/>
                <a:cs typeface="Times New Roman"/>
                <a:sym typeface="Times New Roman"/>
              </a:rPr>
              <a:t>Authors:</a:t>
            </a:r>
            <a:r>
              <a:rPr lang="en-US" sz="1500" b="0" i="0" u="none" strike="noStrike" cap="none">
                <a:solidFill>
                  <a:srgbClr val="222222"/>
                </a:solidFill>
                <a:latin typeface="Times New Roman"/>
                <a:ea typeface="Times New Roman"/>
                <a:cs typeface="Times New Roman"/>
                <a:sym typeface="Times New Roman"/>
              </a:rPr>
              <a:t> Raul-Tomas Mora-Garcia, Maria-Francisca Cespedes-Lopez, V. Raul Perez-Sanchez</a:t>
            </a:r>
            <a:br>
              <a:rPr lang="en-US" sz="1500" b="0" i="0" u="none" strike="noStrike" cap="none">
                <a:solidFill>
                  <a:srgbClr val="222222"/>
                </a:solidFill>
                <a:latin typeface="Times New Roman"/>
                <a:ea typeface="Times New Roman"/>
                <a:cs typeface="Times New Roman"/>
                <a:sym typeface="Times New Roman"/>
              </a:rPr>
            </a:br>
            <a:r>
              <a:rPr lang="en-US" sz="1500" b="1" i="0" u="none" strike="noStrike" cap="none">
                <a:solidFill>
                  <a:srgbClr val="222222"/>
                </a:solidFill>
                <a:latin typeface="Times New Roman"/>
                <a:ea typeface="Times New Roman"/>
                <a:cs typeface="Times New Roman"/>
                <a:sym typeface="Times New Roman"/>
              </a:rPr>
              <a:t>Published in:</a:t>
            </a:r>
            <a:r>
              <a:rPr lang="en-US" sz="1500" b="0" i="0" u="none" strike="noStrike" cap="none">
                <a:solidFill>
                  <a:srgbClr val="222222"/>
                </a:solidFill>
                <a:latin typeface="Times New Roman"/>
                <a:ea typeface="Times New Roman"/>
                <a:cs typeface="Times New Roman"/>
                <a:sym typeface="Times New Roman"/>
              </a:rPr>
              <a:t> </a:t>
            </a:r>
            <a:r>
              <a:rPr lang="en-US" sz="1500" b="0" i="1" u="none" strike="noStrike" cap="none">
                <a:solidFill>
                  <a:srgbClr val="222222"/>
                </a:solidFill>
                <a:latin typeface="Times New Roman"/>
                <a:ea typeface="Times New Roman"/>
                <a:cs typeface="Times New Roman"/>
                <a:sym typeface="Times New Roman"/>
              </a:rPr>
              <a:t>Land</a:t>
            </a:r>
            <a:r>
              <a:rPr lang="en-US" sz="1500" b="0" i="0" u="none" strike="noStrike" cap="none">
                <a:solidFill>
                  <a:srgbClr val="222222"/>
                </a:solidFill>
                <a:latin typeface="Times New Roman"/>
                <a:ea typeface="Times New Roman"/>
                <a:cs typeface="Times New Roman"/>
                <a:sym typeface="Times New Roman"/>
              </a:rPr>
              <a:t> Journal, 2022</a:t>
            </a:r>
            <a:endParaRPr/>
          </a:p>
          <a:p>
            <a:pPr marL="0" marR="0" lvl="0" indent="0" algn="l" rtl="0">
              <a:lnSpc>
                <a:spcPct val="120000"/>
              </a:lnSpc>
              <a:spcBef>
                <a:spcPts val="0"/>
              </a:spcBef>
              <a:spcAft>
                <a:spcPts val="0"/>
              </a:spcAft>
              <a:buNone/>
            </a:pPr>
            <a:r>
              <a:rPr lang="en-US" sz="1500" b="1" i="0" u="sng" strike="noStrike" cap="none">
                <a:solidFill>
                  <a:srgbClr val="000000"/>
                </a:solidFill>
                <a:latin typeface="Times New Roman"/>
                <a:ea typeface="Times New Roman"/>
                <a:cs typeface="Times New Roman"/>
                <a:sym typeface="Times New Roman"/>
              </a:rPr>
              <a:t>Objective:</a:t>
            </a:r>
            <a:endParaRPr/>
          </a:p>
          <a:p>
            <a:pPr marL="0" marR="0" lvl="0" indent="-95250" algn="l" rtl="0">
              <a:lnSpc>
                <a:spcPct val="12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 New Roman"/>
                <a:ea typeface="Times New Roman"/>
                <a:cs typeface="Times New Roman"/>
                <a:sym typeface="Times New Roman"/>
              </a:rPr>
              <a:t>Identify the best </a:t>
            </a:r>
            <a:r>
              <a:rPr lang="en-US" sz="1500" b="1" i="0" u="none" strike="noStrike" cap="none">
                <a:solidFill>
                  <a:srgbClr val="000000"/>
                </a:solidFill>
                <a:latin typeface="Times New Roman"/>
                <a:ea typeface="Times New Roman"/>
                <a:cs typeface="Times New Roman"/>
                <a:sym typeface="Times New Roman"/>
              </a:rPr>
              <a:t>machine learning (ML) models</a:t>
            </a:r>
            <a:r>
              <a:rPr lang="en-US" sz="1500" b="0" i="0" u="none" strike="noStrike" cap="none">
                <a:solidFill>
                  <a:srgbClr val="000000"/>
                </a:solidFill>
                <a:latin typeface="Times New Roman"/>
                <a:ea typeface="Times New Roman"/>
                <a:cs typeface="Times New Roman"/>
                <a:sym typeface="Times New Roman"/>
              </a:rPr>
              <a:t> for predicting house prices.</a:t>
            </a:r>
            <a:endParaRPr/>
          </a:p>
          <a:p>
            <a:pPr marL="0" marR="0" lvl="0" indent="-95250" algn="l" rtl="0">
              <a:lnSpc>
                <a:spcPct val="120000"/>
              </a:lnSpc>
              <a:spcBef>
                <a:spcPts val="0"/>
              </a:spcBef>
              <a:spcAft>
                <a:spcPts val="0"/>
              </a:spcAft>
              <a:buClr>
                <a:srgbClr val="000000"/>
              </a:buClr>
              <a:buSzPts val="1500"/>
              <a:buFont typeface="Arial"/>
              <a:buChar char="•"/>
            </a:pPr>
            <a:r>
              <a:rPr lang="en-US" sz="1500" b="0" i="0" u="none" strike="noStrike" cap="none">
                <a:solidFill>
                  <a:srgbClr val="000000"/>
                </a:solidFill>
                <a:latin typeface="Times New Roman"/>
                <a:ea typeface="Times New Roman"/>
                <a:cs typeface="Times New Roman"/>
                <a:sym typeface="Times New Roman"/>
              </a:rPr>
              <a:t>Assess the impact of </a:t>
            </a:r>
            <a:r>
              <a:rPr lang="en-US" sz="1500" b="1" i="0" u="none" strike="noStrike" cap="none">
                <a:solidFill>
                  <a:srgbClr val="000000"/>
                </a:solidFill>
                <a:latin typeface="Times New Roman"/>
                <a:ea typeface="Times New Roman"/>
                <a:cs typeface="Times New Roman"/>
                <a:sym typeface="Times New Roman"/>
              </a:rPr>
              <a:t>COVID-19</a:t>
            </a:r>
            <a:r>
              <a:rPr lang="en-US" sz="1500" b="0" i="0" u="none" strike="noStrike" cap="none">
                <a:solidFill>
                  <a:srgbClr val="000000"/>
                </a:solidFill>
                <a:latin typeface="Times New Roman"/>
                <a:ea typeface="Times New Roman"/>
                <a:cs typeface="Times New Roman"/>
                <a:sym typeface="Times New Roman"/>
              </a:rPr>
              <a:t> on real estate prices in </a:t>
            </a:r>
            <a:r>
              <a:rPr lang="en-US" sz="1500" b="1" i="0" u="none" strike="noStrike" cap="none">
                <a:solidFill>
                  <a:srgbClr val="000000"/>
                </a:solidFill>
                <a:latin typeface="Times New Roman"/>
                <a:ea typeface="Times New Roman"/>
                <a:cs typeface="Times New Roman"/>
                <a:sym typeface="Times New Roman"/>
              </a:rPr>
              <a:t>Alicante, Spain</a:t>
            </a:r>
            <a:r>
              <a:rPr lang="en-US" sz="1500" b="0" i="0" u="none" strike="noStrike" cap="none">
                <a:solidFill>
                  <a:srgbClr val="000000"/>
                </a:solidFill>
                <a:latin typeface="Times New Roman"/>
                <a:ea typeface="Times New Roman"/>
                <a:cs typeface="Times New Roman"/>
                <a:sym typeface="Times New Roman"/>
              </a:rPr>
              <a:t>.</a:t>
            </a:r>
            <a:endParaRPr/>
          </a:p>
          <a:p>
            <a:pPr marL="0" marR="0" lvl="0" indent="0" algn="l" rtl="0">
              <a:lnSpc>
                <a:spcPct val="120000"/>
              </a:lnSpc>
              <a:spcBef>
                <a:spcPts val="0"/>
              </a:spcBef>
              <a:spcAft>
                <a:spcPts val="0"/>
              </a:spcAft>
              <a:buNone/>
            </a:pPr>
            <a:r>
              <a:rPr lang="en-US" sz="1500" b="1" i="0" u="sng" strike="noStrike" cap="none">
                <a:solidFill>
                  <a:srgbClr val="000000"/>
                </a:solidFill>
                <a:latin typeface="Times New Roman"/>
                <a:ea typeface="Times New Roman"/>
                <a:cs typeface="Times New Roman"/>
                <a:sym typeface="Times New Roman"/>
              </a:rPr>
              <a:t>Methodology:</a:t>
            </a:r>
            <a:endParaRPr/>
          </a:p>
          <a:p>
            <a:pPr marL="0" marR="0" lvl="0" indent="-952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Data Sources:</a:t>
            </a:r>
            <a:endParaRPr sz="1500" b="0" i="0" u="none" strike="noStrike" cap="none">
              <a:solidFill>
                <a:srgbClr val="000000"/>
              </a:solidFill>
              <a:latin typeface="Times New Roman"/>
              <a:ea typeface="Times New Roman"/>
              <a:cs typeface="Times New Roman"/>
              <a:sym typeface="Times New Roman"/>
            </a:endParaRPr>
          </a:p>
          <a:p>
            <a:pPr marL="742950" marR="0" lvl="1" indent="-2857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Real estate listings</a:t>
            </a:r>
            <a:r>
              <a:rPr lang="en-US" sz="1500" b="0" i="0" u="none" strike="noStrike" cap="none">
                <a:solidFill>
                  <a:srgbClr val="000000"/>
                </a:solidFill>
                <a:latin typeface="Times New Roman"/>
                <a:ea typeface="Times New Roman"/>
                <a:cs typeface="Times New Roman"/>
                <a:sym typeface="Times New Roman"/>
              </a:rPr>
              <a:t> (prices, property features, amenities).</a:t>
            </a:r>
            <a:endParaRPr/>
          </a:p>
          <a:p>
            <a:pPr marL="742950" marR="0" lvl="1" indent="-2857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Georeferenced data</a:t>
            </a:r>
            <a:r>
              <a:rPr lang="en-US" sz="1500" b="0" i="0" u="none" strike="noStrike" cap="none">
                <a:solidFill>
                  <a:srgbClr val="000000"/>
                </a:solidFill>
                <a:latin typeface="Times New Roman"/>
                <a:ea typeface="Times New Roman"/>
                <a:cs typeface="Times New Roman"/>
                <a:sym typeface="Times New Roman"/>
              </a:rPr>
              <a:t> integrating:</a:t>
            </a:r>
            <a:endParaRPr/>
          </a:p>
          <a:p>
            <a:pPr marL="1143000" marR="0" lvl="2" indent="-22860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Cadastral records</a:t>
            </a:r>
            <a:r>
              <a:rPr lang="en-US" sz="1500" b="0" i="0" u="none" strike="noStrike" cap="none">
                <a:solidFill>
                  <a:srgbClr val="000000"/>
                </a:solidFill>
                <a:latin typeface="Times New Roman"/>
                <a:ea typeface="Times New Roman"/>
                <a:cs typeface="Times New Roman"/>
                <a:sym typeface="Times New Roman"/>
              </a:rPr>
              <a:t> (property age, floor area, density).</a:t>
            </a:r>
            <a:endParaRPr/>
          </a:p>
          <a:p>
            <a:pPr marL="1143000" marR="0" lvl="2" indent="-22860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Socio-economic indicators</a:t>
            </a:r>
            <a:r>
              <a:rPr lang="en-US" sz="1500" b="0" i="0" u="none" strike="noStrike" cap="none">
                <a:solidFill>
                  <a:srgbClr val="000000"/>
                </a:solidFill>
                <a:latin typeface="Times New Roman"/>
                <a:ea typeface="Times New Roman"/>
                <a:cs typeface="Times New Roman"/>
                <a:sym typeface="Times New Roman"/>
              </a:rPr>
              <a:t> (income levels, population trends).</a:t>
            </a:r>
            <a:endParaRPr/>
          </a:p>
          <a:p>
            <a:pPr marL="1143000" marR="0" lvl="2" indent="-22860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Satellite imagery</a:t>
            </a:r>
            <a:r>
              <a:rPr lang="en-US" sz="1500" b="0" i="0" u="none" strike="noStrike" cap="none">
                <a:solidFill>
                  <a:srgbClr val="000000"/>
                </a:solidFill>
                <a:latin typeface="Times New Roman"/>
                <a:ea typeface="Times New Roman"/>
                <a:cs typeface="Times New Roman"/>
                <a:sym typeface="Times New Roman"/>
              </a:rPr>
              <a:t> (vegetation index, proximity to coast/parks).</a:t>
            </a:r>
            <a:endParaRPr/>
          </a:p>
          <a:p>
            <a:pPr marL="0" marR="0" lvl="0" indent="-952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Machine Learning Models Applied:</a:t>
            </a:r>
            <a:endParaRPr sz="1500" b="0" i="0" u="none" strike="noStrike" cap="none">
              <a:solidFill>
                <a:srgbClr val="000000"/>
              </a:solidFill>
              <a:latin typeface="Times New Roman"/>
              <a:ea typeface="Times New Roman"/>
              <a:cs typeface="Times New Roman"/>
              <a:sym typeface="Times New Roman"/>
            </a:endParaRPr>
          </a:p>
          <a:p>
            <a:pPr marL="742950" marR="0" lvl="1" indent="-2857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Boosting algorithms</a:t>
            </a:r>
            <a:r>
              <a:rPr lang="en-US" sz="1500" b="0" i="0" u="none" strike="noStrike" cap="none">
                <a:solidFill>
                  <a:srgbClr val="000000"/>
                </a:solidFill>
                <a:latin typeface="Times New Roman"/>
                <a:ea typeface="Times New Roman"/>
                <a:cs typeface="Times New Roman"/>
                <a:sym typeface="Times New Roman"/>
              </a:rPr>
              <a:t>: Gradient Boosting, XGBoost, LightGBM.</a:t>
            </a:r>
            <a:endParaRPr/>
          </a:p>
          <a:p>
            <a:pPr marL="742950" marR="0" lvl="1" indent="-2857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Bagging algorithms</a:t>
            </a:r>
            <a:r>
              <a:rPr lang="en-US" sz="1500" b="0" i="0" u="none" strike="noStrike" cap="none">
                <a:solidFill>
                  <a:srgbClr val="000000"/>
                </a:solidFill>
                <a:latin typeface="Times New Roman"/>
                <a:ea typeface="Times New Roman"/>
                <a:cs typeface="Times New Roman"/>
                <a:sym typeface="Times New Roman"/>
              </a:rPr>
              <a:t>: Random Forest, Extra-Trees.</a:t>
            </a:r>
            <a:endParaRPr/>
          </a:p>
          <a:p>
            <a:pPr marL="742950" marR="0" lvl="1" indent="-2857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Baseline model</a:t>
            </a:r>
            <a:r>
              <a:rPr lang="en-US" sz="1500" b="0" i="0" u="none" strike="noStrike" cap="none">
                <a:solidFill>
                  <a:srgbClr val="000000"/>
                </a:solidFill>
                <a:latin typeface="Times New Roman"/>
                <a:ea typeface="Times New Roman"/>
                <a:cs typeface="Times New Roman"/>
                <a:sym typeface="Times New Roman"/>
              </a:rPr>
              <a:t>: Linear Regression.</a:t>
            </a:r>
            <a:endParaRPr/>
          </a:p>
          <a:p>
            <a:pPr marL="0" marR="0" lvl="0" indent="-95250" algn="l" rtl="0">
              <a:lnSpc>
                <a:spcPct val="120000"/>
              </a:lnSpc>
              <a:spcBef>
                <a:spcPts val="0"/>
              </a:spcBef>
              <a:spcAft>
                <a:spcPts val="0"/>
              </a:spcAft>
              <a:buClr>
                <a:srgbClr val="000000"/>
              </a:buClr>
              <a:buSzPts val="1500"/>
              <a:buFont typeface="Arial"/>
              <a:buChar char="•"/>
            </a:pPr>
            <a:r>
              <a:rPr lang="en-US" sz="1500" b="1" i="0" u="none" strike="noStrike" cap="none">
                <a:solidFill>
                  <a:srgbClr val="000000"/>
                </a:solidFill>
                <a:latin typeface="Times New Roman"/>
                <a:ea typeface="Times New Roman"/>
                <a:cs typeface="Times New Roman"/>
                <a:sym typeface="Times New Roman"/>
              </a:rPr>
              <a:t>Evaluation Criteria:</a:t>
            </a:r>
            <a:r>
              <a:rPr lang="en-US" sz="1500" b="0" i="0" u="none" strike="noStrike" cap="none">
                <a:solidFill>
                  <a:srgbClr val="000000"/>
                </a:solidFill>
                <a:latin typeface="Times New Roman"/>
                <a:ea typeface="Times New Roman"/>
                <a:cs typeface="Times New Roman"/>
                <a:sym typeface="Times New Roman"/>
              </a:rPr>
              <a:t> Model accuracy, overfitting, and feature importance.</a:t>
            </a:r>
            <a:endParaRPr/>
          </a:p>
          <a:p>
            <a:pPr marL="0" marR="0" lvl="0" indent="0" algn="l" rtl="0">
              <a:lnSpc>
                <a:spcPct val="120000"/>
              </a:lnSpc>
              <a:spcBef>
                <a:spcPts val="0"/>
              </a:spcBef>
              <a:spcAft>
                <a:spcPts val="0"/>
              </a:spcAft>
              <a:buNone/>
            </a:pPr>
            <a:r>
              <a:rPr lang="en-US" sz="1500" b="0" i="0" u="sng" strike="noStrike" cap="none">
                <a:solidFill>
                  <a:srgbClr val="1155CC"/>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https://www.mdpi.com/2073-445X/11/11/2100</a:t>
            </a:r>
            <a:endParaRPr sz="1500" b="0" i="0" u="none" strike="noStrike" cap="none">
              <a:solidFill>
                <a:srgbClr val="1155CC"/>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22222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6"/>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457200" lvl="0" indent="-406400" algn="ctr" rtl="0">
              <a:lnSpc>
                <a:spcPct val="90000"/>
              </a:lnSpc>
              <a:spcBef>
                <a:spcPts val="1000"/>
              </a:spcBef>
              <a:spcAft>
                <a:spcPts val="0"/>
              </a:spcAft>
              <a:buClr>
                <a:schemeClr val="dk1"/>
              </a:buClr>
              <a:buSzPts val="2400"/>
              <a:buNone/>
            </a:pPr>
            <a:r>
              <a:rPr lang="en-US" sz="2000" b="1">
                <a:latin typeface="Times New Roman"/>
                <a:ea typeface="Times New Roman"/>
                <a:cs typeface="Times New Roman"/>
                <a:sym typeface="Times New Roman"/>
              </a:rPr>
              <a:t>Key Findings, Factors, and Conclusion</a:t>
            </a:r>
            <a:endParaRPr/>
          </a:p>
        </p:txBody>
      </p:sp>
      <p:pic>
        <p:nvPicPr>
          <p:cNvPr id="215" name="Google Shape;215;p36"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216" name="Google Shape;216;p36"/>
          <p:cNvSpPr txBox="1"/>
          <p:nvPr/>
        </p:nvSpPr>
        <p:spPr>
          <a:xfrm>
            <a:off x="4318612" y="900920"/>
            <a:ext cx="7532917" cy="5576997"/>
          </a:xfrm>
          <a:prstGeom prst="rect">
            <a:avLst/>
          </a:prstGeom>
          <a:noFill/>
          <a:ln>
            <a:noFill/>
          </a:ln>
        </p:spPr>
        <p:txBody>
          <a:bodyPr spcFirstLastPara="1" wrap="square" lIns="91425" tIns="45700" rIns="91425" bIns="45700" anchor="b" anchorCtr="0">
            <a:normAutofit/>
          </a:bodyPr>
          <a:lstStyle/>
          <a:p>
            <a:pPr marL="0" marR="0" lvl="0" indent="0" algn="l" rtl="0">
              <a:lnSpc>
                <a:spcPct val="100000"/>
              </a:lnSpc>
              <a:spcBef>
                <a:spcPts val="0"/>
              </a:spcBef>
              <a:spcAft>
                <a:spcPts val="0"/>
              </a:spcAft>
              <a:buClr>
                <a:srgbClr val="000000"/>
              </a:buClr>
              <a:buSzPts val="1600"/>
              <a:buFont typeface="Arial"/>
              <a:buNone/>
            </a:pPr>
            <a:endParaRPr lang="en-US" sz="1600" b="1" i="0" u="sng"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1" i="0" u="sng" strike="noStrike" cap="none" dirty="0">
                <a:solidFill>
                  <a:srgbClr val="000000"/>
                </a:solidFill>
                <a:latin typeface="Times New Roman"/>
                <a:ea typeface="Times New Roman"/>
                <a:cs typeface="Times New Roman"/>
                <a:sym typeface="Times New Roman"/>
              </a:rPr>
              <a:t>Key Findings</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i="0" u="none" strike="noStrike" cap="none" dirty="0">
                <a:solidFill>
                  <a:srgbClr val="000000"/>
                </a:solidFill>
                <a:latin typeface="Times New Roman"/>
                <a:ea typeface="Times New Roman"/>
                <a:cs typeface="Times New Roman"/>
                <a:sym typeface="Times New Roman"/>
              </a:rPr>
              <a:t>Machine learning models significantly outperformed traditional regression.</a:t>
            </a:r>
            <a:endParaRPr sz="1400" i="0" u="none" strike="noStrike" cap="none" dirty="0">
              <a:solidFill>
                <a:srgbClr val="000000"/>
              </a:solidFill>
              <a:latin typeface="Times New Roman"/>
              <a:ea typeface="Times New Roman"/>
              <a:cs typeface="Times New Roman"/>
              <a:sym typeface="Times New Roman"/>
            </a:endParaRPr>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i="0" u="none" strike="noStrike" cap="none" dirty="0">
                <a:solidFill>
                  <a:srgbClr val="000000"/>
                </a:solidFill>
                <a:latin typeface="Times New Roman"/>
                <a:ea typeface="Times New Roman"/>
                <a:cs typeface="Times New Roman"/>
                <a:sym typeface="Times New Roman"/>
              </a:rPr>
              <a:t>Boosting models (Gradient Boosting, </a:t>
            </a:r>
            <a:r>
              <a:rPr lang="en-US" sz="1400" i="0" u="none" strike="noStrike" cap="none" dirty="0" err="1">
                <a:solidFill>
                  <a:srgbClr val="000000"/>
                </a:solidFill>
                <a:latin typeface="Times New Roman"/>
                <a:ea typeface="Times New Roman"/>
                <a:cs typeface="Times New Roman"/>
                <a:sym typeface="Times New Roman"/>
              </a:rPr>
              <a:t>XGBoost</a:t>
            </a:r>
            <a:r>
              <a:rPr lang="en-US" sz="1400" i="0" u="none" strike="noStrike" cap="none" dirty="0">
                <a:solidFill>
                  <a:srgbClr val="000000"/>
                </a:solidFill>
                <a:latin typeface="Times New Roman"/>
                <a:ea typeface="Times New Roman"/>
                <a:cs typeface="Times New Roman"/>
                <a:sym typeface="Times New Roman"/>
              </a:rPr>
              <a:t>, </a:t>
            </a:r>
            <a:r>
              <a:rPr lang="en-US" sz="1400" i="0" u="none" strike="noStrike" cap="none" dirty="0" err="1">
                <a:solidFill>
                  <a:srgbClr val="000000"/>
                </a:solidFill>
                <a:latin typeface="Times New Roman"/>
                <a:ea typeface="Times New Roman"/>
                <a:cs typeface="Times New Roman"/>
                <a:sym typeface="Times New Roman"/>
              </a:rPr>
              <a:t>LightGBM</a:t>
            </a:r>
            <a:r>
              <a:rPr lang="en-US" sz="1400" i="0" u="none" strike="noStrike" cap="none" dirty="0">
                <a:solidFill>
                  <a:srgbClr val="000000"/>
                </a:solidFill>
                <a:latin typeface="Times New Roman"/>
                <a:ea typeface="Times New Roman"/>
                <a:cs typeface="Times New Roman"/>
                <a:sym typeface="Times New Roman"/>
              </a:rPr>
              <a:t>) had the highest accuracy.</a:t>
            </a:r>
            <a:endParaRPr sz="1400" i="0" u="none" strike="noStrike" cap="none" dirty="0">
              <a:solidFill>
                <a:srgbClr val="000000"/>
              </a:solidFill>
              <a:latin typeface="Times New Roman"/>
              <a:ea typeface="Times New Roman"/>
              <a:cs typeface="Times New Roman"/>
              <a:sym typeface="Times New Roman"/>
            </a:endParaRPr>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i="0" u="none" strike="noStrike" cap="none" dirty="0">
                <a:solidFill>
                  <a:srgbClr val="000000"/>
                </a:solidFill>
                <a:latin typeface="Times New Roman"/>
                <a:ea typeface="Times New Roman"/>
                <a:cs typeface="Times New Roman"/>
                <a:sym typeface="Times New Roman"/>
              </a:rPr>
              <a:t>COVID-19 shifted </a:t>
            </a:r>
            <a:r>
              <a:rPr lang="en-US" sz="1400" b="1" i="0" u="sng" strike="noStrike" cap="none" dirty="0">
                <a:solidFill>
                  <a:srgbClr val="000000"/>
                </a:solidFill>
                <a:latin typeface="Times New Roman"/>
                <a:ea typeface="Times New Roman"/>
                <a:cs typeface="Times New Roman"/>
                <a:sym typeface="Times New Roman"/>
              </a:rPr>
              <a:t>housing demand toward less populated, suburban, and coastal areas.</a:t>
            </a:r>
            <a:endParaRPr b="1" u="sng" dirty="0"/>
          </a:p>
          <a:p>
            <a:pPr marL="0" marR="0" lvl="0" indent="0" algn="l" rtl="0">
              <a:lnSpc>
                <a:spcPct val="100000"/>
              </a:lnSpc>
              <a:spcBef>
                <a:spcPts val="0"/>
              </a:spcBef>
              <a:spcAft>
                <a:spcPts val="0"/>
              </a:spcAft>
              <a:buClr>
                <a:srgbClr val="000000"/>
              </a:buClr>
              <a:buSzPts val="1400"/>
              <a:buFont typeface="Arial"/>
              <a:buNone/>
            </a:pPr>
            <a:endParaRPr sz="1400" b="0" i="0" u="sng"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1" i="0" u="sng" strike="noStrike" cap="none" dirty="0">
                <a:solidFill>
                  <a:srgbClr val="000000"/>
                </a:solidFill>
                <a:latin typeface="Times New Roman"/>
                <a:ea typeface="Times New Roman"/>
                <a:cs typeface="Times New Roman"/>
                <a:sym typeface="Times New Roman"/>
              </a:rPr>
              <a:t>Factors Affecting Housing Prices</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b="1" i="0" u="none" strike="noStrike" cap="none" dirty="0">
                <a:solidFill>
                  <a:srgbClr val="000000"/>
                </a:solidFill>
                <a:latin typeface="Times New Roman"/>
                <a:ea typeface="Times New Roman"/>
                <a:cs typeface="Times New Roman"/>
                <a:sym typeface="Times New Roman"/>
              </a:rPr>
              <a:t>Property Characteristics</a:t>
            </a:r>
            <a:r>
              <a:rPr lang="en-US" sz="1400" b="0" i="0" u="none" strike="noStrike" cap="none" dirty="0">
                <a:solidFill>
                  <a:srgbClr val="000000"/>
                </a:solidFill>
                <a:latin typeface="Times New Roman"/>
                <a:ea typeface="Times New Roman"/>
                <a:cs typeface="Times New Roman"/>
                <a:sym typeface="Times New Roman"/>
              </a:rPr>
              <a:t> – Size, number of rooms, available amenities (pool, elevator).</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b="1" i="0" u="none" strike="noStrike" cap="none" dirty="0">
                <a:solidFill>
                  <a:srgbClr val="000000"/>
                </a:solidFill>
                <a:latin typeface="Times New Roman"/>
                <a:ea typeface="Times New Roman"/>
                <a:cs typeface="Times New Roman"/>
                <a:sym typeface="Times New Roman"/>
              </a:rPr>
              <a:t>Building &amp; Neighborhood Features</a:t>
            </a:r>
            <a:r>
              <a:rPr lang="en-US" sz="1400" b="0" i="0" u="none" strike="noStrike" cap="none" dirty="0">
                <a:solidFill>
                  <a:srgbClr val="000000"/>
                </a:solidFill>
                <a:latin typeface="Times New Roman"/>
                <a:ea typeface="Times New Roman"/>
                <a:cs typeface="Times New Roman"/>
                <a:sym typeface="Times New Roman"/>
              </a:rPr>
              <a:t> – Age, density, local income levels.</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b="1" i="0" u="none" strike="noStrike" cap="none" dirty="0">
                <a:solidFill>
                  <a:srgbClr val="000000"/>
                </a:solidFill>
                <a:latin typeface="Times New Roman"/>
                <a:ea typeface="Times New Roman"/>
                <a:cs typeface="Times New Roman"/>
                <a:sym typeface="Times New Roman"/>
              </a:rPr>
              <a:t>Location &amp; Environment (Georeferenced Data)</a:t>
            </a:r>
            <a:endParaRPr sz="1400" b="0" i="0" u="none" strike="noStrike" cap="none" dirty="0">
              <a:solidFill>
                <a:srgbClr val="000000"/>
              </a:solidFill>
              <a:latin typeface="Times New Roman"/>
              <a:ea typeface="Times New Roman"/>
              <a:cs typeface="Times New Roman"/>
              <a:sym typeface="Times New Roman"/>
            </a:endParaRPr>
          </a:p>
          <a:p>
            <a:pPr marL="654050" marR="0" lvl="1" indent="-285750" algn="l" rtl="0">
              <a:lnSpc>
                <a:spcPct val="100000"/>
              </a:lnSpc>
              <a:spcBef>
                <a:spcPts val="0"/>
              </a:spcBef>
              <a:spcAft>
                <a:spcPts val="0"/>
              </a:spcAft>
              <a:buClr>
                <a:srgbClr val="000000"/>
              </a:buClr>
              <a:buSzPts val="1400"/>
              <a:buFont typeface="Courier New" panose="02070309020205020404" pitchFamily="49" charset="0"/>
              <a:buChar char="o"/>
            </a:pPr>
            <a:r>
              <a:rPr lang="en-US" sz="1400" b="1" i="0" u="none" strike="noStrike" cap="none" dirty="0">
                <a:solidFill>
                  <a:srgbClr val="000000"/>
                </a:solidFill>
                <a:latin typeface="Times New Roman"/>
                <a:ea typeface="Times New Roman"/>
                <a:cs typeface="Times New Roman"/>
                <a:sym typeface="Times New Roman"/>
              </a:rPr>
              <a:t>Cadastral Records:</a:t>
            </a:r>
            <a:r>
              <a:rPr lang="en-US" sz="1400" b="0" i="0" u="none" strike="noStrike" cap="none" dirty="0">
                <a:solidFill>
                  <a:srgbClr val="000000"/>
                </a:solidFill>
                <a:latin typeface="Times New Roman"/>
                <a:ea typeface="Times New Roman"/>
                <a:cs typeface="Times New Roman"/>
                <a:sym typeface="Times New Roman"/>
              </a:rPr>
              <a:t> Property age, floor area ratio (FAR), and structural attributes.</a:t>
            </a:r>
            <a:endParaRPr dirty="0"/>
          </a:p>
          <a:p>
            <a:pPr marL="654050" marR="0" lvl="1" indent="-285750" algn="l" rtl="0">
              <a:lnSpc>
                <a:spcPct val="100000"/>
              </a:lnSpc>
              <a:spcBef>
                <a:spcPts val="0"/>
              </a:spcBef>
              <a:spcAft>
                <a:spcPts val="0"/>
              </a:spcAft>
              <a:buClr>
                <a:srgbClr val="000000"/>
              </a:buClr>
              <a:buSzPts val="1400"/>
              <a:buFont typeface="Courier New" panose="02070309020205020404" pitchFamily="49" charset="0"/>
              <a:buChar char="o"/>
            </a:pPr>
            <a:r>
              <a:rPr lang="en-US" sz="1400" b="1" i="0" u="none" strike="noStrike" cap="none" dirty="0">
                <a:solidFill>
                  <a:srgbClr val="000000"/>
                </a:solidFill>
                <a:latin typeface="Times New Roman"/>
                <a:ea typeface="Times New Roman"/>
                <a:cs typeface="Times New Roman"/>
                <a:sym typeface="Times New Roman"/>
              </a:rPr>
              <a:t>Socio-Economic Data:</a:t>
            </a:r>
            <a:r>
              <a:rPr lang="en-US" sz="1400" b="0" i="0" u="none" strike="noStrike" cap="none" dirty="0">
                <a:solidFill>
                  <a:srgbClr val="000000"/>
                </a:solidFill>
                <a:latin typeface="Times New Roman"/>
                <a:ea typeface="Times New Roman"/>
                <a:cs typeface="Times New Roman"/>
                <a:sym typeface="Times New Roman"/>
              </a:rPr>
              <a:t> Household income, population distribution, and foreign ownership.</a:t>
            </a:r>
            <a:endParaRPr dirty="0"/>
          </a:p>
          <a:p>
            <a:pPr marL="654050" marR="0" lvl="1" indent="-285750" algn="l" rtl="0">
              <a:lnSpc>
                <a:spcPct val="100000"/>
              </a:lnSpc>
              <a:spcBef>
                <a:spcPts val="0"/>
              </a:spcBef>
              <a:spcAft>
                <a:spcPts val="0"/>
              </a:spcAft>
              <a:buClr>
                <a:srgbClr val="000000"/>
              </a:buClr>
              <a:buSzPts val="1400"/>
              <a:buFont typeface="Courier New" panose="02070309020205020404" pitchFamily="49" charset="0"/>
              <a:buChar char="o"/>
            </a:pPr>
            <a:r>
              <a:rPr lang="en-US" sz="1400" b="1" i="0" u="none" strike="noStrike" cap="none" dirty="0">
                <a:solidFill>
                  <a:srgbClr val="000000"/>
                </a:solidFill>
                <a:latin typeface="Times New Roman"/>
                <a:ea typeface="Times New Roman"/>
                <a:cs typeface="Times New Roman"/>
                <a:sym typeface="Times New Roman"/>
              </a:rPr>
              <a:t>Satellite Imagery:</a:t>
            </a:r>
            <a:endParaRPr sz="1400" b="0" i="0" u="none" strike="noStrike" cap="none" dirty="0">
              <a:solidFill>
                <a:srgbClr val="000000"/>
              </a:solidFill>
              <a:latin typeface="Times New Roman"/>
              <a:ea typeface="Times New Roman"/>
              <a:cs typeface="Times New Roman"/>
              <a:sym typeface="Times New Roman"/>
            </a:endParaRPr>
          </a:p>
          <a:p>
            <a:pPr marL="1111250" marR="0" lvl="2"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rgbClr val="000000"/>
                </a:solidFill>
                <a:latin typeface="Times New Roman"/>
                <a:ea typeface="Times New Roman"/>
                <a:cs typeface="Times New Roman"/>
                <a:sym typeface="Times New Roman"/>
              </a:rPr>
              <a:t>NDVI (Green Index):</a:t>
            </a:r>
            <a:r>
              <a:rPr lang="en-US" sz="1400" b="0" i="0" u="none" strike="noStrike" cap="none" dirty="0">
                <a:solidFill>
                  <a:srgbClr val="000000"/>
                </a:solidFill>
                <a:latin typeface="Times New Roman"/>
                <a:ea typeface="Times New Roman"/>
                <a:cs typeface="Times New Roman"/>
                <a:sym typeface="Times New Roman"/>
              </a:rPr>
              <a:t> More greenery = higher property values.</a:t>
            </a:r>
            <a:endParaRPr dirty="0"/>
          </a:p>
          <a:p>
            <a:pPr marL="1111250" marR="0" lvl="2"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rgbClr val="000000"/>
                </a:solidFill>
                <a:latin typeface="Times New Roman"/>
                <a:ea typeface="Times New Roman"/>
                <a:cs typeface="Times New Roman"/>
                <a:sym typeface="Times New Roman"/>
              </a:rPr>
              <a:t>Proximity to coast &amp; parks:</a:t>
            </a:r>
            <a:r>
              <a:rPr lang="en-US" sz="1400" b="0" i="0" u="none" strike="noStrike" cap="none" dirty="0">
                <a:solidFill>
                  <a:srgbClr val="000000"/>
                </a:solidFill>
                <a:latin typeface="Times New Roman"/>
                <a:ea typeface="Times New Roman"/>
                <a:cs typeface="Times New Roman"/>
                <a:sym typeface="Times New Roman"/>
              </a:rPr>
              <a:t> Coastal and green-rich areas had higher demand.</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b="1" i="0" u="none" strike="noStrike" cap="none" dirty="0">
                <a:solidFill>
                  <a:srgbClr val="000000"/>
                </a:solidFill>
                <a:latin typeface="Times New Roman"/>
                <a:ea typeface="Times New Roman"/>
                <a:cs typeface="Times New Roman"/>
                <a:sym typeface="Times New Roman"/>
              </a:rPr>
              <a:t>Market Conditions</a:t>
            </a:r>
            <a:r>
              <a:rPr lang="en-US" sz="1400" b="0" i="0" u="none" strike="noStrike" cap="none" dirty="0">
                <a:solidFill>
                  <a:srgbClr val="000000"/>
                </a:solidFill>
                <a:latin typeface="Times New Roman"/>
                <a:ea typeface="Times New Roman"/>
                <a:cs typeface="Times New Roman"/>
                <a:sym typeface="Times New Roman"/>
              </a:rPr>
              <a:t> – Mortgage rates, government policies.</a:t>
            </a:r>
            <a:endParaRPr dirty="0"/>
          </a:p>
          <a:p>
            <a:pPr marL="196850" marR="0" lvl="0" indent="-285750" algn="l" rtl="0">
              <a:lnSpc>
                <a:spcPct val="100000"/>
              </a:lnSpc>
              <a:spcBef>
                <a:spcPts val="0"/>
              </a:spcBef>
              <a:spcAft>
                <a:spcPts val="0"/>
              </a:spcAft>
              <a:buClr>
                <a:srgbClr val="000000"/>
              </a:buClr>
              <a:buSzPts val="1400"/>
              <a:buFont typeface="Wingdings" panose="05000000000000000000" pitchFamily="2" charset="2"/>
              <a:buChar char="ü"/>
            </a:pPr>
            <a:r>
              <a:rPr lang="en-US" sz="1400" b="1" i="0" u="none" strike="noStrike" cap="none" dirty="0">
                <a:solidFill>
                  <a:srgbClr val="000000"/>
                </a:solidFill>
                <a:latin typeface="Times New Roman"/>
                <a:ea typeface="Times New Roman"/>
                <a:cs typeface="Times New Roman"/>
                <a:sym typeface="Times New Roman"/>
              </a:rPr>
              <a:t>COVID-19 Impact</a:t>
            </a:r>
            <a:r>
              <a:rPr lang="en-US" sz="1400" b="0" i="0" u="none" strike="noStrike" cap="none" dirty="0">
                <a:solidFill>
                  <a:srgbClr val="000000"/>
                </a:solidFill>
                <a:latin typeface="Times New Roman"/>
                <a:ea typeface="Times New Roman"/>
                <a:cs typeface="Times New Roman"/>
                <a:sym typeface="Times New Roman"/>
              </a:rPr>
              <a:t> – Increased demand for larger, more isolated homes.</a:t>
            </a:r>
            <a:endParaRPr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r>
              <a:rPr lang="en-US" sz="1600" b="1" i="0" u="sng" strike="noStrike" cap="none" dirty="0">
                <a:solidFill>
                  <a:srgbClr val="000000"/>
                </a:solidFill>
                <a:latin typeface="Times New Roman"/>
                <a:ea typeface="Times New Roman"/>
                <a:cs typeface="Times New Roman"/>
                <a:sym typeface="Times New Roman"/>
              </a:rPr>
              <a:t>Conclusion</a:t>
            </a:r>
            <a:endParaRPr dirty="0"/>
          </a:p>
          <a:p>
            <a:pPr marL="196850" lvl="2" indent="-285750">
              <a:buSzPts val="1400"/>
              <a:buFont typeface="Wingdings" panose="05000000000000000000" pitchFamily="2" charset="2"/>
              <a:buChar char="ü"/>
            </a:pPr>
            <a:r>
              <a:rPr lang="en-US" b="1" i="0" u="none" strike="noStrike" cap="none" dirty="0">
                <a:solidFill>
                  <a:srgbClr val="000000"/>
                </a:solidFill>
                <a:latin typeface="Times New Roman"/>
                <a:ea typeface="Times New Roman"/>
                <a:cs typeface="Times New Roman"/>
                <a:sym typeface="Times New Roman"/>
              </a:rPr>
              <a:t>Boosting ML models are the most effective</a:t>
            </a:r>
            <a:r>
              <a:rPr lang="en-US" b="0" i="0" u="none" strike="noStrike" cap="none" dirty="0">
                <a:solidFill>
                  <a:srgbClr val="000000"/>
                </a:solidFill>
                <a:latin typeface="Times New Roman"/>
                <a:ea typeface="Times New Roman"/>
                <a:cs typeface="Times New Roman"/>
                <a:sym typeface="Times New Roman"/>
              </a:rPr>
              <a:t> for house price prediction.</a:t>
            </a:r>
            <a:endParaRPr dirty="0"/>
          </a:p>
          <a:p>
            <a:pPr marL="196850" lvl="2" indent="-285750">
              <a:buSzPts val="1400"/>
              <a:buFont typeface="Wingdings" panose="05000000000000000000" pitchFamily="2" charset="2"/>
              <a:buChar char="ü"/>
            </a:pPr>
            <a:r>
              <a:rPr lang="en-US" b="1" i="0" u="none" strike="noStrike" cap="none" dirty="0">
                <a:solidFill>
                  <a:srgbClr val="000000"/>
                </a:solidFill>
                <a:latin typeface="Times New Roman"/>
                <a:ea typeface="Times New Roman"/>
                <a:cs typeface="Times New Roman"/>
                <a:sym typeface="Times New Roman"/>
              </a:rPr>
              <a:t>Georeferenced data improves accuracy</a:t>
            </a:r>
            <a:r>
              <a:rPr lang="en-US" b="0" i="0" u="none" strike="noStrike" cap="none" dirty="0">
                <a:solidFill>
                  <a:srgbClr val="000000"/>
                </a:solidFill>
                <a:latin typeface="Times New Roman"/>
                <a:ea typeface="Times New Roman"/>
                <a:cs typeface="Times New Roman"/>
                <a:sym typeface="Times New Roman"/>
              </a:rPr>
              <a:t> by integrating location-based factors.</a:t>
            </a:r>
            <a:endParaRPr dirty="0"/>
          </a:p>
          <a:p>
            <a:pPr marL="196850" lvl="2" indent="-285750">
              <a:buSzPts val="1400"/>
              <a:buFont typeface="Wingdings" panose="05000000000000000000" pitchFamily="2" charset="2"/>
              <a:buChar char="ü"/>
            </a:pPr>
            <a:r>
              <a:rPr lang="en-US" b="1" i="0" u="none" strike="noStrike" cap="none" dirty="0">
                <a:solidFill>
                  <a:srgbClr val="000000"/>
                </a:solidFill>
                <a:latin typeface="Times New Roman"/>
                <a:ea typeface="Times New Roman"/>
                <a:cs typeface="Times New Roman"/>
                <a:sym typeface="Times New Roman"/>
              </a:rPr>
              <a:t>COVID-19 significantly impacted buyer preferences,</a:t>
            </a:r>
            <a:r>
              <a:rPr lang="en-US" b="0" i="0" u="none" strike="noStrike" cap="none" dirty="0">
                <a:solidFill>
                  <a:srgbClr val="000000"/>
                </a:solidFill>
                <a:latin typeface="Times New Roman"/>
                <a:ea typeface="Times New Roman"/>
                <a:cs typeface="Times New Roman"/>
                <a:sym typeface="Times New Roman"/>
              </a:rPr>
              <a:t> favoring suburban and coastal areas.</a:t>
            </a:r>
            <a:endParaRPr dirty="0"/>
          </a:p>
          <a:p>
            <a:pPr marL="196850" lvl="2" indent="-285750">
              <a:buSzPts val="1400"/>
              <a:buFont typeface="Wingdings" panose="05000000000000000000" pitchFamily="2" charset="2"/>
              <a:buChar char="ü"/>
            </a:pPr>
            <a:r>
              <a:rPr lang="en-US" b="0" i="0" u="none" strike="noStrike" cap="none" dirty="0">
                <a:solidFill>
                  <a:srgbClr val="000000"/>
                </a:solidFill>
                <a:latin typeface="Times New Roman"/>
                <a:ea typeface="Times New Roman"/>
                <a:cs typeface="Times New Roman"/>
                <a:sym typeface="Times New Roman"/>
              </a:rPr>
              <a:t>This research provides valuable insights for </a:t>
            </a:r>
            <a:r>
              <a:rPr lang="en-US" b="1" i="0" u="none" strike="noStrike" cap="none" dirty="0">
                <a:solidFill>
                  <a:srgbClr val="000000"/>
                </a:solidFill>
                <a:latin typeface="Times New Roman"/>
                <a:ea typeface="Times New Roman"/>
                <a:cs typeface="Times New Roman"/>
                <a:sym typeface="Times New Roman"/>
              </a:rPr>
              <a:t>real estate investors, urban planners, and policymakers.</a:t>
            </a:r>
          </a:p>
          <a:p>
            <a:pPr marL="196850" lvl="2" indent="-285750">
              <a:buSzPts val="1400"/>
              <a:buFont typeface="Wingdings" panose="05000000000000000000" pitchFamily="2" charset="2"/>
              <a:buChar char="ü"/>
            </a:pPr>
            <a:endParaRPr lang="en-US" b="1" dirty="0">
              <a:latin typeface="Times New Roman"/>
              <a:ea typeface="Times New Roman"/>
              <a:cs typeface="Times New Roman"/>
              <a:sym typeface="Times New Roman"/>
            </a:endParaRPr>
          </a:p>
          <a:p>
            <a:pPr lvl="2">
              <a:buSzPts val="1400"/>
            </a:pPr>
            <a:endParaRPr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2"/>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8" name="Google Shape;98;p2"/>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99" name="Google Shape;99;p2"/>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None/>
            </a:pPr>
            <a:r>
              <a:rPr lang="en-US" sz="3200">
                <a:latin typeface="Times New Roman"/>
                <a:ea typeface="Times New Roman"/>
                <a:cs typeface="Times New Roman"/>
                <a:sym typeface="Times New Roman"/>
              </a:rPr>
              <a:t>Amarnath Kommineni</a:t>
            </a:r>
            <a:endParaRPr/>
          </a:p>
        </p:txBody>
      </p:sp>
      <p:pic>
        <p:nvPicPr>
          <p:cNvPr id="100" name="Google Shape;100;p2"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01" name="Google Shape;101;p2"/>
          <p:cNvGrpSpPr/>
          <p:nvPr/>
        </p:nvGrpSpPr>
        <p:grpSpPr>
          <a:xfrm>
            <a:off x="-4253" y="-5977"/>
            <a:ext cx="6238675" cy="6863979"/>
            <a:chOff x="305" y="-5977"/>
            <a:chExt cx="6238675" cy="6863979"/>
          </a:xfrm>
        </p:grpSpPr>
        <p:sp>
          <p:nvSpPr>
            <p:cNvPr id="102" name="Google Shape;102;p2"/>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3" name="Google Shape;103;p2"/>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04" name="Google Shape;104;p2"/>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05" name="Google Shape;105;p2"/>
          <p:cNvSpPr txBox="1"/>
          <p:nvPr/>
        </p:nvSpPr>
        <p:spPr>
          <a:xfrm>
            <a:off x="4967251" y="1352151"/>
            <a:ext cx="6410100" cy="4956900"/>
          </a:xfrm>
          <a:prstGeom prst="rect">
            <a:avLst/>
          </a:prstGeom>
          <a:noFill/>
          <a:ln>
            <a:noFill/>
          </a:ln>
        </p:spPr>
        <p:txBody>
          <a:bodyPr spcFirstLastPara="1" wrap="square" lIns="91425" tIns="45700" rIns="91425" bIns="45700" anchor="b" anchorCtr="0">
            <a:normAutofit/>
          </a:bodyPr>
          <a:lstStyle/>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Education &amp; Experience</a:t>
            </a:r>
            <a:r>
              <a:rPr lang="en-US"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Currently pursuing a Master’s in Data Science. I hold a Master’s in Computer Applications (2004) and have over 20 years of experience in the IT industry.</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Current Role</a:t>
            </a:r>
            <a:r>
              <a:rPr lang="en-US"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I work as a </a:t>
            </a:r>
            <a:r>
              <a:rPr lang="en-US" sz="1600" b="1" i="0" u="none" strike="noStrike" cap="none">
                <a:solidFill>
                  <a:schemeClr val="dk1"/>
                </a:solidFill>
                <a:latin typeface="Arial"/>
                <a:ea typeface="Arial"/>
                <a:cs typeface="Arial"/>
                <a:sym typeface="Arial"/>
              </a:rPr>
              <a:t>Solution Lead</a:t>
            </a:r>
            <a:r>
              <a:rPr lang="en-US" sz="1600" b="0" i="0" u="none" strike="noStrike" cap="none">
                <a:solidFill>
                  <a:schemeClr val="dk1"/>
                </a:solidFill>
                <a:latin typeface="Arial"/>
                <a:ea typeface="Arial"/>
                <a:cs typeface="Arial"/>
                <a:sym typeface="Arial"/>
              </a:rPr>
              <a:t> at Mutual of Omaha, specializing in the insurance domain. My expertise includes:</a:t>
            </a:r>
            <a:endParaRPr sz="1600" b="0"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Designing solutions for </a:t>
            </a:r>
            <a:r>
              <a:rPr lang="en-US" sz="1600" b="1" i="0" u="none" strike="noStrike" cap="none">
                <a:solidFill>
                  <a:schemeClr val="dk1"/>
                </a:solidFill>
                <a:latin typeface="Arial"/>
                <a:ea typeface="Arial"/>
                <a:cs typeface="Arial"/>
                <a:sym typeface="Arial"/>
              </a:rPr>
              <a:t>Actuarial Datamart</a:t>
            </a:r>
            <a:endParaRPr sz="1600" b="1"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Designing and building solutions using </a:t>
            </a:r>
            <a:r>
              <a:rPr lang="en-US" sz="1600" b="1" i="0" u="none" strike="noStrike" cap="none">
                <a:solidFill>
                  <a:schemeClr val="dk1"/>
                </a:solidFill>
                <a:latin typeface="Arial"/>
                <a:ea typeface="Arial"/>
                <a:cs typeface="Arial"/>
                <a:sym typeface="Arial"/>
              </a:rPr>
              <a:t>ETL tools</a:t>
            </a:r>
            <a:r>
              <a:rPr lang="en-US" sz="1600" b="0" i="0" u="none" strike="noStrike" cap="none">
                <a:solidFill>
                  <a:schemeClr val="dk1"/>
                </a:solidFill>
                <a:latin typeface="Arial"/>
                <a:ea typeface="Arial"/>
                <a:cs typeface="Arial"/>
                <a:sym typeface="Arial"/>
              </a:rPr>
              <a:t> like </a:t>
            </a:r>
            <a:r>
              <a:rPr lang="en-US" sz="1600" b="1" i="0" u="none" strike="noStrike" cap="none">
                <a:solidFill>
                  <a:schemeClr val="dk1"/>
                </a:solidFill>
                <a:latin typeface="Arial"/>
                <a:ea typeface="Arial"/>
                <a:cs typeface="Arial"/>
                <a:sym typeface="Arial"/>
              </a:rPr>
              <a:t>Informatica</a:t>
            </a:r>
            <a:endParaRPr sz="1600" b="1"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Building </a:t>
            </a:r>
            <a:r>
              <a:rPr lang="en-US" sz="1600" b="1" i="0" u="none" strike="noStrike" cap="none">
                <a:solidFill>
                  <a:schemeClr val="dk1"/>
                </a:solidFill>
                <a:latin typeface="Arial"/>
                <a:ea typeface="Arial"/>
                <a:cs typeface="Arial"/>
                <a:sym typeface="Arial"/>
              </a:rPr>
              <a:t>Datamarts</a:t>
            </a:r>
            <a:r>
              <a:rPr lang="en-US" sz="1600" b="0" i="0" u="none" strike="noStrike" cap="none">
                <a:solidFill>
                  <a:schemeClr val="dk1"/>
                </a:solidFill>
                <a:latin typeface="Arial"/>
                <a:ea typeface="Arial"/>
                <a:cs typeface="Arial"/>
                <a:sym typeface="Arial"/>
              </a:rPr>
              <a:t> on </a:t>
            </a:r>
            <a:r>
              <a:rPr lang="en-US" sz="1600" b="1" i="0" u="none" strike="noStrike" cap="none">
                <a:solidFill>
                  <a:schemeClr val="dk1"/>
                </a:solidFill>
                <a:latin typeface="Arial"/>
                <a:ea typeface="Arial"/>
                <a:cs typeface="Arial"/>
                <a:sym typeface="Arial"/>
              </a:rPr>
              <a:t>Teradata</a:t>
            </a:r>
            <a:r>
              <a:rPr lang="en-US" sz="1600" b="0" i="0" u="none" strike="noStrike" cap="none">
                <a:solidFill>
                  <a:schemeClr val="dk1"/>
                </a:solidFill>
                <a:latin typeface="Arial"/>
                <a:ea typeface="Arial"/>
                <a:cs typeface="Arial"/>
                <a:sym typeface="Arial"/>
              </a:rPr>
              <a:t> and </a:t>
            </a:r>
            <a:r>
              <a:rPr lang="en-US" sz="1600" b="1" i="0" u="none" strike="noStrike" cap="none">
                <a:solidFill>
                  <a:schemeClr val="dk1"/>
                </a:solidFill>
                <a:latin typeface="Arial"/>
                <a:ea typeface="Arial"/>
                <a:cs typeface="Arial"/>
                <a:sym typeface="Arial"/>
              </a:rPr>
              <a:t>Snowflake</a:t>
            </a:r>
            <a:endParaRPr sz="1600" b="1"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Passionate about learning new technologies and currently exploring </a:t>
            </a:r>
            <a:r>
              <a:rPr lang="en-US" sz="1600" b="1" i="0" u="none" strike="noStrike" cap="none">
                <a:solidFill>
                  <a:schemeClr val="dk1"/>
                </a:solidFill>
                <a:latin typeface="Arial"/>
                <a:ea typeface="Arial"/>
                <a:cs typeface="Arial"/>
                <a:sym typeface="Arial"/>
              </a:rPr>
              <a:t>machine learning tools</a:t>
            </a:r>
            <a:r>
              <a:rPr lang="en-US"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Hobbies</a:t>
            </a:r>
            <a:r>
              <a:rPr lang="en-US"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My favorite pastime is to play Tennis / Fitness Center.</a:t>
            </a:r>
            <a:endParaRPr sz="16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600"/>
              <a:buFont typeface="Arial"/>
              <a:buNone/>
            </a:pPr>
            <a:r>
              <a:rPr lang="en-US" sz="1600" b="1" i="0" u="none" strike="noStrike" cap="none">
                <a:solidFill>
                  <a:schemeClr val="dk1"/>
                </a:solidFill>
                <a:latin typeface="Arial"/>
                <a:ea typeface="Arial"/>
                <a:cs typeface="Arial"/>
                <a:sym typeface="Arial"/>
              </a:rPr>
              <a:t>Personal Life</a:t>
            </a:r>
            <a:r>
              <a:rPr lang="en-US" sz="1600" b="0" i="0" u="none" strike="noStrike" cap="none">
                <a:solidFill>
                  <a:schemeClr val="dk1"/>
                </a:solidFill>
                <a:latin typeface="Arial"/>
                <a:ea typeface="Arial"/>
                <a:cs typeface="Arial"/>
                <a:sym typeface="Arial"/>
              </a:rPr>
              <a:t>:</a:t>
            </a:r>
            <a:endParaRPr sz="1600" b="0" i="0" u="none" strike="noStrike" cap="none">
              <a:solidFill>
                <a:schemeClr val="dk1"/>
              </a:solidFill>
              <a:latin typeface="Arial"/>
              <a:ea typeface="Arial"/>
              <a:cs typeface="Arial"/>
              <a:sym typeface="Arial"/>
            </a:endParaRPr>
          </a:p>
          <a:p>
            <a:pPr marL="457200" marR="0" lvl="0" indent="-292100" algn="l" rtl="0">
              <a:lnSpc>
                <a:spcPct val="115000"/>
              </a:lnSpc>
              <a:spcBef>
                <a:spcPts val="0"/>
              </a:spcBef>
              <a:spcAft>
                <a:spcPts val="0"/>
              </a:spcAft>
              <a:buClr>
                <a:schemeClr val="dk1"/>
              </a:buClr>
              <a:buSzPts val="1000"/>
              <a:buFont typeface="Arial"/>
              <a:buChar char="●"/>
            </a:pPr>
            <a:r>
              <a:rPr lang="en-US" sz="1600" b="0" i="0" u="none" strike="noStrike" cap="none">
                <a:solidFill>
                  <a:schemeClr val="dk1"/>
                </a:solidFill>
                <a:latin typeface="Arial"/>
                <a:ea typeface="Arial"/>
                <a:cs typeface="Arial"/>
                <a:sym typeface="Arial"/>
              </a:rPr>
              <a:t>Proud father of two wonderful kids who keep me busy!</a:t>
            </a:r>
            <a:endParaRPr sz="1000" b="1"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33059fedb65_2_12"/>
          <p:cNvSpPr txBox="1">
            <a:spLocks noGrp="1"/>
          </p:cNvSpPr>
          <p:nvPr>
            <p:ph type="subTitle" idx="1"/>
          </p:nvPr>
        </p:nvSpPr>
        <p:spPr>
          <a:xfrm>
            <a:off x="1428883" y="219075"/>
            <a:ext cx="100488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A0A0A"/>
              </a:buClr>
              <a:buSzPts val="1800"/>
              <a:buNone/>
            </a:pPr>
            <a:r>
              <a:rPr lang="en-US" sz="1800" b="1" i="0">
                <a:solidFill>
                  <a:srgbClr val="0A0A0A"/>
                </a:solidFill>
                <a:latin typeface="Times New Roman"/>
                <a:ea typeface="Times New Roman"/>
                <a:cs typeface="Times New Roman"/>
                <a:sym typeface="Times New Roman"/>
              </a:rPr>
              <a:t>Literature Survey</a:t>
            </a:r>
            <a:r>
              <a:rPr lang="en-US" sz="1800" b="1">
                <a:solidFill>
                  <a:srgbClr val="0A0A0A"/>
                </a:solidFill>
                <a:latin typeface="Times New Roman"/>
                <a:ea typeface="Times New Roman"/>
                <a:cs typeface="Times New Roman"/>
                <a:sym typeface="Times New Roman"/>
              </a:rPr>
              <a:t> 2</a:t>
            </a:r>
            <a:endParaRPr sz="2400" b="1">
              <a:latin typeface="Times New Roman"/>
              <a:ea typeface="Times New Roman"/>
              <a:cs typeface="Times New Roman"/>
              <a:sym typeface="Times New Roman"/>
            </a:endParaRPr>
          </a:p>
        </p:txBody>
      </p:sp>
      <p:pic>
        <p:nvPicPr>
          <p:cNvPr id="222" name="Google Shape;222;g33059fedb65_2_12" descr="House"/>
          <p:cNvPicPr preferRelativeResize="0"/>
          <p:nvPr/>
        </p:nvPicPr>
        <p:blipFill rotWithShape="1">
          <a:blip r:embed="rId3">
            <a:alphaModFix/>
          </a:blip>
          <a:srcRect/>
          <a:stretch/>
        </p:blipFill>
        <p:spPr>
          <a:xfrm>
            <a:off x="340474" y="1815325"/>
            <a:ext cx="3686166"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223" name="Google Shape;223;g33059fedb65_2_12"/>
          <p:cNvSpPr txBox="1"/>
          <p:nvPr/>
        </p:nvSpPr>
        <p:spPr>
          <a:xfrm>
            <a:off x="3932700" y="219076"/>
            <a:ext cx="8259300" cy="5871000"/>
          </a:xfrm>
          <a:prstGeom prst="rect">
            <a:avLst/>
          </a:prstGeom>
          <a:noFill/>
          <a:ln>
            <a:noFill/>
          </a:ln>
        </p:spPr>
        <p:txBody>
          <a:bodyPr spcFirstLastPara="1" wrap="square" lIns="91425" tIns="45700" rIns="91425" bIns="45700" anchor="b" anchorCtr="0">
            <a:normAutofit/>
          </a:bodyPr>
          <a:lstStyle/>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Topic : </a:t>
            </a:r>
            <a:r>
              <a:rPr lang="en-US">
                <a:solidFill>
                  <a:schemeClr val="dk1"/>
                </a:solidFill>
              </a:rPr>
              <a:t>Framework for predicting Optimal Price and Time to sell home.</a:t>
            </a:r>
            <a:endParaRPr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Source :</a:t>
            </a:r>
            <a:r>
              <a:rPr lang="en-US" sz="1600" b="1"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US" b="1" u="sng">
                <a:solidFill>
                  <a:schemeClr val="hlink"/>
                </a:solidFill>
              </a:rPr>
              <a:t>https://scholar.smu.edu/datasciencereview/vol6/iss2/16/</a:t>
            </a:r>
            <a:endParaRPr b="1" i="0" u="sng" strike="noStrike" cap="none">
              <a:solidFill>
                <a:schemeClr val="hlink"/>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Executive Summary:</a:t>
            </a:r>
            <a:r>
              <a:rPr lang="en-US" b="1" i="0" u="none" strike="noStrike" cap="none">
                <a:solidFill>
                  <a:schemeClr val="dk1"/>
                </a:solidFill>
                <a:latin typeface="Arial"/>
                <a:ea typeface="Arial"/>
                <a:cs typeface="Arial"/>
                <a:sym typeface="Arial"/>
              </a:rPr>
              <a:t> </a:t>
            </a:r>
            <a:r>
              <a:rPr lang="en-US">
                <a:solidFill>
                  <a:schemeClr val="dk1"/>
                </a:solidFill>
              </a:rPr>
              <a:t>Research aimed at optimizing the selling price and timing for homeowners using the NOVA Home Price dataset and machine learning models, including linear regression, random forest, and XGBoost.</a:t>
            </a:r>
            <a:endParaRPr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600" b="1" i="0" u="none" strike="noStrike" cap="none">
                <a:solidFill>
                  <a:schemeClr val="dk1"/>
                </a:solidFill>
                <a:latin typeface="Arial"/>
                <a:ea typeface="Arial"/>
                <a:cs typeface="Arial"/>
                <a:sym typeface="Arial"/>
              </a:rPr>
              <a:t>Key Factors Influencing House Prices:</a:t>
            </a:r>
            <a:br>
              <a:rPr lang="en-US" b="1" i="0" u="none" strike="noStrike" cap="none">
                <a:solidFill>
                  <a:schemeClr val="dk1"/>
                </a:solidFill>
                <a:latin typeface="Arial"/>
                <a:ea typeface="Arial"/>
                <a:cs typeface="Arial"/>
                <a:sym typeface="Arial"/>
              </a:rPr>
            </a:br>
            <a:r>
              <a:rPr lang="en-US" b="1" i="0" u="none" strike="noStrike" cap="none">
                <a:solidFill>
                  <a:schemeClr val="dk1"/>
                </a:solidFill>
                <a:latin typeface="Arial"/>
                <a:ea typeface="Arial"/>
                <a:cs typeface="Arial"/>
                <a:sym typeface="Arial"/>
              </a:rPr>
              <a:t> </a:t>
            </a:r>
            <a:r>
              <a:rPr lang="en-US" b="1">
                <a:solidFill>
                  <a:schemeClr val="dk1"/>
                </a:solidFill>
              </a:rPr>
              <a:t>Macroeconomic Trends:</a:t>
            </a:r>
            <a:r>
              <a:rPr lang="en-US">
                <a:solidFill>
                  <a:schemeClr val="dk1"/>
                </a:solidFill>
              </a:rPr>
              <a:t> Inflation impacts housing material costs and market prices, diminishing buying power.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Housing Inventory:</a:t>
            </a:r>
            <a:r>
              <a:rPr lang="en-US">
                <a:solidFill>
                  <a:schemeClr val="dk1"/>
                </a:solidFill>
              </a:rPr>
              <a:t> Limited availability drives up prices, especially noted during economic downturns like the COVID-19 pandemic.</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Home Features:</a:t>
            </a:r>
            <a:r>
              <a:rPr lang="en-US">
                <a:solidFill>
                  <a:schemeClr val="dk1"/>
                </a:solidFill>
              </a:rPr>
              <a:t> Quality of appliances, square footage, and proximity to amenities significantly affect property values.</a:t>
            </a:r>
            <a:endParaRPr>
              <a:solidFill>
                <a:schemeClr val="dk1"/>
              </a:solidFill>
            </a:endParaRPr>
          </a:p>
          <a:p>
            <a:pPr marL="0" marR="0" lvl="0" indent="0" algn="l" rtl="0">
              <a:lnSpc>
                <a:spcPct val="115000"/>
              </a:lnSpc>
              <a:spcBef>
                <a:spcPts val="0"/>
              </a:spcBef>
              <a:spcAft>
                <a:spcPts val="0"/>
              </a:spcAft>
              <a:buClr>
                <a:schemeClr val="dk1"/>
              </a:buClr>
              <a:buSzPts val="1100"/>
              <a:buFont typeface="Arial"/>
              <a:buNone/>
            </a:pPr>
            <a:r>
              <a:rPr lang="en-US" sz="1600" b="1">
                <a:solidFill>
                  <a:schemeClr val="dk1"/>
                </a:solidFill>
              </a:rPr>
              <a:t>Strategies to Address Housing Crisis</a:t>
            </a:r>
            <a:r>
              <a:rPr lang="en-US" sz="1600" b="1" i="0" u="none" strike="noStrike" cap="none">
                <a:solidFill>
                  <a:schemeClr val="dk1"/>
                </a:solidFill>
                <a:latin typeface="Arial"/>
                <a:ea typeface="Arial"/>
                <a:cs typeface="Arial"/>
                <a:sym typeface="Arial"/>
              </a:rPr>
              <a:t>: </a:t>
            </a:r>
            <a:br>
              <a:rPr lang="en-US">
                <a:solidFill>
                  <a:schemeClr val="dk1"/>
                </a:solidFill>
              </a:rPr>
            </a:br>
            <a:r>
              <a:rPr lang="en-US" b="1">
                <a:solidFill>
                  <a:schemeClr val="dk1"/>
                </a:solidFill>
              </a:rPr>
              <a:t>Increase Housing Supply:</a:t>
            </a:r>
            <a:r>
              <a:rPr lang="en-US">
                <a:solidFill>
                  <a:schemeClr val="dk1"/>
                </a:solidFill>
              </a:rPr>
              <a:t> Encourage construction, especially affordable and multifamily units.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Economic Adjustments:</a:t>
            </a:r>
            <a:r>
              <a:rPr lang="en-US">
                <a:solidFill>
                  <a:schemeClr val="dk1"/>
                </a:solidFill>
              </a:rPr>
              <a:t> Implement policies that stabilize inflation and interest rates to maintain affordability.</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b="1">
                <a:solidFill>
                  <a:schemeClr val="dk1"/>
                </a:solidFill>
              </a:rPr>
              <a:t>Technology Integration:</a:t>
            </a:r>
            <a:r>
              <a:rPr lang="en-US">
                <a:solidFill>
                  <a:schemeClr val="dk1"/>
                </a:solidFill>
              </a:rPr>
              <a:t> Utilize advanced predictive models to empower homeowners with strategic selling insights.</a:t>
            </a:r>
            <a:endParaRPr>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3"/>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A0A0A"/>
              </a:buClr>
              <a:buSzPts val="1800"/>
              <a:buNone/>
            </a:pPr>
            <a:r>
              <a:rPr lang="en-US" sz="1800" b="1" i="0">
                <a:solidFill>
                  <a:srgbClr val="0A0A0A"/>
                </a:solidFill>
                <a:latin typeface="Times New Roman"/>
                <a:ea typeface="Times New Roman"/>
                <a:cs typeface="Times New Roman"/>
                <a:sym typeface="Times New Roman"/>
              </a:rPr>
              <a:t>Literature Survey</a:t>
            </a:r>
            <a:r>
              <a:rPr lang="en-US" sz="1800">
                <a:solidFill>
                  <a:srgbClr val="0A0A0A"/>
                </a:solidFill>
                <a:latin typeface="Times New Roman"/>
                <a:ea typeface="Times New Roman"/>
                <a:cs typeface="Times New Roman"/>
                <a:sym typeface="Times New Roman"/>
              </a:rPr>
              <a:t> 3</a:t>
            </a:r>
            <a:endParaRPr sz="2400">
              <a:latin typeface="Times New Roman"/>
              <a:ea typeface="Times New Roman"/>
              <a:cs typeface="Times New Roman"/>
              <a:sym typeface="Times New Roman"/>
            </a:endParaRPr>
          </a:p>
        </p:txBody>
      </p:sp>
      <p:pic>
        <p:nvPicPr>
          <p:cNvPr id="229" name="Google Shape;229;p23" descr="House"/>
          <p:cNvPicPr preferRelativeResize="0"/>
          <p:nvPr/>
        </p:nvPicPr>
        <p:blipFill rotWithShape="1">
          <a:blip r:embed="rId3">
            <a:alphaModFix/>
          </a:blip>
          <a:srcRect/>
          <a:stretch/>
        </p:blipFill>
        <p:spPr>
          <a:xfrm>
            <a:off x="340474" y="1815325"/>
            <a:ext cx="3686166"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230" name="Google Shape;230;p23"/>
          <p:cNvSpPr txBox="1"/>
          <p:nvPr/>
        </p:nvSpPr>
        <p:spPr>
          <a:xfrm>
            <a:off x="3932700" y="1086513"/>
            <a:ext cx="8259300" cy="5594700"/>
          </a:xfrm>
          <a:prstGeom prst="rect">
            <a:avLst/>
          </a:prstGeom>
          <a:noFill/>
          <a:ln>
            <a:noFill/>
          </a:ln>
        </p:spPr>
        <p:txBody>
          <a:bodyPr spcFirstLastPara="1" wrap="square" lIns="91425" tIns="45700" rIns="91425" bIns="45700" anchor="b" anchorCtr="0">
            <a:normAutofit/>
          </a:bodyPr>
          <a:lstStyle/>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Topic : </a:t>
            </a:r>
            <a:r>
              <a:rPr lang="en-US" sz="1200" b="0" i="0" u="none" strike="noStrike" cap="none">
                <a:solidFill>
                  <a:schemeClr val="dk1"/>
                </a:solidFill>
                <a:latin typeface="Arial"/>
                <a:ea typeface="Arial"/>
                <a:cs typeface="Arial"/>
                <a:sym typeface="Arial"/>
              </a:rPr>
              <a:t>The State of the Nation’s Housing 2024.</a:t>
            </a:r>
            <a:endParaRPr sz="12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Source</a:t>
            </a:r>
            <a:r>
              <a:rPr lang="en-US" sz="900" b="1" i="0" u="none" strike="noStrike" cap="none">
                <a:solidFill>
                  <a:schemeClr val="dk1"/>
                </a:solidFill>
                <a:latin typeface="Arial"/>
                <a:ea typeface="Arial"/>
                <a:cs typeface="Arial"/>
                <a:sym typeface="Arial"/>
              </a:rPr>
              <a:t> :</a:t>
            </a:r>
            <a:r>
              <a:rPr lang="en-US" sz="900" b="1" i="0" u="none" strike="noStrike" cap="none">
                <a:solidFill>
                  <a:schemeClr val="dk1"/>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US" sz="1000" b="1" i="0" u="sng" strike="noStrike" cap="none">
                <a:solidFill>
                  <a:schemeClr val="hlink"/>
                </a:solidFill>
                <a:latin typeface="Arial"/>
                <a:ea typeface="Arial"/>
                <a:cs typeface="Arial"/>
                <a:sym typeface="Arial"/>
                <a:hlinkClick r:id="rId4"/>
              </a:rPr>
              <a:t>Harvard_JCHS_The_State_of_the_Nations_Housing_2024.pdf</a:t>
            </a:r>
            <a:endParaRPr sz="1000" b="1" i="0" u="sng" strike="noStrike" cap="none">
              <a:solidFill>
                <a:schemeClr val="hlink"/>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Executive Summary: </a:t>
            </a:r>
            <a:r>
              <a:rPr lang="en-US" sz="1100" b="0" i="0" u="none" strike="noStrike" cap="none">
                <a:solidFill>
                  <a:schemeClr val="dk1"/>
                </a:solidFill>
                <a:latin typeface="Arial"/>
                <a:ea typeface="Arial"/>
                <a:cs typeface="Arial"/>
                <a:sym typeface="Arial"/>
              </a:rPr>
              <a:t>Both homeowners and renters are struggling with high housing costs. On the for-sale side, millions of potential homebuyers have been priced out of the market by elevated home prices and interest rates. Homeowner cost burdens are also on the rise, driven by growing taxes and insurance costs. For renters, the number with cost burdens has hit an all-time high as rents have escalated. While single-family construction is accelerating and a surge of new multifamily rental units is slowing rent growth, any gains in affordability are likely to be limited by robust household growth, ongoing development constraints, and high construction costs. All stakeholders must work together to address the affordability crisis and many related urgent housing challenges, including the inadequate housing safety net, the record number of people experiencing homelessness, and the growing threat of climate change.</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Key Factors Influencing House Prices: </a:t>
            </a:r>
            <a:r>
              <a:rPr lang="en-US" sz="1100" b="0" i="0" u="none" strike="noStrike" cap="none">
                <a:solidFill>
                  <a:schemeClr val="dk1"/>
                </a:solidFill>
                <a:latin typeface="Arial"/>
                <a:ea typeface="Arial"/>
                <a:cs typeface="Arial"/>
                <a:sym typeface="Arial"/>
              </a:rPr>
              <a:t>Based on the Harvard Joint Center for Housing Studies (JCHS) report, several factors impact house prices, including:</a:t>
            </a:r>
            <a:endParaRPr sz="11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Construction Costs: </a:t>
            </a:r>
            <a:r>
              <a:rPr lang="en-US" sz="1000" b="0" i="0" u="none" strike="noStrike" cap="none">
                <a:solidFill>
                  <a:schemeClr val="dk1"/>
                </a:solidFill>
                <a:latin typeface="Arial"/>
                <a:ea typeface="Arial"/>
                <a:cs typeface="Arial"/>
                <a:sym typeface="Arial"/>
              </a:rPr>
              <a:t>Construction Costs remain elevated after Pandemic-Era Surges.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Cost Burdens : </a:t>
            </a:r>
            <a:r>
              <a:rPr lang="en-US" sz="1000" b="0" i="0" u="none" strike="noStrike" cap="none">
                <a:solidFill>
                  <a:schemeClr val="dk1"/>
                </a:solidFill>
                <a:latin typeface="Arial"/>
                <a:ea typeface="Arial"/>
                <a:cs typeface="Arial"/>
                <a:sym typeface="Arial"/>
              </a:rPr>
              <a:t>Cost Burdens hit record high for renters while also rising for Home Owners.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Interest Rates: </a:t>
            </a:r>
            <a:r>
              <a:rPr lang="en-US" sz="1000" b="0" i="0" u="none" strike="noStrike" cap="none">
                <a:solidFill>
                  <a:schemeClr val="dk1"/>
                </a:solidFill>
                <a:latin typeface="Arial"/>
                <a:ea typeface="Arial"/>
                <a:cs typeface="Arial"/>
                <a:sym typeface="Arial"/>
              </a:rPr>
              <a:t>High mortgage rates limit affordability and reduce home sales.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Supply &amp; Demand: </a:t>
            </a:r>
            <a:r>
              <a:rPr lang="en-US" sz="1000" b="0" i="0" u="none" strike="noStrike" cap="none">
                <a:solidFill>
                  <a:schemeClr val="dk1"/>
                </a:solidFill>
                <a:latin typeface="Arial"/>
                <a:ea typeface="Arial"/>
                <a:cs typeface="Arial"/>
                <a:sym typeface="Arial"/>
              </a:rPr>
              <a:t>Limited housing inventory drives price increases.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Demographics: </a:t>
            </a:r>
            <a:r>
              <a:rPr lang="en-US" sz="1000" b="0" i="0" u="none" strike="noStrike" cap="none">
                <a:solidFill>
                  <a:schemeClr val="dk1"/>
                </a:solidFill>
                <a:latin typeface="Arial"/>
                <a:ea typeface="Arial"/>
                <a:cs typeface="Arial"/>
                <a:sym typeface="Arial"/>
              </a:rPr>
              <a:t>Growing millennial and Gen Z households increase demand.</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Immigration : </a:t>
            </a:r>
            <a:r>
              <a:rPr lang="en-US" sz="1000" b="0" i="0" u="none" strike="noStrike" cap="none">
                <a:solidFill>
                  <a:schemeClr val="dk1"/>
                </a:solidFill>
                <a:latin typeface="Arial"/>
                <a:ea typeface="Arial"/>
                <a:cs typeface="Arial"/>
                <a:sym typeface="Arial"/>
              </a:rPr>
              <a:t>Ballooning Immigration Population peaked at 3.3 million in 2023</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Single VS Multi Family: </a:t>
            </a:r>
            <a:r>
              <a:rPr lang="en-US" sz="1000" b="0" i="0" u="none" strike="noStrike" cap="none">
                <a:solidFill>
                  <a:schemeClr val="dk1"/>
                </a:solidFill>
                <a:latin typeface="Arial"/>
                <a:ea typeface="Arial"/>
                <a:cs typeface="Arial"/>
                <a:sym typeface="Arial"/>
              </a:rPr>
              <a:t>Single Family Construction is accelerating while multifamily Development declines.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Economic Conditions: </a:t>
            </a:r>
            <a:r>
              <a:rPr lang="en-US" sz="1000" b="0" i="0" u="none" strike="noStrike" cap="none">
                <a:solidFill>
                  <a:schemeClr val="dk1"/>
                </a:solidFill>
                <a:latin typeface="Arial"/>
                <a:ea typeface="Arial"/>
                <a:cs typeface="Arial"/>
                <a:sym typeface="Arial"/>
              </a:rPr>
              <a:t>Wage growth and inflation affect purchasing power.</a:t>
            </a:r>
            <a:endParaRPr sz="1000" b="0"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Address Gaps for House Crisis : </a:t>
            </a:r>
            <a:r>
              <a:rPr lang="en-US" sz="1100" b="0" i="0" u="none" strike="noStrike" cap="none">
                <a:solidFill>
                  <a:schemeClr val="dk1"/>
                </a:solidFill>
                <a:latin typeface="Arial"/>
                <a:ea typeface="Arial"/>
                <a:cs typeface="Arial"/>
                <a:sym typeface="Arial"/>
              </a:rPr>
              <a:t>Below are the factors that can help to address gaps for House Crisis.</a:t>
            </a:r>
            <a:endParaRPr sz="11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Increasing Housing Supply : </a:t>
            </a:r>
            <a:r>
              <a:rPr lang="en-US" sz="1000" b="0" i="0" u="none" strike="noStrike" cap="none">
                <a:solidFill>
                  <a:schemeClr val="dk1"/>
                </a:solidFill>
                <a:latin typeface="Arial"/>
                <a:ea typeface="Arial"/>
                <a:cs typeface="Arial"/>
                <a:sym typeface="Arial"/>
              </a:rPr>
              <a:t>Encouraging new construction, particularly for affordable and multifamily housing</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Regulatory Reforms : </a:t>
            </a:r>
            <a:r>
              <a:rPr lang="en-US" sz="1000" b="0" i="0" u="none" strike="noStrike" cap="none">
                <a:solidFill>
                  <a:schemeClr val="dk1"/>
                </a:solidFill>
                <a:latin typeface="Arial"/>
                <a:ea typeface="Arial"/>
                <a:cs typeface="Arial"/>
                <a:sym typeface="Arial"/>
              </a:rPr>
              <a:t>Reducing zoning restrictions and streamlining approval processes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Financial Assistance : </a:t>
            </a:r>
            <a:r>
              <a:rPr lang="en-US" sz="1000" b="0" i="0" u="none" strike="noStrike" cap="none">
                <a:solidFill>
                  <a:schemeClr val="dk1"/>
                </a:solidFill>
                <a:latin typeface="Arial"/>
                <a:ea typeface="Arial"/>
                <a:cs typeface="Arial"/>
                <a:sym typeface="Arial"/>
              </a:rPr>
              <a:t>Expanding rental assistance such as down payment aid and low-interest mortgage products.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Addressing Homelessness :  </a:t>
            </a:r>
            <a:r>
              <a:rPr lang="en-US" sz="1000" b="0" i="0" u="none" strike="noStrike" cap="none">
                <a:solidFill>
                  <a:schemeClr val="dk1"/>
                </a:solidFill>
                <a:latin typeface="Arial"/>
                <a:ea typeface="Arial"/>
                <a:cs typeface="Arial"/>
                <a:sym typeface="Arial"/>
              </a:rPr>
              <a:t>Strengthening federal, state, and local programs to provide shelter and long-term housing for those experiencing homelessness. Promote Equitable access close racial homeownership gaps.</a:t>
            </a:r>
            <a:endParaRPr sz="1000" b="0" i="0" u="none" strike="noStrike" cap="none">
              <a:solidFill>
                <a:schemeClr val="dk1"/>
              </a:solidFill>
              <a:latin typeface="Arial"/>
              <a:ea typeface="Arial"/>
              <a:cs typeface="Arial"/>
              <a:sym typeface="Arial"/>
            </a:endParaRPr>
          </a:p>
          <a:p>
            <a:pPr marL="12700" marR="0" lvl="0" indent="-12700" algn="l" rtl="0">
              <a:lnSpc>
                <a:spcPct val="115000"/>
              </a:lnSpc>
              <a:spcBef>
                <a:spcPts val="0"/>
              </a:spcBef>
              <a:spcAft>
                <a:spcPts val="0"/>
              </a:spcAft>
              <a:buClr>
                <a:schemeClr val="dk1"/>
              </a:buClr>
              <a:buSzPts val="1100"/>
              <a:buFont typeface="Arial"/>
              <a:buNone/>
            </a:pPr>
            <a:r>
              <a:rPr lang="en-US" sz="1000" b="0" i="0" u="none" strike="noStrike" cap="none">
                <a:solidFill>
                  <a:schemeClr val="dk1"/>
                </a:solidFill>
                <a:latin typeface="Arial"/>
                <a:ea typeface="Arial"/>
                <a:cs typeface="Arial"/>
                <a:sym typeface="Arial"/>
              </a:rPr>
              <a:t>•</a:t>
            </a:r>
            <a:r>
              <a:rPr lang="en-US" sz="1000" b="1" i="0" u="none" strike="noStrike" cap="none">
                <a:solidFill>
                  <a:schemeClr val="dk1"/>
                </a:solidFill>
                <a:latin typeface="Arial"/>
                <a:ea typeface="Arial"/>
                <a:cs typeface="Arial"/>
                <a:sym typeface="Arial"/>
              </a:rPr>
              <a:t>Climate Resilience &amp; Energy Efficiency : </a:t>
            </a:r>
            <a:r>
              <a:rPr lang="en-US" sz="1000" b="0" i="0" u="none" strike="noStrike" cap="none">
                <a:solidFill>
                  <a:schemeClr val="dk1"/>
                </a:solidFill>
                <a:latin typeface="Arial"/>
                <a:ea typeface="Arial"/>
                <a:cs typeface="Arial"/>
                <a:sym typeface="Arial"/>
              </a:rPr>
              <a:t>Investing in sustainable housing solutions and retrofitting homes for energy efficiency while minimizing cost burdens.</a:t>
            </a:r>
            <a:endParaRPr sz="100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g33058a86d8f_0_6"/>
          <p:cNvSpPr txBox="1">
            <a:spLocks noGrp="1"/>
          </p:cNvSpPr>
          <p:nvPr>
            <p:ph type="subTitle" idx="1"/>
          </p:nvPr>
        </p:nvSpPr>
        <p:spPr>
          <a:xfrm>
            <a:off x="1428883" y="219075"/>
            <a:ext cx="10048800" cy="59130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A0A0A"/>
              </a:buClr>
              <a:buSzPts val="1800"/>
              <a:buNone/>
            </a:pPr>
            <a:r>
              <a:rPr lang="en-US" sz="1800" b="1" i="0" dirty="0">
                <a:solidFill>
                  <a:srgbClr val="0A0A0A"/>
                </a:solidFill>
                <a:latin typeface="Times New Roman"/>
                <a:ea typeface="Times New Roman"/>
                <a:cs typeface="Times New Roman"/>
                <a:sym typeface="Times New Roman"/>
              </a:rPr>
              <a:t>Literature Survey</a:t>
            </a:r>
            <a:r>
              <a:rPr lang="en-US" sz="1800" dirty="0">
                <a:solidFill>
                  <a:srgbClr val="0A0A0A"/>
                </a:solidFill>
                <a:latin typeface="Times New Roman"/>
                <a:ea typeface="Times New Roman"/>
                <a:cs typeface="Times New Roman"/>
                <a:sym typeface="Times New Roman"/>
              </a:rPr>
              <a:t> 4</a:t>
            </a:r>
            <a:endParaRPr sz="2400" dirty="0">
              <a:latin typeface="Times New Roman"/>
              <a:ea typeface="Times New Roman"/>
              <a:cs typeface="Times New Roman"/>
              <a:sym typeface="Times New Roman"/>
            </a:endParaRPr>
          </a:p>
        </p:txBody>
      </p:sp>
      <p:pic>
        <p:nvPicPr>
          <p:cNvPr id="236" name="Google Shape;236;g33058a86d8f_0_6" descr="House"/>
          <p:cNvPicPr preferRelativeResize="0"/>
          <p:nvPr/>
        </p:nvPicPr>
        <p:blipFill rotWithShape="1">
          <a:blip r:embed="rId3">
            <a:alphaModFix/>
          </a:blip>
          <a:srcRect/>
          <a:stretch/>
        </p:blipFill>
        <p:spPr>
          <a:xfrm>
            <a:off x="377525" y="1837125"/>
            <a:ext cx="2485056"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237" name="Google Shape;237;g33058a86d8f_0_6"/>
          <p:cNvSpPr txBox="1"/>
          <p:nvPr/>
        </p:nvSpPr>
        <p:spPr>
          <a:xfrm>
            <a:off x="3225125" y="1169875"/>
            <a:ext cx="8966700" cy="5229300"/>
          </a:xfrm>
          <a:prstGeom prst="rect">
            <a:avLst/>
          </a:prstGeom>
          <a:noFill/>
          <a:ln>
            <a:noFill/>
          </a:ln>
        </p:spPr>
        <p:txBody>
          <a:bodyPr spcFirstLastPara="1" wrap="square" lIns="91425" tIns="45700" rIns="91425" bIns="45700" anchor="b" anchorCtr="0">
            <a:spAutoFit/>
          </a:bodyPr>
          <a:lstStyle/>
          <a:p>
            <a:pPr marL="0" marR="0" lvl="0" indent="0" algn="l" rtl="0">
              <a:lnSpc>
                <a:spcPct val="115000"/>
              </a:lnSpc>
              <a:spcBef>
                <a:spcPts val="0"/>
              </a:spcBef>
              <a:spcAft>
                <a:spcPts val="0"/>
              </a:spcAft>
              <a:buClr>
                <a:schemeClr val="dk1"/>
              </a:buClr>
              <a:buSzPts val="1100"/>
              <a:buFont typeface="Arial"/>
              <a:buNone/>
            </a:pPr>
            <a:r>
              <a:rPr lang="en-US" sz="1400" b="1" i="0" u="none" strike="noStrike" cap="none">
                <a:solidFill>
                  <a:schemeClr val="dk1"/>
                </a:solidFill>
                <a:latin typeface="Arial"/>
                <a:ea typeface="Arial"/>
                <a:cs typeface="Arial"/>
                <a:sym typeface="Arial"/>
              </a:rPr>
              <a:t>Topic : </a:t>
            </a:r>
            <a:r>
              <a:rPr lang="en-US" sz="1600">
                <a:solidFill>
                  <a:schemeClr val="dk1"/>
                </a:solidFill>
              </a:rPr>
              <a:t>House Price Prediction using Random Forest Machine Learning Technique</a:t>
            </a:r>
            <a:r>
              <a:rPr lang="en-US" sz="100" b="1" i="0" u="none" strike="noStrike" cap="none">
                <a:solidFill>
                  <a:schemeClr val="dk1"/>
                </a:solidFill>
                <a:latin typeface="Arial"/>
                <a:ea typeface="Arial"/>
                <a:cs typeface="Arial"/>
                <a:sym typeface="Arial"/>
              </a:rPr>
              <a:t> </a:t>
            </a:r>
            <a:endParaRPr sz="100" b="1" i="0" u="none" strike="noStrike" cap="none">
              <a:solidFill>
                <a:schemeClr val="dk1"/>
              </a:solidFill>
              <a:latin typeface="Arial"/>
              <a:ea typeface="Arial"/>
              <a:cs typeface="Arial"/>
              <a:sym typeface="Arial"/>
            </a:endParaRPr>
          </a:p>
          <a:p>
            <a:pPr marL="0" marR="0" lvl="0" indent="0" algn="l" rtl="0">
              <a:lnSpc>
                <a:spcPct val="115000"/>
              </a:lnSpc>
              <a:spcBef>
                <a:spcPts val="0"/>
              </a:spcBef>
              <a:spcAft>
                <a:spcPts val="0"/>
              </a:spcAft>
              <a:buClr>
                <a:schemeClr val="dk1"/>
              </a:buClr>
              <a:buSzPts val="1100"/>
              <a:buFont typeface="Arial"/>
              <a:buNone/>
            </a:pPr>
            <a:endParaRPr sz="1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Source: </a:t>
            </a:r>
            <a:r>
              <a:rPr lang="en-US" sz="1500">
                <a:solidFill>
                  <a:schemeClr val="dk1"/>
                </a:solidFill>
              </a:rPr>
              <a:t>Procedia Computer Science vol 199 (2022)</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Executive Summary:</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Machine learning (Random Forest) applied to house price prediction.</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Uses UCI Boston Housing Dataset with 506 entries &amp; 14 features.</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Model achieved ±5% prediction error.</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Key Factors Influencing House Prices:</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Location, infrastructure, economic conditions, property attributes.</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Environmental factors and demand-supply dynamics.</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Methodology:</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Data pre-processing (scaling, normalization, feature selection).</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Model training using Random Forest (70% train, 30% test).</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Performance evaluation with MAE, RMSE, and R².</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Results:</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High correlation between predicted and actual prices.</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Effective for real estate decision-making.</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b="1">
                <a:solidFill>
                  <a:schemeClr val="dk1"/>
                </a:solidFill>
              </a:rPr>
              <a:t>Future Improvements:</a:t>
            </a:r>
            <a:endParaRPr sz="1500" b="1">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 Use of deep learning (Neural Networks, Gradient Boosting).</a:t>
            </a:r>
            <a:endParaRPr sz="15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500">
                <a:solidFill>
                  <a:schemeClr val="dk1"/>
                </a:solidFill>
              </a:rPr>
              <a:t>  - Incorporating socio-economic &amp; real-time data for better accuracy.</a:t>
            </a:r>
            <a:endParaRPr sz="1500">
              <a:solidFill>
                <a:schemeClr val="dk1"/>
              </a:solidFill>
            </a:endParaRPr>
          </a:p>
          <a:p>
            <a:pPr marL="0" marR="0" lvl="0" indent="0" algn="l" rtl="0">
              <a:lnSpc>
                <a:spcPct val="115000"/>
              </a:lnSpc>
              <a:spcBef>
                <a:spcPts val="0"/>
              </a:spcBef>
              <a:spcAft>
                <a:spcPts val="0"/>
              </a:spcAft>
              <a:buClr>
                <a:schemeClr val="dk1"/>
              </a:buClr>
              <a:buSzPts val="1100"/>
              <a:buFont typeface="Arial"/>
              <a:buNone/>
            </a:pPr>
            <a:endParaRPr sz="1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Kavya Gurram</a:t>
            </a:r>
            <a:endParaRPr sz="2400">
              <a:latin typeface="Times New Roman"/>
              <a:ea typeface="Times New Roman"/>
              <a:cs typeface="Times New Roman"/>
              <a:sym typeface="Times New Roman"/>
            </a:endParaRPr>
          </a:p>
        </p:txBody>
      </p:sp>
      <p:pic>
        <p:nvPicPr>
          <p:cNvPr id="111" name="Google Shape;111;p3"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12" name="Google Shape;112;p3"/>
          <p:cNvSpPr txBox="1"/>
          <p:nvPr/>
        </p:nvSpPr>
        <p:spPr>
          <a:xfrm>
            <a:off x="4967250" y="1222900"/>
            <a:ext cx="5774700" cy="389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100"/>
              <a:buFont typeface="Arial"/>
              <a:buNone/>
            </a:pPr>
            <a:r>
              <a:rPr lang="en-US" sz="1600">
                <a:solidFill>
                  <a:schemeClr val="dk2"/>
                </a:solidFill>
              </a:rPr>
              <a:t>Hello! I'm Kavya Gurram</a:t>
            </a:r>
            <a:endParaRPr sz="1600">
              <a:solidFill>
                <a:schemeClr val="dk2"/>
              </a:solidFill>
            </a:endParaRPr>
          </a:p>
          <a:p>
            <a:pPr marL="0" lvl="0" indent="0" algn="l" rtl="0">
              <a:lnSpc>
                <a:spcPct val="90000"/>
              </a:lnSpc>
              <a:spcBef>
                <a:spcPts val="0"/>
              </a:spcBef>
              <a:spcAft>
                <a:spcPts val="0"/>
              </a:spcAft>
              <a:buClr>
                <a:schemeClr val="dk1"/>
              </a:buClr>
              <a:buSzPts val="1100"/>
              <a:buFont typeface="Arial"/>
              <a:buNone/>
            </a:pPr>
            <a:endParaRPr sz="1600">
              <a:solidFill>
                <a:schemeClr val="dk2"/>
              </a:solidFill>
            </a:endParaRPr>
          </a:p>
          <a:p>
            <a:pPr marL="0" lvl="0" indent="0" algn="l" rtl="0">
              <a:lnSpc>
                <a:spcPct val="90000"/>
              </a:lnSpc>
              <a:spcBef>
                <a:spcPts val="0"/>
              </a:spcBef>
              <a:spcAft>
                <a:spcPts val="0"/>
              </a:spcAft>
              <a:buNone/>
            </a:pPr>
            <a:r>
              <a:rPr lang="en-US" sz="1600" b="1">
                <a:solidFill>
                  <a:schemeClr val="dk2"/>
                </a:solidFill>
              </a:rPr>
              <a:t>Educational Journey:</a:t>
            </a:r>
            <a:r>
              <a:rPr lang="en-US" sz="1600">
                <a:solidFill>
                  <a:schemeClr val="dk2"/>
                </a:solidFill>
              </a:rPr>
              <a:t> </a:t>
            </a:r>
            <a:endParaRPr sz="1600">
              <a:solidFill>
                <a:schemeClr val="dk2"/>
              </a:solidFill>
            </a:endParaRPr>
          </a:p>
          <a:p>
            <a:pPr marL="457200" lvl="0" indent="-330200" algn="l" rtl="0">
              <a:lnSpc>
                <a:spcPct val="90000"/>
              </a:lnSpc>
              <a:spcBef>
                <a:spcPts val="0"/>
              </a:spcBef>
              <a:spcAft>
                <a:spcPts val="0"/>
              </a:spcAft>
              <a:buClr>
                <a:schemeClr val="dk2"/>
              </a:buClr>
              <a:buSzPts val="1600"/>
              <a:buChar char="❏"/>
            </a:pPr>
            <a:r>
              <a:rPr lang="en-US" sz="1600">
                <a:solidFill>
                  <a:schemeClr val="dk2"/>
                </a:solidFill>
              </a:rPr>
              <a:t>From India to the U.S. to pursue a Master's in Data Science at the University of Nebraska at Omaha.</a:t>
            </a:r>
            <a:endParaRPr sz="1600">
              <a:solidFill>
                <a:schemeClr val="dk2"/>
              </a:solidFill>
            </a:endParaRPr>
          </a:p>
          <a:p>
            <a:pPr marL="0" lvl="0" indent="0" algn="l" rtl="0">
              <a:lnSpc>
                <a:spcPct val="90000"/>
              </a:lnSpc>
              <a:spcBef>
                <a:spcPts val="0"/>
              </a:spcBef>
              <a:spcAft>
                <a:spcPts val="0"/>
              </a:spcAft>
              <a:buNone/>
            </a:pPr>
            <a:r>
              <a:rPr lang="en-US" sz="1600" b="1">
                <a:solidFill>
                  <a:schemeClr val="dk2"/>
                </a:solidFill>
              </a:rPr>
              <a:t>Professional Background: </a:t>
            </a:r>
            <a:endParaRPr sz="1600" b="1">
              <a:solidFill>
                <a:schemeClr val="dk2"/>
              </a:solidFill>
            </a:endParaRPr>
          </a:p>
          <a:p>
            <a:pPr marL="457200" lvl="0" indent="-330200" algn="l" rtl="0">
              <a:lnSpc>
                <a:spcPct val="90000"/>
              </a:lnSpc>
              <a:spcBef>
                <a:spcPts val="0"/>
              </a:spcBef>
              <a:spcAft>
                <a:spcPts val="0"/>
              </a:spcAft>
              <a:buClr>
                <a:schemeClr val="dk2"/>
              </a:buClr>
              <a:buSzPts val="1600"/>
              <a:buChar char="❏"/>
            </a:pPr>
            <a:r>
              <a:rPr lang="en-US" sz="1600">
                <a:solidFill>
                  <a:schemeClr val="dk2"/>
                </a:solidFill>
              </a:rPr>
              <a:t>Former Front End Developer at Tata Consultancy Services, specializing in web applications.</a:t>
            </a:r>
            <a:endParaRPr sz="1600">
              <a:solidFill>
                <a:schemeClr val="dk2"/>
              </a:solidFill>
            </a:endParaRPr>
          </a:p>
          <a:p>
            <a:pPr marL="0" lvl="0" indent="0" algn="l" rtl="0">
              <a:lnSpc>
                <a:spcPct val="90000"/>
              </a:lnSpc>
              <a:spcBef>
                <a:spcPts val="0"/>
              </a:spcBef>
              <a:spcAft>
                <a:spcPts val="0"/>
              </a:spcAft>
              <a:buNone/>
            </a:pPr>
            <a:r>
              <a:rPr lang="en-US" sz="1600" b="1">
                <a:solidFill>
                  <a:schemeClr val="dk2"/>
                </a:solidFill>
              </a:rPr>
              <a:t>Current Role:</a:t>
            </a:r>
            <a:endParaRPr sz="1600" b="1">
              <a:solidFill>
                <a:schemeClr val="dk2"/>
              </a:solidFill>
            </a:endParaRPr>
          </a:p>
          <a:p>
            <a:pPr marL="457200" lvl="0" indent="-330200" algn="l" rtl="0">
              <a:lnSpc>
                <a:spcPct val="90000"/>
              </a:lnSpc>
              <a:spcBef>
                <a:spcPts val="0"/>
              </a:spcBef>
              <a:spcAft>
                <a:spcPts val="0"/>
              </a:spcAft>
              <a:buClr>
                <a:schemeClr val="dk2"/>
              </a:buClr>
              <a:buSzPts val="1600"/>
              <a:buChar char="❏"/>
            </a:pPr>
            <a:r>
              <a:rPr lang="en-US" sz="1600">
                <a:solidFill>
                  <a:schemeClr val="dk2"/>
                </a:solidFill>
              </a:rPr>
              <a:t> Assisting as an IT Support Student Worker at UNO, focusing on tech issues and data management.</a:t>
            </a:r>
            <a:endParaRPr sz="1600">
              <a:solidFill>
                <a:schemeClr val="dk2"/>
              </a:solidFill>
            </a:endParaRPr>
          </a:p>
          <a:p>
            <a:pPr marL="457200" lvl="0" indent="-330200" algn="l" rtl="0">
              <a:lnSpc>
                <a:spcPct val="90000"/>
              </a:lnSpc>
              <a:spcBef>
                <a:spcPts val="0"/>
              </a:spcBef>
              <a:spcAft>
                <a:spcPts val="0"/>
              </a:spcAft>
              <a:buClr>
                <a:schemeClr val="dk2"/>
              </a:buClr>
              <a:buSzPts val="1600"/>
              <a:buChar char="❏"/>
            </a:pPr>
            <a:r>
              <a:rPr lang="en-US" sz="1600">
                <a:solidFill>
                  <a:schemeClr val="dk2"/>
                </a:solidFill>
              </a:rPr>
              <a:t>Internship: Currently interning with Emerging Ladies Academy (ELA), enhancing my practical experience.</a:t>
            </a:r>
            <a:endParaRPr sz="1600">
              <a:solidFill>
                <a:schemeClr val="dk2"/>
              </a:solidFill>
            </a:endParaRPr>
          </a:p>
          <a:p>
            <a:pPr marL="0" lvl="0" indent="0" algn="l" rtl="0">
              <a:lnSpc>
                <a:spcPct val="90000"/>
              </a:lnSpc>
              <a:spcBef>
                <a:spcPts val="0"/>
              </a:spcBef>
              <a:spcAft>
                <a:spcPts val="0"/>
              </a:spcAft>
              <a:buNone/>
            </a:pPr>
            <a:r>
              <a:rPr lang="en-US" sz="1600" b="1">
                <a:solidFill>
                  <a:schemeClr val="dk2"/>
                </a:solidFill>
              </a:rPr>
              <a:t>Hobbies:</a:t>
            </a:r>
            <a:endParaRPr sz="1600" b="1">
              <a:solidFill>
                <a:schemeClr val="dk2"/>
              </a:solidFill>
            </a:endParaRPr>
          </a:p>
          <a:p>
            <a:pPr marL="457200" lvl="0" indent="-330200" algn="l" rtl="0">
              <a:lnSpc>
                <a:spcPct val="90000"/>
              </a:lnSpc>
              <a:spcBef>
                <a:spcPts val="0"/>
              </a:spcBef>
              <a:spcAft>
                <a:spcPts val="0"/>
              </a:spcAft>
              <a:buClr>
                <a:schemeClr val="dk2"/>
              </a:buClr>
              <a:buSzPts val="1600"/>
              <a:buChar char="❏"/>
            </a:pPr>
            <a:r>
              <a:rPr lang="en-US" sz="1600">
                <a:solidFill>
                  <a:schemeClr val="dk2"/>
                </a:solidFill>
              </a:rPr>
              <a:t> Passionate about art and henna, and I love keeping things organized</a:t>
            </a:r>
            <a:endParaRPr sz="1600">
              <a:solidFill>
                <a:schemeClr val="dk2"/>
              </a:solidFill>
            </a:endParaRPr>
          </a:p>
          <a:p>
            <a:pPr marL="0" marR="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None/>
            </a:pPr>
            <a:r>
              <a:rPr lang="en-US" sz="3200" dirty="0">
                <a:latin typeface="Times New Roman"/>
                <a:ea typeface="Times New Roman"/>
                <a:cs typeface="Times New Roman"/>
                <a:sym typeface="Times New Roman"/>
              </a:rPr>
              <a:t>Sandeep Borwal</a:t>
            </a:r>
            <a:endParaRPr sz="3200" dirty="0">
              <a:solidFill>
                <a:schemeClr val="dk2"/>
              </a:solidFill>
              <a:latin typeface="Times New Roman"/>
              <a:ea typeface="Times New Roman"/>
              <a:cs typeface="Times New Roman"/>
              <a:sym typeface="Times New Roman"/>
            </a:endParaRPr>
          </a:p>
        </p:txBody>
      </p:sp>
      <p:pic>
        <p:nvPicPr>
          <p:cNvPr id="118" name="Google Shape;118;p4"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19" name="Google Shape;119;p4"/>
          <p:cNvSpPr txBox="1"/>
          <p:nvPr/>
        </p:nvSpPr>
        <p:spPr>
          <a:xfrm>
            <a:off x="4608576" y="996696"/>
            <a:ext cx="7242953" cy="4497207"/>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chemeClr val="dk2"/>
              </a:buClr>
              <a:buSzPts val="1800"/>
              <a:buFont typeface="Arial"/>
              <a:buNone/>
            </a:pPr>
            <a:r>
              <a:rPr lang="en-US" sz="1800" b="0" i="0" u="none" strike="noStrike" cap="none">
                <a:solidFill>
                  <a:schemeClr val="dk2"/>
                </a:solidFill>
                <a:latin typeface="Times New Roman"/>
                <a:ea typeface="Times New Roman"/>
                <a:cs typeface="Times New Roman"/>
                <a:sym typeface="Times New Roman"/>
              </a:rPr>
              <a:t>Hello! I'm Sandeep Borwal, a passionate and fun-loving professional.</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a:solidFill>
                  <a:schemeClr val="dk2"/>
                </a:solidFill>
                <a:latin typeface="Times New Roman"/>
                <a:ea typeface="Times New Roman"/>
                <a:cs typeface="Times New Roman"/>
                <a:sym typeface="Times New Roman"/>
              </a:rPr>
              <a:t>Currently pursuing a Master’s in Data Science, I hold a Master’s in Computer Applications (2006)  degree and have been part of the IT industry for over 19 years.</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a:solidFill>
                  <a:schemeClr val="dk2"/>
                </a:solidFill>
                <a:latin typeface="Times New Roman"/>
                <a:ea typeface="Times New Roman"/>
                <a:cs typeface="Times New Roman"/>
                <a:sym typeface="Times New Roman"/>
              </a:rPr>
              <a:t> I work as a Senior Data Engineer at Mutual of Omaha, specializing in the insurance domain. My expertise includes Data Warehousing, AWS Cloud, Snowflake, Big Data &amp; PySpark, Machine Learning (currently exploring).</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a:solidFill>
                  <a:schemeClr val="dk2"/>
                </a:solidFill>
                <a:latin typeface="Times New Roman"/>
                <a:ea typeface="Times New Roman"/>
                <a:cs typeface="Times New Roman"/>
                <a:sym typeface="Times New Roman"/>
              </a:rPr>
              <a:t>I love playing cricket and basket ball and going for a walk in summers.</a:t>
            </a:r>
            <a:endParaRPr sz="1400" b="0" i="0" u="none" strike="noStrike" cap="none">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a:solidFill>
                  <a:schemeClr val="dk2"/>
                </a:solidFill>
                <a:latin typeface="Times New Roman"/>
                <a:ea typeface="Times New Roman"/>
                <a:cs typeface="Times New Roman"/>
                <a:sym typeface="Times New Roman"/>
              </a:rPr>
              <a:t>Proud father of two wonderful kids who keep me busy!</a:t>
            </a:r>
            <a:endParaRPr sz="1400" b="0" i="0" u="none" strike="noStrike" cap="none">
              <a:solidFill>
                <a:srgbClr val="000000"/>
              </a:solidFill>
              <a:latin typeface="Arial"/>
              <a:ea typeface="Arial"/>
              <a:cs typeface="Arial"/>
              <a:sym typeface="Arial"/>
            </a:endParaRPr>
          </a:p>
          <a:p>
            <a:pPr marL="285750" marR="0" lvl="0" indent="-171450" algn="l" rtl="0">
              <a:lnSpc>
                <a:spcPct val="90000"/>
              </a:lnSpc>
              <a:spcBef>
                <a:spcPts val="1000"/>
              </a:spcBef>
              <a:spcAft>
                <a:spcPts val="0"/>
              </a:spcAft>
              <a:buClr>
                <a:schemeClr val="dk1"/>
              </a:buClr>
              <a:buSzPts val="1800"/>
              <a:buFont typeface="Noto Sans Symbols"/>
              <a:buNone/>
            </a:pPr>
            <a:endParaRPr sz="18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Vikas Kumar Reddy Buchammagari</a:t>
            </a:r>
            <a:endParaRPr sz="2400">
              <a:latin typeface="Times New Roman"/>
              <a:ea typeface="Times New Roman"/>
              <a:cs typeface="Times New Roman"/>
              <a:sym typeface="Times New Roman"/>
            </a:endParaRPr>
          </a:p>
        </p:txBody>
      </p:sp>
      <p:pic>
        <p:nvPicPr>
          <p:cNvPr id="125" name="Google Shape;125;p5" descr="House"/>
          <p:cNvPicPr preferRelativeResize="0"/>
          <p:nvPr/>
        </p:nvPicPr>
        <p:blipFill rotWithShape="1">
          <a:blip r:embed="rId3">
            <a:alphaModFix/>
          </a:blip>
          <a:srcRect/>
          <a:stretch/>
        </p:blipFill>
        <p:spPr>
          <a:xfrm>
            <a:off x="340474" y="1815325"/>
            <a:ext cx="3375534" cy="4137064"/>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26" name="Google Shape;126;p5"/>
          <p:cNvSpPr txBox="1"/>
          <p:nvPr/>
        </p:nvSpPr>
        <p:spPr>
          <a:xfrm>
            <a:off x="3422825" y="1352325"/>
            <a:ext cx="8575500" cy="5079600"/>
          </a:xfrm>
          <a:prstGeom prst="rect">
            <a:avLst/>
          </a:prstGeom>
          <a:noFill/>
          <a:ln>
            <a:noFill/>
          </a:ln>
        </p:spPr>
        <p:txBody>
          <a:bodyPr spcFirstLastPara="1" wrap="square" lIns="91425" tIns="45700" rIns="91425" bIns="45700" anchor="b" anchorCtr="0">
            <a:spAutoFit/>
          </a:bodyPr>
          <a:lstStyle/>
          <a:p>
            <a:pPr marL="285750" marR="0" lvl="0" indent="-285750" algn="l" rtl="0">
              <a:lnSpc>
                <a:spcPct val="90000"/>
              </a:lnSpc>
              <a:spcBef>
                <a:spcPts val="0"/>
              </a:spcBef>
              <a:spcAft>
                <a:spcPts val="0"/>
              </a:spcAft>
              <a:buClr>
                <a:schemeClr val="dk2"/>
              </a:buClr>
              <a:buSzPts val="1800"/>
              <a:buFont typeface="Noto Sans Symbols"/>
              <a:buChar char="❑"/>
            </a:pPr>
            <a:r>
              <a:rPr lang="en-US" sz="1800" b="0" i="0" u="none" strike="noStrike" cap="none">
                <a:solidFill>
                  <a:schemeClr val="dk2"/>
                </a:solidFill>
                <a:latin typeface="Roboto"/>
                <a:ea typeface="Roboto"/>
                <a:cs typeface="Roboto"/>
                <a:sym typeface="Roboto"/>
              </a:rPr>
              <a:t>Introductio</a:t>
            </a:r>
            <a:r>
              <a:rPr lang="en-US" sz="1800">
                <a:solidFill>
                  <a:schemeClr val="dk2"/>
                </a:solidFill>
                <a:latin typeface="Roboto"/>
                <a:ea typeface="Roboto"/>
                <a:cs typeface="Roboto"/>
                <a:sym typeface="Roboto"/>
              </a:rPr>
              <a:t>n</a:t>
            </a:r>
            <a:endParaRPr sz="1800" b="0" i="0" u="none" strike="noStrike" cap="none">
              <a:solidFill>
                <a:schemeClr val="dk2"/>
              </a:solidFill>
              <a:latin typeface="Roboto"/>
              <a:ea typeface="Roboto"/>
              <a:cs typeface="Roboto"/>
              <a:sym typeface="Roboto"/>
            </a:endParaRPr>
          </a:p>
          <a:p>
            <a:pPr marL="457200" marR="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b="1">
                <a:solidFill>
                  <a:schemeClr val="dk2"/>
                </a:solidFill>
                <a:latin typeface="Roboto"/>
                <a:ea typeface="Roboto"/>
                <a:cs typeface="Roboto"/>
                <a:sym typeface="Roboto"/>
              </a:rPr>
              <a:t>Education &amp; Experience</a:t>
            </a:r>
            <a:r>
              <a:rPr lang="en-US" sz="1800">
                <a:solidFill>
                  <a:schemeClr val="dk2"/>
                </a:solidFill>
                <a:latin typeface="Roboto"/>
                <a:ea typeface="Roboto"/>
                <a:cs typeface="Roboto"/>
                <a:sym typeface="Roboto"/>
              </a:rPr>
              <a:t>:</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Currently pursuing a Master’s in Data Science. I hold a Bachelor’s degree and have 1.5 years of experience as a Data Analyst at KPIT Technologies.  </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b="1">
                <a:solidFill>
                  <a:schemeClr val="dk2"/>
                </a:solidFill>
                <a:latin typeface="Roboto"/>
                <a:ea typeface="Roboto"/>
                <a:cs typeface="Roboto"/>
                <a:sym typeface="Roboto"/>
              </a:rPr>
              <a:t>Currently:</a:t>
            </a:r>
            <a:endParaRPr sz="1800" b="1">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As a Master’s student, I am:  </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 Deepening my knowledge in machine learning, statistics, and big data technologies  </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 Working on projects involving data analysis, predictive modeling, and data visualization  </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 Gaining hands-on experience with tools like Python, R, SQL, and Tableau  </a:t>
            </a:r>
            <a:endParaRPr sz="1800">
              <a:solidFill>
                <a:schemeClr val="dk2"/>
              </a:solidFill>
              <a:latin typeface="Roboto"/>
              <a:ea typeface="Roboto"/>
              <a:cs typeface="Roboto"/>
              <a:sym typeface="Roboto"/>
            </a:endParaRPr>
          </a:p>
          <a:p>
            <a:pPr marL="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b="1">
                <a:solidFill>
                  <a:schemeClr val="dk2"/>
                </a:solidFill>
                <a:latin typeface="Roboto"/>
                <a:ea typeface="Roboto"/>
                <a:cs typeface="Roboto"/>
                <a:sym typeface="Roboto"/>
              </a:rPr>
              <a:t>Hobbies:</a:t>
            </a:r>
            <a:endParaRPr sz="1800" b="1">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r>
              <a:rPr lang="en-US" sz="1800">
                <a:solidFill>
                  <a:schemeClr val="dk2"/>
                </a:solidFill>
                <a:latin typeface="Roboto"/>
                <a:ea typeface="Roboto"/>
                <a:cs typeface="Roboto"/>
                <a:sym typeface="Roboto"/>
              </a:rPr>
              <a:t>I enjoy outdoor activities, especially hiking, which keeps me active and connected with nature.  </a:t>
            </a: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a:p>
            <a:pPr marL="45720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a:p>
            <a:pPr marL="457200" marR="0" lvl="0" indent="0" algn="l" rtl="0">
              <a:lnSpc>
                <a:spcPct val="90000"/>
              </a:lnSpc>
              <a:spcBef>
                <a:spcPts val="0"/>
              </a:spcBef>
              <a:spcAft>
                <a:spcPts val="0"/>
              </a:spcAft>
              <a:buNone/>
            </a:pPr>
            <a:endParaRPr sz="18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2000" b="1" dirty="0">
                <a:latin typeface="Times New Roman" panose="02020603050405020304" pitchFamily="18" charset="0"/>
                <a:cs typeface="Times New Roman" panose="02020603050405020304" pitchFamily="18" charset="0"/>
              </a:rPr>
              <a:t>Predicting Housing Prices Using Machine Learning</a:t>
            </a:r>
            <a:endParaRPr sz="2000" b="1" dirty="0">
              <a:latin typeface="Times New Roman" panose="02020603050405020304" pitchFamily="18" charset="0"/>
              <a:ea typeface="Times New Roman"/>
              <a:cs typeface="Times New Roman" panose="02020603050405020304" pitchFamily="18" charset="0"/>
              <a:sym typeface="Times New Roman"/>
            </a:endParaRPr>
          </a:p>
        </p:txBody>
      </p:sp>
      <p:pic>
        <p:nvPicPr>
          <p:cNvPr id="145" name="Google Shape;145;p7"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46" name="Google Shape;146;p7"/>
          <p:cNvSpPr txBox="1"/>
          <p:nvPr/>
        </p:nvSpPr>
        <p:spPr>
          <a:xfrm>
            <a:off x="4608576" y="685800"/>
            <a:ext cx="7132319" cy="4969528"/>
          </a:xfrm>
          <a:prstGeom prst="rect">
            <a:avLst/>
          </a:prstGeom>
          <a:noFill/>
          <a:ln>
            <a:noFill/>
          </a:ln>
        </p:spPr>
        <p:txBody>
          <a:bodyPr spcFirstLastPara="1" wrap="square" lIns="91425" tIns="45700" rIns="91425" bIns="45700" anchor="b" anchorCtr="0">
            <a:normAutofit fontScale="85000" lnSpcReduction="10000"/>
          </a:bodyPr>
          <a:lstStyle/>
          <a:p>
            <a:pPr marL="285750" indent="-285750">
              <a:lnSpc>
                <a:spcPct val="110000"/>
              </a:lnSpc>
              <a:buClr>
                <a:schemeClr val="dk2"/>
              </a:buClr>
              <a:buFont typeface="Wingdings" panose="05000000000000000000" pitchFamily="2" charset="2"/>
              <a:buChar char="q"/>
            </a:pPr>
            <a:r>
              <a:rPr lang="en-US" sz="2100" dirty="0">
                <a:solidFill>
                  <a:schemeClr val="dk2"/>
                </a:solidFill>
                <a:latin typeface="Times New Roman"/>
                <a:cs typeface="Times New Roman"/>
              </a:rPr>
              <a:t>Introduction</a:t>
            </a:r>
          </a:p>
          <a:p>
            <a:pPr marL="342900" lvl="8"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The real estate market significantly impacts the global economy.</a:t>
            </a:r>
          </a:p>
          <a:p>
            <a:pPr marL="342900" lvl="8"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Housing prices depend on multiple factors like location, size, and market trends.</a:t>
            </a:r>
          </a:p>
          <a:p>
            <a:pPr marL="342900" lvl="8"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Traditional pricing methods are subjective, time-consuming, and prone to errors.</a:t>
            </a:r>
          </a:p>
          <a:p>
            <a:pPr>
              <a:lnSpc>
                <a:spcPct val="110000"/>
              </a:lnSpc>
              <a:buClr>
                <a:schemeClr val="dk2"/>
              </a:buClr>
              <a:buFont typeface="Noto Sans Symbols"/>
              <a:buChar char="•"/>
            </a:pPr>
            <a:endParaRPr lang="en-US" sz="1800" dirty="0">
              <a:solidFill>
                <a:schemeClr val="dk2"/>
              </a:solidFill>
              <a:latin typeface="Times New Roman"/>
              <a:cs typeface="Times New Roman"/>
            </a:endParaRPr>
          </a:p>
          <a:p>
            <a:pPr marL="285750" indent="-285750">
              <a:lnSpc>
                <a:spcPct val="110000"/>
              </a:lnSpc>
              <a:buClr>
                <a:schemeClr val="dk2"/>
              </a:buClr>
              <a:buFont typeface="Wingdings" panose="05000000000000000000" pitchFamily="2" charset="2"/>
              <a:buChar char="q"/>
            </a:pPr>
            <a:r>
              <a:rPr lang="en-US" sz="2100" dirty="0">
                <a:solidFill>
                  <a:schemeClr val="dk2"/>
                </a:solidFill>
                <a:latin typeface="Times New Roman"/>
                <a:cs typeface="Times New Roman"/>
              </a:rPr>
              <a:t>Problem Statement</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Estimating property values accurately remains a challenge.</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Various factors, including property features and external conditions, influence prices.</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Current appraisal methods lack efficiency and objectivity.</a:t>
            </a:r>
          </a:p>
          <a:p>
            <a:pPr marL="342900" lvl="1" indent="-342900">
              <a:lnSpc>
                <a:spcPct val="110000"/>
              </a:lnSpc>
              <a:buClr>
                <a:schemeClr val="dk2"/>
              </a:buClr>
              <a:buFont typeface="Wingdings" panose="05000000000000000000" pitchFamily="2" charset="2"/>
              <a:buChar char="ü"/>
            </a:pPr>
            <a:endParaRPr lang="en-US" sz="1800" dirty="0">
              <a:solidFill>
                <a:schemeClr val="dk2"/>
              </a:solidFill>
              <a:latin typeface="Times New Roman"/>
              <a:cs typeface="Times New Roman"/>
            </a:endParaRPr>
          </a:p>
          <a:p>
            <a:pPr marL="342900" lvl="1" indent="-342900">
              <a:lnSpc>
                <a:spcPct val="110000"/>
              </a:lnSpc>
              <a:buClr>
                <a:schemeClr val="dk2"/>
              </a:buClr>
              <a:buFont typeface="Wingdings" panose="05000000000000000000" pitchFamily="2" charset="2"/>
              <a:buChar char="q"/>
            </a:pPr>
            <a:r>
              <a:rPr lang="en-US" sz="2100" dirty="0">
                <a:solidFill>
                  <a:schemeClr val="dk2"/>
                </a:solidFill>
                <a:latin typeface="Times New Roman"/>
                <a:cs typeface="Times New Roman"/>
              </a:rPr>
              <a:t>Solution: Machine Learning Model</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Leverages historical data to identify patterns and correlations.</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Improves accuracy by reducing human bias in price estimation.</a:t>
            </a:r>
          </a:p>
          <a:p>
            <a:pPr marL="342900" lvl="1"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Provides quick, data-driven predictions based on market conditions.</a:t>
            </a:r>
          </a:p>
          <a:p>
            <a:pPr marL="285750" indent="-285750">
              <a:lnSpc>
                <a:spcPct val="110000"/>
              </a:lnSpc>
              <a:buClr>
                <a:schemeClr val="dk2"/>
              </a:buClr>
              <a:buFont typeface="Wingdings" panose="05000000000000000000" pitchFamily="2" charset="2"/>
              <a:buChar char="ü"/>
            </a:pPr>
            <a:endParaRPr lang="en-US" sz="1800" dirty="0">
              <a:solidFill>
                <a:schemeClr val="dk2"/>
              </a:solidFill>
              <a:latin typeface="Times New Roman"/>
              <a:cs typeface="Times New Roman"/>
            </a:endParaRPr>
          </a:p>
          <a:p>
            <a:pPr marL="285750" indent="-285750">
              <a:lnSpc>
                <a:spcPct val="110000"/>
              </a:lnSpc>
              <a:buClr>
                <a:schemeClr val="dk2"/>
              </a:buClr>
              <a:buFont typeface="Wingdings" panose="05000000000000000000" pitchFamily="2" charset="2"/>
              <a:buChar char="q"/>
            </a:pPr>
            <a:r>
              <a:rPr lang="en-US" sz="2100" dirty="0">
                <a:solidFill>
                  <a:schemeClr val="dk2"/>
                </a:solidFill>
                <a:latin typeface="Times New Roman"/>
                <a:cs typeface="Times New Roman"/>
              </a:rPr>
              <a:t>Project Goal</a:t>
            </a:r>
          </a:p>
          <a:p>
            <a:pPr marL="342900"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Develop a machine learning model to predict housing prices.</a:t>
            </a:r>
          </a:p>
          <a:p>
            <a:pPr marL="342900"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Use key property attributes and economic indicators for training.</a:t>
            </a:r>
          </a:p>
          <a:p>
            <a:pPr marL="342900" indent="-342900">
              <a:lnSpc>
                <a:spcPct val="110000"/>
              </a:lnSpc>
              <a:buClr>
                <a:schemeClr val="dk2"/>
              </a:buClr>
              <a:buFont typeface="Wingdings" panose="05000000000000000000" pitchFamily="2" charset="2"/>
              <a:buChar char="ü"/>
            </a:pPr>
            <a:r>
              <a:rPr lang="en-US" sz="1800" dirty="0">
                <a:solidFill>
                  <a:schemeClr val="dk2"/>
                </a:solidFill>
                <a:latin typeface="Times New Roman"/>
                <a:cs typeface="Times New Roman"/>
              </a:rPr>
              <a:t>Enhance reliability and efficiency in real estate pricing.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6"/>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2" name="Google Shape;132;p6"/>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3" name="Google Shape;133;p6"/>
          <p:cNvSpPr txBox="1">
            <a:spLocks noGrp="1"/>
          </p:cNvSpPr>
          <p:nvPr>
            <p:ph type="subTitle" idx="1"/>
          </p:nvPr>
        </p:nvSpPr>
        <p:spPr>
          <a:xfrm>
            <a:off x="3524249" y="219075"/>
            <a:ext cx="7953375" cy="59118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Understanding the Challenge in Housing Price Prediction</a:t>
            </a:r>
            <a:endParaRPr sz="2000" dirty="0">
              <a:solidFill>
                <a:schemeClr val="dk2"/>
              </a:solidFill>
              <a:latin typeface="Times New Roman"/>
              <a:ea typeface="Times New Roman"/>
              <a:cs typeface="Times New Roman"/>
              <a:sym typeface="Times New Roman"/>
            </a:endParaRPr>
          </a:p>
        </p:txBody>
      </p:sp>
      <p:pic>
        <p:nvPicPr>
          <p:cNvPr id="134" name="Google Shape;134;p6"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135" name="Google Shape;135;p6"/>
          <p:cNvGrpSpPr/>
          <p:nvPr/>
        </p:nvGrpSpPr>
        <p:grpSpPr>
          <a:xfrm>
            <a:off x="-4253" y="-5977"/>
            <a:ext cx="6238675" cy="6863979"/>
            <a:chOff x="305" y="-5977"/>
            <a:chExt cx="6238675" cy="6863979"/>
          </a:xfrm>
        </p:grpSpPr>
        <p:sp>
          <p:nvSpPr>
            <p:cNvPr id="136" name="Google Shape;136;p6"/>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7" name="Google Shape;137;p6"/>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8" name="Google Shape;138;p6"/>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sp>
        <p:nvSpPr>
          <p:cNvPr id="139" name="Google Shape;139;p6"/>
          <p:cNvSpPr txBox="1"/>
          <p:nvPr/>
        </p:nvSpPr>
        <p:spPr>
          <a:xfrm>
            <a:off x="4967250" y="1352150"/>
            <a:ext cx="6306600" cy="4289700"/>
          </a:xfrm>
          <a:prstGeom prst="rect">
            <a:avLst/>
          </a:prstGeom>
          <a:noFill/>
          <a:ln>
            <a:noFill/>
          </a:ln>
        </p:spPr>
        <p:txBody>
          <a:bodyPr spcFirstLastPara="1" wrap="square" lIns="91425" tIns="45700" rIns="91425" bIns="45700" anchor="b" anchorCtr="0">
            <a:normAutofit/>
          </a:bodyPr>
          <a:lstStyle/>
          <a:p>
            <a:pPr marL="285750" marR="0" lvl="0" indent="-285750" algn="l" rtl="0">
              <a:lnSpc>
                <a:spcPct val="90000"/>
              </a:lnSpc>
              <a:spcBef>
                <a:spcPts val="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Defining the Problem:</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Housing prices are influenced by multiple factors like location, size, market conditions, and amenities.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Traditional valuation methods rely on expert judgment, which can be subjective and inconsistent.</a:t>
            </a:r>
            <a:endParaRPr sz="1600" b="0" i="0" u="none" strike="noStrike" cap="none" dirty="0">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Challenges in Predicting Housing Prices:</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Data Complexity: Numerous factors influence property values.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Market Volatility: Rapid economic changes affect prices.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Inefficiencies in Traditional Methods: Manual appraisals can be slow and error-prone.</a:t>
            </a:r>
            <a:endParaRPr sz="1600" b="0" i="0" u="none" strike="noStrike" cap="none" dirty="0">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How Machine Learning Can Help:</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Automates analysis of large-scale data.</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Identifies complex relationships among variables.</a:t>
            </a:r>
            <a:endParaRPr sz="1600" b="0" i="0" u="none" strike="noStrike" cap="none" dirty="0">
              <a:solidFill>
                <a:srgbClr val="000000"/>
              </a:solidFill>
              <a:latin typeface="Arial"/>
              <a:ea typeface="Arial"/>
              <a:cs typeface="Arial"/>
              <a:sym typeface="Arial"/>
            </a:endParaRPr>
          </a:p>
          <a:p>
            <a:pPr marL="742950" marR="0" lvl="1" indent="-285750" algn="l" rtl="0">
              <a:lnSpc>
                <a:spcPct val="90000"/>
              </a:lnSpc>
              <a:spcBef>
                <a:spcPts val="500"/>
              </a:spcBef>
              <a:spcAft>
                <a:spcPts val="0"/>
              </a:spcAft>
              <a:buClr>
                <a:schemeClr val="dk2"/>
              </a:buClr>
              <a:buSzPts val="14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Provides objective, data-driven insights for real estate stakeholders</a:t>
            </a:r>
            <a:r>
              <a:rPr lang="en-US" sz="1400" b="0" i="0" u="none" strike="noStrike" cap="none" dirty="0">
                <a:solidFill>
                  <a:schemeClr val="dk2"/>
                </a:solidFill>
                <a:latin typeface="Times New Roman"/>
                <a:ea typeface="Times New Roman"/>
                <a:cs typeface="Times New Roman"/>
                <a:sym typeface="Times New Roman"/>
              </a:rPr>
              <a:t>.</a:t>
            </a:r>
            <a:endParaRPr sz="1600" b="0" i="0" u="none" strike="noStrike" cap="none" dirty="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F64BBE7E-3307-4577-5CD6-56EBB22A1DAB}"/>
            </a:ext>
          </a:extLst>
        </p:cNvPr>
        <p:cNvGrpSpPr/>
        <p:nvPr/>
      </p:nvGrpSpPr>
      <p:grpSpPr>
        <a:xfrm>
          <a:off x="0" y="0"/>
          <a:ext cx="0" cy="0"/>
          <a:chOff x="0" y="0"/>
          <a:chExt cx="0" cy="0"/>
        </a:xfrm>
      </p:grpSpPr>
      <p:sp>
        <p:nvSpPr>
          <p:cNvPr id="144" name="Google Shape;144;p7">
            <a:extLst>
              <a:ext uri="{FF2B5EF4-FFF2-40B4-BE49-F238E27FC236}">
                <a16:creationId xmlns:a16="http://schemas.microsoft.com/office/drawing/2014/main" id="{2D961207-8005-7BC3-59E5-C4547FE2476C}"/>
              </a:ext>
            </a:extLst>
          </p:cNvPr>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800" b="1" dirty="0">
                <a:latin typeface="Times New Roman"/>
                <a:ea typeface="Times New Roman"/>
                <a:cs typeface="Times New Roman"/>
                <a:sym typeface="Times New Roman"/>
              </a:rPr>
              <a:t>Why Does This Problem Matter?</a:t>
            </a:r>
            <a:endParaRPr sz="1800" dirty="0">
              <a:latin typeface="Times New Roman"/>
              <a:ea typeface="Times New Roman"/>
              <a:cs typeface="Times New Roman"/>
              <a:sym typeface="Times New Roman"/>
            </a:endParaRPr>
          </a:p>
        </p:txBody>
      </p:sp>
      <p:pic>
        <p:nvPicPr>
          <p:cNvPr id="145" name="Google Shape;145;p7" descr="House">
            <a:extLst>
              <a:ext uri="{FF2B5EF4-FFF2-40B4-BE49-F238E27FC236}">
                <a16:creationId xmlns:a16="http://schemas.microsoft.com/office/drawing/2014/main" id="{ECA0DF16-E6EA-6472-56F2-24E0F6F60551}"/>
              </a:ext>
            </a:extLst>
          </p:cNvPr>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46" name="Google Shape;146;p7">
            <a:extLst>
              <a:ext uri="{FF2B5EF4-FFF2-40B4-BE49-F238E27FC236}">
                <a16:creationId xmlns:a16="http://schemas.microsoft.com/office/drawing/2014/main" id="{F735993F-B7C6-6F3C-1882-B6EAD73285A9}"/>
              </a:ext>
            </a:extLst>
          </p:cNvPr>
          <p:cNvSpPr txBox="1"/>
          <p:nvPr/>
        </p:nvSpPr>
        <p:spPr>
          <a:xfrm>
            <a:off x="4967245" y="1352143"/>
            <a:ext cx="5774645" cy="4141760"/>
          </a:xfrm>
          <a:prstGeom prst="rect">
            <a:avLst/>
          </a:prstGeom>
          <a:noFill/>
          <a:ln>
            <a:noFill/>
          </a:ln>
        </p:spPr>
        <p:txBody>
          <a:bodyPr spcFirstLastPara="1" wrap="square" lIns="91425" tIns="45700" rIns="91425" bIns="45700" anchor="b" anchorCtr="0">
            <a:normAutofit lnSpcReduction="10000"/>
          </a:bodyPr>
          <a:lstStyle/>
          <a:p>
            <a:pPr marL="285750" marR="0" lvl="0" indent="-285750" algn="l" rtl="0">
              <a:lnSpc>
                <a:spcPct val="90000"/>
              </a:lnSpc>
              <a:spcBef>
                <a:spcPts val="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Importance of Real Estate Market in the Economy:</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Housing market trends affect individuals, businesses, and financial institutions.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Real estate transactions contribute significantly to GDP.</a:t>
            </a:r>
            <a:endParaRPr sz="1600" b="0" i="0" u="none" strike="noStrike" cap="none" dirty="0">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Who Benefits from Accurate Predictions?</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Homebuyers &amp; Sellers: Better pricing and investment decisions.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Investors &amp; Real Estate Agents: Identifying undervalued or high-potential properties.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Banks &amp; Lenders: Assessing mortgage risks and setting interest rates.</a:t>
            </a:r>
            <a:endParaRPr sz="1600" b="0" i="0" u="none" strike="noStrike" cap="none" dirty="0">
              <a:solidFill>
                <a:srgbClr val="000000"/>
              </a:solidFill>
              <a:latin typeface="Arial"/>
              <a:ea typeface="Arial"/>
              <a:cs typeface="Arial"/>
              <a:sym typeface="Arial"/>
            </a:endParaRPr>
          </a:p>
          <a:p>
            <a:pPr marL="285750" marR="0" lvl="0" indent="-285750" algn="l" rtl="0">
              <a:lnSpc>
                <a:spcPct val="90000"/>
              </a:lnSpc>
              <a:spcBef>
                <a:spcPts val="1000"/>
              </a:spcBef>
              <a:spcAft>
                <a:spcPts val="0"/>
              </a:spcAft>
              <a:buClr>
                <a:schemeClr val="dk2"/>
              </a:buClr>
              <a:buSzPts val="1800"/>
              <a:buFont typeface="Noto Sans Symbols"/>
              <a:buChar char="❑"/>
            </a:pPr>
            <a:r>
              <a:rPr lang="en-US" sz="1800" b="0" i="0" u="none" strike="noStrike" cap="none" dirty="0">
                <a:solidFill>
                  <a:schemeClr val="dk2"/>
                </a:solidFill>
                <a:latin typeface="Times New Roman"/>
                <a:ea typeface="Times New Roman"/>
                <a:cs typeface="Times New Roman"/>
                <a:sym typeface="Times New Roman"/>
              </a:rPr>
              <a:t>Role of Machine Learning in Addressing the Problem:</a:t>
            </a:r>
            <a:endParaRPr sz="14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Faster &amp; more scalable than traditional valuation methods.</a:t>
            </a:r>
            <a:endParaRPr sz="1600" b="0" i="0" u="none" strike="noStrike" cap="none" dirty="0">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2"/>
              </a:buClr>
              <a:buSzPts val="1600"/>
              <a:buFont typeface="Noto Sans Symbols"/>
              <a:buChar char="⮚"/>
            </a:pPr>
            <a:r>
              <a:rPr lang="en-US" sz="1600" b="0" i="0" u="none" strike="noStrike" cap="none" dirty="0">
                <a:solidFill>
                  <a:schemeClr val="dk2"/>
                </a:solidFill>
                <a:latin typeface="Times New Roman"/>
                <a:ea typeface="Times New Roman"/>
                <a:cs typeface="Times New Roman"/>
                <a:sym typeface="Times New Roman"/>
              </a:rPr>
              <a:t>Helps reduce price fluctuations and increase market transparency</a:t>
            </a:r>
            <a:endParaRPr sz="16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84263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8"/>
          <p:cNvSpPr txBox="1">
            <a:spLocks noGrp="1"/>
          </p:cNvSpPr>
          <p:nvPr>
            <p:ph type="subTitle" idx="1"/>
          </p:nvPr>
        </p:nvSpPr>
        <p:spPr>
          <a:xfrm>
            <a:off x="1428883" y="219075"/>
            <a:ext cx="10048742" cy="591180"/>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dk1"/>
              </a:buClr>
              <a:buSzPts val="1800"/>
              <a:buNone/>
            </a:pPr>
            <a:r>
              <a:rPr lang="en-US" sz="1900" b="1" dirty="0">
                <a:latin typeface="Times New Roman"/>
                <a:ea typeface="Times New Roman"/>
                <a:cs typeface="Times New Roman"/>
                <a:sym typeface="Times New Roman"/>
              </a:rPr>
              <a:t>Project Objectives - What Are We Trying to Achieve?</a:t>
            </a:r>
            <a:endParaRPr sz="1900" dirty="0">
              <a:latin typeface="Times New Roman"/>
              <a:ea typeface="Times New Roman"/>
              <a:cs typeface="Times New Roman"/>
              <a:sym typeface="Times New Roman"/>
            </a:endParaRPr>
          </a:p>
        </p:txBody>
      </p:sp>
      <p:pic>
        <p:nvPicPr>
          <p:cNvPr id="152" name="Google Shape;152;p8" descr="House"/>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sp>
        <p:nvSpPr>
          <p:cNvPr id="153" name="Google Shape;153;p8"/>
          <p:cNvSpPr txBox="1"/>
          <p:nvPr/>
        </p:nvSpPr>
        <p:spPr>
          <a:xfrm>
            <a:off x="4967245" y="1352143"/>
            <a:ext cx="5774645" cy="3302984"/>
          </a:xfrm>
          <a:prstGeom prst="rect">
            <a:avLst/>
          </a:prstGeom>
          <a:noFill/>
          <a:ln>
            <a:noFill/>
          </a:ln>
        </p:spPr>
        <p:txBody>
          <a:bodyPr spcFirstLastPara="1" wrap="square" lIns="91425" tIns="45700" rIns="91425" bIns="45700" anchor="b" anchorCtr="0">
            <a:normAutofit/>
          </a:bodyPr>
          <a:lstStyle/>
          <a:p>
            <a:pPr marL="285750" marR="0" lvl="0" indent="-285750" algn="l" rtl="0">
              <a:lnSpc>
                <a:spcPct val="90000"/>
              </a:lnSpc>
              <a:spcBef>
                <a:spcPts val="0"/>
              </a:spcBef>
              <a:spcAft>
                <a:spcPts val="0"/>
              </a:spcAft>
              <a:buClr>
                <a:schemeClr val="dk1"/>
              </a:buClr>
              <a:buSzPts val="1800"/>
              <a:buFont typeface="Noto Sans Symbols"/>
              <a:buChar char="❑"/>
            </a:pPr>
            <a:r>
              <a:rPr lang="en-US" sz="1800" b="1" i="0" u="none" strike="noStrike" cap="none">
                <a:solidFill>
                  <a:schemeClr val="dk1"/>
                </a:solidFill>
                <a:latin typeface="Times New Roman"/>
                <a:ea typeface="Times New Roman"/>
                <a:cs typeface="Times New Roman"/>
                <a:sym typeface="Times New Roman"/>
              </a:rPr>
              <a:t>Key SMART Objectives:</a:t>
            </a:r>
            <a:endParaRPr sz="1800" b="1" i="0" u="none" strike="noStrike" cap="none">
              <a:solidFill>
                <a:schemeClr val="dk1"/>
              </a:solidFill>
              <a:latin typeface="Times New Roman"/>
              <a:ea typeface="Times New Roman"/>
              <a:cs typeface="Times New Roman"/>
              <a:sym typeface="Times New Roman"/>
            </a:endParaRPr>
          </a:p>
          <a:p>
            <a:pPr marL="742950" marR="0" lvl="1" indent="-298450" algn="l" rtl="0">
              <a:lnSpc>
                <a:spcPct val="90000"/>
              </a:lnSpc>
              <a:spcBef>
                <a:spcPts val="500"/>
              </a:spcBef>
              <a:spcAft>
                <a:spcPts val="0"/>
              </a:spcAft>
              <a:buClr>
                <a:schemeClr val="dk1"/>
              </a:buClr>
              <a:buSzPts val="1600"/>
              <a:buFont typeface="Noto Sans Symbols"/>
              <a:buChar char="✔"/>
            </a:pPr>
            <a:r>
              <a:rPr lang="en-US" sz="1600" b="1" i="0" u="none" strike="noStrike" cap="none">
                <a:solidFill>
                  <a:schemeClr val="dk1"/>
                </a:solidFill>
                <a:latin typeface="Times New Roman"/>
                <a:ea typeface="Times New Roman"/>
                <a:cs typeface="Times New Roman"/>
                <a:sym typeface="Times New Roman"/>
              </a:rPr>
              <a:t>Data Collection &amp; Cleaning:</a:t>
            </a:r>
            <a:r>
              <a:rPr lang="en-US" sz="1600" b="0" i="0" u="none" strike="noStrike" cap="none">
                <a:solidFill>
                  <a:schemeClr val="dk1"/>
                </a:solidFill>
                <a:latin typeface="Times New Roman"/>
                <a:ea typeface="Times New Roman"/>
                <a:cs typeface="Times New Roman"/>
                <a:sym typeface="Times New Roman"/>
              </a:rPr>
              <a:t> Gather structured and unstructured property data.</a:t>
            </a:r>
            <a:endParaRPr sz="1600" b="0" i="0" u="none" strike="noStrike" cap="none">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1"/>
              </a:buClr>
              <a:buSzPts val="1600"/>
              <a:buFont typeface="Noto Sans Symbols"/>
              <a:buChar char="✔"/>
            </a:pPr>
            <a:r>
              <a:rPr lang="en-US" sz="1600" b="1" i="0" u="none" strike="noStrike" cap="none">
                <a:solidFill>
                  <a:schemeClr val="dk1"/>
                </a:solidFill>
                <a:latin typeface="Times New Roman"/>
                <a:ea typeface="Times New Roman"/>
                <a:cs typeface="Times New Roman"/>
                <a:sym typeface="Times New Roman"/>
              </a:rPr>
              <a:t>Exploratory Data Analysis (EDA):</a:t>
            </a:r>
            <a:r>
              <a:rPr lang="en-US" sz="1600" b="0" i="0" u="none" strike="noStrike" cap="none">
                <a:solidFill>
                  <a:schemeClr val="dk1"/>
                </a:solidFill>
                <a:latin typeface="Times New Roman"/>
                <a:ea typeface="Times New Roman"/>
                <a:cs typeface="Times New Roman"/>
                <a:sym typeface="Times New Roman"/>
              </a:rPr>
              <a:t> Identify trends and correlations.</a:t>
            </a:r>
            <a:endParaRPr sz="1600" b="0" i="0" u="none" strike="noStrike" cap="none">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1"/>
              </a:buClr>
              <a:buSzPts val="1600"/>
              <a:buFont typeface="Noto Sans Symbols"/>
              <a:buChar char="✔"/>
            </a:pPr>
            <a:r>
              <a:rPr lang="en-US" sz="1600" b="1" i="0" u="none" strike="noStrike" cap="none">
                <a:solidFill>
                  <a:schemeClr val="dk1"/>
                </a:solidFill>
                <a:latin typeface="Times New Roman"/>
                <a:ea typeface="Times New Roman"/>
                <a:cs typeface="Times New Roman"/>
                <a:sym typeface="Times New Roman"/>
              </a:rPr>
              <a:t>Model Development:</a:t>
            </a:r>
            <a:r>
              <a:rPr lang="en-US" sz="1600" b="0" i="0" u="none" strike="noStrike" cap="none">
                <a:solidFill>
                  <a:schemeClr val="dk1"/>
                </a:solidFill>
                <a:latin typeface="Times New Roman"/>
                <a:ea typeface="Times New Roman"/>
                <a:cs typeface="Times New Roman"/>
                <a:sym typeface="Times New Roman"/>
              </a:rPr>
              <a:t> Train various ML models (regression, ensemble methods, deep learning).</a:t>
            </a:r>
            <a:endParaRPr sz="1600" b="0" i="0" u="none" strike="noStrike" cap="none">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1"/>
              </a:buClr>
              <a:buSzPts val="1600"/>
              <a:buFont typeface="Noto Sans Symbols"/>
              <a:buChar char="✔"/>
            </a:pPr>
            <a:r>
              <a:rPr lang="en-US" sz="1600" b="1" i="0" u="none" strike="noStrike" cap="none">
                <a:solidFill>
                  <a:schemeClr val="dk1"/>
                </a:solidFill>
                <a:latin typeface="Times New Roman"/>
                <a:ea typeface="Times New Roman"/>
                <a:cs typeface="Times New Roman"/>
                <a:sym typeface="Times New Roman"/>
              </a:rPr>
              <a:t>Model Evaluation &amp; Optimization:</a:t>
            </a:r>
            <a:r>
              <a:rPr lang="en-US" sz="1600" b="0" i="0" u="none" strike="noStrike" cap="none">
                <a:solidFill>
                  <a:schemeClr val="dk1"/>
                </a:solidFill>
                <a:latin typeface="Times New Roman"/>
                <a:ea typeface="Times New Roman"/>
                <a:cs typeface="Times New Roman"/>
                <a:sym typeface="Times New Roman"/>
              </a:rPr>
              <a:t> Use RMSE, MAE, and R-squared to assess accuracy.</a:t>
            </a:r>
            <a:endParaRPr sz="1600" b="0" i="0" u="none" strike="noStrike" cap="none">
              <a:solidFill>
                <a:srgbClr val="000000"/>
              </a:solidFill>
              <a:latin typeface="Arial"/>
              <a:ea typeface="Arial"/>
              <a:cs typeface="Arial"/>
              <a:sym typeface="Arial"/>
            </a:endParaRPr>
          </a:p>
          <a:p>
            <a:pPr marL="742950" marR="0" lvl="1" indent="-298450" algn="l" rtl="0">
              <a:lnSpc>
                <a:spcPct val="90000"/>
              </a:lnSpc>
              <a:spcBef>
                <a:spcPts val="500"/>
              </a:spcBef>
              <a:spcAft>
                <a:spcPts val="0"/>
              </a:spcAft>
              <a:buClr>
                <a:schemeClr val="dk1"/>
              </a:buClr>
              <a:buSzPts val="1600"/>
              <a:buFont typeface="Noto Sans Symbols"/>
              <a:buChar char="✔"/>
            </a:pPr>
            <a:r>
              <a:rPr lang="en-US" sz="1600" b="1" i="0" u="none" strike="noStrike" cap="none">
                <a:solidFill>
                  <a:schemeClr val="dk1"/>
                </a:solidFill>
                <a:latin typeface="Times New Roman"/>
                <a:ea typeface="Times New Roman"/>
                <a:cs typeface="Times New Roman"/>
                <a:sym typeface="Times New Roman"/>
              </a:rPr>
              <a:t>Feature Importance Analysis:</a:t>
            </a:r>
            <a:r>
              <a:rPr lang="en-US" sz="1600" b="0" i="0" u="none" strike="noStrike" cap="none">
                <a:solidFill>
                  <a:schemeClr val="dk1"/>
                </a:solidFill>
                <a:latin typeface="Times New Roman"/>
                <a:ea typeface="Times New Roman"/>
                <a:cs typeface="Times New Roman"/>
                <a:sym typeface="Times New Roman"/>
              </a:rPr>
              <a:t> Identify key variables impacting property prices</a:t>
            </a:r>
            <a:endParaRPr sz="1200" b="0" i="0" u="none" strike="noStrike" cap="none">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2759</Words>
  <Application>Microsoft Office PowerPoint</Application>
  <PresentationFormat>Widescreen</PresentationFormat>
  <Paragraphs>277</Paragraphs>
  <Slides>22</Slides>
  <Notes>22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Aptos</vt:lpstr>
      <vt:lpstr>Play</vt:lpstr>
      <vt:lpstr>Times New Roman</vt:lpstr>
      <vt:lpstr>Symbol</vt:lpstr>
      <vt:lpstr>Noto Sans Symbols</vt:lpstr>
      <vt:lpstr>Arial</vt:lpstr>
      <vt:lpstr>Roboto</vt:lpstr>
      <vt:lpstr>Wingdings</vt:lpstr>
      <vt:lpstr>Courier New</vt:lpstr>
      <vt:lpstr>Open Sans</vt:lpstr>
      <vt:lpstr>Office Theme</vt:lpstr>
      <vt:lpstr>Presented By :-  Amarnath Kommineni  Kavya Gurram  Sandeep Borwal  Vikas Kumar Reddy Buchammagari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Sandeep Borwal</dc:creator>
  <cp:lastModifiedBy>Sandeep Borwal</cp:lastModifiedBy>
  <cp:revision>41</cp:revision>
  <dcterms:created xsi:type="dcterms:W3CDTF">2025-02-05T23:04:10Z</dcterms:created>
  <dcterms:modified xsi:type="dcterms:W3CDTF">2025-02-12T23:30:49Z</dcterms:modified>
</cp:coreProperties>
</file>