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306" r:id="rId2"/>
    <p:sldId id="257" r:id="rId3"/>
    <p:sldId id="273" r:id="rId4"/>
    <p:sldId id="292" r:id="rId5"/>
    <p:sldId id="275" r:id="rId6"/>
    <p:sldId id="285" r:id="rId7"/>
    <p:sldId id="284" r:id="rId8"/>
    <p:sldId id="280" r:id="rId9"/>
    <p:sldId id="317" r:id="rId10"/>
    <p:sldId id="293" r:id="rId11"/>
    <p:sldId id="276" r:id="rId12"/>
    <p:sldId id="294" r:id="rId13"/>
    <p:sldId id="259" r:id="rId14"/>
    <p:sldId id="262" r:id="rId15"/>
    <p:sldId id="323" r:id="rId16"/>
    <p:sldId id="302" r:id="rId17"/>
    <p:sldId id="303" r:id="rId18"/>
    <p:sldId id="308" r:id="rId19"/>
    <p:sldId id="304" r:id="rId20"/>
    <p:sldId id="307" r:id="rId21"/>
    <p:sldId id="264" r:id="rId22"/>
    <p:sldId id="309" r:id="rId23"/>
    <p:sldId id="310" r:id="rId24"/>
    <p:sldId id="311" r:id="rId25"/>
    <p:sldId id="312" r:id="rId26"/>
    <p:sldId id="313" r:id="rId27"/>
    <p:sldId id="298" r:id="rId28"/>
    <p:sldId id="299" r:id="rId29"/>
    <p:sldId id="314" r:id="rId30"/>
    <p:sldId id="269" r:id="rId31"/>
    <p:sldId id="316" r:id="rId32"/>
    <p:sldId id="318" r:id="rId33"/>
    <p:sldId id="321" r:id="rId34"/>
    <p:sldId id="320" r:id="rId35"/>
    <p:sldId id="322" r:id="rId36"/>
  </p:sldIdLst>
  <p:sldSz cx="12192000" cy="6858000"/>
  <p:notesSz cx="6858000" cy="9144000"/>
  <p:embeddedFontLst>
    <p:embeddedFont>
      <p:font typeface="Play"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73" autoAdjust="0"/>
  </p:normalViewPr>
  <p:slideViewPr>
    <p:cSldViewPr snapToGrid="0">
      <p:cViewPr varScale="1">
        <p:scale>
          <a:sx n="73" d="100"/>
          <a:sy n="73" d="100"/>
        </p:scale>
        <p:origin x="1914" y="72"/>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RMSE2</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1.34</c:v>
                </c:pt>
                <c:pt idx="1">
                  <c:v>0.74</c:v>
                </c:pt>
                <c:pt idx="2">
                  <c:v>2.0299999999999998</c:v>
                </c:pt>
                <c:pt idx="3">
                  <c:v>1.23</c:v>
                </c:pt>
                <c:pt idx="4">
                  <c:v>0.76</c:v>
                </c:pt>
              </c:numCache>
            </c:numRef>
          </c:val>
          <c:extLst>
            <c:ext xmlns:c16="http://schemas.microsoft.com/office/drawing/2014/chart" uri="{C3380CC4-5D6E-409C-BE32-E72D297353CC}">
              <c16:uniqueId val="{00000000-65B4-4048-A3CB-A3439E77447D}"/>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0.71</c:v>
                </c:pt>
                <c:pt idx="1">
                  <c:v>0.28000000000000003</c:v>
                </c:pt>
                <c:pt idx="2">
                  <c:v>0.73</c:v>
                </c:pt>
                <c:pt idx="3">
                  <c:v>0.59</c:v>
                </c:pt>
                <c:pt idx="4">
                  <c:v>0.41</c:v>
                </c:pt>
              </c:numCache>
            </c:numRef>
          </c:val>
          <c:extLst>
            <c:ext xmlns:c16="http://schemas.microsoft.com/office/drawing/2014/chart" uri="{C3380CC4-5D6E-409C-BE32-E72D297353CC}">
              <c16:uniqueId val="{00000001-65B4-4048-A3CB-A3439E77447D}"/>
            </c:ext>
          </c:extLst>
        </c:ser>
        <c:dLbls>
          <c:showLegendKey val="0"/>
          <c:showVal val="0"/>
          <c:showCatName val="0"/>
          <c:showSerName val="0"/>
          <c:showPercent val="0"/>
          <c:showBubbleSize val="0"/>
        </c:dLbls>
        <c:gapWidth val="219"/>
        <c:overlap val="-27"/>
        <c:axId val="881446832"/>
        <c:axId val="881445392"/>
      </c:barChart>
      <c:catAx>
        <c:axId val="881446832"/>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5392"/>
        <c:crosses val="autoZero"/>
        <c:auto val="1"/>
        <c:lblAlgn val="ctr"/>
        <c:lblOffset val="100"/>
        <c:noMultiLvlLbl val="0"/>
      </c:catAx>
      <c:valAx>
        <c:axId val="88144539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6832"/>
        <c:crosses val="autoZero"/>
        <c:crossBetween val="between"/>
        <c:majorUnit val="1"/>
        <c:minorUnit val="0.2"/>
      </c:valAx>
      <c:spPr>
        <a:noFill/>
        <a:ln>
          <a:solidFill>
            <a:schemeClr val="accent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1.63</c:v>
                </c:pt>
                <c:pt idx="1">
                  <c:v>0.8</c:v>
                </c:pt>
                <c:pt idx="2">
                  <c:v>2.2599999999999998</c:v>
                </c:pt>
                <c:pt idx="3">
                  <c:v>1.61</c:v>
                </c:pt>
                <c:pt idx="4">
                  <c:v>1.02</c:v>
                </c:pt>
              </c:numCache>
            </c:numRef>
          </c:val>
          <c:extLst>
            <c:ext xmlns:c16="http://schemas.microsoft.com/office/drawing/2014/chart" uri="{C3380CC4-5D6E-409C-BE32-E72D297353CC}">
              <c16:uniqueId val="{00000000-B68C-4163-B311-F496270122A0}"/>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1.1399999999999999</c:v>
                </c:pt>
                <c:pt idx="1">
                  <c:v>0.32</c:v>
                </c:pt>
                <c:pt idx="2">
                  <c:v>1.17</c:v>
                </c:pt>
                <c:pt idx="3">
                  <c:v>1.1000000000000001</c:v>
                </c:pt>
                <c:pt idx="4">
                  <c:v>0.67</c:v>
                </c:pt>
              </c:numCache>
            </c:numRef>
          </c:val>
          <c:extLst>
            <c:ext xmlns:c16="http://schemas.microsoft.com/office/drawing/2014/chart" uri="{C3380CC4-5D6E-409C-BE32-E72D297353CC}">
              <c16:uniqueId val="{00000001-B68C-4163-B311-F496270122A0}"/>
            </c:ext>
          </c:extLst>
        </c:ser>
        <c:dLbls>
          <c:showLegendKey val="0"/>
          <c:showVal val="0"/>
          <c:showCatName val="0"/>
          <c:showSerName val="0"/>
          <c:showPercent val="0"/>
          <c:showBubbleSize val="0"/>
        </c:dLbls>
        <c:gapWidth val="219"/>
        <c:overlap val="-27"/>
        <c:axId val="442463872"/>
        <c:axId val="442463152"/>
      </c:barChart>
      <c:catAx>
        <c:axId val="4424638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152"/>
        <c:crosses val="autoZero"/>
        <c:auto val="1"/>
        <c:lblAlgn val="ctr"/>
        <c:lblOffset val="100"/>
        <c:noMultiLvlLbl val="0"/>
      </c:catAx>
      <c:valAx>
        <c:axId val="44246315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872"/>
        <c:crosses val="autoZero"/>
        <c:crossBetween val="between"/>
        <c:majorUnit val="1"/>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Prophet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2.65</c:v>
                </c:pt>
                <c:pt idx="1">
                  <c:v>2.2400000000000002</c:v>
                </c:pt>
                <c:pt idx="2">
                  <c:v>2.99</c:v>
                </c:pt>
                <c:pt idx="3">
                  <c:v>2.74</c:v>
                </c:pt>
                <c:pt idx="4">
                  <c:v>2.13</c:v>
                </c:pt>
              </c:numCache>
            </c:numRef>
          </c:val>
          <c:extLst>
            <c:ext xmlns:c16="http://schemas.microsoft.com/office/drawing/2014/chart" uri="{C3380CC4-5D6E-409C-BE32-E72D297353CC}">
              <c16:uniqueId val="{00000000-CC3B-46CE-9641-5AD3F6E8502E}"/>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1.55</c:v>
                </c:pt>
                <c:pt idx="1">
                  <c:v>0.91</c:v>
                </c:pt>
                <c:pt idx="2">
                  <c:v>1.6</c:v>
                </c:pt>
                <c:pt idx="3">
                  <c:v>1.56</c:v>
                </c:pt>
                <c:pt idx="4">
                  <c:v>1.1299999999999999</c:v>
                </c:pt>
              </c:numCache>
            </c:numRef>
          </c:val>
          <c:extLst>
            <c:ext xmlns:c16="http://schemas.microsoft.com/office/drawing/2014/chart" uri="{C3380CC4-5D6E-409C-BE32-E72D297353CC}">
              <c16:uniqueId val="{00000001-CC3B-46CE-9641-5AD3F6E8502E}"/>
            </c:ext>
          </c:extLst>
        </c:ser>
        <c:dLbls>
          <c:showLegendKey val="0"/>
          <c:showVal val="0"/>
          <c:showCatName val="0"/>
          <c:showSerName val="0"/>
          <c:showPercent val="0"/>
          <c:showBubbleSize val="0"/>
        </c:dLbls>
        <c:gapWidth val="219"/>
        <c:overlap val="-27"/>
        <c:axId val="805887144"/>
        <c:axId val="805886424"/>
      </c:barChart>
      <c:catAx>
        <c:axId val="80588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6424"/>
        <c:crosses val="autoZero"/>
        <c:auto val="1"/>
        <c:lblAlgn val="ctr"/>
        <c:lblOffset val="100"/>
        <c:noMultiLvlLbl val="0"/>
      </c:catAx>
      <c:valAx>
        <c:axId val="805886424"/>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7144"/>
        <c:crosses val="autoZero"/>
        <c:crossBetween val="between"/>
        <c:majorUnit val="1"/>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LSTM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7.55</c:v>
                </c:pt>
                <c:pt idx="1">
                  <c:v>5.38</c:v>
                </c:pt>
                <c:pt idx="2">
                  <c:v>8.2799999999999994</c:v>
                </c:pt>
                <c:pt idx="3">
                  <c:v>5.57</c:v>
                </c:pt>
                <c:pt idx="4">
                  <c:v>8.0399999999999991</c:v>
                </c:pt>
              </c:numCache>
            </c:numRef>
          </c:val>
          <c:extLst>
            <c:ext xmlns:c16="http://schemas.microsoft.com/office/drawing/2014/chart" uri="{C3380CC4-5D6E-409C-BE32-E72D297353CC}">
              <c16:uniqueId val="{00000000-BC4A-445B-A392-D720341B3411}"/>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3.48</c:v>
                </c:pt>
                <c:pt idx="1">
                  <c:v>2.79</c:v>
                </c:pt>
                <c:pt idx="2">
                  <c:v>4.7</c:v>
                </c:pt>
                <c:pt idx="3">
                  <c:v>2.4900000000000002</c:v>
                </c:pt>
                <c:pt idx="4">
                  <c:v>4.9000000000000004</c:v>
                </c:pt>
              </c:numCache>
            </c:numRef>
          </c:val>
          <c:extLst>
            <c:ext xmlns:c16="http://schemas.microsoft.com/office/drawing/2014/chart" uri="{C3380CC4-5D6E-409C-BE32-E72D297353CC}">
              <c16:uniqueId val="{00000001-BC4A-445B-A392-D720341B3411}"/>
            </c:ext>
          </c:extLst>
        </c:ser>
        <c:dLbls>
          <c:showLegendKey val="0"/>
          <c:showVal val="0"/>
          <c:showCatName val="0"/>
          <c:showSerName val="0"/>
          <c:showPercent val="0"/>
          <c:showBubbleSize val="0"/>
        </c:dLbls>
        <c:gapWidth val="219"/>
        <c:overlap val="-27"/>
        <c:axId val="936495824"/>
        <c:axId val="936495464"/>
      </c:barChart>
      <c:catAx>
        <c:axId val="936495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464"/>
        <c:crosses val="autoZero"/>
        <c:auto val="1"/>
        <c:lblAlgn val="ctr"/>
        <c:lblOffset val="100"/>
        <c:noMultiLvlLbl val="0"/>
      </c:catAx>
      <c:valAx>
        <c:axId val="936495464"/>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Random Forest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5.36</c:v>
                </c:pt>
                <c:pt idx="1">
                  <c:v>3.93</c:v>
                </c:pt>
                <c:pt idx="2">
                  <c:v>7.35</c:v>
                </c:pt>
                <c:pt idx="3">
                  <c:v>5.3</c:v>
                </c:pt>
                <c:pt idx="4">
                  <c:v>3.2</c:v>
                </c:pt>
              </c:numCache>
            </c:numRef>
          </c:val>
          <c:extLst>
            <c:ext xmlns:c16="http://schemas.microsoft.com/office/drawing/2014/chart" uri="{C3380CC4-5D6E-409C-BE32-E72D297353CC}">
              <c16:uniqueId val="{00000000-732A-46A8-A13F-EF927CA9BB3E}"/>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2.02</c:v>
                </c:pt>
                <c:pt idx="1">
                  <c:v>1.93</c:v>
                </c:pt>
                <c:pt idx="2">
                  <c:v>1.97</c:v>
                </c:pt>
                <c:pt idx="3">
                  <c:v>1.94</c:v>
                </c:pt>
                <c:pt idx="4">
                  <c:v>1.48</c:v>
                </c:pt>
              </c:numCache>
            </c:numRef>
          </c:val>
          <c:extLst>
            <c:ext xmlns:c16="http://schemas.microsoft.com/office/drawing/2014/chart" uri="{C3380CC4-5D6E-409C-BE32-E72D297353CC}">
              <c16:uniqueId val="{00000001-732A-46A8-A13F-EF927CA9BB3E}"/>
            </c:ext>
          </c:extLst>
        </c:ser>
        <c:dLbls>
          <c:showLegendKey val="0"/>
          <c:showVal val="0"/>
          <c:showCatName val="0"/>
          <c:showSerName val="0"/>
          <c:showPercent val="0"/>
          <c:showBubbleSize val="0"/>
        </c:dLbls>
        <c:gapWidth val="219"/>
        <c:overlap val="-27"/>
        <c:axId val="434497376"/>
        <c:axId val="434499896"/>
      </c:barChart>
      <c:catAx>
        <c:axId val="43449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9896"/>
        <c:crosses val="autoZero"/>
        <c:auto val="1"/>
        <c:lblAlgn val="ctr"/>
        <c:lblOffset val="100"/>
        <c:noMultiLvlLbl val="0"/>
      </c:catAx>
      <c:valAx>
        <c:axId val="434499896"/>
        <c:scaling>
          <c:orientation val="minMax"/>
          <c:max val="12"/>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7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3.3</c:v>
                </c:pt>
                <c:pt idx="1">
                  <c:v>2.4300000000000002</c:v>
                </c:pt>
                <c:pt idx="2">
                  <c:v>4.37</c:v>
                </c:pt>
                <c:pt idx="3">
                  <c:v>3.12</c:v>
                </c:pt>
                <c:pt idx="4">
                  <c:v>1.7</c:v>
                </c:pt>
              </c:numCache>
            </c:numRef>
          </c:val>
          <c:extLst>
            <c:ext xmlns:c16="http://schemas.microsoft.com/office/drawing/2014/chart" uri="{C3380CC4-5D6E-409C-BE32-E72D297353CC}">
              <c16:uniqueId val="{00000000-0A0A-4F01-B746-C6761068D6C5}"/>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0.44</c:v>
                </c:pt>
                <c:pt idx="1">
                  <c:v>1.61</c:v>
                </c:pt>
                <c:pt idx="2">
                  <c:v>1</c:v>
                </c:pt>
                <c:pt idx="3">
                  <c:v>1.1599999999999999</c:v>
                </c:pt>
                <c:pt idx="4">
                  <c:v>0.96</c:v>
                </c:pt>
              </c:numCache>
            </c:numRef>
          </c:val>
          <c:extLst>
            <c:ext xmlns:c16="http://schemas.microsoft.com/office/drawing/2014/chart" uri="{C3380CC4-5D6E-409C-BE32-E72D297353CC}">
              <c16:uniqueId val="{00000001-0A0A-4F01-B746-C6761068D6C5}"/>
            </c:ext>
          </c:extLst>
        </c:ser>
        <c:dLbls>
          <c:showLegendKey val="0"/>
          <c:showVal val="0"/>
          <c:showCatName val="0"/>
          <c:showSerName val="0"/>
          <c:showPercent val="0"/>
          <c:showBubbleSize val="0"/>
        </c:dLbls>
        <c:gapWidth val="219"/>
        <c:overlap val="-27"/>
        <c:axId val="798742552"/>
        <c:axId val="798741472"/>
      </c:barChart>
      <c:catAx>
        <c:axId val="7987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1472"/>
        <c:crosses val="autoZero"/>
        <c:auto val="1"/>
        <c:lblAlgn val="ctr"/>
        <c:lblOffset val="100"/>
        <c:noMultiLvlLbl val="0"/>
      </c:catAx>
      <c:valAx>
        <c:axId val="798741472"/>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2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c:v>
                </c:pt>
              </c:numCache>
            </c:numRef>
          </c:val>
          <c:extLst>
            <c:ext xmlns:c16="http://schemas.microsoft.com/office/drawing/2014/chart" uri="{C3380CC4-5D6E-409C-BE32-E72D297353CC}">
              <c16:uniqueId val="{00000000-B3E3-4ACA-AB93-CE2E4C3CD98D}"/>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0.76</c:v>
                </c:pt>
                <c:pt idx="1">
                  <c:v>1.59</c:v>
                </c:pt>
                <c:pt idx="2">
                  <c:v>1.44</c:v>
                </c:pt>
                <c:pt idx="3">
                  <c:v>1.1000000000000001</c:v>
                </c:pt>
                <c:pt idx="4">
                  <c:v>0.98</c:v>
                </c:pt>
              </c:numCache>
            </c:numRef>
          </c:val>
          <c:extLst>
            <c:ext xmlns:c16="http://schemas.microsoft.com/office/drawing/2014/chart" uri="{C3380CC4-5D6E-409C-BE32-E72D297353CC}">
              <c16:uniqueId val="{00000001-B3E3-4ACA-AB93-CE2E4C3CD98D}"/>
            </c:ext>
          </c:extLst>
        </c:ser>
        <c:dLbls>
          <c:showLegendKey val="0"/>
          <c:showVal val="0"/>
          <c:showCatName val="0"/>
          <c:showSerName val="0"/>
          <c:showPercent val="0"/>
          <c:showBubbleSize val="0"/>
        </c:dLbls>
        <c:gapWidth val="219"/>
        <c:overlap val="-27"/>
        <c:axId val="942960960"/>
        <c:axId val="942962040"/>
      </c:barChart>
      <c:catAx>
        <c:axId val="94296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2040"/>
        <c:crosses val="autoZero"/>
        <c:auto val="1"/>
        <c:lblAlgn val="ctr"/>
        <c:lblOffset val="100"/>
        <c:noMultiLvlLbl val="0"/>
      </c:catAx>
      <c:valAx>
        <c:axId val="942962040"/>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Light 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c:v>
                </c:pt>
              </c:numCache>
            </c:numRef>
          </c:val>
          <c:extLst>
            <c:ext xmlns:c16="http://schemas.microsoft.com/office/drawing/2014/chart" uri="{C3380CC4-5D6E-409C-BE32-E72D297353CC}">
              <c16:uniqueId val="{00000000-5EB4-4212-910B-D32FC29829E9}"/>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0.76</c:v>
                </c:pt>
                <c:pt idx="1">
                  <c:v>1.59</c:v>
                </c:pt>
                <c:pt idx="2">
                  <c:v>1.44</c:v>
                </c:pt>
                <c:pt idx="3">
                  <c:v>1.1000000000000001</c:v>
                </c:pt>
                <c:pt idx="4">
                  <c:v>0.98</c:v>
                </c:pt>
              </c:numCache>
            </c:numRef>
          </c:val>
          <c:extLst>
            <c:ext xmlns:c16="http://schemas.microsoft.com/office/drawing/2014/chart" uri="{C3380CC4-5D6E-409C-BE32-E72D297353CC}">
              <c16:uniqueId val="{00000001-5EB4-4212-910B-D32FC29829E9}"/>
            </c:ext>
          </c:extLst>
        </c:ser>
        <c:dLbls>
          <c:showLegendKey val="0"/>
          <c:showVal val="0"/>
          <c:showCatName val="0"/>
          <c:showSerName val="0"/>
          <c:showPercent val="0"/>
          <c:showBubbleSize val="0"/>
        </c:dLbls>
        <c:gapWidth val="219"/>
        <c:overlap val="-27"/>
        <c:axId val="937781400"/>
        <c:axId val="937783560"/>
      </c:barChart>
      <c:catAx>
        <c:axId val="937781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560"/>
        <c:crosses val="autoZero"/>
        <c:auto val="1"/>
        <c:lblAlgn val="ctr"/>
        <c:lblOffset val="100"/>
        <c:noMultiLvlLbl val="0"/>
      </c:catAx>
      <c:valAx>
        <c:axId val="93778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1400"/>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DA7804-21BE-48E5-A4A6-07FA47F9162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8CEC2-8EEC-4036-A813-64A330541A8B}">
      <dgm:prSet/>
      <dgm:spPr/>
      <dgm:t>
        <a:bodyPr/>
        <a:lstStyle/>
        <a:p>
          <a:r>
            <a:rPr lang="en-US"/>
            <a:t>Real-Time Data Integration: Connect to live feeds from Zillow or economic data sources.</a:t>
          </a:r>
        </a:p>
      </dgm:t>
    </dgm:pt>
    <dgm:pt modelId="{29665E05-DE05-4DEC-97B9-B9B4BCB75FA9}" type="parTrans" cxnId="{8E690B2F-15BC-4B44-9E86-F1506BEB9DEF}">
      <dgm:prSet/>
      <dgm:spPr/>
      <dgm:t>
        <a:bodyPr/>
        <a:lstStyle/>
        <a:p>
          <a:endParaRPr lang="en-US"/>
        </a:p>
      </dgm:t>
    </dgm:pt>
    <dgm:pt modelId="{5EE8E683-33A5-44C0-9EA4-2D02EA4BAF1F}" type="sibTrans" cxnId="{8E690B2F-15BC-4B44-9E86-F1506BEB9DEF}">
      <dgm:prSet/>
      <dgm:spPr/>
      <dgm:t>
        <a:bodyPr/>
        <a:lstStyle/>
        <a:p>
          <a:endParaRPr lang="en-US"/>
        </a:p>
      </dgm:t>
    </dgm:pt>
    <dgm:pt modelId="{27665E68-272F-4841-94E6-C9AA6BA0DBE8}">
      <dgm:prSet/>
      <dgm:spPr/>
      <dgm:t>
        <a:bodyPr/>
        <a:lstStyle/>
        <a:p>
          <a:r>
            <a:rPr lang="en-US"/>
            <a:t>Geospatial Analysis: Add map-based visualizations using GIS tools for deeper insights.</a:t>
          </a:r>
        </a:p>
      </dgm:t>
    </dgm:pt>
    <dgm:pt modelId="{8C04B223-8761-49B8-9C15-53BD4FBC2D25}" type="parTrans" cxnId="{7128FD24-FD7A-459D-8C60-0054F8812684}">
      <dgm:prSet/>
      <dgm:spPr/>
      <dgm:t>
        <a:bodyPr/>
        <a:lstStyle/>
        <a:p>
          <a:endParaRPr lang="en-US"/>
        </a:p>
      </dgm:t>
    </dgm:pt>
    <dgm:pt modelId="{32E2F89C-2B54-47C1-B079-EFC11D6C05DA}" type="sibTrans" cxnId="{7128FD24-FD7A-459D-8C60-0054F8812684}">
      <dgm:prSet/>
      <dgm:spPr/>
      <dgm:t>
        <a:bodyPr/>
        <a:lstStyle/>
        <a:p>
          <a:endParaRPr lang="en-US"/>
        </a:p>
      </dgm:t>
    </dgm:pt>
    <dgm:pt modelId="{FB7C582C-43A5-417E-8457-A01A72D45C06}">
      <dgm:prSet/>
      <dgm:spPr/>
      <dgm:t>
        <a:bodyPr/>
        <a:lstStyle/>
        <a:p>
          <a:r>
            <a:rPr lang="en-US"/>
            <a:t>Model Deployment: Package the best model into a dashboard or API for real-time predictions.</a:t>
          </a:r>
        </a:p>
      </dgm:t>
    </dgm:pt>
    <dgm:pt modelId="{F5C1CB40-34BF-4C03-BEDA-3B615109576D}" type="parTrans" cxnId="{E4E4A806-F982-46FB-B3D8-0C15A6E8DF86}">
      <dgm:prSet/>
      <dgm:spPr/>
      <dgm:t>
        <a:bodyPr/>
        <a:lstStyle/>
        <a:p>
          <a:endParaRPr lang="en-US"/>
        </a:p>
      </dgm:t>
    </dgm:pt>
    <dgm:pt modelId="{C9504702-D896-482A-BA15-42C6DF61DAC8}" type="sibTrans" cxnId="{E4E4A806-F982-46FB-B3D8-0C15A6E8DF86}">
      <dgm:prSet/>
      <dgm:spPr/>
      <dgm:t>
        <a:bodyPr/>
        <a:lstStyle/>
        <a:p>
          <a:endParaRPr lang="en-US"/>
        </a:p>
      </dgm:t>
    </dgm:pt>
    <dgm:pt modelId="{E33BCC8B-35F5-45A4-AEC6-E63DE948B779}">
      <dgm:prSet/>
      <dgm:spPr/>
      <dgm:t>
        <a:bodyPr/>
        <a:lstStyle/>
        <a:p>
          <a:r>
            <a:rPr lang="en-US"/>
            <a:t>Macro Factors: Include interest rates, mortgage rates, and inflation data for richer forecasting.</a:t>
          </a:r>
        </a:p>
      </dgm:t>
    </dgm:pt>
    <dgm:pt modelId="{0EEDD7B6-85B2-47AB-9A1A-BD34A3DB0E09}" type="parTrans" cxnId="{5AE58507-DAB8-48C9-A8F1-96782B32085C}">
      <dgm:prSet/>
      <dgm:spPr/>
      <dgm:t>
        <a:bodyPr/>
        <a:lstStyle/>
        <a:p>
          <a:endParaRPr lang="en-US"/>
        </a:p>
      </dgm:t>
    </dgm:pt>
    <dgm:pt modelId="{DB0C6259-5E78-4D1A-8F31-154F561828B5}" type="sibTrans" cxnId="{5AE58507-DAB8-48C9-A8F1-96782B32085C}">
      <dgm:prSet/>
      <dgm:spPr/>
      <dgm:t>
        <a:bodyPr/>
        <a:lstStyle/>
        <a:p>
          <a:endParaRPr lang="en-US"/>
        </a:p>
      </dgm:t>
    </dgm:pt>
    <dgm:pt modelId="{6A60E89E-9D31-42A0-8084-DEFFD2A5320E}">
      <dgm:prSet/>
      <dgm:spPr/>
      <dgm:t>
        <a:bodyPr/>
        <a:lstStyle/>
        <a:p>
          <a:r>
            <a:rPr lang="en-US"/>
            <a:t>Multi-model Ensemble: Combine LSTM, XGBoost, and LightGBM for hybrid predictions.</a:t>
          </a:r>
        </a:p>
      </dgm:t>
    </dgm:pt>
    <dgm:pt modelId="{1EC39720-5A26-430F-AAD4-C0B2531A8FDB}" type="parTrans" cxnId="{C8E84281-E9DA-47ED-AEA6-8CC44C14843F}">
      <dgm:prSet/>
      <dgm:spPr/>
      <dgm:t>
        <a:bodyPr/>
        <a:lstStyle/>
        <a:p>
          <a:endParaRPr lang="en-US"/>
        </a:p>
      </dgm:t>
    </dgm:pt>
    <dgm:pt modelId="{1B438936-EAA5-4091-8497-B106C4174520}" type="sibTrans" cxnId="{C8E84281-E9DA-47ED-AEA6-8CC44C14843F}">
      <dgm:prSet/>
      <dgm:spPr/>
      <dgm:t>
        <a:bodyPr/>
        <a:lstStyle/>
        <a:p>
          <a:endParaRPr lang="en-US"/>
        </a:p>
      </dgm:t>
    </dgm:pt>
    <dgm:pt modelId="{4B36E096-A940-4B29-86C2-AF5EDC1C092C}" type="pres">
      <dgm:prSet presAssocID="{8ADA7804-21BE-48E5-A4A6-07FA47F9162D}" presName="outerComposite" presStyleCnt="0">
        <dgm:presLayoutVars>
          <dgm:chMax val="5"/>
          <dgm:dir/>
          <dgm:resizeHandles val="exact"/>
        </dgm:presLayoutVars>
      </dgm:prSet>
      <dgm:spPr/>
    </dgm:pt>
    <dgm:pt modelId="{90D278E3-B0FC-4494-B23E-8BB738FE5C5E}" type="pres">
      <dgm:prSet presAssocID="{8ADA7804-21BE-48E5-A4A6-07FA47F9162D}" presName="dummyMaxCanvas" presStyleCnt="0">
        <dgm:presLayoutVars/>
      </dgm:prSet>
      <dgm:spPr/>
    </dgm:pt>
    <dgm:pt modelId="{78D0EF81-C0D4-47A8-86C9-8B63DEDA9D23}" type="pres">
      <dgm:prSet presAssocID="{8ADA7804-21BE-48E5-A4A6-07FA47F9162D}" presName="FiveNodes_1" presStyleLbl="node1" presStyleIdx="0" presStyleCnt="5">
        <dgm:presLayoutVars>
          <dgm:bulletEnabled val="1"/>
        </dgm:presLayoutVars>
      </dgm:prSet>
      <dgm:spPr/>
    </dgm:pt>
    <dgm:pt modelId="{85264E62-11B4-48D0-81AC-6B2D78254D48}" type="pres">
      <dgm:prSet presAssocID="{8ADA7804-21BE-48E5-A4A6-07FA47F9162D}" presName="FiveNodes_2" presStyleLbl="node1" presStyleIdx="1" presStyleCnt="5">
        <dgm:presLayoutVars>
          <dgm:bulletEnabled val="1"/>
        </dgm:presLayoutVars>
      </dgm:prSet>
      <dgm:spPr/>
    </dgm:pt>
    <dgm:pt modelId="{CA47ADF3-92FE-43B2-B20C-58C8B793FAED}" type="pres">
      <dgm:prSet presAssocID="{8ADA7804-21BE-48E5-A4A6-07FA47F9162D}" presName="FiveNodes_3" presStyleLbl="node1" presStyleIdx="2" presStyleCnt="5">
        <dgm:presLayoutVars>
          <dgm:bulletEnabled val="1"/>
        </dgm:presLayoutVars>
      </dgm:prSet>
      <dgm:spPr/>
    </dgm:pt>
    <dgm:pt modelId="{DA6D0E8F-2E9E-4FFC-B20B-E4A9AC80FCCF}" type="pres">
      <dgm:prSet presAssocID="{8ADA7804-21BE-48E5-A4A6-07FA47F9162D}" presName="FiveNodes_4" presStyleLbl="node1" presStyleIdx="3" presStyleCnt="5">
        <dgm:presLayoutVars>
          <dgm:bulletEnabled val="1"/>
        </dgm:presLayoutVars>
      </dgm:prSet>
      <dgm:spPr/>
    </dgm:pt>
    <dgm:pt modelId="{7F35E684-784B-4D39-837B-74863C7E3BF8}" type="pres">
      <dgm:prSet presAssocID="{8ADA7804-21BE-48E5-A4A6-07FA47F9162D}" presName="FiveNodes_5" presStyleLbl="node1" presStyleIdx="4" presStyleCnt="5">
        <dgm:presLayoutVars>
          <dgm:bulletEnabled val="1"/>
        </dgm:presLayoutVars>
      </dgm:prSet>
      <dgm:spPr/>
    </dgm:pt>
    <dgm:pt modelId="{2267543E-E68A-4796-8180-BD6BDF76F1CB}" type="pres">
      <dgm:prSet presAssocID="{8ADA7804-21BE-48E5-A4A6-07FA47F9162D}" presName="FiveConn_1-2" presStyleLbl="fgAccFollowNode1" presStyleIdx="0" presStyleCnt="4">
        <dgm:presLayoutVars>
          <dgm:bulletEnabled val="1"/>
        </dgm:presLayoutVars>
      </dgm:prSet>
      <dgm:spPr/>
    </dgm:pt>
    <dgm:pt modelId="{FDA41AAD-B8A1-46A5-A3B0-872127A3FEC9}" type="pres">
      <dgm:prSet presAssocID="{8ADA7804-21BE-48E5-A4A6-07FA47F9162D}" presName="FiveConn_2-3" presStyleLbl="fgAccFollowNode1" presStyleIdx="1" presStyleCnt="4">
        <dgm:presLayoutVars>
          <dgm:bulletEnabled val="1"/>
        </dgm:presLayoutVars>
      </dgm:prSet>
      <dgm:spPr/>
    </dgm:pt>
    <dgm:pt modelId="{5B66C06D-70B4-4127-ABD3-0E17E3911279}" type="pres">
      <dgm:prSet presAssocID="{8ADA7804-21BE-48E5-A4A6-07FA47F9162D}" presName="FiveConn_3-4" presStyleLbl="fgAccFollowNode1" presStyleIdx="2" presStyleCnt="4">
        <dgm:presLayoutVars>
          <dgm:bulletEnabled val="1"/>
        </dgm:presLayoutVars>
      </dgm:prSet>
      <dgm:spPr/>
    </dgm:pt>
    <dgm:pt modelId="{5168DDB2-3E32-4D00-9F30-4F99A51B50DE}" type="pres">
      <dgm:prSet presAssocID="{8ADA7804-21BE-48E5-A4A6-07FA47F9162D}" presName="FiveConn_4-5" presStyleLbl="fgAccFollowNode1" presStyleIdx="3" presStyleCnt="4">
        <dgm:presLayoutVars>
          <dgm:bulletEnabled val="1"/>
        </dgm:presLayoutVars>
      </dgm:prSet>
      <dgm:spPr/>
    </dgm:pt>
    <dgm:pt modelId="{4C52289D-341F-4EA7-A6E3-A96DB76DF798}" type="pres">
      <dgm:prSet presAssocID="{8ADA7804-21BE-48E5-A4A6-07FA47F9162D}" presName="FiveNodes_1_text" presStyleLbl="node1" presStyleIdx="4" presStyleCnt="5">
        <dgm:presLayoutVars>
          <dgm:bulletEnabled val="1"/>
        </dgm:presLayoutVars>
      </dgm:prSet>
      <dgm:spPr/>
    </dgm:pt>
    <dgm:pt modelId="{6A9698FE-8BC5-4A28-995B-F572580DBE79}" type="pres">
      <dgm:prSet presAssocID="{8ADA7804-21BE-48E5-A4A6-07FA47F9162D}" presName="FiveNodes_2_text" presStyleLbl="node1" presStyleIdx="4" presStyleCnt="5">
        <dgm:presLayoutVars>
          <dgm:bulletEnabled val="1"/>
        </dgm:presLayoutVars>
      </dgm:prSet>
      <dgm:spPr/>
    </dgm:pt>
    <dgm:pt modelId="{1A5E517C-3F20-4AFA-8B27-C75E4D1FF05D}" type="pres">
      <dgm:prSet presAssocID="{8ADA7804-21BE-48E5-A4A6-07FA47F9162D}" presName="FiveNodes_3_text" presStyleLbl="node1" presStyleIdx="4" presStyleCnt="5">
        <dgm:presLayoutVars>
          <dgm:bulletEnabled val="1"/>
        </dgm:presLayoutVars>
      </dgm:prSet>
      <dgm:spPr/>
    </dgm:pt>
    <dgm:pt modelId="{5A17681D-FB60-414D-9288-763DA6753B3D}" type="pres">
      <dgm:prSet presAssocID="{8ADA7804-21BE-48E5-A4A6-07FA47F9162D}" presName="FiveNodes_4_text" presStyleLbl="node1" presStyleIdx="4" presStyleCnt="5">
        <dgm:presLayoutVars>
          <dgm:bulletEnabled val="1"/>
        </dgm:presLayoutVars>
      </dgm:prSet>
      <dgm:spPr/>
    </dgm:pt>
    <dgm:pt modelId="{90846543-3F3C-4F6B-9679-413E029CB1EB}" type="pres">
      <dgm:prSet presAssocID="{8ADA7804-21BE-48E5-A4A6-07FA47F9162D}" presName="FiveNodes_5_text" presStyleLbl="node1" presStyleIdx="4" presStyleCnt="5">
        <dgm:presLayoutVars>
          <dgm:bulletEnabled val="1"/>
        </dgm:presLayoutVars>
      </dgm:prSet>
      <dgm:spPr/>
    </dgm:pt>
  </dgm:ptLst>
  <dgm:cxnLst>
    <dgm:cxn modelId="{E4E4A806-F982-46FB-B3D8-0C15A6E8DF86}" srcId="{8ADA7804-21BE-48E5-A4A6-07FA47F9162D}" destId="{FB7C582C-43A5-417E-8457-A01A72D45C06}" srcOrd="2" destOrd="0" parTransId="{F5C1CB40-34BF-4C03-BEDA-3B615109576D}" sibTransId="{C9504702-D896-482A-BA15-42C6DF61DAC8}"/>
    <dgm:cxn modelId="{5AE58507-DAB8-48C9-A8F1-96782B32085C}" srcId="{8ADA7804-21BE-48E5-A4A6-07FA47F9162D}" destId="{E33BCC8B-35F5-45A4-AEC6-E63DE948B779}" srcOrd="3" destOrd="0" parTransId="{0EEDD7B6-85B2-47AB-9A1A-BD34A3DB0E09}" sibTransId="{DB0C6259-5E78-4D1A-8F31-154F561828B5}"/>
    <dgm:cxn modelId="{7128FD24-FD7A-459D-8C60-0054F8812684}" srcId="{8ADA7804-21BE-48E5-A4A6-07FA47F9162D}" destId="{27665E68-272F-4841-94E6-C9AA6BA0DBE8}" srcOrd="1" destOrd="0" parTransId="{8C04B223-8761-49B8-9C15-53BD4FBC2D25}" sibTransId="{32E2F89C-2B54-47C1-B079-EFC11D6C05DA}"/>
    <dgm:cxn modelId="{8E690B2F-15BC-4B44-9E86-F1506BEB9DEF}" srcId="{8ADA7804-21BE-48E5-A4A6-07FA47F9162D}" destId="{82B8CEC2-8EEC-4036-A813-64A330541A8B}" srcOrd="0" destOrd="0" parTransId="{29665E05-DE05-4DEC-97B9-B9B4BCB75FA9}" sibTransId="{5EE8E683-33A5-44C0-9EA4-2D02EA4BAF1F}"/>
    <dgm:cxn modelId="{C089B732-46CF-4391-9CF7-7892D98980C5}" type="presOf" srcId="{82B8CEC2-8EEC-4036-A813-64A330541A8B}" destId="{4C52289D-341F-4EA7-A6E3-A96DB76DF798}" srcOrd="1" destOrd="0" presId="urn:microsoft.com/office/officeart/2005/8/layout/vProcess5"/>
    <dgm:cxn modelId="{45670939-C553-4E98-BA8B-4EBEAF30CF73}" type="presOf" srcId="{27665E68-272F-4841-94E6-C9AA6BA0DBE8}" destId="{6A9698FE-8BC5-4A28-995B-F572580DBE79}" srcOrd="1" destOrd="0" presId="urn:microsoft.com/office/officeart/2005/8/layout/vProcess5"/>
    <dgm:cxn modelId="{B8872848-5F66-40B9-AA5E-8E9F58452B8C}" type="presOf" srcId="{6A60E89E-9D31-42A0-8084-DEFFD2A5320E}" destId="{90846543-3F3C-4F6B-9679-413E029CB1EB}" srcOrd="1" destOrd="0" presId="urn:microsoft.com/office/officeart/2005/8/layout/vProcess5"/>
    <dgm:cxn modelId="{A9FF616B-7712-40FE-BB2F-51D4CC7067E9}" type="presOf" srcId="{E33BCC8B-35F5-45A4-AEC6-E63DE948B779}" destId="{DA6D0E8F-2E9E-4FFC-B20B-E4A9AC80FCCF}" srcOrd="0" destOrd="0" presId="urn:microsoft.com/office/officeart/2005/8/layout/vProcess5"/>
    <dgm:cxn modelId="{6F1ABC50-891B-4C7A-A840-585C8FA0B592}" type="presOf" srcId="{82B8CEC2-8EEC-4036-A813-64A330541A8B}" destId="{78D0EF81-C0D4-47A8-86C9-8B63DEDA9D23}" srcOrd="0" destOrd="0" presId="urn:microsoft.com/office/officeart/2005/8/layout/vProcess5"/>
    <dgm:cxn modelId="{56636A51-CF93-49DA-9DBF-85463928DC66}" type="presOf" srcId="{E33BCC8B-35F5-45A4-AEC6-E63DE948B779}" destId="{5A17681D-FB60-414D-9288-763DA6753B3D}" srcOrd="1" destOrd="0" presId="urn:microsoft.com/office/officeart/2005/8/layout/vProcess5"/>
    <dgm:cxn modelId="{C5A97572-78FB-48EB-A04A-40E9FD594F7E}" type="presOf" srcId="{6A60E89E-9D31-42A0-8084-DEFFD2A5320E}" destId="{7F35E684-784B-4D39-837B-74863C7E3BF8}" srcOrd="0" destOrd="0" presId="urn:microsoft.com/office/officeart/2005/8/layout/vProcess5"/>
    <dgm:cxn modelId="{D7A54775-8031-4FA8-BD77-222BCCCFEF20}" type="presOf" srcId="{FB7C582C-43A5-417E-8457-A01A72D45C06}" destId="{CA47ADF3-92FE-43B2-B20C-58C8B793FAED}" srcOrd="0" destOrd="0" presId="urn:microsoft.com/office/officeart/2005/8/layout/vProcess5"/>
    <dgm:cxn modelId="{C8E84281-E9DA-47ED-AEA6-8CC44C14843F}" srcId="{8ADA7804-21BE-48E5-A4A6-07FA47F9162D}" destId="{6A60E89E-9D31-42A0-8084-DEFFD2A5320E}" srcOrd="4" destOrd="0" parTransId="{1EC39720-5A26-430F-AAD4-C0B2531A8FDB}" sibTransId="{1B438936-EAA5-4091-8497-B106C4174520}"/>
    <dgm:cxn modelId="{E3225A81-0693-4E50-A189-834F5A2234A3}" type="presOf" srcId="{32E2F89C-2B54-47C1-B079-EFC11D6C05DA}" destId="{FDA41AAD-B8A1-46A5-A3B0-872127A3FEC9}" srcOrd="0" destOrd="0" presId="urn:microsoft.com/office/officeart/2005/8/layout/vProcess5"/>
    <dgm:cxn modelId="{E891A382-33D5-49A9-8372-548877720DE6}" type="presOf" srcId="{5EE8E683-33A5-44C0-9EA4-2D02EA4BAF1F}" destId="{2267543E-E68A-4796-8180-BD6BDF76F1CB}" srcOrd="0" destOrd="0" presId="urn:microsoft.com/office/officeart/2005/8/layout/vProcess5"/>
    <dgm:cxn modelId="{F677ECB0-CCCD-4720-8EF5-162345B208DC}" type="presOf" srcId="{27665E68-272F-4841-94E6-C9AA6BA0DBE8}" destId="{85264E62-11B4-48D0-81AC-6B2D78254D48}" srcOrd="0" destOrd="0" presId="urn:microsoft.com/office/officeart/2005/8/layout/vProcess5"/>
    <dgm:cxn modelId="{BE673AC1-1C0F-48A1-ACDE-F301BF491F7B}" type="presOf" srcId="{DB0C6259-5E78-4D1A-8F31-154F561828B5}" destId="{5168DDB2-3E32-4D00-9F30-4F99A51B50DE}" srcOrd="0" destOrd="0" presId="urn:microsoft.com/office/officeart/2005/8/layout/vProcess5"/>
    <dgm:cxn modelId="{1B5A74C9-B6BD-4D26-A348-FB946998485F}" type="presOf" srcId="{C9504702-D896-482A-BA15-42C6DF61DAC8}" destId="{5B66C06D-70B4-4127-ABD3-0E17E3911279}" srcOrd="0" destOrd="0" presId="urn:microsoft.com/office/officeart/2005/8/layout/vProcess5"/>
    <dgm:cxn modelId="{DBFFBAE8-A4CA-43D5-90FB-DAB73B2072B7}" type="presOf" srcId="{8ADA7804-21BE-48E5-A4A6-07FA47F9162D}" destId="{4B36E096-A940-4B29-86C2-AF5EDC1C092C}" srcOrd="0" destOrd="0" presId="urn:microsoft.com/office/officeart/2005/8/layout/vProcess5"/>
    <dgm:cxn modelId="{4B6FBEF3-99AE-4722-904E-86A12AA75AB7}" type="presOf" srcId="{FB7C582C-43A5-417E-8457-A01A72D45C06}" destId="{1A5E517C-3F20-4AFA-8B27-C75E4D1FF05D}" srcOrd="1" destOrd="0" presId="urn:microsoft.com/office/officeart/2005/8/layout/vProcess5"/>
    <dgm:cxn modelId="{73848BC3-228E-4971-B478-1A27DE7FABF4}" type="presParOf" srcId="{4B36E096-A940-4B29-86C2-AF5EDC1C092C}" destId="{90D278E3-B0FC-4494-B23E-8BB738FE5C5E}" srcOrd="0" destOrd="0" presId="urn:microsoft.com/office/officeart/2005/8/layout/vProcess5"/>
    <dgm:cxn modelId="{654F9681-7449-43A0-B864-661841BDD917}" type="presParOf" srcId="{4B36E096-A940-4B29-86C2-AF5EDC1C092C}" destId="{78D0EF81-C0D4-47A8-86C9-8B63DEDA9D23}" srcOrd="1" destOrd="0" presId="urn:microsoft.com/office/officeart/2005/8/layout/vProcess5"/>
    <dgm:cxn modelId="{4EA4A1F5-7149-47C4-8FE1-E681670D4B74}" type="presParOf" srcId="{4B36E096-A940-4B29-86C2-AF5EDC1C092C}" destId="{85264E62-11B4-48D0-81AC-6B2D78254D48}" srcOrd="2" destOrd="0" presId="urn:microsoft.com/office/officeart/2005/8/layout/vProcess5"/>
    <dgm:cxn modelId="{C2BD83C5-F938-4D7A-BC1D-BC5B99799D66}" type="presParOf" srcId="{4B36E096-A940-4B29-86C2-AF5EDC1C092C}" destId="{CA47ADF3-92FE-43B2-B20C-58C8B793FAED}" srcOrd="3" destOrd="0" presId="urn:microsoft.com/office/officeart/2005/8/layout/vProcess5"/>
    <dgm:cxn modelId="{0929B184-5122-4BBE-94DA-B5983AFD3971}" type="presParOf" srcId="{4B36E096-A940-4B29-86C2-AF5EDC1C092C}" destId="{DA6D0E8F-2E9E-4FFC-B20B-E4A9AC80FCCF}" srcOrd="4" destOrd="0" presId="urn:microsoft.com/office/officeart/2005/8/layout/vProcess5"/>
    <dgm:cxn modelId="{45BB24C3-396F-4166-86CA-3CF049607E80}" type="presParOf" srcId="{4B36E096-A940-4B29-86C2-AF5EDC1C092C}" destId="{7F35E684-784B-4D39-837B-74863C7E3BF8}" srcOrd="5" destOrd="0" presId="urn:microsoft.com/office/officeart/2005/8/layout/vProcess5"/>
    <dgm:cxn modelId="{48FB173B-8CCC-4C08-810F-A4FFD08CD2CE}" type="presParOf" srcId="{4B36E096-A940-4B29-86C2-AF5EDC1C092C}" destId="{2267543E-E68A-4796-8180-BD6BDF76F1CB}" srcOrd="6" destOrd="0" presId="urn:microsoft.com/office/officeart/2005/8/layout/vProcess5"/>
    <dgm:cxn modelId="{6DFA870E-AA66-4940-8F98-F8C5AEEDD4CA}" type="presParOf" srcId="{4B36E096-A940-4B29-86C2-AF5EDC1C092C}" destId="{FDA41AAD-B8A1-46A5-A3B0-872127A3FEC9}" srcOrd="7" destOrd="0" presId="urn:microsoft.com/office/officeart/2005/8/layout/vProcess5"/>
    <dgm:cxn modelId="{D4F4C2FA-64EF-4E2F-B94B-81055F82E969}" type="presParOf" srcId="{4B36E096-A940-4B29-86C2-AF5EDC1C092C}" destId="{5B66C06D-70B4-4127-ABD3-0E17E3911279}" srcOrd="8" destOrd="0" presId="urn:microsoft.com/office/officeart/2005/8/layout/vProcess5"/>
    <dgm:cxn modelId="{C3CE81A6-49A3-4E51-8849-85D5A8288705}" type="presParOf" srcId="{4B36E096-A940-4B29-86C2-AF5EDC1C092C}" destId="{5168DDB2-3E32-4D00-9F30-4F99A51B50DE}" srcOrd="9" destOrd="0" presId="urn:microsoft.com/office/officeart/2005/8/layout/vProcess5"/>
    <dgm:cxn modelId="{C3BEE9ED-26A6-4A51-8FF1-93E1A3382946}" type="presParOf" srcId="{4B36E096-A940-4B29-86C2-AF5EDC1C092C}" destId="{4C52289D-341F-4EA7-A6E3-A96DB76DF798}" srcOrd="10" destOrd="0" presId="urn:microsoft.com/office/officeart/2005/8/layout/vProcess5"/>
    <dgm:cxn modelId="{9AD31611-3056-4D0F-A314-16FFA55461F2}" type="presParOf" srcId="{4B36E096-A940-4B29-86C2-AF5EDC1C092C}" destId="{6A9698FE-8BC5-4A28-995B-F572580DBE79}" srcOrd="11" destOrd="0" presId="urn:microsoft.com/office/officeart/2005/8/layout/vProcess5"/>
    <dgm:cxn modelId="{EFE6BB99-A3D5-4EC2-8AD6-70C84E543E09}" type="presParOf" srcId="{4B36E096-A940-4B29-86C2-AF5EDC1C092C}" destId="{1A5E517C-3F20-4AFA-8B27-C75E4D1FF05D}" srcOrd="12" destOrd="0" presId="urn:microsoft.com/office/officeart/2005/8/layout/vProcess5"/>
    <dgm:cxn modelId="{FAAC2D80-5431-46CF-B179-02B1FA967615}" type="presParOf" srcId="{4B36E096-A940-4B29-86C2-AF5EDC1C092C}" destId="{5A17681D-FB60-414D-9288-763DA6753B3D}" srcOrd="13" destOrd="0" presId="urn:microsoft.com/office/officeart/2005/8/layout/vProcess5"/>
    <dgm:cxn modelId="{26077D1B-801B-49AC-A439-8E61C3BCA30A}" type="presParOf" srcId="{4B36E096-A940-4B29-86C2-AF5EDC1C092C}" destId="{90846543-3F3C-4F6B-9679-413E029CB1E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866281-F2D0-4D33-B0D3-5F06A020192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286F43D-C154-467B-8908-61F6EC42A6B0}">
      <dgm:prSet/>
      <dgm:spPr/>
      <dgm:t>
        <a:bodyPr/>
        <a:lstStyle/>
        <a:p>
          <a:r>
            <a:rPr lang="en-US" b="0" i="0"/>
            <a:t>Housing Data - Zillow Research</a:t>
          </a:r>
          <a:endParaRPr lang="en-US"/>
        </a:p>
      </dgm:t>
    </dgm:pt>
    <dgm:pt modelId="{38FBFF84-0BC1-4BE6-A75A-694299234F8A}" type="parTrans" cxnId="{3B1E3516-3359-46A2-8CD2-8A5CB17E1BD1}">
      <dgm:prSet/>
      <dgm:spPr/>
      <dgm:t>
        <a:bodyPr/>
        <a:lstStyle/>
        <a:p>
          <a:endParaRPr lang="en-US"/>
        </a:p>
      </dgm:t>
    </dgm:pt>
    <dgm:pt modelId="{05BB8F7A-326B-45C3-9BE9-771362D8EB84}" type="sibTrans" cxnId="{3B1E3516-3359-46A2-8CD2-8A5CB17E1BD1}">
      <dgm:prSet/>
      <dgm:spPr/>
      <dgm:t>
        <a:bodyPr/>
        <a:lstStyle/>
        <a:p>
          <a:endParaRPr lang="en-US"/>
        </a:p>
      </dgm:t>
    </dgm:pt>
    <dgm:pt modelId="{A6C60B9E-679D-43C5-AA97-0645797E21FD}">
      <dgm:prSet/>
      <dgm:spPr/>
      <dgm:t>
        <a:bodyPr/>
        <a:lstStyle/>
        <a:p>
          <a:r>
            <a:rPr lang="en-US" b="0" i="0"/>
            <a:t>Zillow Home Value Index (ZHVI)</a:t>
          </a:r>
          <a:endParaRPr lang="en-US"/>
        </a:p>
      </dgm:t>
    </dgm:pt>
    <dgm:pt modelId="{AF7FE797-DA8F-40EF-8D95-B353D2071FD1}" type="parTrans" cxnId="{36434543-9DC9-46B9-A195-C4B58DF37D13}">
      <dgm:prSet/>
      <dgm:spPr/>
      <dgm:t>
        <a:bodyPr/>
        <a:lstStyle/>
        <a:p>
          <a:endParaRPr lang="en-US"/>
        </a:p>
      </dgm:t>
    </dgm:pt>
    <dgm:pt modelId="{CF6AFC39-D217-4FD6-9E95-C2FFC31F7A2F}" type="sibTrans" cxnId="{36434543-9DC9-46B9-A195-C4B58DF37D13}">
      <dgm:prSet/>
      <dgm:spPr/>
      <dgm:t>
        <a:bodyPr/>
        <a:lstStyle/>
        <a:p>
          <a:endParaRPr lang="en-US"/>
        </a:p>
      </dgm:t>
    </dgm:pt>
    <dgm:pt modelId="{F0E157B0-A68E-495D-906C-E89F2E8B4E6A}">
      <dgm:prSet/>
      <dgm:spPr/>
      <dgm:t>
        <a:bodyPr/>
        <a:lstStyle/>
        <a:p>
          <a:r>
            <a:rPr lang="en-US" b="0" i="0"/>
            <a:t>Zillow Home Value Forecast (ZHVF)</a:t>
          </a:r>
          <a:endParaRPr lang="en-US"/>
        </a:p>
      </dgm:t>
    </dgm:pt>
    <dgm:pt modelId="{4849224C-CB13-45A0-B7FB-FA94332B1843}" type="parTrans" cxnId="{3EF31D43-30F0-44AE-A556-B87CD97F553B}">
      <dgm:prSet/>
      <dgm:spPr/>
      <dgm:t>
        <a:bodyPr/>
        <a:lstStyle/>
        <a:p>
          <a:endParaRPr lang="en-US"/>
        </a:p>
      </dgm:t>
    </dgm:pt>
    <dgm:pt modelId="{87881E59-7071-4B23-A468-7D9554609191}" type="sibTrans" cxnId="{3EF31D43-30F0-44AE-A556-B87CD97F553B}">
      <dgm:prSet/>
      <dgm:spPr/>
      <dgm:t>
        <a:bodyPr/>
        <a:lstStyle/>
        <a:p>
          <a:endParaRPr lang="en-US"/>
        </a:p>
      </dgm:t>
    </dgm:pt>
    <dgm:pt modelId="{56C41465-82A3-4CE5-9C81-B2B22E567D8C}">
      <dgm:prSet/>
      <dgm:spPr/>
      <dgm:t>
        <a:bodyPr/>
        <a:lstStyle/>
        <a:p>
          <a:r>
            <a:rPr lang="en-US" b="0" i="0"/>
            <a:t>USA State map</a:t>
          </a:r>
          <a:endParaRPr lang="en-US"/>
        </a:p>
      </dgm:t>
    </dgm:pt>
    <dgm:pt modelId="{435836C4-FF3B-47A8-B6EE-2CE9A5E92B29}" type="parTrans" cxnId="{F1296C2A-68B9-4F4C-ABA2-825AF36FC567}">
      <dgm:prSet/>
      <dgm:spPr/>
      <dgm:t>
        <a:bodyPr/>
        <a:lstStyle/>
        <a:p>
          <a:endParaRPr lang="en-US"/>
        </a:p>
      </dgm:t>
    </dgm:pt>
    <dgm:pt modelId="{151DBE71-A600-44BE-A1F1-6886F0E1D590}" type="sibTrans" cxnId="{F1296C2A-68B9-4F4C-ABA2-825AF36FC567}">
      <dgm:prSet/>
      <dgm:spPr/>
      <dgm:t>
        <a:bodyPr/>
        <a:lstStyle/>
        <a:p>
          <a:endParaRPr lang="en-US"/>
        </a:p>
      </dgm:t>
    </dgm:pt>
    <dgm:pt modelId="{9185C327-5F62-4FD2-967E-8AAFCB98554F}">
      <dgm:prSet/>
      <dgm:spPr/>
      <dgm:t>
        <a:bodyPr/>
        <a:lstStyle/>
        <a:p>
          <a:r>
            <a:rPr lang="en-US" b="0" i="0"/>
            <a:t>City Latitude and Longitude.</a:t>
          </a:r>
          <a:endParaRPr lang="en-US"/>
        </a:p>
      </dgm:t>
    </dgm:pt>
    <dgm:pt modelId="{3593BC23-2E3F-48D5-83F4-7B00B91CF689}" type="parTrans" cxnId="{E46EBC3E-BA0E-4F30-BBC0-0D2F3571C240}">
      <dgm:prSet/>
      <dgm:spPr/>
      <dgm:t>
        <a:bodyPr/>
        <a:lstStyle/>
        <a:p>
          <a:endParaRPr lang="en-US"/>
        </a:p>
      </dgm:t>
    </dgm:pt>
    <dgm:pt modelId="{6EF95257-C7A2-4C7D-9D83-1DF0BA46DF6B}" type="sibTrans" cxnId="{E46EBC3E-BA0E-4F30-BBC0-0D2F3571C240}">
      <dgm:prSet/>
      <dgm:spPr/>
      <dgm:t>
        <a:bodyPr/>
        <a:lstStyle/>
        <a:p>
          <a:endParaRPr lang="en-US"/>
        </a:p>
      </dgm:t>
    </dgm:pt>
    <dgm:pt modelId="{0DCCEA7A-DF6A-493A-9647-3775AE645CF9}">
      <dgm:prSet/>
      <dgm:spPr/>
      <dgm:t>
        <a:bodyPr/>
        <a:lstStyle/>
        <a:p>
          <a:r>
            <a:rPr lang="en-US" b="0" i="0" dirty="0"/>
            <a:t>U.S. Bureau of Economic Analysis – https://www.bea.gov/</a:t>
          </a:r>
          <a:endParaRPr lang="en-US" dirty="0"/>
        </a:p>
      </dgm:t>
    </dgm:pt>
    <dgm:pt modelId="{3950313A-D1A8-43C5-845F-1033B96A0355}" type="parTrans" cxnId="{59E0CA2D-F46A-4C85-9DDF-3062C07CE3B9}">
      <dgm:prSet/>
      <dgm:spPr/>
      <dgm:t>
        <a:bodyPr/>
        <a:lstStyle/>
        <a:p>
          <a:endParaRPr lang="en-US"/>
        </a:p>
      </dgm:t>
    </dgm:pt>
    <dgm:pt modelId="{340B54DA-6ADC-49FB-8746-9C618310EA76}" type="sibTrans" cxnId="{59E0CA2D-F46A-4C85-9DDF-3062C07CE3B9}">
      <dgm:prSet/>
      <dgm:spPr/>
      <dgm:t>
        <a:bodyPr/>
        <a:lstStyle/>
        <a:p>
          <a:endParaRPr lang="en-US"/>
        </a:p>
      </dgm:t>
    </dgm:pt>
    <dgm:pt modelId="{256E95F9-3E02-4E9A-A4FB-429602B53CC6}">
      <dgm:prSet/>
      <dgm:spPr/>
      <dgm:t>
        <a:bodyPr/>
        <a:lstStyle/>
        <a:p>
          <a:r>
            <a:rPr lang="en-US" b="0" i="0" dirty="0"/>
            <a:t>U.S. Census Bureau – https://www.census.gov/</a:t>
          </a:r>
          <a:endParaRPr lang="en-US" dirty="0"/>
        </a:p>
      </dgm:t>
    </dgm:pt>
    <dgm:pt modelId="{2C83DC80-594F-4F0F-9FAF-E29AE9C4EC30}" type="parTrans" cxnId="{218DED37-71FA-49B7-8FA2-707ABA1B4A45}">
      <dgm:prSet/>
      <dgm:spPr/>
      <dgm:t>
        <a:bodyPr/>
        <a:lstStyle/>
        <a:p>
          <a:endParaRPr lang="en-US"/>
        </a:p>
      </dgm:t>
    </dgm:pt>
    <dgm:pt modelId="{92799EE5-63CA-4534-BFC6-6372E776F1ED}" type="sibTrans" cxnId="{218DED37-71FA-49B7-8FA2-707ABA1B4A45}">
      <dgm:prSet/>
      <dgm:spPr/>
      <dgm:t>
        <a:bodyPr/>
        <a:lstStyle/>
        <a:p>
          <a:endParaRPr lang="en-US"/>
        </a:p>
      </dgm:t>
    </dgm:pt>
    <dgm:pt modelId="{A08CBC33-8641-4769-B634-83F7332B4391}" type="pres">
      <dgm:prSet presAssocID="{E6866281-F2D0-4D33-B0D3-5F06A0201929}" presName="linear" presStyleCnt="0">
        <dgm:presLayoutVars>
          <dgm:dir/>
          <dgm:animLvl val="lvl"/>
          <dgm:resizeHandles val="exact"/>
        </dgm:presLayoutVars>
      </dgm:prSet>
      <dgm:spPr/>
    </dgm:pt>
    <dgm:pt modelId="{6811A385-82F2-490A-A252-BB92D965166F}" type="pres">
      <dgm:prSet presAssocID="{1286F43D-C154-467B-8908-61F6EC42A6B0}" presName="parentLin" presStyleCnt="0"/>
      <dgm:spPr/>
    </dgm:pt>
    <dgm:pt modelId="{083415ED-63A1-47F4-9729-09082558574B}" type="pres">
      <dgm:prSet presAssocID="{1286F43D-C154-467B-8908-61F6EC42A6B0}" presName="parentLeftMargin" presStyleLbl="node1" presStyleIdx="0" presStyleCnt="3"/>
      <dgm:spPr/>
    </dgm:pt>
    <dgm:pt modelId="{BAA4DEE0-97F5-44AA-A6D1-5095944FE510}" type="pres">
      <dgm:prSet presAssocID="{1286F43D-C154-467B-8908-61F6EC42A6B0}" presName="parentText" presStyleLbl="node1" presStyleIdx="0" presStyleCnt="3">
        <dgm:presLayoutVars>
          <dgm:chMax val="0"/>
          <dgm:bulletEnabled val="1"/>
        </dgm:presLayoutVars>
      </dgm:prSet>
      <dgm:spPr/>
    </dgm:pt>
    <dgm:pt modelId="{10E561F1-BD3F-43CB-877A-4D1FA3C75C04}" type="pres">
      <dgm:prSet presAssocID="{1286F43D-C154-467B-8908-61F6EC42A6B0}" presName="negativeSpace" presStyleCnt="0"/>
      <dgm:spPr/>
    </dgm:pt>
    <dgm:pt modelId="{67DBD680-6610-417F-A15F-BCD3E234D04F}" type="pres">
      <dgm:prSet presAssocID="{1286F43D-C154-467B-8908-61F6EC42A6B0}" presName="childText" presStyleLbl="conFgAcc1" presStyleIdx="0" presStyleCnt="3">
        <dgm:presLayoutVars>
          <dgm:bulletEnabled val="1"/>
        </dgm:presLayoutVars>
      </dgm:prSet>
      <dgm:spPr/>
    </dgm:pt>
    <dgm:pt modelId="{1BCDCB6B-9F16-4631-AF56-E8B3F0BDF3A7}" type="pres">
      <dgm:prSet presAssocID="{05BB8F7A-326B-45C3-9BE9-771362D8EB84}" presName="spaceBetweenRectangles" presStyleCnt="0"/>
      <dgm:spPr/>
    </dgm:pt>
    <dgm:pt modelId="{22279842-2261-41EE-AB99-7D8B7BD64C9B}" type="pres">
      <dgm:prSet presAssocID="{0DCCEA7A-DF6A-493A-9647-3775AE645CF9}" presName="parentLin" presStyleCnt="0"/>
      <dgm:spPr/>
    </dgm:pt>
    <dgm:pt modelId="{966AD873-DD23-422C-A934-2FD498484AB5}" type="pres">
      <dgm:prSet presAssocID="{0DCCEA7A-DF6A-493A-9647-3775AE645CF9}" presName="parentLeftMargin" presStyleLbl="node1" presStyleIdx="0" presStyleCnt="3"/>
      <dgm:spPr/>
    </dgm:pt>
    <dgm:pt modelId="{7F16C99F-8D3E-4F74-B858-0AB8241032E4}" type="pres">
      <dgm:prSet presAssocID="{0DCCEA7A-DF6A-493A-9647-3775AE645CF9}" presName="parentText" presStyleLbl="node1" presStyleIdx="1" presStyleCnt="3">
        <dgm:presLayoutVars>
          <dgm:chMax val="0"/>
          <dgm:bulletEnabled val="1"/>
        </dgm:presLayoutVars>
      </dgm:prSet>
      <dgm:spPr/>
    </dgm:pt>
    <dgm:pt modelId="{048BB65C-F55D-4319-80D3-4319E9BEE2E9}" type="pres">
      <dgm:prSet presAssocID="{0DCCEA7A-DF6A-493A-9647-3775AE645CF9}" presName="negativeSpace" presStyleCnt="0"/>
      <dgm:spPr/>
    </dgm:pt>
    <dgm:pt modelId="{2BFFF7EB-0B20-449A-B3F2-4A9E629E709E}" type="pres">
      <dgm:prSet presAssocID="{0DCCEA7A-DF6A-493A-9647-3775AE645CF9}" presName="childText" presStyleLbl="conFgAcc1" presStyleIdx="1" presStyleCnt="3">
        <dgm:presLayoutVars>
          <dgm:bulletEnabled val="1"/>
        </dgm:presLayoutVars>
      </dgm:prSet>
      <dgm:spPr/>
    </dgm:pt>
    <dgm:pt modelId="{13A971C3-FA94-4AEF-8E44-E73F719CF88D}" type="pres">
      <dgm:prSet presAssocID="{340B54DA-6ADC-49FB-8746-9C618310EA76}" presName="spaceBetweenRectangles" presStyleCnt="0"/>
      <dgm:spPr/>
    </dgm:pt>
    <dgm:pt modelId="{C92B2012-BF5E-4AF7-ACE4-5B0BF7E5E6FC}" type="pres">
      <dgm:prSet presAssocID="{256E95F9-3E02-4E9A-A4FB-429602B53CC6}" presName="parentLin" presStyleCnt="0"/>
      <dgm:spPr/>
    </dgm:pt>
    <dgm:pt modelId="{F6A187E6-B995-4AA3-877E-E18E2BFD17B8}" type="pres">
      <dgm:prSet presAssocID="{256E95F9-3E02-4E9A-A4FB-429602B53CC6}" presName="parentLeftMargin" presStyleLbl="node1" presStyleIdx="1" presStyleCnt="3"/>
      <dgm:spPr/>
    </dgm:pt>
    <dgm:pt modelId="{D09180F0-7BC0-4270-ACA5-D0229A64EAFB}" type="pres">
      <dgm:prSet presAssocID="{256E95F9-3E02-4E9A-A4FB-429602B53CC6}" presName="parentText" presStyleLbl="node1" presStyleIdx="2" presStyleCnt="3">
        <dgm:presLayoutVars>
          <dgm:chMax val="0"/>
          <dgm:bulletEnabled val="1"/>
        </dgm:presLayoutVars>
      </dgm:prSet>
      <dgm:spPr/>
    </dgm:pt>
    <dgm:pt modelId="{66764CCC-35E0-4469-AF7E-4E9483CEC97A}" type="pres">
      <dgm:prSet presAssocID="{256E95F9-3E02-4E9A-A4FB-429602B53CC6}" presName="negativeSpace" presStyleCnt="0"/>
      <dgm:spPr/>
    </dgm:pt>
    <dgm:pt modelId="{624C24EA-5551-4911-A12B-C70E5C89A2E4}" type="pres">
      <dgm:prSet presAssocID="{256E95F9-3E02-4E9A-A4FB-429602B53CC6}" presName="childText" presStyleLbl="conFgAcc1" presStyleIdx="2" presStyleCnt="3">
        <dgm:presLayoutVars>
          <dgm:bulletEnabled val="1"/>
        </dgm:presLayoutVars>
      </dgm:prSet>
      <dgm:spPr/>
    </dgm:pt>
  </dgm:ptLst>
  <dgm:cxnLst>
    <dgm:cxn modelId="{39BD3401-9897-4FE3-B029-D212F106E468}" type="presOf" srcId="{E6866281-F2D0-4D33-B0D3-5F06A0201929}" destId="{A08CBC33-8641-4769-B634-83F7332B4391}" srcOrd="0" destOrd="0" presId="urn:microsoft.com/office/officeart/2005/8/layout/list1"/>
    <dgm:cxn modelId="{358F0002-5667-443D-8BE0-4DE3110BE249}" type="presOf" srcId="{256E95F9-3E02-4E9A-A4FB-429602B53CC6}" destId="{F6A187E6-B995-4AA3-877E-E18E2BFD17B8}" srcOrd="0" destOrd="0" presId="urn:microsoft.com/office/officeart/2005/8/layout/list1"/>
    <dgm:cxn modelId="{3B1E3516-3359-46A2-8CD2-8A5CB17E1BD1}" srcId="{E6866281-F2D0-4D33-B0D3-5F06A0201929}" destId="{1286F43D-C154-467B-8908-61F6EC42A6B0}" srcOrd="0" destOrd="0" parTransId="{38FBFF84-0BC1-4BE6-A75A-694299234F8A}" sibTransId="{05BB8F7A-326B-45C3-9BE9-771362D8EB84}"/>
    <dgm:cxn modelId="{BDEFE320-1D89-4745-A72B-8C9E351EABD8}" type="presOf" srcId="{1286F43D-C154-467B-8908-61F6EC42A6B0}" destId="{BAA4DEE0-97F5-44AA-A6D1-5095944FE510}" srcOrd="1" destOrd="0" presId="urn:microsoft.com/office/officeart/2005/8/layout/list1"/>
    <dgm:cxn modelId="{F1296C2A-68B9-4F4C-ABA2-825AF36FC567}" srcId="{1286F43D-C154-467B-8908-61F6EC42A6B0}" destId="{56C41465-82A3-4CE5-9C81-B2B22E567D8C}" srcOrd="2" destOrd="0" parTransId="{435836C4-FF3B-47A8-B6EE-2CE9A5E92B29}" sibTransId="{151DBE71-A600-44BE-A1F1-6886F0E1D590}"/>
    <dgm:cxn modelId="{59E0CA2D-F46A-4C85-9DDF-3062C07CE3B9}" srcId="{E6866281-F2D0-4D33-B0D3-5F06A0201929}" destId="{0DCCEA7A-DF6A-493A-9647-3775AE645CF9}" srcOrd="1" destOrd="0" parTransId="{3950313A-D1A8-43C5-845F-1033B96A0355}" sibTransId="{340B54DA-6ADC-49FB-8746-9C618310EA76}"/>
    <dgm:cxn modelId="{218DED37-71FA-49B7-8FA2-707ABA1B4A45}" srcId="{E6866281-F2D0-4D33-B0D3-5F06A0201929}" destId="{256E95F9-3E02-4E9A-A4FB-429602B53CC6}" srcOrd="2" destOrd="0" parTransId="{2C83DC80-594F-4F0F-9FAF-E29AE9C4EC30}" sibTransId="{92799EE5-63CA-4534-BFC6-6372E776F1ED}"/>
    <dgm:cxn modelId="{E46EBC3E-BA0E-4F30-BBC0-0D2F3571C240}" srcId="{1286F43D-C154-467B-8908-61F6EC42A6B0}" destId="{9185C327-5F62-4FD2-967E-8AAFCB98554F}" srcOrd="3" destOrd="0" parTransId="{3593BC23-2E3F-48D5-83F4-7B00B91CF689}" sibTransId="{6EF95257-C7A2-4C7D-9D83-1DF0BA46DF6B}"/>
    <dgm:cxn modelId="{0CF83960-5DF1-4031-8068-5AAD51264D98}" type="presOf" srcId="{56C41465-82A3-4CE5-9C81-B2B22E567D8C}" destId="{67DBD680-6610-417F-A15F-BCD3E234D04F}" srcOrd="0" destOrd="2" presId="urn:microsoft.com/office/officeart/2005/8/layout/list1"/>
    <dgm:cxn modelId="{3EF31D43-30F0-44AE-A556-B87CD97F553B}" srcId="{1286F43D-C154-467B-8908-61F6EC42A6B0}" destId="{F0E157B0-A68E-495D-906C-E89F2E8B4E6A}" srcOrd="1" destOrd="0" parTransId="{4849224C-CB13-45A0-B7FB-FA94332B1843}" sibTransId="{87881E59-7071-4B23-A468-7D9554609191}"/>
    <dgm:cxn modelId="{36434543-9DC9-46B9-A195-C4B58DF37D13}" srcId="{1286F43D-C154-467B-8908-61F6EC42A6B0}" destId="{A6C60B9E-679D-43C5-AA97-0645797E21FD}" srcOrd="0" destOrd="0" parTransId="{AF7FE797-DA8F-40EF-8D95-B353D2071FD1}" sibTransId="{CF6AFC39-D217-4FD6-9E95-C2FFC31F7A2F}"/>
    <dgm:cxn modelId="{0DD8A569-5889-4980-9D7B-2654DF991FB9}" type="presOf" srcId="{9185C327-5F62-4FD2-967E-8AAFCB98554F}" destId="{67DBD680-6610-417F-A15F-BCD3E234D04F}" srcOrd="0" destOrd="3" presId="urn:microsoft.com/office/officeart/2005/8/layout/list1"/>
    <dgm:cxn modelId="{E47D756D-FCE1-4D2E-956A-925E57B0398F}" type="presOf" srcId="{256E95F9-3E02-4E9A-A4FB-429602B53CC6}" destId="{D09180F0-7BC0-4270-ACA5-D0229A64EAFB}" srcOrd="1" destOrd="0" presId="urn:microsoft.com/office/officeart/2005/8/layout/list1"/>
    <dgm:cxn modelId="{B44AB45A-AE7E-4D7B-82B9-FE063BDC295D}" type="presOf" srcId="{0DCCEA7A-DF6A-493A-9647-3775AE645CF9}" destId="{7F16C99F-8D3E-4F74-B858-0AB8241032E4}" srcOrd="1" destOrd="0" presId="urn:microsoft.com/office/officeart/2005/8/layout/list1"/>
    <dgm:cxn modelId="{EBDE4287-B824-4A51-8553-3BAC5C0BC825}" type="presOf" srcId="{1286F43D-C154-467B-8908-61F6EC42A6B0}" destId="{083415ED-63A1-47F4-9729-09082558574B}" srcOrd="0" destOrd="0" presId="urn:microsoft.com/office/officeart/2005/8/layout/list1"/>
    <dgm:cxn modelId="{EBE2A0A4-14ED-4A6E-8AAA-0E6C3969B2C9}" type="presOf" srcId="{F0E157B0-A68E-495D-906C-E89F2E8B4E6A}" destId="{67DBD680-6610-417F-A15F-BCD3E234D04F}" srcOrd="0" destOrd="1" presId="urn:microsoft.com/office/officeart/2005/8/layout/list1"/>
    <dgm:cxn modelId="{CDC3EDAE-2327-4C85-AE26-7BED366D7B31}" type="presOf" srcId="{0DCCEA7A-DF6A-493A-9647-3775AE645CF9}" destId="{966AD873-DD23-422C-A934-2FD498484AB5}" srcOrd="0" destOrd="0" presId="urn:microsoft.com/office/officeart/2005/8/layout/list1"/>
    <dgm:cxn modelId="{290E38CB-CC00-4723-BF32-6832D53EE773}" type="presOf" srcId="{A6C60B9E-679D-43C5-AA97-0645797E21FD}" destId="{67DBD680-6610-417F-A15F-BCD3E234D04F}" srcOrd="0" destOrd="0" presId="urn:microsoft.com/office/officeart/2005/8/layout/list1"/>
    <dgm:cxn modelId="{6B7F5195-040C-4679-B669-96DF31AFDD94}" type="presParOf" srcId="{A08CBC33-8641-4769-B634-83F7332B4391}" destId="{6811A385-82F2-490A-A252-BB92D965166F}" srcOrd="0" destOrd="0" presId="urn:microsoft.com/office/officeart/2005/8/layout/list1"/>
    <dgm:cxn modelId="{1D1B363B-21F2-4EA4-BED0-B178CD1E356D}" type="presParOf" srcId="{6811A385-82F2-490A-A252-BB92D965166F}" destId="{083415ED-63A1-47F4-9729-09082558574B}" srcOrd="0" destOrd="0" presId="urn:microsoft.com/office/officeart/2005/8/layout/list1"/>
    <dgm:cxn modelId="{43A0E218-EAFB-4D9C-8B2F-6D5E5C239D4F}" type="presParOf" srcId="{6811A385-82F2-490A-A252-BB92D965166F}" destId="{BAA4DEE0-97F5-44AA-A6D1-5095944FE510}" srcOrd="1" destOrd="0" presId="urn:microsoft.com/office/officeart/2005/8/layout/list1"/>
    <dgm:cxn modelId="{76113188-090C-4B23-9967-812C1166A393}" type="presParOf" srcId="{A08CBC33-8641-4769-B634-83F7332B4391}" destId="{10E561F1-BD3F-43CB-877A-4D1FA3C75C04}" srcOrd="1" destOrd="0" presId="urn:microsoft.com/office/officeart/2005/8/layout/list1"/>
    <dgm:cxn modelId="{4DA6D098-945C-4A72-AF09-6F394796E8E9}" type="presParOf" srcId="{A08CBC33-8641-4769-B634-83F7332B4391}" destId="{67DBD680-6610-417F-A15F-BCD3E234D04F}" srcOrd="2" destOrd="0" presId="urn:microsoft.com/office/officeart/2005/8/layout/list1"/>
    <dgm:cxn modelId="{C82B1FF1-00E6-4430-AF2E-D890B05162B8}" type="presParOf" srcId="{A08CBC33-8641-4769-B634-83F7332B4391}" destId="{1BCDCB6B-9F16-4631-AF56-E8B3F0BDF3A7}" srcOrd="3" destOrd="0" presId="urn:microsoft.com/office/officeart/2005/8/layout/list1"/>
    <dgm:cxn modelId="{5205F773-BF83-4D1A-8D13-617B0C783B60}" type="presParOf" srcId="{A08CBC33-8641-4769-B634-83F7332B4391}" destId="{22279842-2261-41EE-AB99-7D8B7BD64C9B}" srcOrd="4" destOrd="0" presId="urn:microsoft.com/office/officeart/2005/8/layout/list1"/>
    <dgm:cxn modelId="{36D1BFB2-CFBD-48E7-B3CB-00614933B5A2}" type="presParOf" srcId="{22279842-2261-41EE-AB99-7D8B7BD64C9B}" destId="{966AD873-DD23-422C-A934-2FD498484AB5}" srcOrd="0" destOrd="0" presId="urn:microsoft.com/office/officeart/2005/8/layout/list1"/>
    <dgm:cxn modelId="{45496C4D-FE06-41B7-B826-381785B7BF5D}" type="presParOf" srcId="{22279842-2261-41EE-AB99-7D8B7BD64C9B}" destId="{7F16C99F-8D3E-4F74-B858-0AB8241032E4}" srcOrd="1" destOrd="0" presId="urn:microsoft.com/office/officeart/2005/8/layout/list1"/>
    <dgm:cxn modelId="{0C717DF9-B62C-49E2-BC0C-620D283CEA85}" type="presParOf" srcId="{A08CBC33-8641-4769-B634-83F7332B4391}" destId="{048BB65C-F55D-4319-80D3-4319E9BEE2E9}" srcOrd="5" destOrd="0" presId="urn:microsoft.com/office/officeart/2005/8/layout/list1"/>
    <dgm:cxn modelId="{CBA4AF70-F98E-417B-A14F-9E775E568D26}" type="presParOf" srcId="{A08CBC33-8641-4769-B634-83F7332B4391}" destId="{2BFFF7EB-0B20-449A-B3F2-4A9E629E709E}" srcOrd="6" destOrd="0" presId="urn:microsoft.com/office/officeart/2005/8/layout/list1"/>
    <dgm:cxn modelId="{1D75595F-D07A-4D58-A277-35688A4D70EA}" type="presParOf" srcId="{A08CBC33-8641-4769-B634-83F7332B4391}" destId="{13A971C3-FA94-4AEF-8E44-E73F719CF88D}" srcOrd="7" destOrd="0" presId="urn:microsoft.com/office/officeart/2005/8/layout/list1"/>
    <dgm:cxn modelId="{64D2D9B9-494B-459C-AA77-ECBCEA7C2886}" type="presParOf" srcId="{A08CBC33-8641-4769-B634-83F7332B4391}" destId="{C92B2012-BF5E-4AF7-ACE4-5B0BF7E5E6FC}" srcOrd="8" destOrd="0" presId="urn:microsoft.com/office/officeart/2005/8/layout/list1"/>
    <dgm:cxn modelId="{72977048-59BA-46EF-8169-6E07914D112E}" type="presParOf" srcId="{C92B2012-BF5E-4AF7-ACE4-5B0BF7E5E6FC}" destId="{F6A187E6-B995-4AA3-877E-E18E2BFD17B8}" srcOrd="0" destOrd="0" presId="urn:microsoft.com/office/officeart/2005/8/layout/list1"/>
    <dgm:cxn modelId="{31F4FA2E-9A07-4416-A42A-997086FF160B}" type="presParOf" srcId="{C92B2012-BF5E-4AF7-ACE4-5B0BF7E5E6FC}" destId="{D09180F0-7BC0-4270-ACA5-D0229A64EAFB}" srcOrd="1" destOrd="0" presId="urn:microsoft.com/office/officeart/2005/8/layout/list1"/>
    <dgm:cxn modelId="{A3446D90-F1A6-48D2-AC21-77E0E1634852}" type="presParOf" srcId="{A08CBC33-8641-4769-B634-83F7332B4391}" destId="{66764CCC-35E0-4469-AF7E-4E9483CEC97A}" srcOrd="9" destOrd="0" presId="urn:microsoft.com/office/officeart/2005/8/layout/list1"/>
    <dgm:cxn modelId="{93BF0C64-9072-4DF8-8383-CA77B5F8F7D7}" type="presParOf" srcId="{A08CBC33-8641-4769-B634-83F7332B4391}" destId="{624C24EA-5551-4911-A12B-C70E5C89A2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custLinFactX="-23855" custLinFactNeighborX="-100000" custLinFactNeighborY="-141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custLinFactY="-100000" custLinFactNeighborX="16606" custLinFactNeighborY="-132167">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Metrics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EF81-C0D4-47A8-86C9-8B63DEDA9D23}">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Data Integration: Connect to live feeds from Zillow or economic data sources.</a:t>
          </a:r>
        </a:p>
      </dsp:txBody>
      <dsp:txXfrm>
        <a:off x="22940" y="22940"/>
        <a:ext cx="7160195" cy="737360"/>
      </dsp:txXfrm>
    </dsp:sp>
    <dsp:sp modelId="{85264E62-11B4-48D0-81AC-6B2D78254D48}">
      <dsp:nvSpPr>
        <dsp:cNvPr id="0" name=""/>
        <dsp:cNvSpPr/>
      </dsp:nvSpPr>
      <dsp:spPr>
        <a:xfrm>
          <a:off x="604647" y="892024"/>
          <a:ext cx="8097012" cy="783240"/>
        </a:xfrm>
        <a:prstGeom prst="roundRect">
          <a:avLst>
            <a:gd name="adj" fmla="val 10000"/>
          </a:avLst>
        </a:prstGeom>
        <a:solidFill>
          <a:schemeClr val="accent5">
            <a:hueOff val="-3038037"/>
            <a:satOff val="-207"/>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Geospatial Analysis: Add map-based visualizations using GIS tools for deeper insights.</a:t>
          </a:r>
        </a:p>
      </dsp:txBody>
      <dsp:txXfrm>
        <a:off x="627587" y="914964"/>
        <a:ext cx="6937378" cy="737360"/>
      </dsp:txXfrm>
    </dsp:sp>
    <dsp:sp modelId="{CA47ADF3-92FE-43B2-B20C-58C8B793FAED}">
      <dsp:nvSpPr>
        <dsp:cNvPr id="0" name=""/>
        <dsp:cNvSpPr/>
      </dsp:nvSpPr>
      <dsp:spPr>
        <a:xfrm>
          <a:off x="1209293" y="1784048"/>
          <a:ext cx="8097012" cy="783240"/>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 Deployment: Package the best model into a dashboard or API for real-time predictions.</a:t>
          </a:r>
        </a:p>
      </dsp:txBody>
      <dsp:txXfrm>
        <a:off x="1232233" y="1806988"/>
        <a:ext cx="6937378" cy="737360"/>
      </dsp:txXfrm>
    </dsp:sp>
    <dsp:sp modelId="{DA6D0E8F-2E9E-4FFC-B20B-E4A9AC80FCCF}">
      <dsp:nvSpPr>
        <dsp:cNvPr id="0" name=""/>
        <dsp:cNvSpPr/>
      </dsp:nvSpPr>
      <dsp:spPr>
        <a:xfrm>
          <a:off x="1813940" y="2676072"/>
          <a:ext cx="8097012" cy="783240"/>
        </a:xfrm>
        <a:prstGeom prst="roundRect">
          <a:avLst>
            <a:gd name="adj" fmla="val 10000"/>
          </a:avLst>
        </a:prstGeom>
        <a:solidFill>
          <a:schemeClr val="accent5">
            <a:hueOff val="-9114112"/>
            <a:satOff val="-62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Macro Factors: Include interest rates, mortgage rates, and inflation data for richer forecasting.</a:t>
          </a:r>
        </a:p>
      </dsp:txBody>
      <dsp:txXfrm>
        <a:off x="1836880" y="2699012"/>
        <a:ext cx="6937378" cy="737360"/>
      </dsp:txXfrm>
    </dsp:sp>
    <dsp:sp modelId="{7F35E684-784B-4D39-837B-74863C7E3BF8}">
      <dsp:nvSpPr>
        <dsp:cNvPr id="0" name=""/>
        <dsp:cNvSpPr/>
      </dsp:nvSpPr>
      <dsp:spPr>
        <a:xfrm>
          <a:off x="2418587" y="3568097"/>
          <a:ext cx="8097012" cy="783240"/>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Multi-model Ensemble: Combine LSTM, XGBoost, and LightGBM for hybrid predictions.</a:t>
          </a:r>
        </a:p>
      </dsp:txBody>
      <dsp:txXfrm>
        <a:off x="2441527" y="3591037"/>
        <a:ext cx="6937378" cy="737360"/>
      </dsp:txXfrm>
    </dsp:sp>
    <dsp:sp modelId="{2267543E-E68A-4796-8180-BD6BDF76F1C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FDA41AAD-B8A1-46A5-A3B0-872127A3FEC9}">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3981555"/>
            <a:satOff val="889"/>
            <a:lumOff val="134"/>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5B66C06D-70B4-4127-ABD3-0E17E3911279}">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7963110"/>
            <a:satOff val="1778"/>
            <a:lumOff val="26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5168DDB2-3E32-4D00-9F30-4F99A51B50DE}">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11944666"/>
            <a:satOff val="2667"/>
            <a:lumOff val="40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BD680-6610-417F-A15F-BCD3E234D04F}">
      <dsp:nvSpPr>
        <dsp:cNvPr id="0" name=""/>
        <dsp:cNvSpPr/>
      </dsp:nvSpPr>
      <dsp:spPr>
        <a:xfrm>
          <a:off x="0" y="369908"/>
          <a:ext cx="10515600" cy="1940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Zillow Home Value Index (ZHVI)</a:t>
          </a:r>
          <a:endParaRPr lang="en-US" sz="2200" kern="1200"/>
        </a:p>
        <a:p>
          <a:pPr marL="228600" lvl="1" indent="-228600" algn="l" defTabSz="977900">
            <a:lnSpc>
              <a:spcPct val="90000"/>
            </a:lnSpc>
            <a:spcBef>
              <a:spcPct val="0"/>
            </a:spcBef>
            <a:spcAft>
              <a:spcPct val="15000"/>
            </a:spcAft>
            <a:buChar char="•"/>
          </a:pPr>
          <a:r>
            <a:rPr lang="en-US" sz="2200" b="0" i="0" kern="1200"/>
            <a:t>Zillow Home Value Forecast (ZHVF)</a:t>
          </a:r>
          <a:endParaRPr lang="en-US" sz="2200" kern="1200"/>
        </a:p>
        <a:p>
          <a:pPr marL="228600" lvl="1" indent="-228600" algn="l" defTabSz="977900">
            <a:lnSpc>
              <a:spcPct val="90000"/>
            </a:lnSpc>
            <a:spcBef>
              <a:spcPct val="0"/>
            </a:spcBef>
            <a:spcAft>
              <a:spcPct val="15000"/>
            </a:spcAft>
            <a:buChar char="•"/>
          </a:pPr>
          <a:r>
            <a:rPr lang="en-US" sz="2200" b="0" i="0" kern="1200"/>
            <a:t>USA State map</a:t>
          </a:r>
          <a:endParaRPr lang="en-US" sz="2200" kern="1200"/>
        </a:p>
        <a:p>
          <a:pPr marL="228600" lvl="1" indent="-228600" algn="l" defTabSz="977900">
            <a:lnSpc>
              <a:spcPct val="90000"/>
            </a:lnSpc>
            <a:spcBef>
              <a:spcPct val="0"/>
            </a:spcBef>
            <a:spcAft>
              <a:spcPct val="15000"/>
            </a:spcAft>
            <a:buChar char="•"/>
          </a:pPr>
          <a:r>
            <a:rPr lang="en-US" sz="2200" b="0" i="0" kern="1200"/>
            <a:t>City Latitude and Longitude.</a:t>
          </a:r>
          <a:endParaRPr lang="en-US" sz="2200" kern="1200"/>
        </a:p>
      </dsp:txBody>
      <dsp:txXfrm>
        <a:off x="0" y="369908"/>
        <a:ext cx="10515600" cy="1940400"/>
      </dsp:txXfrm>
    </dsp:sp>
    <dsp:sp modelId="{BAA4DEE0-97F5-44AA-A6D1-5095944FE510}">
      <dsp:nvSpPr>
        <dsp:cNvPr id="0" name=""/>
        <dsp:cNvSpPr/>
      </dsp:nvSpPr>
      <dsp:spPr>
        <a:xfrm>
          <a:off x="525780" y="45188"/>
          <a:ext cx="736092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a:t>Housing Data - Zillow Research</a:t>
          </a:r>
          <a:endParaRPr lang="en-US" sz="2200" kern="1200"/>
        </a:p>
      </dsp:txBody>
      <dsp:txXfrm>
        <a:off x="557483" y="76891"/>
        <a:ext cx="7297514" cy="586034"/>
      </dsp:txXfrm>
    </dsp:sp>
    <dsp:sp modelId="{2BFFF7EB-0B20-449A-B3F2-4A9E629E709E}">
      <dsp:nvSpPr>
        <dsp:cNvPr id="0" name=""/>
        <dsp:cNvSpPr/>
      </dsp:nvSpPr>
      <dsp:spPr>
        <a:xfrm>
          <a:off x="0" y="2753829"/>
          <a:ext cx="10515600" cy="554400"/>
        </a:xfrm>
        <a:prstGeom prst="rect">
          <a:avLst/>
        </a:prstGeom>
        <a:solidFill>
          <a:schemeClr val="lt1">
            <a:alpha val="90000"/>
            <a:hueOff val="0"/>
            <a:satOff val="0"/>
            <a:lumOff val="0"/>
            <a:alphaOff val="0"/>
          </a:schemeClr>
        </a:solidFill>
        <a:ln w="25400" cap="flat" cmpd="sng" algn="ctr">
          <a:solidFill>
            <a:schemeClr val="accent2">
              <a:hueOff val="3221807"/>
              <a:satOff val="-9246"/>
              <a:lumOff val="-14805"/>
              <a:alphaOff val="0"/>
            </a:schemeClr>
          </a:solidFill>
          <a:prstDash val="solid"/>
        </a:ln>
        <a:effectLst/>
      </dsp:spPr>
      <dsp:style>
        <a:lnRef idx="2">
          <a:scrgbClr r="0" g="0" b="0"/>
        </a:lnRef>
        <a:fillRef idx="1">
          <a:scrgbClr r="0" g="0" b="0"/>
        </a:fillRef>
        <a:effectRef idx="0">
          <a:scrgbClr r="0" g="0" b="0"/>
        </a:effectRef>
        <a:fontRef idx="minor"/>
      </dsp:style>
    </dsp:sp>
    <dsp:sp modelId="{7F16C99F-8D3E-4F74-B858-0AB8241032E4}">
      <dsp:nvSpPr>
        <dsp:cNvPr id="0" name=""/>
        <dsp:cNvSpPr/>
      </dsp:nvSpPr>
      <dsp:spPr>
        <a:xfrm>
          <a:off x="525780" y="2429108"/>
          <a:ext cx="7360920" cy="6494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Bureau of Economic Analysis – https://www.bea.gov/</a:t>
          </a:r>
          <a:endParaRPr lang="en-US" sz="2200" kern="1200" dirty="0"/>
        </a:p>
      </dsp:txBody>
      <dsp:txXfrm>
        <a:off x="557483" y="2460811"/>
        <a:ext cx="7297514" cy="586034"/>
      </dsp:txXfrm>
    </dsp:sp>
    <dsp:sp modelId="{624C24EA-5551-4911-A12B-C70E5C89A2E4}">
      <dsp:nvSpPr>
        <dsp:cNvPr id="0" name=""/>
        <dsp:cNvSpPr/>
      </dsp:nvSpPr>
      <dsp:spPr>
        <a:xfrm>
          <a:off x="0" y="3751749"/>
          <a:ext cx="10515600" cy="554400"/>
        </a:xfrm>
        <a:prstGeom prst="rect">
          <a:avLst/>
        </a:prstGeom>
        <a:solidFill>
          <a:schemeClr val="lt1">
            <a:alpha val="90000"/>
            <a:hueOff val="0"/>
            <a:satOff val="0"/>
            <a:lumOff val="0"/>
            <a:alphaOff val="0"/>
          </a:schemeClr>
        </a:solidFill>
        <a:ln w="25400" cap="flat" cmpd="sng" algn="ctr">
          <a:solidFill>
            <a:schemeClr val="accent2">
              <a:hueOff val="6443614"/>
              <a:satOff val="-18493"/>
              <a:lumOff val="-29609"/>
              <a:alphaOff val="0"/>
            </a:schemeClr>
          </a:solidFill>
          <a:prstDash val="solid"/>
        </a:ln>
        <a:effectLst/>
      </dsp:spPr>
      <dsp:style>
        <a:lnRef idx="2">
          <a:scrgbClr r="0" g="0" b="0"/>
        </a:lnRef>
        <a:fillRef idx="1">
          <a:scrgbClr r="0" g="0" b="0"/>
        </a:fillRef>
        <a:effectRef idx="0">
          <a:scrgbClr r="0" g="0" b="0"/>
        </a:effectRef>
        <a:fontRef idx="minor"/>
      </dsp:style>
    </dsp:sp>
    <dsp:sp modelId="{D09180F0-7BC0-4270-ACA5-D0229A64EAFB}">
      <dsp:nvSpPr>
        <dsp:cNvPr id="0" name=""/>
        <dsp:cNvSpPr/>
      </dsp:nvSpPr>
      <dsp:spPr>
        <a:xfrm>
          <a:off x="525780" y="3427029"/>
          <a:ext cx="7360920" cy="6494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Census Bureau – https://www.census.gov/</a:t>
          </a:r>
          <a:endParaRPr lang="en-US" sz="2200" kern="1200" dirty="0"/>
        </a:p>
      </dsp:txBody>
      <dsp:txXfrm>
        <a:off x="557483" y="3458732"/>
        <a:ext cx="72975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0" y="2612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1657197" y="58190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1657197" y="581908"/>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Metrics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BE89464-1C29-DDE0-152D-07AC7DBA578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07C67C75-58CB-2CDC-9EF8-CDA49CE74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0CD925A-D375-F5B5-2E3C-83063AFAA0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3926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100" b="1"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(Extreme Gradient Boosting) is a powerful machine learning algorithm that is part of the gradient boosting family. </a:t>
            </a: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builds an ensemble of decision trees, where each new tree corrects the errors made by the previous trees. </a:t>
            </a:r>
            <a:endParaRPr lang="en-US" sz="1100" kern="1200" dirty="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has various hyperparameters (e.g., learning rate, number of estimators, maximum depth, etc.) that are fine-tuned to improve model performance. This allows it to fit the house price prediction model optimally.</a:t>
            </a:r>
          </a:p>
        </p:txBody>
      </p:sp>
    </p:spTree>
    <p:extLst>
      <p:ext uri="{BB962C8B-B14F-4D97-AF65-F5344CB8AC3E}">
        <p14:creationId xmlns:p14="http://schemas.microsoft.com/office/powerpoint/2010/main" val="330386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B164A79-7F53-7B0D-4AE5-39D0C8CD24D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54FAD9F-3C6E-261F-259B-F911CB440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6FAB39C7-26BD-3840-9680-9DE4D8049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325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30EB5DA-E7B7-8595-D2BB-1C4B303EBA07}"/>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2A33DF5-326F-54B8-5D73-DA74E74F9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938ACF76-2F0A-A256-7E48-00F174860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55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49A4-D5F0-82AF-20F7-7E3D7F4E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19CAF-24DB-3ECA-B4A3-8FE4F1568A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CEBC17-8953-E73C-E982-7F4ECF6B1FF7}"/>
              </a:ext>
            </a:extLst>
          </p:cNvPr>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endParaRPr lang="en-US" dirty="0"/>
          </a:p>
        </p:txBody>
      </p:sp>
    </p:spTree>
    <p:extLst>
      <p:ext uri="{BB962C8B-B14F-4D97-AF65-F5344CB8AC3E}">
        <p14:creationId xmlns:p14="http://schemas.microsoft.com/office/powerpoint/2010/main" val="352528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chemeClr val="bg1">
                <a:lumMod val="85000"/>
              </a:schemeClr>
            </a:gs>
            <a:gs pos="83000">
              <a:schemeClr val="bg1">
                <a:lumMod val="85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9.jpeg"/><Relationship Id="rId7" Type="http://schemas.openxmlformats.org/officeDocument/2006/relationships/diagramColors" Target="../diagrams/colors1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0.jpeg"/><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a:xfrm>
            <a:off x="0" y="1"/>
            <a:ext cx="12192000" cy="1690688"/>
          </a:xfrm>
          <a:solidFill>
            <a:schemeClr val="bg2"/>
          </a:solidFill>
        </p:spPr>
        <p:txBody>
          <a:bodyPr/>
          <a:lstStyle/>
          <a:p>
            <a:pPr marL="0" lvl="0" indent="0" rtl="0">
              <a:lnSpc>
                <a:spcPct val="90000"/>
              </a:lnSpc>
              <a:spcBef>
                <a:spcPts val="0"/>
              </a:spcBef>
              <a:spcAft>
                <a:spcPts val="0"/>
              </a:spcAft>
            </a:pPr>
            <a:r>
              <a:rPr lang="en-US" sz="4400" dirty="0">
                <a:solidFill>
                  <a:schemeClr val="bg1"/>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3419024" y="2149100"/>
            <a:ext cx="7787828" cy="118872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800"/>
            </a:pPr>
            <a:r>
              <a:rPr lang="en-US" sz="2800" b="1" dirty="0">
                <a:solidFill>
                  <a:schemeClr val="dk1"/>
                </a:solidFill>
                <a:latin typeface="Times New Roman" panose="02020603050405020304" pitchFamily="18" charset="0"/>
                <a:cs typeface="Times New Roman" panose="02020603050405020304" pitchFamily="18" charset="0"/>
                <a:sym typeface="Times New Roman"/>
              </a:rPr>
              <a:t>DSCI 8950  - </a:t>
            </a:r>
            <a:r>
              <a:rPr lang="en-US" sz="2800" b="1" dirty="0">
                <a:latin typeface="Times New Roman" panose="02020603050405020304" pitchFamily="18" charset="0"/>
                <a:cs typeface="Times New Roman" panose="02020603050405020304" pitchFamily="18" charset="0"/>
              </a:rPr>
              <a:t>Data Science M.S. Capstone Project</a:t>
            </a:r>
            <a:br>
              <a:rPr lang="en-US" sz="2800" b="1" dirty="0">
                <a:solidFill>
                  <a:schemeClr val="dk1"/>
                </a:solidFill>
                <a:latin typeface="Times New Roman" panose="02020603050405020304" pitchFamily="18" charset="0"/>
                <a:cs typeface="Times New Roman" panose="02020603050405020304" pitchFamily="18" charset="0"/>
                <a:sym typeface="Times New Roman"/>
              </a:rPr>
            </a:br>
            <a:br>
              <a:rPr lang="en-US" sz="2800" b="1" dirty="0">
                <a:solidFill>
                  <a:schemeClr val="dk1"/>
                </a:solidFill>
                <a:latin typeface="Times New Roman" panose="02020603050405020304" pitchFamily="18" charset="0"/>
                <a:cs typeface="Times New Roman" panose="02020603050405020304" pitchFamily="18" charset="0"/>
              </a:rPr>
            </a:br>
            <a:endParaRPr sz="2800" b="1" dirty="0">
              <a:solidFill>
                <a:schemeClr val="dk1"/>
              </a:solidFill>
              <a:latin typeface="Times New Roman" panose="02020603050405020304" pitchFamily="18" charset="0"/>
              <a:cs typeface="Times New Roman" panose="02020603050405020304" pitchFamily="18" charset="0"/>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8406802" y="5162502"/>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dirty="0">
                <a:latin typeface="Times New Roman"/>
                <a:ea typeface="Times New Roman"/>
                <a:cs typeface="Times New Roman"/>
                <a:sym typeface="Times New Roman"/>
              </a:rPr>
              <a:t>Presented By:-</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Amarnath Kommineni</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Kavya Gurram</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Sandeep Borwal</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Vikas Kumar Reddy </a:t>
            </a:r>
            <a:r>
              <a:rPr lang="en-US" sz="1800" dirty="0" err="1">
                <a:latin typeface="Times New Roman"/>
                <a:ea typeface="Times New Roman"/>
                <a:cs typeface="Times New Roman"/>
                <a:sym typeface="Times New Roman"/>
              </a:rPr>
              <a:t>Buchammagari</a:t>
            </a:r>
            <a:endParaRPr lang="en-US"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F577441D-1BA8-5147-0994-7DDFB5C54322}"/>
              </a:ext>
            </a:extLst>
          </p:cNvPr>
          <p:cNvSpPr txBox="1"/>
          <p:nvPr/>
        </p:nvSpPr>
        <p:spPr>
          <a:xfrm>
            <a:off x="3785199" y="5340054"/>
            <a:ext cx="6583680" cy="341632"/>
          </a:xfrm>
          <a:prstGeom prst="rect">
            <a:avLst/>
          </a:prstGeom>
          <a:noFill/>
        </p:spPr>
        <p:txBody>
          <a:bodyPr wrap="square">
            <a:spAutoFit/>
          </a:bodyPr>
          <a:lstStyle/>
          <a:p>
            <a:pPr>
              <a:lnSpc>
                <a:spcPct val="90000"/>
              </a:lnSpc>
              <a:buClr>
                <a:schemeClr val="dk1"/>
              </a:buClr>
              <a:buSzPts val="1800"/>
            </a:pPr>
            <a:r>
              <a:rPr lang="en-US" sz="1800" dirty="0">
                <a:solidFill>
                  <a:schemeClr val="dk1"/>
                </a:solidFill>
                <a:latin typeface="Times New Roman"/>
                <a:cs typeface="Times New Roman"/>
                <a:sym typeface="Times New Roman"/>
              </a:rPr>
              <a:t>Presented To:- Lochana Palayangoda, PhD</a:t>
            </a:r>
            <a:endParaRPr lang="en-US" sz="1800" dirty="0">
              <a:solidFill>
                <a:schemeClr val="dk1"/>
              </a:solidFill>
              <a:latin typeface="Times New Roman"/>
              <a:cs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280" name="Rectangle 27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1295400" y="669925"/>
            <a:ext cx="4800600" cy="1325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a:ln>
                  <a:noFill/>
                </a:ln>
                <a:solidFill>
                  <a:schemeClr val="bg1"/>
                </a:solidFill>
                <a:effectLst/>
                <a:latin typeface="+mj-lt"/>
                <a:ea typeface="+mj-ea"/>
                <a:cs typeface="+mj-cs"/>
              </a:rPr>
              <a:t>Correlation Matrix for Nebraska/Texas Annual Value Increases</a:t>
            </a:r>
          </a:p>
        </p:txBody>
      </p:sp>
      <p:cxnSp>
        <p:nvCxnSpPr>
          <p:cNvPr id="282" name="Straight Connector 28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9BADAB-A0EE-375A-999E-9039CCCA37B1}"/>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Nebraska</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Increases in property values for different types of properties (all items, single-family, condos, two-bedroom) are strongly related.</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Texas</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Although the full matrix is not visible, it is expected to show similar correlations.</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Indicates consistent market behavior across different property types.</a:t>
            </a: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957" y="369913"/>
            <a:ext cx="3219112" cy="278453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8129903" y="3730267"/>
            <a:ext cx="3406155" cy="2784532"/>
          </a:xfrm>
          <a:prstGeom prst="rect">
            <a:avLst/>
          </a:prstGeom>
        </p:spPr>
      </p:pic>
      <p:sp>
        <p:nvSpPr>
          <p:cNvPr id="286" name="Rectangle 28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a:ln>
            <a:solidFill>
              <a:schemeClr val="tx1"/>
            </a:solidFill>
          </a:ln>
        </p:spPr>
      </p:pic>
    </p:spTree>
    <p:extLst>
      <p:ext uri="{BB962C8B-B14F-4D97-AF65-F5344CB8AC3E}">
        <p14:creationId xmlns:p14="http://schemas.microsoft.com/office/powerpoint/2010/main" val="4181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Rectangle 7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1142639" y="561203"/>
            <a:ext cx="9932691" cy="11659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3700" b="0" i="0" u="none" strike="noStrike" kern="1200" cap="none" normalizeH="0" baseline="0">
                <a:ln>
                  <a:noFill/>
                </a:ln>
                <a:solidFill>
                  <a:srgbClr val="FFFFFF"/>
                </a:solidFill>
                <a:effectLst/>
                <a:latin typeface="+mj-lt"/>
                <a:ea typeface="+mj-ea"/>
                <a:cs typeface="+mj-cs"/>
              </a:rPr>
              <a:t>EDA with House Values across all Categories over Years</a:t>
            </a:r>
          </a:p>
        </p:txBody>
      </p:sp>
      <p:sp>
        <p:nvSpPr>
          <p:cNvPr id="77" name="Rectangle 76">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3"/>
          <a:stretch>
            <a:fillRect/>
          </a:stretch>
        </p:blipFill>
        <p:spPr>
          <a:xfrm>
            <a:off x="1381935" y="2502284"/>
            <a:ext cx="4481866" cy="2498640"/>
          </a:xfrm>
          <a:prstGeom prst="rect">
            <a:avLst/>
          </a:prstGeom>
        </p:spPr>
      </p:pic>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4"/>
          <a:stretch>
            <a:fillRect/>
          </a:stretch>
        </p:blipFill>
        <p:spPr>
          <a:xfrm>
            <a:off x="6350724" y="2523424"/>
            <a:ext cx="4486215" cy="2456201"/>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290E001E-4C51-297C-39BC-E019DF416EE6}"/>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93B90A9-9190-7EFF-5445-19158BAF6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4FC661A-F7C6-AA91-B594-E88D932C6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146C0A0-0E97-3373-6FDA-785216B3D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ED8D055-864E-DDE3-CEBB-CBB135D45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CDEB5548-71C3-1EEB-B736-5BE10FDBCBE1}"/>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4213698A-35CF-E605-073D-4C8BC4F34EDA}"/>
              </a:ext>
            </a:extLst>
          </p:cNvPr>
          <p:cNvPicPr>
            <a:picLocks noChangeAspect="1"/>
          </p:cNvPicPr>
          <p:nvPr/>
        </p:nvPicPr>
        <p:blipFill>
          <a:blip r:embed="rId3"/>
          <a:stretch>
            <a:fillRect/>
          </a:stretch>
        </p:blipFill>
        <p:spPr>
          <a:xfrm>
            <a:off x="5672694" y="2028453"/>
            <a:ext cx="6305946" cy="3758393"/>
          </a:xfrm>
          <a:prstGeom prst="rect">
            <a:avLst/>
          </a:prstGeom>
          <a:ln>
            <a:solidFill>
              <a:schemeClr val="accent1"/>
            </a:solidFill>
          </a:ln>
        </p:spPr>
      </p:pic>
      <p:graphicFrame>
        <p:nvGraphicFramePr>
          <p:cNvPr id="9" name="Chart 8">
            <a:extLst>
              <a:ext uri="{FF2B5EF4-FFF2-40B4-BE49-F238E27FC236}">
                <a16:creationId xmlns:a16="http://schemas.microsoft.com/office/drawing/2014/main" id="{BD2B28EE-7CF4-8783-BFFF-F64D44AC85D8}"/>
              </a:ext>
            </a:extLst>
          </p:cNvPr>
          <p:cNvGraphicFramePr/>
          <p:nvPr>
            <p:extLst>
              <p:ext uri="{D42A27DB-BD31-4B8C-83A1-F6EECF244321}">
                <p14:modId xmlns:p14="http://schemas.microsoft.com/office/powerpoint/2010/main" val="3054321062"/>
              </p:ext>
            </p:extLst>
          </p:nvPr>
        </p:nvGraphicFramePr>
        <p:xfrm>
          <a:off x="804346" y="2028453"/>
          <a:ext cx="4486111" cy="37583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36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3"/>
          <a:stretch>
            <a:fillRect/>
          </a:stretch>
        </p:blipFill>
        <p:spPr>
          <a:xfrm>
            <a:off x="5389498" y="2312760"/>
            <a:ext cx="6122728" cy="3805640"/>
          </a:xfrm>
          <a:prstGeom prst="rect">
            <a:avLst/>
          </a:prstGeom>
          <a:ln>
            <a:solidFill>
              <a:schemeClr val="tx1"/>
            </a:solidFill>
          </a:ln>
        </p:spPr>
      </p:pic>
      <p:graphicFrame>
        <p:nvGraphicFramePr>
          <p:cNvPr id="7" name="Chart 6">
            <a:extLst>
              <a:ext uri="{FF2B5EF4-FFF2-40B4-BE49-F238E27FC236}">
                <a16:creationId xmlns:a16="http://schemas.microsoft.com/office/drawing/2014/main" id="{4C3C7798-740C-61E8-96FE-33FFAF76AB9D}"/>
              </a:ext>
            </a:extLst>
          </p:cNvPr>
          <p:cNvGraphicFramePr/>
          <p:nvPr>
            <p:extLst>
              <p:ext uri="{D42A27DB-BD31-4B8C-83A1-F6EECF244321}">
                <p14:modId xmlns:p14="http://schemas.microsoft.com/office/powerpoint/2010/main" val="797555919"/>
              </p:ext>
            </p:extLst>
          </p:nvPr>
        </p:nvGraphicFramePr>
        <p:xfrm>
          <a:off x="232219" y="2312759"/>
          <a:ext cx="4925060" cy="38056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3"/>
          <a:stretch>
            <a:fillRect/>
          </a:stretch>
        </p:blipFill>
        <p:spPr>
          <a:xfrm>
            <a:off x="5373724" y="2181497"/>
            <a:ext cx="6483984" cy="3879669"/>
          </a:xfrm>
          <a:prstGeom prst="rect">
            <a:avLst/>
          </a:prstGeom>
          <a:ln>
            <a:solidFill>
              <a:schemeClr val="tx1"/>
            </a:solidFill>
          </a:ln>
        </p:spPr>
      </p:pic>
      <p:graphicFrame>
        <p:nvGraphicFramePr>
          <p:cNvPr id="11" name="Chart 10">
            <a:extLst>
              <a:ext uri="{FF2B5EF4-FFF2-40B4-BE49-F238E27FC236}">
                <a16:creationId xmlns:a16="http://schemas.microsoft.com/office/drawing/2014/main" id="{C6FFDDB4-6F15-B3C5-CAAB-44E3922E8640}"/>
              </a:ext>
            </a:extLst>
          </p:cNvPr>
          <p:cNvGraphicFramePr/>
          <p:nvPr>
            <p:extLst>
              <p:ext uri="{D42A27DB-BD31-4B8C-83A1-F6EECF244321}">
                <p14:modId xmlns:p14="http://schemas.microsoft.com/office/powerpoint/2010/main" val="3731199019"/>
              </p:ext>
            </p:extLst>
          </p:nvPr>
        </p:nvGraphicFramePr>
        <p:xfrm>
          <a:off x="334292" y="2181497"/>
          <a:ext cx="4831338" cy="38796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376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sp>
        <p:nvSpPr>
          <p:cNvPr id="2" name="TextBox 1">
            <a:extLst>
              <a:ext uri="{FF2B5EF4-FFF2-40B4-BE49-F238E27FC236}">
                <a16:creationId xmlns:a16="http://schemas.microsoft.com/office/drawing/2014/main" id="{9E88A2C8-90AC-E559-FF2E-DA3BC5091415}"/>
              </a:ext>
            </a:extLst>
          </p:cNvPr>
          <p:cNvSpPr txBox="1"/>
          <p:nvPr/>
        </p:nvSpPr>
        <p:spPr>
          <a:xfrm>
            <a:off x="777829" y="4024639"/>
            <a:ext cx="4795374"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input_size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hidden_size</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num_layers</a:t>
            </a:r>
            <a:r>
              <a:rPr lang="en-US" sz="1800" dirty="0">
                <a:latin typeface="Times New Roman" panose="02020603050405020304" pitchFamily="18" charset="0"/>
                <a:cs typeface="Times New Roman" panose="02020603050405020304" pitchFamily="18" charset="0"/>
              </a:rPr>
              <a:t> = 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output_size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seq_length</a:t>
            </a:r>
            <a:r>
              <a:rPr lang="en-US" sz="1800" dirty="0">
                <a:latin typeface="Times New Roman" panose="02020603050405020304" pitchFamily="18" charset="0"/>
                <a:cs typeface="Times New Roman" panose="02020603050405020304" pitchFamily="18" charset="0"/>
              </a:rPr>
              <a:t> = 12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num_epochs</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 0.001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32</a:t>
            </a:r>
          </a:p>
        </p:txBody>
      </p:sp>
      <p:graphicFrame>
        <p:nvGraphicFramePr>
          <p:cNvPr id="4" name="Google Shape;174;p4">
            <a:extLst>
              <a:ext uri="{FF2B5EF4-FFF2-40B4-BE49-F238E27FC236}">
                <a16:creationId xmlns:a16="http://schemas.microsoft.com/office/drawing/2014/main" id="{5A6DE60C-192E-BB6F-6A0E-9478E8E786D0}"/>
              </a:ext>
            </a:extLst>
          </p:cNvPr>
          <p:cNvGraphicFramePr/>
          <p:nvPr>
            <p:extLst>
              <p:ext uri="{D42A27DB-BD31-4B8C-83A1-F6EECF244321}">
                <p14:modId xmlns:p14="http://schemas.microsoft.com/office/powerpoint/2010/main" val="751140382"/>
              </p:ext>
            </p:extLst>
          </p:nvPr>
        </p:nvGraphicFramePr>
        <p:xfrm>
          <a:off x="334291" y="944013"/>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a:extLst>
              <a:ext uri="{FF2B5EF4-FFF2-40B4-BE49-F238E27FC236}">
                <a16:creationId xmlns:a16="http://schemas.microsoft.com/office/drawing/2014/main" id="{5C10A69E-470F-72F7-6E20-206FBC00F5BC}"/>
              </a:ext>
            </a:extLst>
          </p:cNvPr>
          <p:cNvGraphicFramePr/>
          <p:nvPr>
            <p:extLst>
              <p:ext uri="{D42A27DB-BD31-4B8C-83A1-F6EECF244321}">
                <p14:modId xmlns:p14="http://schemas.microsoft.com/office/powerpoint/2010/main" val="3514426964"/>
              </p:ext>
            </p:extLst>
          </p:nvPr>
        </p:nvGraphicFramePr>
        <p:xfrm>
          <a:off x="5833009" y="2214634"/>
          <a:ext cx="5544457" cy="36200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599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solidFill>
              <a:schemeClr val="tx1"/>
            </a:solid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47169B00-74D4-02F9-4BDE-BB7A0194D3ED}"/>
              </a:ext>
            </a:extLst>
          </p:cNvPr>
          <p:cNvGraphicFramePr/>
          <p:nvPr>
            <p:extLst>
              <p:ext uri="{D42A27DB-BD31-4B8C-83A1-F6EECF244321}">
                <p14:modId xmlns:p14="http://schemas.microsoft.com/office/powerpoint/2010/main" val="4233531722"/>
              </p:ext>
            </p:extLst>
          </p:nvPr>
        </p:nvGraphicFramePr>
        <p:xfrm>
          <a:off x="537249" y="2199132"/>
          <a:ext cx="6132286" cy="3677942"/>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7079635" y="973131"/>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extLst>
              <p:ext uri="{D42A27DB-BD31-4B8C-83A1-F6EECF244321}">
                <p14:modId xmlns:p14="http://schemas.microsoft.com/office/powerpoint/2010/main" val="158583884"/>
              </p:ext>
            </p:extLst>
          </p:nvPr>
        </p:nvGraphicFramePr>
        <p:xfrm>
          <a:off x="5361429"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827E25DE-4C61-DFEA-8096-455CA0DD1092}"/>
              </a:ext>
            </a:extLst>
          </p:cNvPr>
          <p:cNvGraphicFramePr/>
          <p:nvPr>
            <p:extLst>
              <p:ext uri="{D42A27DB-BD31-4B8C-83A1-F6EECF244321}">
                <p14:modId xmlns:p14="http://schemas.microsoft.com/office/powerpoint/2010/main" val="1579859372"/>
              </p:ext>
            </p:extLst>
          </p:nvPr>
        </p:nvGraphicFramePr>
        <p:xfrm>
          <a:off x="706118" y="2199132"/>
          <a:ext cx="5283197" cy="3939201"/>
        </p:xfrm>
        <a:graphic>
          <a:graphicData uri="http://schemas.openxmlformats.org/drawingml/2006/chart">
            <c:chart xmlns:c="http://schemas.openxmlformats.org/drawingml/2006/chart" xmlns:r="http://schemas.openxmlformats.org/officeDocument/2006/relationships" r:id="rId8"/>
          </a:graphicData>
        </a:graphic>
      </p:graphicFrame>
      <p:pic>
        <p:nvPicPr>
          <p:cNvPr id="7" name="Picture 6">
            <a:extLst>
              <a:ext uri="{FF2B5EF4-FFF2-40B4-BE49-F238E27FC236}">
                <a16:creationId xmlns:a16="http://schemas.microsoft.com/office/drawing/2014/main" id="{E5E68107-01D4-77CD-C9AF-F512CE8554E5}"/>
              </a:ext>
            </a:extLst>
          </p:cNvPr>
          <p:cNvPicPr>
            <a:picLocks noChangeAspect="1"/>
          </p:cNvPicPr>
          <p:nvPr/>
        </p:nvPicPr>
        <p:blipFill>
          <a:blip r:embed="rId9"/>
          <a:stretch>
            <a:fillRect/>
          </a:stretch>
        </p:blipFill>
        <p:spPr>
          <a:xfrm>
            <a:off x="6627945" y="3212768"/>
            <a:ext cx="5169166" cy="2787793"/>
          </a:xfrm>
          <a:prstGeom prst="rect">
            <a:avLst/>
          </a:prstGeom>
          <a:ln>
            <a:solidFill>
              <a:schemeClr val="lt1">
                <a:hueOff val="0"/>
                <a:satOff val="0"/>
                <a:lumOff val="0"/>
              </a:schemeClr>
            </a:solidFill>
          </a:ln>
        </p:spPr>
      </p:pic>
    </p:spTree>
    <p:extLst>
      <p:ext uri="{BB962C8B-B14F-4D97-AF65-F5344CB8AC3E}">
        <p14:creationId xmlns:p14="http://schemas.microsoft.com/office/powerpoint/2010/main" val="3605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extLst>
              <p:ext uri="{D42A27DB-BD31-4B8C-83A1-F6EECF244321}">
                <p14:modId xmlns:p14="http://schemas.microsoft.com/office/powerpoint/2010/main" val="435782469"/>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4230155119"/>
              </p:ext>
            </p:extLst>
          </p:nvPr>
        </p:nvGraphicFramePr>
        <p:xfrm>
          <a:off x="6686886" y="2767356"/>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dirty="0">
                          <a:solidFill>
                            <a:srgbClr val="242424"/>
                          </a:solidFill>
                          <a:effectLst/>
                        </a:rPr>
                        <a:t>RMSE Before AR Model</a:t>
                      </a:r>
                      <a:endParaRPr lang="en-US" sz="1400" b="0" i="0" u="none" strike="noStrike" dirty="0">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graphicFrame>
        <p:nvGraphicFramePr>
          <p:cNvPr id="6" name="Chart 5">
            <a:extLst>
              <a:ext uri="{FF2B5EF4-FFF2-40B4-BE49-F238E27FC236}">
                <a16:creationId xmlns:a16="http://schemas.microsoft.com/office/drawing/2014/main" id="{1B1EFC99-2C6D-64A9-084D-3F923D8ED58F}"/>
              </a:ext>
            </a:extLst>
          </p:cNvPr>
          <p:cNvGraphicFramePr/>
          <p:nvPr>
            <p:extLst>
              <p:ext uri="{D42A27DB-BD31-4B8C-83A1-F6EECF244321}">
                <p14:modId xmlns:p14="http://schemas.microsoft.com/office/powerpoint/2010/main" val="2244179741"/>
              </p:ext>
            </p:extLst>
          </p:nvPr>
        </p:nvGraphicFramePr>
        <p:xfrm>
          <a:off x="440072" y="2647842"/>
          <a:ext cx="5396855" cy="33173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0039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42CD47C3-83AC-673D-C8B4-D6E4AC2C1FA0}"/>
              </a:ext>
            </a:extLst>
          </p:cNvPr>
          <p:cNvGraphicFramePr/>
          <p:nvPr>
            <p:extLst>
              <p:ext uri="{D42A27DB-BD31-4B8C-83A1-F6EECF244321}">
                <p14:modId xmlns:p14="http://schemas.microsoft.com/office/powerpoint/2010/main" val="2444987574"/>
              </p:ext>
            </p:extLst>
          </p:nvPr>
        </p:nvGraphicFramePr>
        <p:xfrm>
          <a:off x="779850" y="1977726"/>
          <a:ext cx="5205990" cy="43617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151D2533-780B-4234-F083-1FB4FB53C3D0}"/>
              </a:ext>
            </a:extLst>
          </p:cNvPr>
          <p:cNvGraphicFramePr>
            <a:graphicFrameLocks noGrp="1"/>
          </p:cNvGraphicFramePr>
          <p:nvPr>
            <p:extLst>
              <p:ext uri="{D42A27DB-BD31-4B8C-83A1-F6EECF244321}">
                <p14:modId xmlns:p14="http://schemas.microsoft.com/office/powerpoint/2010/main" val="1189843367"/>
              </p:ext>
            </p:extLst>
          </p:nvPr>
        </p:nvGraphicFramePr>
        <p:xfrm>
          <a:off x="1336035" y="2579116"/>
          <a:ext cx="3921763" cy="2632963"/>
        </p:xfrm>
        <a:graphic>
          <a:graphicData uri="http://schemas.openxmlformats.org/drawingml/2006/table">
            <a:tbl>
              <a:tblPr>
                <a:tableStyleId>{C4B1156A-380E-4F78-BDF5-A606A8083BF9}</a:tableStyleId>
              </a:tblPr>
              <a:tblGrid>
                <a:gridCol w="1616171">
                  <a:extLst>
                    <a:ext uri="{9D8B030D-6E8A-4147-A177-3AD203B41FA5}">
                      <a16:colId xmlns:a16="http://schemas.microsoft.com/office/drawing/2014/main" val="2216836857"/>
                    </a:ext>
                  </a:extLst>
                </a:gridCol>
                <a:gridCol w="1061446">
                  <a:extLst>
                    <a:ext uri="{9D8B030D-6E8A-4147-A177-3AD203B41FA5}">
                      <a16:colId xmlns:a16="http://schemas.microsoft.com/office/drawing/2014/main" val="1884845664"/>
                    </a:ext>
                  </a:extLst>
                </a:gridCol>
                <a:gridCol w="1244146">
                  <a:extLst>
                    <a:ext uri="{9D8B030D-6E8A-4147-A177-3AD203B41FA5}">
                      <a16:colId xmlns:a16="http://schemas.microsoft.com/office/drawing/2014/main" val="702144166"/>
                    </a:ext>
                  </a:extLst>
                </a:gridCol>
              </a:tblGrid>
              <a:tr h="475347">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 </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Test RMSE</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Test MAE</a:t>
                      </a:r>
                    </a:p>
                  </a:txBody>
                  <a:tcPr marL="6350" marR="6350" marT="6350" marB="0" anchor="b"/>
                </a:tc>
                <a:extLst>
                  <a:ext uri="{0D108BD9-81ED-4DB2-BD59-A6C34878D82A}">
                    <a16:rowId xmlns:a16="http://schemas.microsoft.com/office/drawing/2014/main" val="1090125586"/>
                  </a:ext>
                </a:extLst>
              </a:tr>
              <a:tr h="475347">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err="1">
                          <a:solidFill>
                            <a:srgbClr val="242424"/>
                          </a:solidFill>
                          <a:effectLst/>
                          <a:latin typeface="+mn-lt"/>
                          <a:ea typeface="+mn-ea"/>
                          <a:cs typeface="+mn-cs"/>
                          <a:sym typeface="Arial"/>
                        </a:rPr>
                        <a:t>AllHomes</a:t>
                      </a:r>
                      <a:endParaRPr lang="en-US" sz="1400" b="1" i="0" u="none" strike="noStrike" cap="none" dirty="0">
                        <a:solidFill>
                          <a:srgbClr val="242424"/>
                        </a:solidFill>
                        <a:effectLst/>
                        <a:latin typeface="+mn-lt"/>
                        <a:ea typeface="+mn-ea"/>
                        <a:cs typeface="+mn-cs"/>
                        <a:sym typeface="Arial"/>
                      </a:endParaRP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0.95</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0.48</a:t>
                      </a:r>
                    </a:p>
                  </a:txBody>
                  <a:tcPr marL="6350" marR="6350" marT="6350" marB="0" anchor="b"/>
                </a:tc>
                <a:extLst>
                  <a:ext uri="{0D108BD9-81ED-4DB2-BD59-A6C34878D82A}">
                    <a16:rowId xmlns:a16="http://schemas.microsoft.com/office/drawing/2014/main" val="2243545503"/>
                  </a:ext>
                </a:extLst>
              </a:tr>
              <a:tr h="256228">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Condo</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2.26</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1.75</a:t>
                      </a:r>
                    </a:p>
                  </a:txBody>
                  <a:tcPr marL="6350" marR="6350" marT="6350" marB="0" anchor="b"/>
                </a:tc>
                <a:extLst>
                  <a:ext uri="{0D108BD9-81ED-4DB2-BD59-A6C34878D82A}">
                    <a16:rowId xmlns:a16="http://schemas.microsoft.com/office/drawing/2014/main" val="4047863012"/>
                  </a:ext>
                </a:extLst>
              </a:tr>
              <a:tr h="475347">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err="1">
                          <a:solidFill>
                            <a:srgbClr val="242424"/>
                          </a:solidFill>
                          <a:effectLst/>
                          <a:latin typeface="+mn-lt"/>
                          <a:ea typeface="+mn-ea"/>
                          <a:cs typeface="+mn-cs"/>
                          <a:sym typeface="Arial"/>
                        </a:rPr>
                        <a:t>SingleFamily</a:t>
                      </a:r>
                      <a:endParaRPr lang="en-US" sz="1400" b="1" i="0" u="none" strike="noStrike" cap="none" dirty="0">
                        <a:solidFill>
                          <a:srgbClr val="242424"/>
                        </a:solidFill>
                        <a:effectLst/>
                        <a:latin typeface="+mn-lt"/>
                        <a:ea typeface="+mn-ea"/>
                        <a:cs typeface="+mn-cs"/>
                        <a:sym typeface="Arial"/>
                      </a:endParaRP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1.68</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1.13</a:t>
                      </a:r>
                    </a:p>
                  </a:txBody>
                  <a:tcPr marL="6350" marR="6350" marT="6350" marB="0" anchor="b"/>
                </a:tc>
                <a:extLst>
                  <a:ext uri="{0D108BD9-81ED-4DB2-BD59-A6C34878D82A}">
                    <a16:rowId xmlns:a16="http://schemas.microsoft.com/office/drawing/2014/main" val="3508924450"/>
                  </a:ext>
                </a:extLst>
              </a:tr>
              <a:tr h="475347">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err="1">
                          <a:solidFill>
                            <a:srgbClr val="242424"/>
                          </a:solidFill>
                          <a:effectLst/>
                          <a:latin typeface="+mn-lt"/>
                          <a:ea typeface="+mn-ea"/>
                          <a:cs typeface="+mn-cs"/>
                          <a:sym typeface="Arial"/>
                        </a:rPr>
                        <a:t>ThreeBedRoom</a:t>
                      </a:r>
                      <a:endParaRPr lang="en-US" sz="1400" b="1" i="0" u="none" strike="noStrike" cap="none" dirty="0">
                        <a:solidFill>
                          <a:srgbClr val="242424"/>
                        </a:solidFill>
                        <a:effectLst/>
                        <a:latin typeface="+mn-lt"/>
                        <a:ea typeface="+mn-ea"/>
                        <a:cs typeface="+mn-cs"/>
                        <a:sym typeface="Arial"/>
                      </a:endParaRP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1.82</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1.3</a:t>
                      </a:r>
                    </a:p>
                  </a:txBody>
                  <a:tcPr marL="6350" marR="6350" marT="6350" marB="0" anchor="b"/>
                </a:tc>
                <a:extLst>
                  <a:ext uri="{0D108BD9-81ED-4DB2-BD59-A6C34878D82A}">
                    <a16:rowId xmlns:a16="http://schemas.microsoft.com/office/drawing/2014/main" val="2697224655"/>
                  </a:ext>
                </a:extLst>
              </a:tr>
              <a:tr h="475347">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err="1">
                          <a:solidFill>
                            <a:srgbClr val="242424"/>
                          </a:solidFill>
                          <a:effectLst/>
                          <a:latin typeface="+mn-lt"/>
                          <a:ea typeface="+mn-ea"/>
                          <a:cs typeface="+mn-cs"/>
                          <a:sym typeface="Arial"/>
                        </a:rPr>
                        <a:t>TwoBedRoom</a:t>
                      </a:r>
                      <a:endParaRPr lang="en-US" sz="1400" b="1" i="0" u="none" strike="noStrike" cap="none" dirty="0">
                        <a:solidFill>
                          <a:srgbClr val="242424"/>
                        </a:solidFill>
                        <a:effectLst/>
                        <a:latin typeface="+mn-lt"/>
                        <a:ea typeface="+mn-ea"/>
                        <a:cs typeface="+mn-cs"/>
                        <a:sym typeface="Arial"/>
                      </a:endParaRP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1.54</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1.1</a:t>
                      </a:r>
                    </a:p>
                  </a:txBody>
                  <a:tcPr marL="6350" marR="6350" marT="6350" marB="0" anchor="b"/>
                </a:tc>
                <a:extLst>
                  <a:ext uri="{0D108BD9-81ED-4DB2-BD59-A6C34878D82A}">
                    <a16:rowId xmlns:a16="http://schemas.microsoft.com/office/drawing/2014/main" val="772510346"/>
                  </a:ext>
                </a:extLst>
              </a:tr>
            </a:tbl>
          </a:graphicData>
        </a:graphic>
      </p:graphicFrame>
    </p:spTree>
    <p:extLst>
      <p:ext uri="{BB962C8B-B14F-4D97-AF65-F5344CB8AC3E}">
        <p14:creationId xmlns:p14="http://schemas.microsoft.com/office/powerpoint/2010/main" val="30568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25ABF0AB-A99C-A313-5D07-5CF1333B205B}"/>
              </a:ext>
            </a:extLst>
          </p:cNvPr>
          <p:cNvGraphicFramePr>
            <a:graphicFrameLocks noGrp="1"/>
          </p:cNvGraphicFramePr>
          <p:nvPr>
            <p:extLst>
              <p:ext uri="{D42A27DB-BD31-4B8C-83A1-F6EECF244321}">
                <p14:modId xmlns:p14="http://schemas.microsoft.com/office/powerpoint/2010/main" val="4133638217"/>
              </p:ext>
            </p:extLst>
          </p:nvPr>
        </p:nvGraphicFramePr>
        <p:xfrm>
          <a:off x="975359" y="2482849"/>
          <a:ext cx="3910149" cy="2467972"/>
        </p:xfrm>
        <a:graphic>
          <a:graphicData uri="http://schemas.openxmlformats.org/drawingml/2006/table">
            <a:tbl>
              <a:tblPr>
                <a:tableStyleId>{C4B1156A-380E-4F78-BDF5-A606A8083BF9}</a:tableStyleId>
              </a:tblPr>
              <a:tblGrid>
                <a:gridCol w="1807030">
                  <a:extLst>
                    <a:ext uri="{9D8B030D-6E8A-4147-A177-3AD203B41FA5}">
                      <a16:colId xmlns:a16="http://schemas.microsoft.com/office/drawing/2014/main" val="3524334365"/>
                    </a:ext>
                  </a:extLst>
                </a:gridCol>
                <a:gridCol w="1058091">
                  <a:extLst>
                    <a:ext uri="{9D8B030D-6E8A-4147-A177-3AD203B41FA5}">
                      <a16:colId xmlns:a16="http://schemas.microsoft.com/office/drawing/2014/main" val="3569793121"/>
                    </a:ext>
                  </a:extLst>
                </a:gridCol>
                <a:gridCol w="1045028">
                  <a:extLst>
                    <a:ext uri="{9D8B030D-6E8A-4147-A177-3AD203B41FA5}">
                      <a16:colId xmlns:a16="http://schemas.microsoft.com/office/drawing/2014/main" val="2553223874"/>
                    </a:ext>
                  </a:extLst>
                </a:gridCol>
              </a:tblGrid>
              <a:tr h="445560">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 </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Test RMSE</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Test MAE</a:t>
                      </a:r>
                    </a:p>
                  </a:txBody>
                  <a:tcPr marL="6350" marR="6350" marT="6350" marB="0" anchor="b"/>
                </a:tc>
                <a:extLst>
                  <a:ext uri="{0D108BD9-81ED-4DB2-BD59-A6C34878D82A}">
                    <a16:rowId xmlns:a16="http://schemas.microsoft.com/office/drawing/2014/main" val="1565276574"/>
                  </a:ext>
                </a:extLst>
              </a:tr>
              <a:tr h="445560">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AllHomes</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0.95</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0.48</a:t>
                      </a:r>
                    </a:p>
                  </a:txBody>
                  <a:tcPr marL="6350" marR="6350" marT="6350" marB="0" anchor="b"/>
                </a:tc>
                <a:extLst>
                  <a:ext uri="{0D108BD9-81ED-4DB2-BD59-A6C34878D82A}">
                    <a16:rowId xmlns:a16="http://schemas.microsoft.com/office/drawing/2014/main" val="962543298"/>
                  </a:ext>
                </a:extLst>
              </a:tr>
              <a:tr h="240172">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Condo</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2.26</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1.75</a:t>
                      </a:r>
                    </a:p>
                  </a:txBody>
                  <a:tcPr marL="6350" marR="6350" marT="6350" marB="0" anchor="b"/>
                </a:tc>
                <a:extLst>
                  <a:ext uri="{0D108BD9-81ED-4DB2-BD59-A6C34878D82A}">
                    <a16:rowId xmlns:a16="http://schemas.microsoft.com/office/drawing/2014/main" val="1508703381"/>
                  </a:ext>
                </a:extLst>
              </a:tr>
              <a:tr h="445560">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SingleFamily</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1.68</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1.13</a:t>
                      </a:r>
                    </a:p>
                  </a:txBody>
                  <a:tcPr marL="6350" marR="6350" marT="6350" marB="0" anchor="b"/>
                </a:tc>
                <a:extLst>
                  <a:ext uri="{0D108BD9-81ED-4DB2-BD59-A6C34878D82A}">
                    <a16:rowId xmlns:a16="http://schemas.microsoft.com/office/drawing/2014/main" val="475778020"/>
                  </a:ext>
                </a:extLst>
              </a:tr>
              <a:tr h="445560">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ThreeBedRoom</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1.82</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1.3</a:t>
                      </a:r>
                    </a:p>
                  </a:txBody>
                  <a:tcPr marL="6350" marR="6350" marT="6350" marB="0" anchor="b"/>
                </a:tc>
                <a:extLst>
                  <a:ext uri="{0D108BD9-81ED-4DB2-BD59-A6C34878D82A}">
                    <a16:rowId xmlns:a16="http://schemas.microsoft.com/office/drawing/2014/main" val="461566700"/>
                  </a:ext>
                </a:extLst>
              </a:tr>
              <a:tr h="445560">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TwoBedRoom</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a:solidFill>
                            <a:srgbClr val="242424"/>
                          </a:solidFill>
                          <a:effectLst/>
                          <a:latin typeface="+mn-lt"/>
                          <a:ea typeface="+mn-ea"/>
                          <a:cs typeface="+mn-cs"/>
                          <a:sym typeface="Arial"/>
                        </a:rPr>
                        <a:t>1.54</a:t>
                      </a:r>
                    </a:p>
                  </a:txBody>
                  <a:tcPr marL="6350" marR="6350" marT="6350" marB="0" anchor="b"/>
                </a:tc>
                <a:tc>
                  <a:txBody>
                    <a:bodyPr/>
                    <a:lstStyle/>
                    <a:p>
                      <a:pPr marR="0" algn="ctr" rtl="0" fontAlgn="ctr">
                        <a:lnSpc>
                          <a:spcPct val="100000"/>
                        </a:lnSpc>
                        <a:spcBef>
                          <a:spcPts val="0"/>
                        </a:spcBef>
                        <a:spcAft>
                          <a:spcPts val="0"/>
                        </a:spcAft>
                        <a:buClr>
                          <a:srgbClr val="000000"/>
                        </a:buClr>
                        <a:buFont typeface="Arial"/>
                        <a:buNone/>
                      </a:pPr>
                      <a:r>
                        <a:rPr lang="en-US" sz="1400" b="1" i="0" u="none" strike="noStrike" cap="none" dirty="0">
                          <a:solidFill>
                            <a:srgbClr val="242424"/>
                          </a:solidFill>
                          <a:effectLst/>
                          <a:latin typeface="+mn-lt"/>
                          <a:ea typeface="+mn-ea"/>
                          <a:cs typeface="+mn-cs"/>
                          <a:sym typeface="Arial"/>
                        </a:rPr>
                        <a:t>1.1</a:t>
                      </a:r>
                    </a:p>
                  </a:txBody>
                  <a:tcPr marL="6350" marR="6350" marT="6350" marB="0" anchor="b"/>
                </a:tc>
                <a:extLst>
                  <a:ext uri="{0D108BD9-81ED-4DB2-BD59-A6C34878D82A}">
                    <a16:rowId xmlns:a16="http://schemas.microsoft.com/office/drawing/2014/main" val="2780121197"/>
                  </a:ext>
                </a:extLst>
              </a:tr>
            </a:tbl>
          </a:graphicData>
        </a:graphic>
      </p:graphicFrame>
    </p:spTree>
    <p:extLst>
      <p:ext uri="{BB962C8B-B14F-4D97-AF65-F5344CB8AC3E}">
        <p14:creationId xmlns:p14="http://schemas.microsoft.com/office/powerpoint/2010/main" val="34376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0" y="0"/>
            <a:ext cx="12192000" cy="1388303"/>
          </a:xfrm>
          <a:prstGeom prst="rect">
            <a:avLst/>
          </a:prstGeom>
          <a:solidFill>
            <a:schemeClr val="bg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27776"/>
              <a:buNone/>
            </a:pPr>
            <a:r>
              <a:rPr lang="en-US" sz="3600" b="1" dirty="0">
                <a:solidFill>
                  <a:schemeClr val="bg1"/>
                </a:solidFill>
                <a:latin typeface="Times New Roman"/>
                <a:ea typeface="Times New Roman"/>
                <a:cs typeface="Times New Roman"/>
                <a:sym typeface="Times New Roman"/>
              </a:rPr>
              <a:t>Predictions including 2020 to 2025 across all categories</a:t>
            </a:r>
            <a:br>
              <a:rPr lang="en-US" sz="2200" dirty="0">
                <a:solidFill>
                  <a:schemeClr val="bg1"/>
                </a:solidFill>
                <a:latin typeface="Arial"/>
                <a:ea typeface="Arial"/>
                <a:cs typeface="Arial"/>
                <a:sym typeface="Arial"/>
              </a:rPr>
            </a:br>
            <a:endParaRPr sz="2200" dirty="0">
              <a:solidFill>
                <a:schemeClr val="bg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C3FD80F-B429-4EAF-14D2-DA970BC5E595}"/>
            </a:ext>
          </a:extLst>
        </p:cNvPr>
        <p:cNvGrpSpPr/>
        <p:nvPr/>
      </p:nvGrpSpPr>
      <p:grpSpPr>
        <a:xfrm>
          <a:off x="0" y="0"/>
          <a:ext cx="0" cy="0"/>
          <a:chOff x="0" y="0"/>
          <a:chExt cx="0" cy="0"/>
        </a:xfrm>
      </p:grpSpPr>
      <p:sp>
        <p:nvSpPr>
          <p:cNvPr id="7247" name="Rectangle 72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A blue and green background&#10;&#10;AI-generated content may be incorrect.">
            <a:extLst>
              <a:ext uri="{FF2B5EF4-FFF2-40B4-BE49-F238E27FC236}">
                <a16:creationId xmlns:a16="http://schemas.microsoft.com/office/drawing/2014/main" id="{FEA994CB-371A-5366-445F-6A81314AE56E}"/>
              </a:ext>
            </a:extLst>
          </p:cNvPr>
          <p:cNvPicPr>
            <a:picLocks noChangeAspect="1"/>
          </p:cNvPicPr>
          <p:nvPr/>
        </p:nvPicPr>
        <p:blipFill>
          <a:blip r:embed="rId3">
            <a:alphaModFix amt="35000"/>
          </a:blip>
          <a:srcRect b="15730"/>
          <a:stretch/>
        </p:blipFill>
        <p:spPr>
          <a:xfrm>
            <a:off x="20" y="10"/>
            <a:ext cx="12191980" cy="6857990"/>
          </a:xfrm>
          <a:prstGeom prst="rect">
            <a:avLst/>
          </a:prstGeom>
          <a:solidFill>
            <a:schemeClr val="accent1"/>
          </a:solidFill>
          <a:ln>
            <a:solidFill>
              <a:schemeClr val="tx1">
                <a:lumMod val="85000"/>
              </a:schemeClr>
            </a:solidFill>
          </a:ln>
        </p:spPr>
      </p:pic>
      <p:sp>
        <p:nvSpPr>
          <p:cNvPr id="173" name="Google Shape;173;p4">
            <a:extLst>
              <a:ext uri="{FF2B5EF4-FFF2-40B4-BE49-F238E27FC236}">
                <a16:creationId xmlns:a16="http://schemas.microsoft.com/office/drawing/2014/main" id="{7C2CEFFC-8323-1455-18D9-54BC83FB988A}"/>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b="1" kern="1200" dirty="0">
                <a:solidFill>
                  <a:srgbClr val="FFFFFF"/>
                </a:solidFill>
                <a:latin typeface="+mj-lt"/>
                <a:ea typeface="+mj-ea"/>
                <a:cs typeface="+mj-cs"/>
                <a:sym typeface="Times New Roman"/>
              </a:rPr>
              <a:t>Instructor Feedback Comments</a:t>
            </a:r>
            <a:endParaRPr lang="en-US" kern="1200" dirty="0">
              <a:solidFill>
                <a:srgbClr val="FFFFFF"/>
              </a:solidFill>
              <a:latin typeface="+mj-lt"/>
              <a:ea typeface="+mj-ea"/>
              <a:cs typeface="+mj-cs"/>
              <a:sym typeface="Times New Roman"/>
            </a:endParaRPr>
          </a:p>
        </p:txBody>
      </p:sp>
      <p:sp>
        <p:nvSpPr>
          <p:cNvPr id="7246" name="TextBox 7245">
            <a:extLst>
              <a:ext uri="{FF2B5EF4-FFF2-40B4-BE49-F238E27FC236}">
                <a16:creationId xmlns:a16="http://schemas.microsoft.com/office/drawing/2014/main" id="{D74F73B5-02FB-CC6F-286C-43CAE6967B3A}"/>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SARIMA or Prophet models should have been discussed as this is a time series data set. --Added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Missing data and outlier imputations are very questionable.– Imputation removed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R&amp;D for the Final Presentation:-</a:t>
            </a:r>
          </a:p>
          <a:p>
            <a:pPr lvl="5">
              <a:lnSpc>
                <a:spcPct val="90000"/>
              </a:lnSpc>
              <a:spcAft>
                <a:spcPts val="600"/>
              </a:spcAft>
            </a:pPr>
            <a:r>
              <a:rPr lang="en-US" kern="1200" dirty="0">
                <a:solidFill>
                  <a:srgbClr val="FFFFFF"/>
                </a:solidFill>
                <a:latin typeface="+mn-lt"/>
                <a:ea typeface="+mn-ea"/>
                <a:cs typeface="+mn-cs"/>
              </a:rPr>
              <a:t>	Apply Boosting Techniques with ARIMA methods – Added </a:t>
            </a:r>
          </a:p>
          <a:p>
            <a:pPr lvl="5">
              <a:lnSpc>
                <a:spcPct val="90000"/>
              </a:lnSpc>
              <a:spcAft>
                <a:spcPts val="600"/>
              </a:spcAft>
            </a:pPr>
            <a:r>
              <a:rPr lang="en-US" kern="1200" dirty="0">
                <a:solidFill>
                  <a:srgbClr val="FFFFFF"/>
                </a:solidFill>
                <a:latin typeface="+mn-lt"/>
                <a:ea typeface="+mn-ea"/>
                <a:cs typeface="+mn-cs"/>
              </a:rPr>
              <a:t>	Develop Deep Learning Models for the Data Set –Done</a:t>
            </a:r>
          </a:p>
          <a:p>
            <a:pPr lvl="5">
              <a:lnSpc>
                <a:spcPct val="90000"/>
              </a:lnSpc>
              <a:spcAft>
                <a:spcPts val="600"/>
              </a:spcAft>
            </a:pPr>
            <a:r>
              <a:rPr lang="en-US" kern="1200" dirty="0">
                <a:solidFill>
                  <a:srgbClr val="FFFFFF"/>
                </a:solidFill>
                <a:latin typeface="+mn-lt"/>
                <a:ea typeface="+mn-ea"/>
                <a:cs typeface="+mn-cs"/>
              </a:rPr>
              <a:t>	Need to explain how your approaches are different from Kaggle</a:t>
            </a:r>
          </a:p>
          <a:p>
            <a:pPr marL="285750" indent="-285750">
              <a:lnSpc>
                <a:spcPct val="90000"/>
              </a:lnSpc>
              <a:spcAft>
                <a:spcPts val="600"/>
              </a:spcAft>
              <a:buFont typeface="Wingdings" panose="05000000000000000000" pitchFamily="2" charset="2"/>
              <a:buChar char="ü"/>
            </a:pPr>
            <a:endParaRPr lang="en-US"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endParaRPr lang="en-US" sz="2800" kern="1200" dirty="0">
              <a:solidFill>
                <a:srgbClr val="FFFFFF"/>
              </a:solidFill>
              <a:latin typeface="+mn-lt"/>
              <a:ea typeface="+mn-ea"/>
              <a:cs typeface="+mn-cs"/>
            </a:endParaRPr>
          </a:p>
          <a:p>
            <a:pPr algn="ctr">
              <a:lnSpc>
                <a:spcPct val="90000"/>
              </a:lnSpc>
              <a:spcAft>
                <a:spcPts val="600"/>
              </a:spcAft>
            </a:pPr>
            <a:r>
              <a:rPr lang="en-US" sz="2800" kern="1200" dirty="0">
                <a:solidFill>
                  <a:srgbClr val="FFFFFF"/>
                </a:solidFill>
                <a:latin typeface="+mn-lt"/>
                <a:ea typeface="+mn-ea"/>
                <a:cs typeface="+mn-cs"/>
              </a:rPr>
              <a:t>Difference from Kaggle </a:t>
            </a:r>
          </a:p>
          <a:p>
            <a:pPr algn="ctr">
              <a:lnSpc>
                <a:spcPct val="90000"/>
              </a:lnSpc>
              <a:spcAft>
                <a:spcPts val="600"/>
              </a:spcAft>
            </a:pPr>
            <a:endParaRPr lang="en-US" sz="2800"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live data sets from Zillow and us bureau.</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Kagle solutions have datasets which have many features which we could not find in the Zillow data set</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latest datasets whereas Kaggle are using 2016 to 2020 datasets</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have used many models and as per instructor feedback like </a:t>
            </a:r>
            <a:r>
              <a:rPr lang="en-US" kern="1200" dirty="0" err="1">
                <a:solidFill>
                  <a:srgbClr val="FFFFFF"/>
                </a:solidFill>
                <a:latin typeface="+mn-lt"/>
                <a:ea typeface="+mn-ea"/>
                <a:cs typeface="+mn-cs"/>
              </a:rPr>
              <a:t>XGBoost</a:t>
            </a:r>
            <a:r>
              <a:rPr lang="en-US" kern="1200" dirty="0">
                <a:solidFill>
                  <a:srgbClr val="FFFFFF"/>
                </a:solidFill>
                <a:latin typeface="+mn-lt"/>
                <a:ea typeface="+mn-ea"/>
                <a:cs typeface="+mn-cs"/>
              </a:rPr>
              <a:t> +AR and LSTM models . </a:t>
            </a:r>
          </a:p>
        </p:txBody>
      </p:sp>
    </p:spTree>
    <p:extLst>
      <p:ext uri="{BB962C8B-B14F-4D97-AF65-F5344CB8AC3E}">
        <p14:creationId xmlns:p14="http://schemas.microsoft.com/office/powerpoint/2010/main" val="327093293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1F8B6A72-1AF2-89BB-09FE-B92BA1C7BED3}"/>
            </a:ext>
          </a:extLst>
        </p:cNvPr>
        <p:cNvGrpSpPr/>
        <p:nvPr/>
      </p:nvGrpSpPr>
      <p:grpSpPr>
        <a:xfrm>
          <a:off x="0" y="0"/>
          <a:ext cx="0" cy="0"/>
          <a:chOff x="0" y="0"/>
          <a:chExt cx="0" cy="0"/>
        </a:xfrm>
      </p:grpSpPr>
      <p:pic>
        <p:nvPicPr>
          <p:cNvPr id="129" name="Picture 128" descr="A blue and green background&#10;&#10;AI-generated content may be incorrect.">
            <a:extLst>
              <a:ext uri="{FF2B5EF4-FFF2-40B4-BE49-F238E27FC236}">
                <a16:creationId xmlns:a16="http://schemas.microsoft.com/office/drawing/2014/main" id="{BCFE0CBB-E17D-6D6B-C89A-A14B86FD1EDD}"/>
              </a:ext>
            </a:extLst>
          </p:cNvPr>
          <p:cNvPicPr>
            <a:picLocks noChangeAspect="1"/>
          </p:cNvPicPr>
          <p:nvPr/>
        </p:nvPicPr>
        <p:blipFill>
          <a:blip r:embed="rId3"/>
          <a:srcRect b="15730"/>
          <a:stretch/>
        </p:blipFill>
        <p:spPr>
          <a:xfrm>
            <a:off x="20" y="10"/>
            <a:ext cx="12191980" cy="6857990"/>
          </a:xfrm>
          <a:prstGeom prst="rect">
            <a:avLst/>
          </a:prstGeom>
        </p:spPr>
      </p:pic>
      <p:sp>
        <p:nvSpPr>
          <p:cNvPr id="7235" name="Rectangle 7234">
            <a:extLst>
              <a:ext uri="{FF2B5EF4-FFF2-40B4-BE49-F238E27FC236}">
                <a16:creationId xmlns:a16="http://schemas.microsoft.com/office/drawing/2014/main" id="{3D62E0D9-6FF0-EA8E-946D-E674657D2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p4">
            <a:extLst>
              <a:ext uri="{FF2B5EF4-FFF2-40B4-BE49-F238E27FC236}">
                <a16:creationId xmlns:a16="http://schemas.microsoft.com/office/drawing/2014/main" id="{8529B773-E49E-502C-68C5-5B8D57434A20}"/>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b="1" kern="1200" dirty="0">
                <a:solidFill>
                  <a:schemeClr val="tx1"/>
                </a:solidFill>
                <a:latin typeface="+mj-lt"/>
                <a:ea typeface="+mj-ea"/>
                <a:cs typeface="+mj-cs"/>
                <a:sym typeface="Times New Roman"/>
              </a:rPr>
              <a:t>Future Scope / Enhancements</a:t>
            </a:r>
            <a:endParaRPr lang="en-US" kern="1200" dirty="0">
              <a:solidFill>
                <a:schemeClr val="tx1"/>
              </a:solidFill>
              <a:latin typeface="+mj-lt"/>
              <a:ea typeface="+mj-ea"/>
              <a:cs typeface="+mj-cs"/>
              <a:sym typeface="Times New Roman"/>
            </a:endParaRPr>
          </a:p>
        </p:txBody>
      </p:sp>
      <p:graphicFrame>
        <p:nvGraphicFramePr>
          <p:cNvPr id="128" name="TextBox 2">
            <a:extLst>
              <a:ext uri="{FF2B5EF4-FFF2-40B4-BE49-F238E27FC236}">
                <a16:creationId xmlns:a16="http://schemas.microsoft.com/office/drawing/2014/main" id="{C7D684E9-88FB-1B57-1968-88D7C017A64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11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A6C93-8FFD-CBAF-48BE-AB7A04C2BD8B}"/>
              </a:ext>
            </a:extLst>
          </p:cNvPr>
          <p:cNvPicPr>
            <a:picLocks noChangeAspect="1"/>
          </p:cNvPicPr>
          <p:nvPr/>
        </p:nvPicPr>
        <p:blipFill>
          <a:blip r:embed="rId2"/>
          <a:srcRect b="1541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9A96D-9570-C93A-B255-322EABC05C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References</a:t>
            </a:r>
          </a:p>
        </p:txBody>
      </p:sp>
      <p:graphicFrame>
        <p:nvGraphicFramePr>
          <p:cNvPr id="7" name="Text Placeholder 2">
            <a:extLst>
              <a:ext uri="{FF2B5EF4-FFF2-40B4-BE49-F238E27FC236}">
                <a16:creationId xmlns:a16="http://schemas.microsoft.com/office/drawing/2014/main" id="{FD389519-06D8-8673-F489-FE2C0FA17448}"/>
              </a:ext>
            </a:extLst>
          </p:cNvPr>
          <p:cNvGraphicFramePr/>
          <p:nvPr>
            <p:extLst>
              <p:ext uri="{D42A27DB-BD31-4B8C-83A1-F6EECF244321}">
                <p14:modId xmlns:p14="http://schemas.microsoft.com/office/powerpoint/2010/main" val="2774983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6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0F35-9955-2EAD-B6E6-7DDBE162FC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4624-D701-3408-2DC7-AE50B1B60203}"/>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spcBef>
                <a:spcPct val="0"/>
              </a:spcBef>
            </a:pPr>
            <a:r>
              <a:rPr lang="en-US" sz="4000" kern="1200" dirty="0">
                <a:solidFill>
                  <a:schemeClr val="bg2"/>
                </a:solidFill>
                <a:latin typeface="Times New Roman" panose="02020603050405020304" pitchFamily="18" charset="0"/>
                <a:ea typeface="+mj-ea"/>
                <a:cs typeface="Times New Roman" panose="02020603050405020304" pitchFamily="18" charset="0"/>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3" name="Graphic 42" descr="Handshake">
            <a:extLst>
              <a:ext uri="{FF2B5EF4-FFF2-40B4-BE49-F238E27FC236}">
                <a16:creationId xmlns:a16="http://schemas.microsoft.com/office/drawing/2014/main" id="{E3983F61-733F-84BA-C7E4-0FCE08069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413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ln>
            <a:solidFill>
              <a:schemeClr val="tx1"/>
            </a:solidFill>
          </a:ln>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a:ln>
            <a:solidFill>
              <a:schemeClr val="tx1"/>
            </a:solidFill>
          </a:ln>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14961-75FF-C212-CA32-FF7D0C1471E5}"/>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C7349077-F762-4BA6-3B7C-20773F5EDA2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600" b="0" i="0" u="none" strike="noStrike" kern="1200" cap="none" normalizeH="0" baseline="0">
                <a:ln>
                  <a:noFill/>
                </a:ln>
                <a:solidFill>
                  <a:srgbClr val="FFFFFF"/>
                </a:solidFill>
                <a:effectLst/>
                <a:latin typeface="+mj-lt"/>
                <a:ea typeface="+mj-ea"/>
                <a:cs typeface="+mj-cs"/>
              </a:rPr>
              <a:t>Counties house Values 2024</a:t>
            </a:r>
          </a:p>
        </p:txBody>
      </p:sp>
      <p:pic>
        <p:nvPicPr>
          <p:cNvPr id="1026" name="Picture 2">
            <a:extLst>
              <a:ext uri="{FF2B5EF4-FFF2-40B4-BE49-F238E27FC236}">
                <a16:creationId xmlns:a16="http://schemas.microsoft.com/office/drawing/2014/main" id="{0B24B7E8-47D7-0063-F65D-3CD464F17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48226"/>
            <a:ext cx="7188199" cy="3558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45ABAD-9AE4-7405-8D33-A7276570DD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9183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5016</TotalTime>
  <Words>2708</Words>
  <Application>Microsoft Office PowerPoint</Application>
  <PresentationFormat>Widescreen</PresentationFormat>
  <Paragraphs>328</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Wingdings</vt:lpstr>
      <vt:lpstr>Segoe UI</vt:lpstr>
      <vt:lpstr>Calibri</vt:lpstr>
      <vt:lpstr>Play</vt:lpstr>
      <vt:lpstr>LatoWeb</vt:lpstr>
      <vt:lpstr>Arial</vt:lpstr>
      <vt:lpstr>Times New Roman</vt:lpstr>
      <vt:lpstr>Noto Sans Symbols</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Counties house Values 2024</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Instructor Feedback Comments</vt:lpstr>
      <vt:lpstr>Future Scope /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369</cp:revision>
  <dcterms:created xsi:type="dcterms:W3CDTF">2025-02-05T23:04:10Z</dcterms:created>
  <dcterms:modified xsi:type="dcterms:W3CDTF">2025-04-25T13:42:18Z</dcterms:modified>
</cp:coreProperties>
</file>