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71" r:id="rId3"/>
    <p:sldId id="257" r:id="rId4"/>
    <p:sldId id="258" r:id="rId5"/>
    <p:sldId id="259" r:id="rId6"/>
    <p:sldId id="272" r:id="rId7"/>
    <p:sldId id="260" r:id="rId8"/>
    <p:sldId id="261" r:id="rId9"/>
    <p:sldId id="263" r:id="rId10"/>
    <p:sldId id="273" r:id="rId11"/>
    <p:sldId id="264" r:id="rId12"/>
    <p:sldId id="265" r:id="rId13"/>
    <p:sldId id="266" r:id="rId14"/>
    <p:sldId id="274" r:id="rId15"/>
    <p:sldId id="267" r:id="rId16"/>
    <p:sldId id="268" r:id="rId17"/>
    <p:sldId id="269" r:id="rId18"/>
    <p:sldId id="270" r:id="rId19"/>
  </p:sldIdLst>
  <p:sldSz cx="12192000" cy="6858000"/>
  <p:notesSz cx="6858000" cy="9144000"/>
  <p:embeddedFontLst>
    <p:embeddedFont>
      <p:font typeface="Play"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YD+EM3OnwjBp5wJ/XDErx5Eq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1"/>
          <p:cNvSpPr txBox="1"/>
          <p:nvPr/>
        </p:nvSpPr>
        <p:spPr>
          <a:xfrm>
            <a:off x="838200" y="3482681"/>
            <a:ext cx="4095750" cy="103524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dk1"/>
                </a:solidFill>
                <a:latin typeface="Play"/>
                <a:ea typeface="Play"/>
                <a:cs typeface="Play"/>
                <a:sym typeface="Play"/>
              </a:rPr>
              <a:t>TEAM - E</a:t>
            </a:r>
            <a:endParaRPr sz="2400" b="0" i="0" u="none" strike="noStrike" cap="none">
              <a:solidFill>
                <a:srgbClr val="000000"/>
              </a:solidFill>
              <a:latin typeface="Arial"/>
              <a:ea typeface="Arial"/>
              <a:cs typeface="Arial"/>
              <a:sym typeface="Arial"/>
            </a:endParaRPr>
          </a:p>
        </p:txBody>
      </p:sp>
      <p:sp>
        <p:nvSpPr>
          <p:cNvPr id="90" name="Google Shape;90;p1"/>
          <p:cNvSpPr txBox="1"/>
          <p:nvPr/>
        </p:nvSpPr>
        <p:spPr>
          <a:xfrm>
            <a:off x="838199" y="4983276"/>
            <a:ext cx="10512552" cy="112668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chemeClr val="dk1"/>
                </a:solidFill>
                <a:latin typeface="Arial"/>
                <a:ea typeface="Arial"/>
                <a:cs typeface="Arial"/>
                <a:sym typeface="Arial"/>
              </a:rPr>
              <a:t>Presented By :-</a:t>
            </a:r>
            <a:br>
              <a:rPr lang="en-US" sz="1500" b="0" i="0" u="none" strike="noStrike" cap="none" dirty="0">
                <a:solidFill>
                  <a:schemeClr val="dk1"/>
                </a:solidFill>
                <a:latin typeface="Arial"/>
                <a:ea typeface="Arial"/>
                <a:cs typeface="Arial"/>
                <a:sym typeface="Arial"/>
              </a:rPr>
            </a:br>
            <a:r>
              <a:rPr lang="en-US" sz="1500" b="0" i="0" u="none" strike="noStrike" cap="none" dirty="0">
                <a:solidFill>
                  <a:schemeClr val="dk1"/>
                </a:solidFill>
                <a:latin typeface="Arial"/>
                <a:ea typeface="Arial"/>
                <a:cs typeface="Arial"/>
                <a:sym typeface="Arial"/>
              </a:rPr>
              <a:t>Amarnath Kommineni</a:t>
            </a:r>
            <a:br>
              <a:rPr lang="en-US" sz="1500" b="0" i="0" u="none" strike="noStrike" cap="none" dirty="0">
                <a:solidFill>
                  <a:schemeClr val="dk1"/>
                </a:solidFill>
                <a:latin typeface="Arial"/>
                <a:ea typeface="Arial"/>
                <a:cs typeface="Arial"/>
                <a:sym typeface="Arial"/>
              </a:rPr>
            </a:br>
            <a:r>
              <a:rPr lang="en-US" sz="1500" b="0" i="0" u="none" strike="noStrike" cap="none" dirty="0">
                <a:solidFill>
                  <a:schemeClr val="dk1"/>
                </a:solidFill>
                <a:latin typeface="Arial"/>
                <a:ea typeface="Arial"/>
                <a:cs typeface="Arial"/>
                <a:sym typeface="Arial"/>
              </a:rPr>
              <a:t>Kavya </a:t>
            </a:r>
            <a:r>
              <a:rPr lang="en-US" sz="1500" b="0" i="0" u="none" strike="noStrike" cap="none" dirty="0" err="1">
                <a:solidFill>
                  <a:schemeClr val="dk1"/>
                </a:solidFill>
                <a:latin typeface="Arial"/>
                <a:ea typeface="Arial"/>
                <a:cs typeface="Arial"/>
                <a:sym typeface="Arial"/>
              </a:rPr>
              <a:t>Gurram</a:t>
            </a:r>
            <a:br>
              <a:rPr lang="en-US" sz="1500" b="0" i="0" u="none" strike="noStrike" cap="none" dirty="0">
                <a:solidFill>
                  <a:schemeClr val="dk1"/>
                </a:solidFill>
                <a:latin typeface="Arial"/>
                <a:ea typeface="Arial"/>
                <a:cs typeface="Arial"/>
                <a:sym typeface="Arial"/>
              </a:rPr>
            </a:br>
            <a:r>
              <a:rPr lang="en-US" sz="1500" b="0" i="0" u="none" strike="noStrike" cap="none" dirty="0">
                <a:solidFill>
                  <a:schemeClr val="dk1"/>
                </a:solidFill>
                <a:latin typeface="Arial"/>
                <a:ea typeface="Arial"/>
                <a:cs typeface="Arial"/>
                <a:sym typeface="Arial"/>
              </a:rPr>
              <a:t>Sandeep Borwal</a:t>
            </a:r>
            <a:br>
              <a:rPr lang="en-US" sz="1500" b="0" i="0" u="none" strike="noStrike" cap="none" dirty="0">
                <a:solidFill>
                  <a:schemeClr val="dk1"/>
                </a:solidFill>
                <a:latin typeface="Arial"/>
                <a:ea typeface="Arial"/>
                <a:cs typeface="Arial"/>
                <a:sym typeface="Arial"/>
              </a:rPr>
            </a:br>
            <a:r>
              <a:rPr lang="en-US" sz="1500" b="0" i="0" u="none" strike="noStrike" cap="none" dirty="0">
                <a:solidFill>
                  <a:schemeClr val="dk1"/>
                </a:solidFill>
                <a:latin typeface="Arial"/>
                <a:ea typeface="Arial"/>
                <a:cs typeface="Arial"/>
                <a:sym typeface="Arial"/>
              </a:rPr>
              <a:t>Vikas Kumar Reddy</a:t>
            </a:r>
            <a:endParaRPr sz="1500" b="0" i="0" u="none" strike="noStrike" cap="none" dirty="0">
              <a:solidFill>
                <a:schemeClr val="dk1"/>
              </a:solidFill>
              <a:latin typeface="Arial"/>
              <a:ea typeface="Arial"/>
              <a:cs typeface="Arial"/>
              <a:sym typeface="Arial"/>
            </a:endParaRPr>
          </a:p>
        </p:txBody>
      </p:sp>
      <p:sp>
        <p:nvSpPr>
          <p:cNvPr id="91" name="Google Shape;91;p1"/>
          <p:cNvSpPr/>
          <p:nvPr/>
        </p:nvSpPr>
        <p:spPr>
          <a:xfrm>
            <a:off x="838200" y="4718595"/>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1"/>
          <p:cNvSpPr txBox="1"/>
          <p:nvPr/>
        </p:nvSpPr>
        <p:spPr>
          <a:xfrm>
            <a:off x="2505074" y="1621785"/>
            <a:ext cx="7858125" cy="1035240"/>
          </a:xfrm>
          <a:prstGeom prst="rect">
            <a:avLst/>
          </a:prstGeom>
          <a:noFill/>
          <a:ln>
            <a:noFill/>
          </a:ln>
        </p:spPr>
        <p:txBody>
          <a:bodyPr spcFirstLastPara="1" wrap="square" lIns="91425" tIns="45700" rIns="91425" bIns="45700" anchor="b" anchorCtr="0">
            <a:normAutofit fontScale="62500" lnSpcReduction="20000"/>
          </a:bodyPr>
          <a:lstStyle/>
          <a:p>
            <a:pPr marL="0" marR="0" lvl="0" indent="0" algn="l" rtl="0">
              <a:lnSpc>
                <a:spcPct val="100000"/>
              </a:lnSpc>
              <a:spcBef>
                <a:spcPts val="0"/>
              </a:spcBef>
              <a:spcAft>
                <a:spcPts val="0"/>
              </a:spcAft>
              <a:buNone/>
            </a:pPr>
            <a:r>
              <a:rPr lang="en-US" sz="6000" b="0" i="0" u="none" strike="noStrike" cap="none">
                <a:solidFill>
                  <a:srgbClr val="0A0A0A"/>
                </a:solidFill>
                <a:latin typeface="Times New Roman"/>
                <a:ea typeface="Times New Roman"/>
                <a:cs typeface="Times New Roman"/>
                <a:sym typeface="Times New Roman"/>
              </a:rPr>
              <a:t>MACHINE LEARNING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D9E0-E390-A8E4-6268-D5EA5EE52F5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A5C43E4-5301-C769-688A-C8D4577B9B08}"/>
              </a:ext>
            </a:extLst>
          </p:cNvPr>
          <p:cNvSpPr>
            <a:spLocks noGrp="1"/>
          </p:cNvSpPr>
          <p:nvPr>
            <p:ph type="title"/>
          </p:nvPr>
        </p:nvSpPr>
        <p:spPr>
          <a:xfrm>
            <a:off x="243840" y="2548255"/>
            <a:ext cx="10515600" cy="1325563"/>
          </a:xfrm>
        </p:spPr>
        <p:txBody>
          <a:bodyPr/>
          <a:lstStyle/>
          <a:p>
            <a:pPr algn="ctr"/>
            <a:r>
              <a:rPr lang="en-US" sz="4400" b="0" i="0" u="none" strike="noStrike" cap="none" dirty="0">
                <a:solidFill>
                  <a:schemeClr val="dk1"/>
                </a:solidFill>
                <a:latin typeface="Arial"/>
                <a:ea typeface="Arial"/>
                <a:cs typeface="Arial"/>
                <a:sym typeface="Arial"/>
              </a:rPr>
              <a:t>Vikas Kumar Reddy</a:t>
            </a:r>
            <a:endParaRPr lang="en-US" dirty="0"/>
          </a:p>
        </p:txBody>
      </p:sp>
    </p:spTree>
    <p:extLst>
      <p:ext uri="{BB962C8B-B14F-4D97-AF65-F5344CB8AC3E}">
        <p14:creationId xmlns:p14="http://schemas.microsoft.com/office/powerpoint/2010/main" val="273591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11"/>
          <p:cNvSpPr/>
          <p:nvPr/>
        </p:nvSpPr>
        <p:spPr>
          <a:xfrm rot="5400000" flipH="1">
            <a:off x="-638515" y="639280"/>
            <a:ext cx="6858000" cy="5579440"/>
          </a:xfrm>
          <a:prstGeom prst="rect">
            <a:avLst/>
          </a:prstGeom>
          <a:gradFill>
            <a:gsLst>
              <a:gs pos="0">
                <a:srgbClr val="000000"/>
              </a:gs>
              <a:gs pos="8000">
                <a:srgbClr val="000000"/>
              </a:gs>
              <a:gs pos="100000">
                <a:srgbClr val="0F4861"/>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0" name="Google Shape;160;p11"/>
          <p:cNvSpPr/>
          <p:nvPr/>
        </p:nvSpPr>
        <p:spPr>
          <a:xfrm rot="5400000" flipH="1">
            <a:off x="-393206" y="395206"/>
            <a:ext cx="6346209" cy="5576080"/>
          </a:xfrm>
          <a:prstGeom prst="rect">
            <a:avLst/>
          </a:prstGeom>
          <a:gradFill>
            <a:gsLst>
              <a:gs pos="0">
                <a:srgbClr val="000000">
                  <a:alpha val="0"/>
                </a:srgbClr>
              </a:gs>
              <a:gs pos="99000">
                <a:srgbClr val="156082">
                  <a:alpha val="0"/>
                </a:srgbClr>
              </a:gs>
              <a:gs pos="100000">
                <a:srgbClr val="156082">
                  <a:alpha val="0"/>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1" name="Google Shape;161;p11"/>
          <p:cNvSpPr/>
          <p:nvPr/>
        </p:nvSpPr>
        <p:spPr>
          <a:xfrm rot="5400000" flipH="1">
            <a:off x="1528907" y="2818967"/>
            <a:ext cx="2501979" cy="5576080"/>
          </a:xfrm>
          <a:prstGeom prst="rect">
            <a:avLst/>
          </a:prstGeom>
          <a:gradFill>
            <a:gsLst>
              <a:gs pos="0">
                <a:srgbClr val="156082">
                  <a:alpha val="28235"/>
                </a:srgbClr>
              </a:gs>
              <a:gs pos="2000">
                <a:srgbClr val="156082">
                  <a:alpha val="28235"/>
                </a:srgbClr>
              </a:gs>
              <a:gs pos="100000">
                <a:srgbClr val="000000">
                  <a:alpha val="29411"/>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 name="Google Shape;162;p11"/>
          <p:cNvSpPr/>
          <p:nvPr/>
        </p:nvSpPr>
        <p:spPr>
          <a:xfrm rot="5400000" flipH="1">
            <a:off x="-425002" y="852793"/>
            <a:ext cx="6858001" cy="5152412"/>
          </a:xfrm>
          <a:prstGeom prst="rect">
            <a:avLst/>
          </a:prstGeom>
          <a:gradFill>
            <a:gsLst>
              <a:gs pos="0">
                <a:srgbClr val="000000">
                  <a:alpha val="0"/>
                </a:srgbClr>
              </a:gs>
              <a:gs pos="99000">
                <a:srgbClr val="156082">
                  <a:alpha val="10588"/>
                </a:srgbClr>
              </a:gs>
              <a:gs pos="100000">
                <a:srgbClr val="156082">
                  <a:alpha val="10588"/>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 name="Google Shape;163;p11"/>
          <p:cNvSpPr/>
          <p:nvPr/>
        </p:nvSpPr>
        <p:spPr>
          <a:xfrm rot="6097846">
            <a:off x="818753" y="1128497"/>
            <a:ext cx="4318303" cy="4318303"/>
          </a:xfrm>
          <a:prstGeom prst="ellipse">
            <a:avLst/>
          </a:prstGeom>
          <a:gradFill>
            <a:gsLst>
              <a:gs pos="0">
                <a:srgbClr val="156082">
                  <a:alpha val="0"/>
                </a:srgbClr>
              </a:gs>
              <a:gs pos="39000">
                <a:srgbClr val="156082">
                  <a:alpha val="0"/>
                </a:srgbClr>
              </a:gs>
              <a:gs pos="100000">
                <a:srgbClr val="43AFE2">
                  <a:alpha val="14509"/>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p11"/>
          <p:cNvSpPr txBox="1"/>
          <p:nvPr/>
        </p:nvSpPr>
        <p:spPr>
          <a:xfrm>
            <a:off x="5600613" y="-5"/>
            <a:ext cx="6590621" cy="685800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Introduction to R-CNN: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Region-Based Convolutional Neural Networks (R-CNN) revolutionized object detection by integrating deep learning techniques into computer vision. Traditional object detection methods relied on handcrafted features and sliding window approaches, which were slow and lacked accuracy. Introduced in 2014 by Ross Girshick et al., R-CNN significantly improved accuracy by combining region proposal techniques with convolutional neural networks (CNNs) for feature extraction. The process involves generating multiple region proposals, extracting features from each region, classifying objects, and refining their bounding boxes. While R-CNN demonstrated significant improvements in accuracy, it had limitations, such as slow processing speed and high computational costs, leading to the development of optimized models like Fast R-CNN and Faster R-CNN, which enhanced efficiency and real-time performance.</a:t>
            </a:r>
            <a:endParaRPr sz="1400" b="0" i="0" u="none" strike="noStrike" cap="none">
              <a:solidFill>
                <a:srgbClr val="000000"/>
              </a:solidFill>
              <a:latin typeface="Arial"/>
              <a:ea typeface="Arial"/>
              <a:cs typeface="Arial"/>
              <a:sym typeface="Arial"/>
            </a:endParaRPr>
          </a:p>
          <a:p>
            <a:pPr marL="0" marR="0" lvl="0" indent="76200" algn="l" rtl="0">
              <a:lnSpc>
                <a:spcPct val="90000"/>
              </a:lnSpc>
              <a:spcBef>
                <a:spcPts val="600"/>
              </a:spcBef>
              <a:spcAft>
                <a:spcPts val="0"/>
              </a:spcAft>
              <a:buClr>
                <a:schemeClr val="dk1"/>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Applications of R-CNN: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Autonomous Vehicles</a:t>
            </a:r>
            <a:endParaRPr sz="1200" b="0" i="0" u="none" strike="noStrike" cap="none">
              <a:solidFill>
                <a:schemeClr val="dk1"/>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Detects pedestrians, vehicles, and road signs to improve driving safety.</a:t>
            </a:r>
            <a:endParaRPr sz="1400" b="0" i="0" u="none" strike="noStrike" cap="none">
              <a:solidFill>
                <a:srgbClr val="000000"/>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Assists self-driving cars in obstacle detection and navigation.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Medical Imaging</a:t>
            </a:r>
            <a:endParaRPr sz="1200" b="0" i="0" u="none" strike="noStrike" cap="none">
              <a:solidFill>
                <a:schemeClr val="dk1"/>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Identifies tumors, fractures, and abnormalities in X-rays, MRIs, and CT scans.</a:t>
            </a:r>
            <a:endParaRPr sz="1400" b="0" i="0" u="none" strike="noStrike" cap="none">
              <a:solidFill>
                <a:srgbClr val="000000"/>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Aids doctors in diagnosing diseases with improved accuracy and early detection.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Security &amp; Surveillance</a:t>
            </a:r>
            <a:endParaRPr sz="1200" b="0" i="0" u="none" strike="noStrike" cap="none">
              <a:solidFill>
                <a:schemeClr val="dk1"/>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Enables real-time facial recognition for access control and monitoring.</a:t>
            </a:r>
            <a:endParaRPr sz="1400" b="0" i="0" u="none" strike="noStrike" cap="none">
              <a:solidFill>
                <a:srgbClr val="000000"/>
              </a:solidFill>
              <a:latin typeface="Arial"/>
              <a:ea typeface="Arial"/>
              <a:cs typeface="Arial"/>
              <a:sym typeface="Arial"/>
            </a:endParaRPr>
          </a:p>
          <a:p>
            <a:pPr marL="514350" marR="0" lvl="1" indent="0" algn="l" rtl="0">
              <a:lnSpc>
                <a:spcPct val="90000"/>
              </a:lnSpc>
              <a:spcBef>
                <a:spcPts val="60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Detects suspicious activities and unauthorized individuals in public spaces.</a:t>
            </a:r>
            <a:endParaRPr sz="1400" b="0" i="0" u="none" strike="noStrike" cap="none">
              <a:solidFill>
                <a:srgbClr val="000000"/>
              </a:solidFill>
              <a:latin typeface="Arial"/>
              <a:ea typeface="Arial"/>
              <a:cs typeface="Arial"/>
              <a:sym typeface="Arial"/>
            </a:endParaRPr>
          </a:p>
          <a:p>
            <a:pPr marL="0" marR="0" lvl="0" indent="76200" algn="l" rtl="0">
              <a:lnSpc>
                <a:spcPct val="90000"/>
              </a:lnSpc>
              <a:spcBef>
                <a:spcPts val="6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Retail &amp; E-Commerce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Powers automated checkout systems using object recognition.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Assists in virtual try-on applications for clothing and accessories.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Augmented Reality (AR) &amp; Virtual Reality (VR)</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1" indent="0" algn="l" rtl="0">
              <a:lnSpc>
                <a:spcPct val="9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Enhances interactive gaming and immersive experiences by detecting real-world objects.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Enables virtual object placement and tracking in real-time environments.</a:t>
            </a:r>
            <a:endParaRPr sz="1400" b="0" i="0" u="none" strike="noStrike" cap="none">
              <a:solidFill>
                <a:srgbClr val="000000"/>
              </a:solidFill>
              <a:latin typeface="Arial"/>
              <a:ea typeface="Arial"/>
              <a:cs typeface="Arial"/>
              <a:sym typeface="Arial"/>
            </a:endParaRPr>
          </a:p>
          <a:p>
            <a:pPr marL="742950" marR="0" lvl="1" indent="-177800" algn="l" rtl="0">
              <a:lnSpc>
                <a:spcPct val="90000"/>
              </a:lnSpc>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p:txBody>
      </p:sp>
      <p:sp>
        <p:nvSpPr>
          <p:cNvPr id="165" name="Google Shape;165;p11"/>
          <p:cNvSpPr txBox="1"/>
          <p:nvPr/>
        </p:nvSpPr>
        <p:spPr>
          <a:xfrm>
            <a:off x="1643270" y="1073426"/>
            <a:ext cx="2311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6" name="Google Shape;166;p11"/>
          <p:cNvSpPr/>
          <p:nvPr/>
        </p:nvSpPr>
        <p:spPr>
          <a:xfrm>
            <a:off x="0" y="10141"/>
            <a:ext cx="5567937" cy="2254594"/>
          </a:xfrm>
          <a:prstGeom prst="flowChartPredefinedProcess">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Times New Roman"/>
                <a:ea typeface="Times New Roman"/>
                <a:cs typeface="Times New Roman"/>
                <a:sym typeface="Times New Roman"/>
              </a:rPr>
              <a:t>R-CNN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 name="Google Shape;172;p12"/>
          <p:cNvSpPr/>
          <p:nvPr/>
        </p:nvSpPr>
        <p:spPr>
          <a:xfrm rot="5400000" flipH="1">
            <a:off x="-638515" y="639280"/>
            <a:ext cx="6858000" cy="5579440"/>
          </a:xfrm>
          <a:prstGeom prst="rect">
            <a:avLst/>
          </a:prstGeom>
          <a:gradFill>
            <a:gsLst>
              <a:gs pos="0">
                <a:srgbClr val="000000"/>
              </a:gs>
              <a:gs pos="8000">
                <a:srgbClr val="000000"/>
              </a:gs>
              <a:gs pos="100000">
                <a:srgbClr val="0F4861"/>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3" name="Google Shape;173;p12"/>
          <p:cNvSpPr/>
          <p:nvPr/>
        </p:nvSpPr>
        <p:spPr>
          <a:xfrm rot="5400000" flipH="1">
            <a:off x="-393206" y="395206"/>
            <a:ext cx="6346209" cy="5576080"/>
          </a:xfrm>
          <a:prstGeom prst="rect">
            <a:avLst/>
          </a:prstGeom>
          <a:gradFill>
            <a:gsLst>
              <a:gs pos="0">
                <a:srgbClr val="000000">
                  <a:alpha val="0"/>
                </a:srgbClr>
              </a:gs>
              <a:gs pos="99000">
                <a:srgbClr val="156082">
                  <a:alpha val="0"/>
                </a:srgbClr>
              </a:gs>
              <a:gs pos="100000">
                <a:srgbClr val="156082">
                  <a:alpha val="0"/>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 name="Google Shape;174;p12"/>
          <p:cNvSpPr/>
          <p:nvPr/>
        </p:nvSpPr>
        <p:spPr>
          <a:xfrm rot="5400000" flipH="1">
            <a:off x="1528907" y="2818967"/>
            <a:ext cx="2501979" cy="5576080"/>
          </a:xfrm>
          <a:prstGeom prst="rect">
            <a:avLst/>
          </a:prstGeom>
          <a:gradFill>
            <a:gsLst>
              <a:gs pos="0">
                <a:srgbClr val="156082">
                  <a:alpha val="28235"/>
                </a:srgbClr>
              </a:gs>
              <a:gs pos="2000">
                <a:srgbClr val="156082">
                  <a:alpha val="28235"/>
                </a:srgbClr>
              </a:gs>
              <a:gs pos="100000">
                <a:srgbClr val="000000">
                  <a:alpha val="29411"/>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12"/>
          <p:cNvSpPr/>
          <p:nvPr/>
        </p:nvSpPr>
        <p:spPr>
          <a:xfrm rot="5400000" flipH="1">
            <a:off x="-425002" y="852793"/>
            <a:ext cx="6858001" cy="5152412"/>
          </a:xfrm>
          <a:prstGeom prst="rect">
            <a:avLst/>
          </a:prstGeom>
          <a:gradFill>
            <a:gsLst>
              <a:gs pos="0">
                <a:srgbClr val="000000">
                  <a:alpha val="0"/>
                </a:srgbClr>
              </a:gs>
              <a:gs pos="99000">
                <a:srgbClr val="156082">
                  <a:alpha val="10588"/>
                </a:srgbClr>
              </a:gs>
              <a:gs pos="100000">
                <a:srgbClr val="156082">
                  <a:alpha val="10588"/>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12"/>
          <p:cNvSpPr/>
          <p:nvPr/>
        </p:nvSpPr>
        <p:spPr>
          <a:xfrm rot="6097846">
            <a:off x="818753" y="1128497"/>
            <a:ext cx="4318303" cy="4318303"/>
          </a:xfrm>
          <a:prstGeom prst="ellipse">
            <a:avLst/>
          </a:prstGeom>
          <a:gradFill>
            <a:gsLst>
              <a:gs pos="0">
                <a:srgbClr val="156082">
                  <a:alpha val="0"/>
                </a:srgbClr>
              </a:gs>
              <a:gs pos="39000">
                <a:srgbClr val="156082">
                  <a:alpha val="0"/>
                </a:srgbClr>
              </a:gs>
              <a:gs pos="100000">
                <a:srgbClr val="43AFE2">
                  <a:alpha val="14509"/>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 name="Google Shape;177;p12"/>
          <p:cNvSpPr txBox="1"/>
          <p:nvPr/>
        </p:nvSpPr>
        <p:spPr>
          <a:xfrm>
            <a:off x="5994964" y="649480"/>
            <a:ext cx="5370641" cy="554604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R-CNN Process Steps:</a:t>
            </a:r>
            <a:endParaRPr sz="1400" b="0" i="0" u="none" strike="noStrike" cap="none">
              <a:solidFill>
                <a:srgbClr val="000000"/>
              </a:solidFill>
              <a:latin typeface="Arial"/>
              <a:ea typeface="Arial"/>
              <a:cs typeface="Arial"/>
              <a:sym typeface="Arial"/>
            </a:endParaRPr>
          </a:p>
          <a:p>
            <a:pPr marL="0" marR="0" lvl="0" indent="-76200" algn="l" rtl="0">
              <a:lnSpc>
                <a:spcPct val="90000"/>
              </a:lnSpc>
              <a:spcBef>
                <a:spcPts val="600"/>
              </a:spcBef>
              <a:spcAft>
                <a:spcPts val="0"/>
              </a:spcAft>
              <a:buClr>
                <a:schemeClr val="dk1"/>
              </a:buClr>
              <a:buSzPts val="1200"/>
              <a:buFont typeface="Arial"/>
              <a:buChar char="•"/>
            </a:pPr>
            <a:r>
              <a:rPr lang="en-US" sz="1200" b="0" i="0" u="none" strike="noStrike" cap="none">
                <a:solidFill>
                  <a:schemeClr val="dk1"/>
                </a:solidFill>
                <a:latin typeface="Times New Roman"/>
                <a:ea typeface="Times New Roman"/>
                <a:cs typeface="Times New Roman"/>
                <a:sym typeface="Times New Roman"/>
              </a:rPr>
              <a:t>R-CNN follows a structured process for object detection. It begins by generating </a:t>
            </a:r>
            <a:r>
              <a:rPr lang="en-US" sz="1200" b="1" i="0" u="none" strike="noStrike" cap="none">
                <a:solidFill>
                  <a:schemeClr val="dk1"/>
                </a:solidFill>
                <a:latin typeface="Times New Roman"/>
                <a:ea typeface="Times New Roman"/>
                <a:cs typeface="Times New Roman"/>
                <a:sym typeface="Times New Roman"/>
              </a:rPr>
              <a:t>region proposals</a:t>
            </a:r>
            <a:r>
              <a:rPr lang="en-US" sz="1200" b="0" i="0" u="none" strike="noStrike" cap="none">
                <a:solidFill>
                  <a:schemeClr val="dk1"/>
                </a:solidFill>
                <a:latin typeface="Times New Roman"/>
                <a:ea typeface="Times New Roman"/>
                <a:cs typeface="Times New Roman"/>
                <a:sym typeface="Times New Roman"/>
              </a:rPr>
              <a:t> from an input image using </a:t>
            </a:r>
            <a:r>
              <a:rPr lang="en-US" sz="1200" b="1" i="0" u="none" strike="noStrike" cap="none">
                <a:solidFill>
                  <a:schemeClr val="dk1"/>
                </a:solidFill>
                <a:latin typeface="Times New Roman"/>
                <a:ea typeface="Times New Roman"/>
                <a:cs typeface="Times New Roman"/>
                <a:sym typeface="Times New Roman"/>
              </a:rPr>
              <a:t>Selective Search</a:t>
            </a:r>
            <a:r>
              <a:rPr lang="en-US" sz="1200" b="0" i="0" u="none" strike="noStrike" cap="none">
                <a:solidFill>
                  <a:schemeClr val="dk1"/>
                </a:solidFill>
                <a:latin typeface="Times New Roman"/>
                <a:ea typeface="Times New Roman"/>
                <a:cs typeface="Times New Roman"/>
                <a:sym typeface="Times New Roman"/>
              </a:rPr>
              <a:t>, identifying around </a:t>
            </a:r>
            <a:r>
              <a:rPr lang="en-US" sz="1200" b="1" i="0" u="none" strike="noStrike" cap="none">
                <a:solidFill>
                  <a:schemeClr val="dk1"/>
                </a:solidFill>
                <a:latin typeface="Times New Roman"/>
                <a:ea typeface="Times New Roman"/>
                <a:cs typeface="Times New Roman"/>
                <a:sym typeface="Times New Roman"/>
              </a:rPr>
              <a:t>2,000 potential object regions</a:t>
            </a:r>
            <a:r>
              <a:rPr lang="en-US" sz="1200" b="0" i="0" u="none" strike="noStrike" cap="none">
                <a:solidFill>
                  <a:schemeClr val="dk1"/>
                </a:solidFill>
                <a:latin typeface="Times New Roman"/>
                <a:ea typeface="Times New Roman"/>
                <a:cs typeface="Times New Roman"/>
                <a:sym typeface="Times New Roman"/>
              </a:rPr>
              <a:t>. Each of these regions is </a:t>
            </a:r>
            <a:r>
              <a:rPr lang="en-US" sz="1200" b="1" i="0" u="none" strike="noStrike" cap="none">
                <a:solidFill>
                  <a:schemeClr val="dk1"/>
                </a:solidFill>
                <a:latin typeface="Times New Roman"/>
                <a:ea typeface="Times New Roman"/>
                <a:cs typeface="Times New Roman"/>
                <a:sym typeface="Times New Roman"/>
              </a:rPr>
              <a:t>cropped, resized, and passed through a Convolutional Neural Network (CNN)</a:t>
            </a:r>
            <a:r>
              <a:rPr lang="en-US" sz="1200" b="0" i="0" u="none" strike="noStrike" cap="none">
                <a:solidFill>
                  <a:schemeClr val="dk1"/>
                </a:solidFill>
                <a:latin typeface="Times New Roman"/>
                <a:ea typeface="Times New Roman"/>
                <a:cs typeface="Times New Roman"/>
                <a:sym typeface="Times New Roman"/>
              </a:rPr>
              <a:t> to extract deep feature representations. These features are then classified using </a:t>
            </a:r>
            <a:r>
              <a:rPr lang="en-US" sz="1200" b="1" i="0" u="none" strike="noStrike" cap="none">
                <a:solidFill>
                  <a:schemeClr val="dk1"/>
                </a:solidFill>
                <a:latin typeface="Times New Roman"/>
                <a:ea typeface="Times New Roman"/>
                <a:cs typeface="Times New Roman"/>
                <a:sym typeface="Times New Roman"/>
              </a:rPr>
              <a:t>Support Vector Machines (SVMs)</a:t>
            </a:r>
            <a:r>
              <a:rPr lang="en-US" sz="1200" b="0" i="0" u="none" strike="noStrike" cap="none">
                <a:solidFill>
                  <a:schemeClr val="dk1"/>
                </a:solidFill>
                <a:latin typeface="Times New Roman"/>
                <a:ea typeface="Times New Roman"/>
                <a:cs typeface="Times New Roman"/>
                <a:sym typeface="Times New Roman"/>
              </a:rPr>
              <a:t> to determine whether the region contains a specific object. Additionally, a </a:t>
            </a:r>
            <a:r>
              <a:rPr lang="en-US" sz="1200" b="1" i="0" u="none" strike="noStrike" cap="none">
                <a:solidFill>
                  <a:schemeClr val="dk1"/>
                </a:solidFill>
                <a:latin typeface="Times New Roman"/>
                <a:ea typeface="Times New Roman"/>
                <a:cs typeface="Times New Roman"/>
                <a:sym typeface="Times New Roman"/>
              </a:rPr>
              <a:t>bounding box regressor</a:t>
            </a:r>
            <a:r>
              <a:rPr lang="en-US" sz="1200" b="0" i="0" u="none" strike="noStrike" cap="none">
                <a:solidFill>
                  <a:schemeClr val="dk1"/>
                </a:solidFill>
                <a:latin typeface="Times New Roman"/>
                <a:ea typeface="Times New Roman"/>
                <a:cs typeface="Times New Roman"/>
                <a:sym typeface="Times New Roman"/>
              </a:rPr>
              <a:t> is applied to refine the object’s location by adjusting the bounding box coordinates for better accuracy.</a:t>
            </a:r>
            <a:endParaRPr sz="1400" b="0" i="0" u="none" strike="noStrike" cap="none">
              <a:solidFill>
                <a:srgbClr val="000000"/>
              </a:solidFill>
              <a:latin typeface="Arial"/>
              <a:ea typeface="Arial"/>
              <a:cs typeface="Arial"/>
              <a:sym typeface="Arial"/>
            </a:endParaRPr>
          </a:p>
          <a:p>
            <a:pPr marL="0" marR="0" lvl="0" indent="-76200" algn="l" rtl="0">
              <a:lnSpc>
                <a:spcPct val="90000"/>
              </a:lnSpc>
              <a:spcBef>
                <a:spcPts val="600"/>
              </a:spcBef>
              <a:spcAft>
                <a:spcPts val="0"/>
              </a:spcAft>
              <a:buClr>
                <a:schemeClr val="dk1"/>
              </a:buClr>
              <a:buSzPts val="1200"/>
              <a:buFont typeface="Arial"/>
              <a:buChar char="•"/>
            </a:pPr>
            <a:r>
              <a:rPr lang="en-US" sz="1200" b="0" i="0" u="none" strike="noStrike" cap="none">
                <a:solidFill>
                  <a:schemeClr val="dk1"/>
                </a:solidFill>
                <a:latin typeface="Times New Roman"/>
                <a:ea typeface="Times New Roman"/>
                <a:cs typeface="Times New Roman"/>
                <a:sym typeface="Times New Roman"/>
              </a:rPr>
              <a:t>R-CNN is that it </a:t>
            </a:r>
            <a:r>
              <a:rPr lang="en-US" sz="1200" b="1" i="0" u="none" strike="noStrike" cap="none">
                <a:solidFill>
                  <a:schemeClr val="dk1"/>
                </a:solidFill>
                <a:latin typeface="Times New Roman"/>
                <a:ea typeface="Times New Roman"/>
                <a:cs typeface="Times New Roman"/>
                <a:sym typeface="Times New Roman"/>
              </a:rPr>
              <a:t>processes each region proposal separately through the CNN</a:t>
            </a:r>
            <a:r>
              <a:rPr lang="en-US" sz="1200" b="0" i="0" u="none" strike="noStrike" cap="none">
                <a:solidFill>
                  <a:schemeClr val="dk1"/>
                </a:solidFill>
                <a:latin typeface="Times New Roman"/>
                <a:ea typeface="Times New Roman"/>
                <a:cs typeface="Times New Roman"/>
                <a:sym typeface="Times New Roman"/>
              </a:rPr>
              <a:t>, making it computationally expensive and slow. Since the model requires </a:t>
            </a:r>
            <a:r>
              <a:rPr lang="en-US" sz="1200" b="1" i="0" u="none" strike="noStrike" cap="none">
                <a:solidFill>
                  <a:schemeClr val="dk1"/>
                </a:solidFill>
                <a:latin typeface="Times New Roman"/>
                <a:ea typeface="Times New Roman"/>
                <a:cs typeface="Times New Roman"/>
                <a:sym typeface="Times New Roman"/>
              </a:rPr>
              <a:t>thousands of forward passes per image</a:t>
            </a:r>
            <a:r>
              <a:rPr lang="en-US" sz="1200" b="0" i="0" u="none" strike="noStrike" cap="none">
                <a:solidFill>
                  <a:schemeClr val="dk1"/>
                </a:solidFill>
                <a:latin typeface="Times New Roman"/>
                <a:ea typeface="Times New Roman"/>
                <a:cs typeface="Times New Roman"/>
                <a:sym typeface="Times New Roman"/>
              </a:rPr>
              <a:t>, it takes around </a:t>
            </a:r>
            <a:r>
              <a:rPr lang="en-US" sz="1200" b="1" i="0" u="none" strike="noStrike" cap="none">
                <a:solidFill>
                  <a:schemeClr val="dk1"/>
                </a:solidFill>
                <a:latin typeface="Times New Roman"/>
                <a:ea typeface="Times New Roman"/>
                <a:cs typeface="Times New Roman"/>
                <a:sym typeface="Times New Roman"/>
              </a:rPr>
              <a:t>47 seconds per image</a:t>
            </a:r>
            <a:r>
              <a:rPr lang="en-US" sz="1200" b="0" i="0" u="none" strike="noStrike" cap="none">
                <a:solidFill>
                  <a:schemeClr val="dk1"/>
                </a:solidFill>
                <a:latin typeface="Times New Roman"/>
                <a:ea typeface="Times New Roman"/>
                <a:cs typeface="Times New Roman"/>
                <a:sym typeface="Times New Roman"/>
              </a:rPr>
              <a:t>, making it impractical for real-time applications.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endParaRPr sz="1200" b="1"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Outputs: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Predicted Object Classes:</a:t>
            </a:r>
            <a:r>
              <a:rPr lang="en-US" sz="1200" b="0" i="0" u="none" strike="noStrike" cap="none">
                <a:solidFill>
                  <a:schemeClr val="dk1"/>
                </a:solidFill>
                <a:latin typeface="Times New Roman"/>
                <a:ea typeface="Times New Roman"/>
                <a:cs typeface="Times New Roman"/>
                <a:sym typeface="Times New Roman"/>
              </a:rPr>
              <a:t> Identifies and labels objects within an image (e.g., person, aeroplane, TV monitor).</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Bounding Box Adjustments:</a:t>
            </a:r>
            <a:r>
              <a:rPr lang="en-US" sz="1200" b="0" i="0" u="none" strike="noStrike" cap="none">
                <a:solidFill>
                  <a:schemeClr val="dk1"/>
                </a:solidFill>
                <a:latin typeface="Times New Roman"/>
                <a:ea typeface="Times New Roman"/>
                <a:cs typeface="Times New Roman"/>
                <a:sym typeface="Times New Roman"/>
              </a:rPr>
              <a:t> Refines object detection by improving localization accuracy.</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Region Proposal Confidence Scores:</a:t>
            </a:r>
            <a:r>
              <a:rPr lang="en-US" sz="1200" b="0" i="0" u="none" strike="noStrike" cap="none">
                <a:solidFill>
                  <a:schemeClr val="dk1"/>
                </a:solidFill>
                <a:latin typeface="Times New Roman"/>
                <a:ea typeface="Times New Roman"/>
                <a:cs typeface="Times New Roman"/>
                <a:sym typeface="Times New Roman"/>
              </a:rPr>
              <a:t> Assigns probability values to each detected object, determining the certainty of classification.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200"/>
              <a:buFont typeface="Arial"/>
              <a:buNone/>
            </a:pPr>
            <a:r>
              <a:rPr lang="en-US" sz="1200" b="1" i="0" u="none" strike="noStrike" cap="none">
                <a:solidFill>
                  <a:schemeClr val="dk1"/>
                </a:solidFill>
                <a:latin typeface="Times New Roman"/>
                <a:ea typeface="Times New Roman"/>
                <a:cs typeface="Times New Roman"/>
                <a:sym typeface="Times New Roman"/>
              </a:rPr>
              <a:t>Performance Metrics:</a:t>
            </a:r>
            <a:r>
              <a:rPr lang="en-US" sz="1200" b="0" i="0" u="none" strike="noStrike" cap="none">
                <a:solidFill>
                  <a:schemeClr val="dk1"/>
                </a:solidFill>
                <a:latin typeface="Times New Roman"/>
                <a:ea typeface="Times New Roman"/>
                <a:cs typeface="Times New Roman"/>
                <a:sym typeface="Times New Roman"/>
              </a:rPr>
              <a:t> Evaluates detection accuracy using metrics like </a:t>
            </a:r>
            <a:r>
              <a:rPr lang="en-US" sz="1200" b="1" i="0" u="none" strike="noStrike" cap="none">
                <a:solidFill>
                  <a:schemeClr val="dk1"/>
                </a:solidFill>
                <a:latin typeface="Times New Roman"/>
                <a:ea typeface="Times New Roman"/>
                <a:cs typeface="Times New Roman"/>
                <a:sym typeface="Times New Roman"/>
              </a:rPr>
              <a:t>Intersection-over-Union (IoU)</a:t>
            </a:r>
            <a:r>
              <a:rPr lang="en-US" sz="1200" b="0" i="0" u="none" strike="noStrike" cap="none">
                <a:solidFill>
                  <a:schemeClr val="dk1"/>
                </a:solidFill>
                <a:latin typeface="Times New Roman"/>
                <a:ea typeface="Times New Roman"/>
                <a:cs typeface="Times New Roman"/>
                <a:sym typeface="Times New Roman"/>
              </a:rPr>
              <a:t> and </a:t>
            </a:r>
            <a:r>
              <a:rPr lang="en-US" sz="1200" b="1" i="0" u="none" strike="noStrike" cap="none">
                <a:solidFill>
                  <a:schemeClr val="dk1"/>
                </a:solidFill>
                <a:latin typeface="Times New Roman"/>
                <a:ea typeface="Times New Roman"/>
                <a:cs typeface="Times New Roman"/>
                <a:sym typeface="Times New Roman"/>
              </a:rPr>
              <a:t>Mean Average Precision (mAP)</a:t>
            </a:r>
            <a:r>
              <a:rPr lang="en-US" sz="1200" b="0" i="0" u="none" strike="noStrike" cap="none">
                <a:solidFill>
                  <a:schemeClr val="dk1"/>
                </a:solidFill>
                <a:latin typeface="Times New Roman"/>
                <a:ea typeface="Times New Roman"/>
                <a:cs typeface="Times New Roman"/>
                <a:sym typeface="Times New Roman"/>
              </a:rPr>
              <a:t> to measure how well objects are detected.</a:t>
            </a:r>
            <a:endParaRPr sz="1400" b="0" i="0" u="none" strike="noStrike" cap="none">
              <a:solidFill>
                <a:srgbClr val="000000"/>
              </a:solidFill>
              <a:latin typeface="Arial"/>
              <a:ea typeface="Arial"/>
              <a:cs typeface="Arial"/>
              <a:sym typeface="Arial"/>
            </a:endParaRPr>
          </a:p>
          <a:p>
            <a:pPr marL="0" marR="0" lvl="0" indent="69850" algn="l" rtl="0">
              <a:lnSpc>
                <a:spcPct val="90000"/>
              </a:lnSpc>
              <a:spcBef>
                <a:spcPts val="60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178" name="Google Shape;178;p12"/>
          <p:cNvPicPr preferRelativeResize="0"/>
          <p:nvPr/>
        </p:nvPicPr>
        <p:blipFill rotWithShape="1">
          <a:blip r:embed="rId3">
            <a:alphaModFix/>
          </a:blip>
          <a:srcRect/>
          <a:stretch/>
        </p:blipFill>
        <p:spPr>
          <a:xfrm>
            <a:off x="-8147" y="2833037"/>
            <a:ext cx="5588351" cy="3156946"/>
          </a:xfrm>
          <a:prstGeom prst="rect">
            <a:avLst/>
          </a:prstGeom>
          <a:noFill/>
          <a:ln>
            <a:noFill/>
          </a:ln>
        </p:spPr>
      </p:pic>
      <p:pic>
        <p:nvPicPr>
          <p:cNvPr id="179" name="Google Shape;179;p12"/>
          <p:cNvPicPr preferRelativeResize="0"/>
          <p:nvPr/>
        </p:nvPicPr>
        <p:blipFill rotWithShape="1">
          <a:blip r:embed="rId4">
            <a:alphaModFix/>
          </a:blip>
          <a:srcRect/>
          <a:stretch/>
        </p:blipFill>
        <p:spPr>
          <a:xfrm>
            <a:off x="13032" y="10141"/>
            <a:ext cx="5514983" cy="23605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 name="Google Shape;185;p13"/>
          <p:cNvSpPr/>
          <p:nvPr/>
        </p:nvSpPr>
        <p:spPr>
          <a:xfrm rot="5400000" flipH="1">
            <a:off x="-638515" y="639280"/>
            <a:ext cx="6858000" cy="5579440"/>
          </a:xfrm>
          <a:prstGeom prst="rect">
            <a:avLst/>
          </a:prstGeom>
          <a:gradFill>
            <a:gsLst>
              <a:gs pos="0">
                <a:srgbClr val="000000"/>
              </a:gs>
              <a:gs pos="8000">
                <a:srgbClr val="000000"/>
              </a:gs>
              <a:gs pos="100000">
                <a:srgbClr val="0F4861"/>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 name="Google Shape;186;p13"/>
          <p:cNvSpPr/>
          <p:nvPr/>
        </p:nvSpPr>
        <p:spPr>
          <a:xfrm rot="5400000" flipH="1">
            <a:off x="-393206" y="395206"/>
            <a:ext cx="6346209" cy="5576080"/>
          </a:xfrm>
          <a:prstGeom prst="rect">
            <a:avLst/>
          </a:prstGeom>
          <a:gradFill>
            <a:gsLst>
              <a:gs pos="0">
                <a:srgbClr val="000000">
                  <a:alpha val="0"/>
                </a:srgbClr>
              </a:gs>
              <a:gs pos="99000">
                <a:srgbClr val="156082">
                  <a:alpha val="0"/>
                </a:srgbClr>
              </a:gs>
              <a:gs pos="100000">
                <a:srgbClr val="156082">
                  <a:alpha val="0"/>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 name="Google Shape;187;p13"/>
          <p:cNvSpPr/>
          <p:nvPr/>
        </p:nvSpPr>
        <p:spPr>
          <a:xfrm rot="5400000" flipH="1">
            <a:off x="1528907" y="2818967"/>
            <a:ext cx="2501979" cy="5576080"/>
          </a:xfrm>
          <a:prstGeom prst="rect">
            <a:avLst/>
          </a:prstGeom>
          <a:gradFill>
            <a:gsLst>
              <a:gs pos="0">
                <a:srgbClr val="156082">
                  <a:alpha val="28235"/>
                </a:srgbClr>
              </a:gs>
              <a:gs pos="2000">
                <a:srgbClr val="156082">
                  <a:alpha val="28235"/>
                </a:srgbClr>
              </a:gs>
              <a:gs pos="100000">
                <a:srgbClr val="000000">
                  <a:alpha val="29411"/>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 name="Google Shape;188;p13"/>
          <p:cNvSpPr/>
          <p:nvPr/>
        </p:nvSpPr>
        <p:spPr>
          <a:xfrm rot="5400000" flipH="1">
            <a:off x="-425002" y="852793"/>
            <a:ext cx="6858001" cy="5152412"/>
          </a:xfrm>
          <a:prstGeom prst="rect">
            <a:avLst/>
          </a:prstGeom>
          <a:gradFill>
            <a:gsLst>
              <a:gs pos="0">
                <a:srgbClr val="000000">
                  <a:alpha val="0"/>
                </a:srgbClr>
              </a:gs>
              <a:gs pos="99000">
                <a:srgbClr val="156082">
                  <a:alpha val="10588"/>
                </a:srgbClr>
              </a:gs>
              <a:gs pos="100000">
                <a:srgbClr val="156082">
                  <a:alpha val="10588"/>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13"/>
          <p:cNvSpPr/>
          <p:nvPr/>
        </p:nvSpPr>
        <p:spPr>
          <a:xfrm rot="6097846">
            <a:off x="818753" y="1128497"/>
            <a:ext cx="4318303" cy="4318303"/>
          </a:xfrm>
          <a:prstGeom prst="ellipse">
            <a:avLst/>
          </a:prstGeom>
          <a:gradFill>
            <a:gsLst>
              <a:gs pos="0">
                <a:srgbClr val="156082">
                  <a:alpha val="0"/>
                </a:srgbClr>
              </a:gs>
              <a:gs pos="39000">
                <a:srgbClr val="156082">
                  <a:alpha val="0"/>
                </a:srgbClr>
              </a:gs>
              <a:gs pos="100000">
                <a:srgbClr val="43AFE2">
                  <a:alpha val="14509"/>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 name="Google Shape;190;p13"/>
          <p:cNvSpPr txBox="1"/>
          <p:nvPr/>
        </p:nvSpPr>
        <p:spPr>
          <a:xfrm>
            <a:off x="5688420" y="223284"/>
            <a:ext cx="5677186" cy="597224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300"/>
              <a:buFont typeface="Arial"/>
              <a:buNone/>
            </a:pPr>
            <a:r>
              <a:rPr lang="en-US" sz="1300" b="1" i="0" u="none" strike="noStrike" cap="none">
                <a:solidFill>
                  <a:schemeClr val="dk1"/>
                </a:solidFill>
                <a:latin typeface="Arial"/>
                <a:ea typeface="Arial"/>
                <a:cs typeface="Arial"/>
                <a:sym typeface="Arial"/>
              </a:rPr>
              <a:t>Improvements: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endParaRPr sz="1300" b="1" i="0" u="none" strike="noStrike" cap="none">
              <a:solidFill>
                <a:schemeClr val="dk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r>
              <a:rPr lang="en-US" sz="1300" b="1" i="0" u="none" strike="noStrike" cap="none">
                <a:solidFill>
                  <a:schemeClr val="dk1"/>
                </a:solidFill>
                <a:latin typeface="Arial"/>
                <a:ea typeface="Arial"/>
                <a:cs typeface="Arial"/>
                <a:sym typeface="Arial"/>
              </a:rPr>
              <a:t>Fast R-CNN (2015)</a:t>
            </a:r>
            <a:r>
              <a:rPr lang="en-US" sz="1300" b="0" i="0" u="none" strike="noStrike" cap="none">
                <a:solidFill>
                  <a:schemeClr val="dk1"/>
                </a:solidFill>
                <a:latin typeface="Arial"/>
                <a:ea typeface="Arial"/>
                <a:cs typeface="Arial"/>
                <a:sym typeface="Arial"/>
              </a:rPr>
              <a:t> eliminated redundant computations by processing the entire image through the CNN only once, generating a shared feature map. Instead of running the CNN separately for each region proposal, it uses Region of Interest  Pooling, reducing computation time and making detection 9× faster in training and 213× faster in inference than R-CNN.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r>
              <a:rPr lang="en-US" sz="1300" b="1" i="0" u="none" strike="noStrike" cap="none">
                <a:solidFill>
                  <a:schemeClr val="dk1"/>
                </a:solidFill>
                <a:latin typeface="Arial"/>
                <a:ea typeface="Arial"/>
                <a:cs typeface="Arial"/>
                <a:sym typeface="Arial"/>
              </a:rPr>
              <a:t>Faster R-CNN (2015)</a:t>
            </a:r>
            <a:r>
              <a:rPr lang="en-US" sz="1300" b="0" i="0" u="none" strike="noStrike" cap="none">
                <a:solidFill>
                  <a:schemeClr val="dk1"/>
                </a:solidFill>
                <a:latin typeface="Arial"/>
                <a:ea typeface="Arial"/>
                <a:cs typeface="Arial"/>
                <a:sym typeface="Arial"/>
              </a:rPr>
              <a:t> further improved efficiency by introducing the Region Proposal Network (RPN), which replaced Selective Search with an internal neural network to generate region proposals. This removed bottlenecks, reducing inference time to ~0.2 seconds per image, enabling real-time object detection.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r>
              <a:rPr lang="en-US" sz="1300" b="1" i="0" u="none" strike="noStrike" cap="none">
                <a:solidFill>
                  <a:schemeClr val="dk1"/>
                </a:solidFill>
                <a:latin typeface="Arial"/>
                <a:ea typeface="Arial"/>
                <a:cs typeface="Arial"/>
                <a:sym typeface="Arial"/>
              </a:rPr>
              <a:t>Limitations: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300"/>
              <a:buFont typeface="Arial"/>
              <a:buNone/>
            </a:pPr>
            <a:endParaRPr sz="1300" b="1" i="0" u="none" strike="noStrike" cap="none">
              <a:solidFill>
                <a:schemeClr val="dk1"/>
              </a:solidFill>
              <a:latin typeface="Arial"/>
              <a:ea typeface="Arial"/>
              <a:cs typeface="Arial"/>
              <a:sym typeface="Arial"/>
            </a:endParaRPr>
          </a:p>
          <a:p>
            <a:pPr marL="0" marR="0" lvl="0" indent="-82550" algn="l" rtl="0">
              <a:lnSpc>
                <a:spcPct val="90000"/>
              </a:lnSpc>
              <a:spcBef>
                <a:spcPts val="600"/>
              </a:spcBef>
              <a:spcAft>
                <a:spcPts val="0"/>
              </a:spcAft>
              <a:buClr>
                <a:schemeClr val="dk1"/>
              </a:buClr>
              <a:buSzPts val="1300"/>
              <a:buFont typeface="Arial"/>
              <a:buChar char="•"/>
            </a:pPr>
            <a:r>
              <a:rPr lang="en-US" sz="1300" b="1" i="0" u="none" strike="noStrike" cap="none">
                <a:solidFill>
                  <a:schemeClr val="dk1"/>
                </a:solidFill>
                <a:latin typeface="Arial"/>
                <a:ea typeface="Arial"/>
                <a:cs typeface="Arial"/>
                <a:sym typeface="Arial"/>
              </a:rPr>
              <a:t>Slow Processing Speed</a:t>
            </a:r>
            <a:r>
              <a:rPr lang="en-US" sz="1300" b="0" i="0" u="none" strike="noStrike" cap="none">
                <a:solidFill>
                  <a:schemeClr val="dk1"/>
                </a:solidFill>
                <a:latin typeface="Arial"/>
                <a:ea typeface="Arial"/>
                <a:cs typeface="Arial"/>
                <a:sym typeface="Arial"/>
              </a:rPr>
              <a:t> – R-CNN requires running the CNN separately for </a:t>
            </a:r>
            <a:r>
              <a:rPr lang="en-US" sz="1300" b="1" i="0" u="none" strike="noStrike" cap="none">
                <a:solidFill>
                  <a:schemeClr val="dk1"/>
                </a:solidFill>
                <a:latin typeface="Arial"/>
                <a:ea typeface="Arial"/>
                <a:cs typeface="Arial"/>
                <a:sym typeface="Arial"/>
              </a:rPr>
              <a:t>each region proposal (~2,000 per image)</a:t>
            </a:r>
            <a:r>
              <a:rPr lang="en-US" sz="1300" b="0" i="0" u="none" strike="noStrike" cap="none">
                <a:solidFill>
                  <a:schemeClr val="dk1"/>
                </a:solidFill>
                <a:latin typeface="Arial"/>
                <a:ea typeface="Arial"/>
                <a:cs typeface="Arial"/>
                <a:sym typeface="Arial"/>
              </a:rPr>
              <a:t>, making it computationally expensive and time-consuming (~47 seconds per image).</a:t>
            </a:r>
            <a:endParaRPr sz="1400" b="0" i="0" u="none" strike="noStrike" cap="none">
              <a:solidFill>
                <a:srgbClr val="000000"/>
              </a:solidFill>
              <a:latin typeface="Arial"/>
              <a:ea typeface="Arial"/>
              <a:cs typeface="Arial"/>
              <a:sym typeface="Arial"/>
            </a:endParaRPr>
          </a:p>
          <a:p>
            <a:pPr marL="0" marR="0" lvl="0" indent="-82550" algn="l" rtl="0">
              <a:lnSpc>
                <a:spcPct val="90000"/>
              </a:lnSpc>
              <a:spcBef>
                <a:spcPts val="600"/>
              </a:spcBef>
              <a:spcAft>
                <a:spcPts val="0"/>
              </a:spcAft>
              <a:buClr>
                <a:schemeClr val="dk1"/>
              </a:buClr>
              <a:buSzPts val="1300"/>
              <a:buFont typeface="Arial"/>
              <a:buChar char="•"/>
            </a:pPr>
            <a:r>
              <a:rPr lang="en-US" sz="1300" b="1" i="0" u="none" strike="noStrike" cap="none">
                <a:solidFill>
                  <a:schemeClr val="dk1"/>
                </a:solidFill>
                <a:latin typeface="Arial"/>
                <a:ea typeface="Arial"/>
                <a:cs typeface="Arial"/>
                <a:sym typeface="Arial"/>
              </a:rPr>
              <a:t>High Storage Requirements</a:t>
            </a:r>
            <a:r>
              <a:rPr lang="en-US" sz="1300" b="0" i="0" u="none" strike="noStrike" cap="none">
                <a:solidFill>
                  <a:schemeClr val="dk1"/>
                </a:solidFill>
                <a:latin typeface="Arial"/>
                <a:ea typeface="Arial"/>
                <a:cs typeface="Arial"/>
                <a:sym typeface="Arial"/>
              </a:rPr>
              <a:t> – The model extracts and stores feature maps for all region proposals, requiring significant memory space.</a:t>
            </a:r>
            <a:endParaRPr sz="1400" b="0" i="0" u="none" strike="noStrike" cap="none">
              <a:solidFill>
                <a:srgbClr val="000000"/>
              </a:solidFill>
              <a:latin typeface="Arial"/>
              <a:ea typeface="Arial"/>
              <a:cs typeface="Arial"/>
              <a:sym typeface="Arial"/>
            </a:endParaRPr>
          </a:p>
          <a:p>
            <a:pPr marL="0" marR="0" lvl="0" indent="-82550" algn="l" rtl="0">
              <a:lnSpc>
                <a:spcPct val="90000"/>
              </a:lnSpc>
              <a:spcBef>
                <a:spcPts val="600"/>
              </a:spcBef>
              <a:spcAft>
                <a:spcPts val="0"/>
              </a:spcAft>
              <a:buClr>
                <a:schemeClr val="dk1"/>
              </a:buClr>
              <a:buSzPts val="1300"/>
              <a:buFont typeface="Arial"/>
              <a:buChar char="•"/>
            </a:pPr>
            <a:r>
              <a:rPr lang="en-US" sz="1300" b="1" i="0" u="none" strike="noStrike" cap="none">
                <a:solidFill>
                  <a:schemeClr val="dk1"/>
                </a:solidFill>
                <a:latin typeface="Arial"/>
                <a:ea typeface="Arial"/>
                <a:cs typeface="Arial"/>
                <a:sym typeface="Arial"/>
              </a:rPr>
              <a:t>Not Suitable for Real-Time Applications</a:t>
            </a:r>
            <a:r>
              <a:rPr lang="en-US" sz="1300" b="0" i="0" u="none" strike="noStrike" cap="none">
                <a:solidFill>
                  <a:schemeClr val="dk1"/>
                </a:solidFill>
                <a:latin typeface="Arial"/>
                <a:ea typeface="Arial"/>
                <a:cs typeface="Arial"/>
                <a:sym typeface="Arial"/>
              </a:rPr>
              <a:t> – Due to its high computational cost, R-CNN cannot be used in applications requiring fast detection.</a:t>
            </a:r>
            <a:endParaRPr sz="1400" b="0" i="0" u="none" strike="noStrike" cap="none">
              <a:solidFill>
                <a:srgbClr val="000000"/>
              </a:solidFill>
              <a:latin typeface="Arial"/>
              <a:ea typeface="Arial"/>
              <a:cs typeface="Arial"/>
              <a:sym typeface="Arial"/>
            </a:endParaRPr>
          </a:p>
        </p:txBody>
      </p:sp>
      <p:pic>
        <p:nvPicPr>
          <p:cNvPr id="191" name="Google Shape;191;p13" descr="A diagram of a structure&#10;&#10;Description automatically generated"/>
          <p:cNvPicPr preferRelativeResize="0"/>
          <p:nvPr/>
        </p:nvPicPr>
        <p:blipFill rotWithShape="1">
          <a:blip r:embed="rId3">
            <a:alphaModFix/>
          </a:blip>
          <a:srcRect/>
          <a:stretch/>
        </p:blipFill>
        <p:spPr>
          <a:xfrm>
            <a:off x="20748" y="139648"/>
            <a:ext cx="5511165" cy="2312004"/>
          </a:xfrm>
          <a:prstGeom prst="rect">
            <a:avLst/>
          </a:prstGeom>
          <a:noFill/>
          <a:ln>
            <a:noFill/>
          </a:ln>
        </p:spPr>
      </p:pic>
      <p:pic>
        <p:nvPicPr>
          <p:cNvPr id="192" name="Google Shape;192;p13" descr="A diagram of a computer model&#10;&#10;Description automatically generated"/>
          <p:cNvPicPr preferRelativeResize="0"/>
          <p:nvPr/>
        </p:nvPicPr>
        <p:blipFill rotWithShape="1">
          <a:blip r:embed="rId4">
            <a:alphaModFix/>
          </a:blip>
          <a:srcRect/>
          <a:stretch/>
        </p:blipFill>
        <p:spPr>
          <a:xfrm>
            <a:off x="1" y="2445027"/>
            <a:ext cx="5567936" cy="2544227"/>
          </a:xfrm>
          <a:prstGeom prst="rect">
            <a:avLst/>
          </a:prstGeom>
          <a:noFill/>
          <a:ln>
            <a:noFill/>
          </a:ln>
        </p:spPr>
      </p:pic>
      <p:pic>
        <p:nvPicPr>
          <p:cNvPr id="193" name="Google Shape;193;p13"/>
          <p:cNvPicPr preferRelativeResize="0"/>
          <p:nvPr/>
        </p:nvPicPr>
        <p:blipFill rotWithShape="1">
          <a:blip r:embed="rId5">
            <a:alphaModFix/>
          </a:blip>
          <a:srcRect/>
          <a:stretch/>
        </p:blipFill>
        <p:spPr>
          <a:xfrm>
            <a:off x="20748" y="4989254"/>
            <a:ext cx="5547189" cy="1808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EBDB-3A49-FE3E-552B-4ECC93B59A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D0B0CB0-C097-502D-C7D1-5000DDB11E9B}"/>
              </a:ext>
            </a:extLst>
          </p:cNvPr>
          <p:cNvSpPr>
            <a:spLocks noGrp="1"/>
          </p:cNvSpPr>
          <p:nvPr>
            <p:ph type="title"/>
          </p:nvPr>
        </p:nvSpPr>
        <p:spPr>
          <a:xfrm>
            <a:off x="243840" y="2548255"/>
            <a:ext cx="10515600" cy="1325563"/>
          </a:xfrm>
        </p:spPr>
        <p:txBody>
          <a:bodyPr/>
          <a:lstStyle/>
          <a:p>
            <a:pPr algn="ctr"/>
            <a:r>
              <a:rPr lang="en-US" sz="4400" b="0" i="0" u="none" strike="noStrike" cap="none" dirty="0">
                <a:solidFill>
                  <a:schemeClr val="dk1"/>
                </a:solidFill>
                <a:latin typeface="Arial"/>
                <a:ea typeface="Arial"/>
                <a:cs typeface="Arial"/>
                <a:sym typeface="Arial"/>
              </a:rPr>
              <a:t>Sandeep Borwal</a:t>
            </a:r>
            <a:endParaRPr lang="en-US" dirty="0"/>
          </a:p>
        </p:txBody>
      </p:sp>
    </p:spTree>
    <p:extLst>
      <p:ext uri="{BB962C8B-B14F-4D97-AF65-F5344CB8AC3E}">
        <p14:creationId xmlns:p14="http://schemas.microsoft.com/office/powerpoint/2010/main" val="270142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5"/>
          <p:cNvSpPr txBox="1">
            <a:spLocks noGrp="1"/>
          </p:cNvSpPr>
          <p:nvPr>
            <p:ph type="ctrTitle"/>
          </p:nvPr>
        </p:nvSpPr>
        <p:spPr>
          <a:xfrm>
            <a:off x="1112520" y="162244"/>
            <a:ext cx="9144000" cy="67595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lay"/>
              <a:buNone/>
            </a:pPr>
            <a:r>
              <a:rPr lang="en-US"/>
              <a:t>Word2Vec</a:t>
            </a:r>
            <a:endParaRPr/>
          </a:p>
        </p:txBody>
      </p:sp>
      <p:sp>
        <p:nvSpPr>
          <p:cNvPr id="199" name="Google Shape;199;p5"/>
          <p:cNvSpPr txBox="1">
            <a:spLocks noGrp="1"/>
          </p:cNvSpPr>
          <p:nvPr>
            <p:ph type="subTitle" idx="1"/>
          </p:nvPr>
        </p:nvSpPr>
        <p:spPr>
          <a:xfrm>
            <a:off x="523874" y="838199"/>
            <a:ext cx="5377703" cy="5762625"/>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242424"/>
              </a:buClr>
              <a:buSzPts val="1400"/>
              <a:buFont typeface="Noto Sans Symbols"/>
              <a:buChar char="✔"/>
            </a:pPr>
            <a:r>
              <a:rPr lang="en-US" sz="1400">
                <a:solidFill>
                  <a:srgbClr val="242424"/>
                </a:solidFill>
                <a:latin typeface="Times New Roman"/>
                <a:ea typeface="Times New Roman"/>
                <a:cs typeface="Times New Roman"/>
                <a:sym typeface="Times New Roman"/>
              </a:rPr>
              <a:t>Word2Vec is a word embedding technique introduced by </a:t>
            </a:r>
            <a:r>
              <a:rPr lang="en-US" sz="1400" b="1">
                <a:solidFill>
                  <a:srgbClr val="242424"/>
                </a:solidFill>
                <a:latin typeface="Times New Roman"/>
                <a:ea typeface="Times New Roman"/>
                <a:cs typeface="Times New Roman"/>
                <a:sym typeface="Times New Roman"/>
              </a:rPr>
              <a:t>Mikolov et al. at Google in 2013.</a:t>
            </a:r>
            <a:endParaRPr b="1"/>
          </a:p>
          <a:p>
            <a:pPr marL="285750" lvl="0" indent="-285750" algn="l" rtl="0">
              <a:lnSpc>
                <a:spcPct val="100000"/>
              </a:lnSpc>
              <a:spcBef>
                <a:spcPts val="0"/>
              </a:spcBef>
              <a:spcAft>
                <a:spcPts val="0"/>
              </a:spcAft>
              <a:buClr>
                <a:srgbClr val="242424"/>
              </a:buClr>
              <a:buSzPts val="1400"/>
              <a:buFont typeface="Noto Sans Symbols"/>
              <a:buChar char="✔"/>
            </a:pPr>
            <a:r>
              <a:rPr lang="en-US" sz="1400">
                <a:solidFill>
                  <a:srgbClr val="242424"/>
                </a:solidFill>
                <a:latin typeface="Times New Roman"/>
                <a:ea typeface="Times New Roman"/>
                <a:cs typeface="Times New Roman"/>
                <a:sym typeface="Times New Roman"/>
              </a:rPr>
              <a:t>Converts words into numerical representations (</a:t>
            </a:r>
            <a:r>
              <a:rPr lang="en-US" sz="1400" b="1">
                <a:solidFill>
                  <a:srgbClr val="242424"/>
                </a:solidFill>
                <a:latin typeface="Times New Roman"/>
                <a:ea typeface="Times New Roman"/>
                <a:cs typeface="Times New Roman"/>
                <a:sym typeface="Times New Roman"/>
              </a:rPr>
              <a:t>vectors</a:t>
            </a:r>
            <a:r>
              <a:rPr lang="en-US" sz="1400">
                <a:solidFill>
                  <a:srgbClr val="242424"/>
                </a:solidFill>
                <a:latin typeface="Times New Roman"/>
                <a:ea typeface="Times New Roman"/>
                <a:cs typeface="Times New Roman"/>
                <a:sym typeface="Times New Roman"/>
              </a:rPr>
              <a:t>) to capture the meaning of words based on their usage in sentences.</a:t>
            </a:r>
            <a:endParaRPr/>
          </a:p>
          <a:p>
            <a:pPr marL="285750" lvl="0" indent="-285750" algn="l" rtl="0">
              <a:lnSpc>
                <a:spcPct val="100000"/>
              </a:lnSpc>
              <a:spcBef>
                <a:spcPts val="0"/>
              </a:spcBef>
              <a:spcAft>
                <a:spcPts val="0"/>
              </a:spcAft>
              <a:buClr>
                <a:srgbClr val="242424"/>
              </a:buClr>
              <a:buSzPts val="1400"/>
              <a:buFont typeface="Noto Sans Symbols"/>
              <a:buChar char="✔"/>
            </a:pPr>
            <a:r>
              <a:rPr lang="en-US" sz="1400">
                <a:solidFill>
                  <a:srgbClr val="242424"/>
                </a:solidFill>
                <a:latin typeface="Times New Roman"/>
                <a:ea typeface="Times New Roman"/>
                <a:cs typeface="Times New Roman"/>
                <a:sym typeface="Times New Roman"/>
              </a:rPr>
              <a:t>Helps understand </a:t>
            </a:r>
            <a:r>
              <a:rPr lang="en-US" sz="1400" b="1">
                <a:solidFill>
                  <a:srgbClr val="242424"/>
                </a:solidFill>
                <a:latin typeface="Times New Roman"/>
                <a:ea typeface="Times New Roman"/>
                <a:cs typeface="Times New Roman"/>
                <a:sym typeface="Times New Roman"/>
              </a:rPr>
              <a:t>semantic</a:t>
            </a:r>
            <a:r>
              <a:rPr lang="en-US" sz="1400">
                <a:solidFill>
                  <a:srgbClr val="242424"/>
                </a:solidFill>
                <a:latin typeface="Times New Roman"/>
                <a:ea typeface="Times New Roman"/>
                <a:cs typeface="Times New Roman"/>
                <a:sym typeface="Times New Roman"/>
              </a:rPr>
              <a:t> (meaning-based) and </a:t>
            </a:r>
            <a:r>
              <a:rPr lang="en-US" sz="1400" b="1">
                <a:solidFill>
                  <a:srgbClr val="242424"/>
                </a:solidFill>
                <a:latin typeface="Times New Roman"/>
                <a:ea typeface="Times New Roman"/>
                <a:cs typeface="Times New Roman"/>
                <a:sym typeface="Times New Roman"/>
              </a:rPr>
              <a:t>syntactic</a:t>
            </a:r>
            <a:r>
              <a:rPr lang="en-US" sz="1400">
                <a:solidFill>
                  <a:srgbClr val="242424"/>
                </a:solidFill>
                <a:latin typeface="Times New Roman"/>
                <a:ea typeface="Times New Roman"/>
                <a:cs typeface="Times New Roman"/>
                <a:sym typeface="Times New Roman"/>
              </a:rPr>
              <a:t> (structure-based) relationships between words.</a:t>
            </a:r>
            <a:endParaRPr sz="1400">
              <a:solidFill>
                <a:srgbClr val="242424"/>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242424"/>
              </a:buClr>
              <a:buSzPts val="1400"/>
              <a:buFont typeface="Noto Sans Symbols"/>
              <a:buChar char="✔"/>
            </a:pPr>
            <a:r>
              <a:rPr lang="en-US" sz="1400">
                <a:solidFill>
                  <a:srgbClr val="242424"/>
                </a:solidFill>
                <a:latin typeface="Times New Roman"/>
                <a:ea typeface="Times New Roman"/>
                <a:cs typeface="Times New Roman"/>
                <a:sym typeface="Times New Roman"/>
              </a:rPr>
              <a:t>Words with similar meanings are </a:t>
            </a:r>
            <a:r>
              <a:rPr lang="en-US" sz="1400" b="1">
                <a:solidFill>
                  <a:srgbClr val="242424"/>
                </a:solidFill>
                <a:latin typeface="Times New Roman"/>
                <a:ea typeface="Times New Roman"/>
                <a:cs typeface="Times New Roman"/>
                <a:sym typeface="Times New Roman"/>
              </a:rPr>
              <a:t>positioned closer </a:t>
            </a:r>
            <a:r>
              <a:rPr lang="en-US" sz="1400">
                <a:solidFill>
                  <a:srgbClr val="242424"/>
                </a:solidFill>
                <a:latin typeface="Times New Roman"/>
                <a:ea typeface="Times New Roman"/>
                <a:cs typeface="Times New Roman"/>
                <a:sym typeface="Times New Roman"/>
              </a:rPr>
              <a:t>together in a multi-dimensional space.</a:t>
            </a:r>
            <a:endParaRPr/>
          </a:p>
          <a:p>
            <a:pPr marL="285750" lvl="0" indent="-285750" algn="l" rtl="0">
              <a:lnSpc>
                <a:spcPct val="100000"/>
              </a:lnSpc>
              <a:spcBef>
                <a:spcPts val="0"/>
              </a:spcBef>
              <a:spcAft>
                <a:spcPts val="0"/>
              </a:spcAft>
              <a:buClr>
                <a:srgbClr val="242424"/>
              </a:buClr>
              <a:buSzPts val="1400"/>
              <a:buFont typeface="Noto Sans Symbols"/>
              <a:buChar char="✔"/>
            </a:pPr>
            <a:r>
              <a:rPr lang="en-US" sz="1400">
                <a:solidFill>
                  <a:srgbClr val="242424"/>
                </a:solidFill>
                <a:latin typeface="Times New Roman"/>
                <a:ea typeface="Times New Roman"/>
                <a:cs typeface="Times New Roman"/>
                <a:sym typeface="Times New Roman"/>
              </a:rPr>
              <a:t>Vector representation -&gt; Vector("king")=[0.21,−0.56,0.33,0.89,−0.47]</a:t>
            </a:r>
            <a:endParaRPr/>
          </a:p>
          <a:p>
            <a:pPr marL="285750" lvl="0" indent="-196850" algn="l" rtl="0">
              <a:lnSpc>
                <a:spcPct val="100000"/>
              </a:lnSpc>
              <a:spcBef>
                <a:spcPts val="0"/>
              </a:spcBef>
              <a:spcAft>
                <a:spcPts val="0"/>
              </a:spcAft>
              <a:buClr>
                <a:schemeClr val="dk1"/>
              </a:buClr>
              <a:buSzPts val="1400"/>
              <a:buFont typeface="Noto Sans Symbols"/>
              <a:buNone/>
            </a:pPr>
            <a:endParaRPr sz="1400">
              <a:solidFill>
                <a:srgbClr val="242424"/>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400"/>
              <a:buNone/>
            </a:pPr>
            <a:r>
              <a:rPr lang="en-US" sz="1400" b="1">
                <a:solidFill>
                  <a:srgbClr val="242424"/>
                </a:solidFill>
                <a:latin typeface="Times New Roman"/>
                <a:ea typeface="Times New Roman"/>
                <a:cs typeface="Times New Roman"/>
                <a:sym typeface="Times New Roman"/>
              </a:rPr>
              <a:t>Solving word analogies </a:t>
            </a:r>
            <a:endParaRPr/>
          </a:p>
          <a:p>
            <a:pPr marL="0" lvl="0" indent="0" algn="ctr" rtl="0">
              <a:lnSpc>
                <a:spcPct val="100000"/>
              </a:lnSpc>
              <a:spcBef>
                <a:spcPts val="0"/>
              </a:spcBef>
              <a:spcAft>
                <a:spcPts val="0"/>
              </a:spcAft>
              <a:buClr>
                <a:schemeClr val="dk1"/>
              </a:buClr>
              <a:buSzPts val="1400"/>
              <a:buNone/>
            </a:pPr>
            <a:endParaRPr sz="1400">
              <a:solidFill>
                <a:srgbClr val="242424"/>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chemeClr val="dk1"/>
              </a:buClr>
              <a:buSzPts val="1400"/>
              <a:buFont typeface="Noto Sans Symbols"/>
              <a:buChar char="❑"/>
            </a:pPr>
            <a:r>
              <a:rPr lang="en-US" sz="1400">
                <a:solidFill>
                  <a:srgbClr val="242424"/>
                </a:solidFill>
                <a:latin typeface="Times New Roman"/>
                <a:ea typeface="Times New Roman"/>
                <a:cs typeface="Times New Roman"/>
                <a:sym typeface="Times New Roman"/>
              </a:rPr>
              <a:t> "King" - "Man" + "Woman" = "Queen“</a:t>
            </a:r>
            <a:endParaRPr/>
          </a:p>
          <a:p>
            <a:pPr marL="0" lvl="0" indent="0" algn="l" rtl="0">
              <a:lnSpc>
                <a:spcPct val="100000"/>
              </a:lnSpc>
              <a:spcBef>
                <a:spcPts val="0"/>
              </a:spcBef>
              <a:spcAft>
                <a:spcPts val="0"/>
              </a:spcAft>
              <a:buClr>
                <a:schemeClr val="dk1"/>
              </a:buClr>
              <a:buSzPts val="1400"/>
              <a:buNone/>
            </a:pPr>
            <a:endParaRPr sz="140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None/>
            </a:pPr>
            <a:r>
              <a:rPr lang="en-US" sz="1400">
                <a:solidFill>
                  <a:srgbClr val="242424"/>
                </a:solidFill>
                <a:latin typeface="Times New Roman"/>
                <a:ea typeface="Times New Roman"/>
                <a:cs typeface="Times New Roman"/>
                <a:sym typeface="Times New Roman"/>
              </a:rPr>
              <a:t>Mathematically, the model calculates:</a:t>
            </a:r>
            <a:endParaRPr/>
          </a:p>
          <a:p>
            <a:pPr marL="0" lvl="0" indent="0" algn="l" rtl="0">
              <a:lnSpc>
                <a:spcPct val="100000"/>
              </a:lnSpc>
              <a:spcBef>
                <a:spcPts val="0"/>
              </a:spcBef>
              <a:spcAft>
                <a:spcPts val="0"/>
              </a:spcAft>
              <a:buClr>
                <a:schemeClr val="dk1"/>
              </a:buClr>
              <a:buSzPts val="1400"/>
              <a:buNone/>
            </a:pPr>
            <a:r>
              <a:rPr lang="en-US" sz="1400">
                <a:solidFill>
                  <a:srgbClr val="242424"/>
                </a:solidFill>
                <a:latin typeface="Times New Roman"/>
                <a:ea typeface="Times New Roman"/>
                <a:cs typeface="Times New Roman"/>
                <a:sym typeface="Times New Roman"/>
              </a:rPr>
              <a:t>Vector("king")−Vector("man")+Vector("woman")≈Vector("queen")</a:t>
            </a:r>
            <a:endParaRPr/>
          </a:p>
          <a:p>
            <a:pPr marL="0" lvl="0" indent="0" algn="l" rtl="0">
              <a:lnSpc>
                <a:spcPct val="100000"/>
              </a:lnSpc>
              <a:spcBef>
                <a:spcPts val="0"/>
              </a:spcBef>
              <a:spcAft>
                <a:spcPts val="0"/>
              </a:spcAft>
              <a:buClr>
                <a:schemeClr val="dk1"/>
              </a:buClr>
              <a:buSzPts val="1400"/>
              <a:buNone/>
            </a:pPr>
            <a:endParaRPr sz="1400">
              <a:solidFill>
                <a:srgbClr val="242424"/>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400"/>
              <a:buNone/>
            </a:pPr>
            <a:endParaRPr sz="1400" b="1">
              <a:solidFill>
                <a:srgbClr val="242424"/>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400"/>
              <a:buNone/>
            </a:pPr>
            <a:r>
              <a:rPr lang="en-US" sz="1400" b="1">
                <a:solidFill>
                  <a:srgbClr val="242424"/>
                </a:solidFill>
                <a:latin typeface="Times New Roman"/>
                <a:ea typeface="Times New Roman"/>
                <a:cs typeface="Times New Roman"/>
                <a:sym typeface="Times New Roman"/>
              </a:rPr>
              <a:t>Clustering Similar Words</a:t>
            </a:r>
            <a:endParaRPr sz="1400" b="1">
              <a:solidFill>
                <a:srgbClr val="242424"/>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chemeClr val="dk1"/>
              </a:buClr>
              <a:buSzPts val="1400"/>
              <a:buFont typeface="Noto Sans Symbols"/>
              <a:buChar char="❑"/>
            </a:pPr>
            <a:r>
              <a:rPr lang="en-US" sz="1400">
                <a:solidFill>
                  <a:srgbClr val="242424"/>
                </a:solidFill>
                <a:latin typeface="Times New Roman"/>
                <a:ea typeface="Times New Roman"/>
                <a:cs typeface="Times New Roman"/>
                <a:sym typeface="Times New Roman"/>
              </a:rPr>
              <a:t>🐶 (dog, puppy, canine, pet, husky)</a:t>
            </a:r>
            <a:endParaRPr/>
          </a:p>
          <a:p>
            <a:pPr marL="285750" lvl="0" indent="-285750" algn="l" rtl="0">
              <a:lnSpc>
                <a:spcPct val="100000"/>
              </a:lnSpc>
              <a:spcBef>
                <a:spcPts val="0"/>
              </a:spcBef>
              <a:spcAft>
                <a:spcPts val="0"/>
              </a:spcAft>
              <a:buClr>
                <a:schemeClr val="dk1"/>
              </a:buClr>
              <a:buSzPts val="1400"/>
              <a:buFont typeface="Noto Sans Symbols"/>
              <a:buChar char="❑"/>
            </a:pPr>
            <a:r>
              <a:rPr lang="en-US" sz="1400">
                <a:solidFill>
                  <a:srgbClr val="242424"/>
                </a:solidFill>
                <a:latin typeface="Times New Roman"/>
                <a:ea typeface="Times New Roman"/>
                <a:cs typeface="Times New Roman"/>
                <a:sym typeface="Times New Roman"/>
              </a:rPr>
              <a:t>🐱 (cat, kitten, feline, pet, Persian)</a:t>
            </a:r>
            <a:endParaRPr/>
          </a:p>
          <a:p>
            <a:pPr marL="285750" lvl="0" indent="-285750" algn="l" rtl="0">
              <a:lnSpc>
                <a:spcPct val="100000"/>
              </a:lnSpc>
              <a:spcBef>
                <a:spcPts val="0"/>
              </a:spcBef>
              <a:spcAft>
                <a:spcPts val="0"/>
              </a:spcAft>
              <a:buClr>
                <a:schemeClr val="dk1"/>
              </a:buClr>
              <a:buSzPts val="1400"/>
              <a:buFont typeface="Noto Sans Symbols"/>
              <a:buChar char="❑"/>
            </a:pPr>
            <a:r>
              <a:rPr lang="en-US" sz="1400">
                <a:solidFill>
                  <a:srgbClr val="242424"/>
                </a:solidFill>
                <a:latin typeface="Times New Roman"/>
                <a:ea typeface="Times New Roman"/>
                <a:cs typeface="Times New Roman"/>
                <a:sym typeface="Times New Roman"/>
              </a:rPr>
              <a:t>🚗 (car, vehicle, automobile, sedan, Tesla)</a:t>
            </a:r>
            <a:endParaRPr/>
          </a:p>
        </p:txBody>
      </p:sp>
      <p:sp>
        <p:nvSpPr>
          <p:cNvPr id="200" name="Google Shape;200;p5"/>
          <p:cNvSpPr txBox="1"/>
          <p:nvPr/>
        </p:nvSpPr>
        <p:spPr>
          <a:xfrm>
            <a:off x="5543549" y="933132"/>
            <a:ext cx="6248401" cy="5762625"/>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Word2Vec Architectures:-</a:t>
            </a:r>
            <a:endParaRPr sz="1400" b="0" i="0" u="none" strike="noStrike" cap="none">
              <a:solidFill>
                <a:srgbClr val="000000"/>
              </a:solidFill>
              <a:latin typeface="Arial"/>
              <a:ea typeface="Arial"/>
              <a:cs typeface="Arial"/>
              <a:sym typeface="Arial"/>
            </a:endParaRPr>
          </a:p>
          <a:p>
            <a:pPr marL="457200" marR="0" lvl="1"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Continuous Bag of Words (CBOW)</a:t>
            </a:r>
            <a:r>
              <a:rPr lang="en-US" sz="18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914400" marR="0" lvl="2" indent="-1143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model </a:t>
            </a:r>
            <a:r>
              <a:rPr lang="en-US" sz="1800" b="1" i="0" u="none" strike="noStrike" cap="none">
                <a:solidFill>
                  <a:schemeClr val="dk1"/>
                </a:solidFill>
                <a:latin typeface="Times New Roman"/>
                <a:ea typeface="Times New Roman"/>
                <a:cs typeface="Times New Roman"/>
                <a:sym typeface="Times New Roman"/>
              </a:rPr>
              <a:t>predicts the target word</a:t>
            </a:r>
            <a:r>
              <a:rPr lang="en-US" sz="1800" b="0" i="0" u="none" strike="noStrike" cap="none">
                <a:solidFill>
                  <a:schemeClr val="dk1"/>
                </a:solidFill>
                <a:latin typeface="Times New Roman"/>
                <a:ea typeface="Times New Roman"/>
                <a:cs typeface="Times New Roman"/>
                <a:sym typeface="Times New Roman"/>
              </a:rPr>
              <a:t> from its </a:t>
            </a:r>
            <a:r>
              <a:rPr lang="en-US" sz="1800" b="1" i="0" u="none" strike="noStrike" cap="none">
                <a:solidFill>
                  <a:schemeClr val="dk1"/>
                </a:solidFill>
                <a:latin typeface="Times New Roman"/>
                <a:ea typeface="Times New Roman"/>
                <a:cs typeface="Times New Roman"/>
                <a:sym typeface="Times New Roman"/>
              </a:rPr>
              <a:t>surrounding</a:t>
            </a:r>
            <a:r>
              <a:rPr lang="en-US" sz="1800" b="0" i="0" u="none" strike="noStrike" cap="none">
                <a:solidFill>
                  <a:schemeClr val="dk1"/>
                </a:solidFill>
                <a:latin typeface="Times New Roman"/>
                <a:ea typeface="Times New Roman"/>
                <a:cs typeface="Times New Roman"/>
                <a:sym typeface="Times New Roman"/>
              </a:rPr>
              <a:t> context words.</a:t>
            </a:r>
            <a:endParaRPr sz="1800" b="0" i="0" u="none" strike="noStrike" cap="none">
              <a:solidFill>
                <a:schemeClr val="dk1"/>
              </a:solidFill>
              <a:latin typeface="Times New Roman"/>
              <a:ea typeface="Times New Roman"/>
              <a:cs typeface="Times New Roman"/>
              <a:sym typeface="Times New Roman"/>
            </a:endParaRPr>
          </a:p>
          <a:p>
            <a:pPr marL="914400" marR="0" lvl="2" indent="-1143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“The cat sat on the mat,”  - model will take “The”, “sat”, “on”, “the”, “mat” as context and predict the word “</a:t>
            </a:r>
            <a:r>
              <a:rPr lang="en-US" sz="1800" b="1" i="0" u="none" strike="noStrike" cap="none">
                <a:solidFill>
                  <a:schemeClr val="dk1"/>
                </a:solidFill>
                <a:latin typeface="Times New Roman"/>
                <a:ea typeface="Times New Roman"/>
                <a:cs typeface="Times New Roman"/>
                <a:sym typeface="Times New Roman"/>
              </a:rPr>
              <a:t>cat</a:t>
            </a:r>
            <a:r>
              <a:rPr lang="en-US" sz="18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457200" marR="0" lvl="1"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Skip-Gram:- </a:t>
            </a:r>
            <a:endParaRPr sz="1400" b="0" i="0" u="none" strike="noStrike" cap="none">
              <a:solidFill>
                <a:srgbClr val="000000"/>
              </a:solidFill>
              <a:latin typeface="Arial"/>
              <a:ea typeface="Arial"/>
              <a:cs typeface="Arial"/>
              <a:sym typeface="Arial"/>
            </a:endParaRPr>
          </a:p>
          <a:p>
            <a:pPr marL="914400" marR="0" lvl="2" indent="-1143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works in the opposite way of CBOW</a:t>
            </a:r>
            <a:endParaRPr sz="1800" b="1" i="0" u="none" strike="noStrike" cap="none">
              <a:solidFill>
                <a:schemeClr val="dk1"/>
              </a:solidFill>
              <a:latin typeface="Times New Roman"/>
              <a:ea typeface="Times New Roman"/>
              <a:cs typeface="Times New Roman"/>
              <a:sym typeface="Times New Roman"/>
            </a:endParaRPr>
          </a:p>
          <a:p>
            <a:pPr marL="914400" marR="0" lvl="2"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predicts the surrounding context words from a target word</a:t>
            </a:r>
            <a:endParaRPr sz="1800" b="1" i="0" u="none" strike="noStrike" cap="none">
              <a:solidFill>
                <a:schemeClr val="dk1"/>
              </a:solidFill>
              <a:latin typeface="Times New Roman"/>
              <a:ea typeface="Times New Roman"/>
              <a:cs typeface="Times New Roman"/>
              <a:sym typeface="Times New Roman"/>
            </a:endParaRPr>
          </a:p>
          <a:p>
            <a:pPr marL="914400" marR="0" lvl="2" indent="-1143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model will take “cat” as the input and predict “The”, “sat”, “on”, “the”, “mat”</a:t>
            </a:r>
            <a:endParaRPr sz="1800" b="1" i="0" u="none" strike="noStrike" cap="none">
              <a:solidFill>
                <a:schemeClr val="dk1"/>
              </a:solidFill>
              <a:latin typeface="Times New Roman"/>
              <a:ea typeface="Times New Roman"/>
              <a:cs typeface="Times New Roman"/>
              <a:sym typeface="Times New Roman"/>
            </a:endParaRPr>
          </a:p>
          <a:p>
            <a:pPr marL="914400" marR="0" lvl="2" indent="-1143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It’s computationally more expensive than the CBOW model due to its task of predicting multiple context words</a:t>
            </a: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600"/>
              <a:buFont typeface="Arial"/>
              <a:buNone/>
            </a:pPr>
            <a:endParaRPr sz="600" b="0" i="0" u="none" strike="noStrike" cap="none">
              <a:solidFill>
                <a:schemeClr val="dk1"/>
              </a:solidFill>
              <a:latin typeface="Arial"/>
              <a:ea typeface="Arial"/>
              <a:cs typeface="Arial"/>
              <a:sym typeface="Arial"/>
            </a:endParaRPr>
          </a:p>
        </p:txBody>
      </p:sp>
      <p:pic>
        <p:nvPicPr>
          <p:cNvPr id="201" name="Google Shape;201;p5" descr="nlp-word2vec-python"/>
          <p:cNvPicPr preferRelativeResize="0"/>
          <p:nvPr/>
        </p:nvPicPr>
        <p:blipFill rotWithShape="1">
          <a:blip r:embed="rId3">
            <a:alphaModFix/>
          </a:blip>
          <a:srcRect/>
          <a:stretch/>
        </p:blipFill>
        <p:spPr>
          <a:xfrm>
            <a:off x="6414246" y="4598894"/>
            <a:ext cx="5377703" cy="20019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685800" y="209550"/>
            <a:ext cx="10515600" cy="5381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Play"/>
              <a:buNone/>
            </a:pPr>
            <a:r>
              <a:rPr lang="en-US"/>
              <a:t>Model &amp; Parameters</a:t>
            </a:r>
            <a:endParaRPr/>
          </a:p>
        </p:txBody>
      </p:sp>
      <p:sp>
        <p:nvSpPr>
          <p:cNvPr id="207" name="Google Shape;207;p6"/>
          <p:cNvSpPr txBox="1">
            <a:spLocks noGrp="1"/>
          </p:cNvSpPr>
          <p:nvPr>
            <p:ph type="body" idx="1"/>
          </p:nvPr>
        </p:nvSpPr>
        <p:spPr>
          <a:xfrm>
            <a:off x="485775" y="747713"/>
            <a:ext cx="10515600" cy="966788"/>
          </a:xfrm>
          <a:prstGeom prst="rect">
            <a:avLst/>
          </a:prstGeom>
          <a:noFill/>
          <a:ln>
            <a:noFill/>
          </a:ln>
        </p:spPr>
        <p:txBody>
          <a:bodyPr spcFirstLastPara="1" wrap="square" lIns="91425" tIns="45700" rIns="91425" bIns="45700" anchor="t" anchorCtr="0">
            <a:normAutofit lnSpcReduction="10000"/>
          </a:bodyPr>
          <a:lstStyle/>
          <a:p>
            <a:pPr marL="914400" lvl="2" indent="0" algn="l" rtl="0">
              <a:lnSpc>
                <a:spcPct val="90000"/>
              </a:lnSpc>
              <a:spcBef>
                <a:spcPts val="0"/>
              </a:spcBef>
              <a:spcAft>
                <a:spcPts val="0"/>
              </a:spcAft>
              <a:buClr>
                <a:schemeClr val="dk1"/>
              </a:buClr>
              <a:buSzPts val="2000"/>
              <a:buNone/>
            </a:pPr>
            <a:r>
              <a:rPr lang="en-US"/>
              <a:t>sentences = [sentence.split() for sentence in data]</a:t>
            </a:r>
            <a:endParaRPr/>
          </a:p>
          <a:p>
            <a:pPr marL="914400" lvl="2" indent="0" algn="l" rtl="0">
              <a:lnSpc>
                <a:spcPct val="90000"/>
              </a:lnSpc>
              <a:spcBef>
                <a:spcPts val="500"/>
              </a:spcBef>
              <a:spcAft>
                <a:spcPts val="0"/>
              </a:spcAft>
              <a:buClr>
                <a:schemeClr val="dk1"/>
              </a:buClr>
              <a:buSzPts val="2000"/>
              <a:buNone/>
            </a:pPr>
            <a:r>
              <a:rPr lang="en-US"/>
              <a:t>w2v_model = Word2Vec(sentences, vector_size=100, window=5, min_count=5, workers=4)</a:t>
            </a:r>
            <a:endParaRPr/>
          </a:p>
          <a:p>
            <a:pPr marL="914400" lvl="2" indent="0" algn="l" rtl="0">
              <a:lnSpc>
                <a:spcPct val="90000"/>
              </a:lnSpc>
              <a:spcBef>
                <a:spcPts val="500"/>
              </a:spcBef>
              <a:spcAft>
                <a:spcPts val="0"/>
              </a:spcAft>
              <a:buClr>
                <a:schemeClr val="dk1"/>
              </a:buClr>
              <a:buSzPts val="2000"/>
              <a:buNone/>
            </a:pPr>
            <a:endParaRPr/>
          </a:p>
        </p:txBody>
      </p:sp>
      <p:sp>
        <p:nvSpPr>
          <p:cNvPr id="208" name="Google Shape;208;p6"/>
          <p:cNvSpPr txBox="1"/>
          <p:nvPr/>
        </p:nvSpPr>
        <p:spPr>
          <a:xfrm>
            <a:off x="6096000" y="1514475"/>
            <a:ext cx="5429250" cy="4953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Vector Size (dim):</a:t>
            </a:r>
            <a:r>
              <a:rPr lang="en-US" sz="1600" b="0" i="0" u="none" strike="noStrike" cap="none">
                <a:solidFill>
                  <a:schemeClr val="dk1"/>
                </a:solidFill>
                <a:latin typeface="Times New Roman"/>
                <a:ea typeface="Times New Roman"/>
                <a:cs typeface="Times New Roman"/>
                <a:sym typeface="Times New Roman"/>
              </a:rPr>
              <a:t> e.g., 50, 100, 300. </a:t>
            </a:r>
            <a:r>
              <a:rPr lang="en-US" sz="1600" b="1" i="0" u="none" strike="noStrike" cap="none">
                <a:solidFill>
                  <a:schemeClr val="dk1"/>
                </a:solidFill>
                <a:latin typeface="Times New Roman"/>
                <a:ea typeface="Times New Roman"/>
                <a:cs typeface="Times New Roman"/>
                <a:sym typeface="Times New Roman"/>
              </a:rPr>
              <a:t>Larger dimensions </a:t>
            </a:r>
            <a:r>
              <a:rPr lang="en-US" sz="1600" b="0" i="0" u="none" strike="noStrike" cap="none">
                <a:solidFill>
                  <a:schemeClr val="dk1"/>
                </a:solidFill>
                <a:latin typeface="Times New Roman"/>
                <a:ea typeface="Times New Roman"/>
                <a:cs typeface="Times New Roman"/>
                <a:sym typeface="Times New Roman"/>
              </a:rPr>
              <a:t>capture more semantic information but may lead to </a:t>
            </a:r>
            <a:r>
              <a:rPr lang="en-US" sz="1600" b="1" i="0" u="none" strike="noStrike" cap="none">
                <a:solidFill>
                  <a:schemeClr val="dk1"/>
                </a:solidFill>
                <a:latin typeface="Times New Roman"/>
                <a:ea typeface="Times New Roman"/>
                <a:cs typeface="Times New Roman"/>
                <a:sym typeface="Times New Roman"/>
              </a:rPr>
              <a:t>increased computational cost</a:t>
            </a:r>
            <a:r>
              <a:rPr lang="en-US" sz="1600" b="0" i="0" u="none" strike="noStrike" cap="none">
                <a:solidFill>
                  <a:schemeClr val="dk1"/>
                </a:solidFill>
                <a:latin typeface="Times New Roman"/>
                <a:ea typeface="Times New Roman"/>
                <a:cs typeface="Times New Roman"/>
                <a:sym typeface="Times New Roman"/>
              </a:rPr>
              <a:t>.</a:t>
            </a:r>
            <a:endParaRPr sz="1600" b="0"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Window Size (window):</a:t>
            </a:r>
            <a:r>
              <a:rPr lang="en-US" sz="1600" b="0" i="0" u="none" strike="noStrike" cap="none">
                <a:solidFill>
                  <a:schemeClr val="dk1"/>
                </a:solidFill>
                <a:latin typeface="Times New Roman"/>
                <a:ea typeface="Times New Roman"/>
                <a:cs typeface="Times New Roman"/>
                <a:sym typeface="Times New Roman"/>
              </a:rPr>
              <a:t> Defines the context window (e.g., 5 means 5 words before &amp; after). A larger window size captures more context, leading to </a:t>
            </a:r>
            <a:r>
              <a:rPr lang="en-US" sz="1600" b="1" i="0" u="none" strike="noStrike" cap="none">
                <a:solidFill>
                  <a:schemeClr val="dk1"/>
                </a:solidFill>
                <a:latin typeface="Times New Roman"/>
                <a:ea typeface="Times New Roman"/>
                <a:cs typeface="Times New Roman"/>
                <a:sym typeface="Times New Roman"/>
              </a:rPr>
              <a:t>broader semantic relationships.</a:t>
            </a:r>
            <a:endParaRPr sz="1600" b="1"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Min Count (min_count):</a:t>
            </a:r>
            <a:r>
              <a:rPr lang="en-US" sz="1600" b="0" i="0" u="none" strike="noStrike" cap="none">
                <a:solidFill>
                  <a:schemeClr val="dk1"/>
                </a:solidFill>
                <a:latin typeface="Times New Roman"/>
                <a:ea typeface="Times New Roman"/>
                <a:cs typeface="Times New Roman"/>
                <a:sym typeface="Times New Roman"/>
              </a:rPr>
              <a:t> Defines the minimum frequency of a word to be included in the vocabulary. </a:t>
            </a:r>
            <a:endParaRPr sz="1600" b="0"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hs: </a:t>
            </a:r>
            <a:r>
              <a:rPr lang="en-US" sz="1600" b="0" i="0" u="none" strike="noStrike" cap="none">
                <a:solidFill>
                  <a:schemeClr val="dk1"/>
                </a:solidFill>
                <a:latin typeface="Times New Roman"/>
                <a:ea typeface="Times New Roman"/>
                <a:cs typeface="Times New Roman"/>
                <a:sym typeface="Times New Roman"/>
              </a:rPr>
              <a:t>If 1, hierarchical softmax is used for model training.</a:t>
            </a:r>
            <a:endParaRPr sz="1600" b="0"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Workers: </a:t>
            </a:r>
            <a:r>
              <a:rPr lang="en-US" sz="1600" b="0" i="0" u="none" strike="noStrike" cap="none">
                <a:solidFill>
                  <a:schemeClr val="dk1"/>
                </a:solidFill>
                <a:latin typeface="Times New Roman"/>
                <a:ea typeface="Times New Roman"/>
                <a:cs typeface="Times New Roman"/>
                <a:sym typeface="Times New Roman"/>
              </a:rPr>
              <a:t>More workers can speed up training.</a:t>
            </a:r>
            <a:endParaRPr sz="1600" b="0"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sg: </a:t>
            </a:r>
            <a:r>
              <a:rPr lang="en-US" sz="1600" b="0" i="0" u="none" strike="noStrike" cap="none">
                <a:solidFill>
                  <a:schemeClr val="dk1"/>
                </a:solidFill>
                <a:latin typeface="Times New Roman"/>
                <a:ea typeface="Times New Roman"/>
                <a:cs typeface="Times New Roman"/>
                <a:sym typeface="Times New Roman"/>
              </a:rPr>
              <a:t>If 1, skip-gram is used; otherwise, use CBOW (Continuous Bag of Words).</a:t>
            </a:r>
            <a:endParaRPr sz="1600" b="0" i="0" u="none" strike="noStrike" cap="none">
              <a:solidFill>
                <a:schemeClr val="dk1"/>
              </a:solidFill>
              <a:latin typeface="Arial"/>
              <a:ea typeface="Arial"/>
              <a:cs typeface="Arial"/>
              <a:sym typeface="Arial"/>
            </a:endParaRPr>
          </a:p>
          <a:p>
            <a:pPr marL="171450" marR="0" lvl="0" indent="-171450" algn="l" rtl="0">
              <a:lnSpc>
                <a:spcPct val="120000"/>
              </a:lnSpc>
              <a:spcBef>
                <a:spcPts val="0"/>
              </a:spcBef>
              <a:spcAft>
                <a:spcPts val="0"/>
              </a:spcAft>
              <a:buClr>
                <a:schemeClr val="dk1"/>
              </a:buClr>
              <a:buSzPts val="1800"/>
              <a:buFont typeface="Noto Sans Symbols"/>
              <a:buChar char="▪"/>
            </a:pPr>
            <a:r>
              <a:rPr lang="en-US" sz="1600" b="1" i="0" u="none" strike="noStrike" cap="none">
                <a:solidFill>
                  <a:schemeClr val="dk1"/>
                </a:solidFill>
                <a:latin typeface="Times New Roman"/>
                <a:ea typeface="Times New Roman"/>
                <a:cs typeface="Times New Roman"/>
                <a:sym typeface="Times New Roman"/>
              </a:rPr>
              <a:t>epochs: </a:t>
            </a:r>
            <a:r>
              <a:rPr lang="en-US" sz="1600" b="0" i="0" u="none" strike="noStrike" cap="none">
                <a:solidFill>
                  <a:schemeClr val="dk1"/>
                </a:solidFill>
                <a:latin typeface="Times New Roman"/>
                <a:ea typeface="Times New Roman"/>
                <a:cs typeface="Times New Roman"/>
                <a:sym typeface="Times New Roman"/>
              </a:rPr>
              <a:t>The number of iterations (epochs) over the corpus.</a:t>
            </a:r>
            <a:endParaRPr sz="1600" b="0" i="0" u="none" strike="noStrike" cap="none">
              <a:solidFill>
                <a:schemeClr val="dk1"/>
              </a:solidFill>
              <a:latin typeface="Arial"/>
              <a:ea typeface="Arial"/>
              <a:cs typeface="Arial"/>
              <a:sym typeface="Arial"/>
            </a:endParaRPr>
          </a:p>
        </p:txBody>
      </p:sp>
      <p:pic>
        <p:nvPicPr>
          <p:cNvPr id="209" name="Google Shape;209;p6"/>
          <p:cNvPicPr preferRelativeResize="0"/>
          <p:nvPr/>
        </p:nvPicPr>
        <p:blipFill rotWithShape="1">
          <a:blip r:embed="rId3">
            <a:alphaModFix/>
          </a:blip>
          <a:srcRect/>
          <a:stretch/>
        </p:blipFill>
        <p:spPr>
          <a:xfrm>
            <a:off x="233216" y="1694729"/>
            <a:ext cx="5943599" cy="554857"/>
          </a:xfrm>
          <a:prstGeom prst="rect">
            <a:avLst/>
          </a:prstGeom>
          <a:noFill/>
          <a:ln>
            <a:noFill/>
          </a:ln>
        </p:spPr>
      </p:pic>
      <p:pic>
        <p:nvPicPr>
          <p:cNvPr id="210" name="Google Shape;210;p6"/>
          <p:cNvPicPr preferRelativeResize="0"/>
          <p:nvPr/>
        </p:nvPicPr>
        <p:blipFill rotWithShape="1">
          <a:blip r:embed="rId4">
            <a:alphaModFix/>
          </a:blip>
          <a:srcRect/>
          <a:stretch/>
        </p:blipFill>
        <p:spPr>
          <a:xfrm>
            <a:off x="328965" y="2329940"/>
            <a:ext cx="4957410" cy="961772"/>
          </a:xfrm>
          <a:prstGeom prst="rect">
            <a:avLst/>
          </a:prstGeom>
          <a:noFill/>
          <a:ln>
            <a:noFill/>
          </a:ln>
        </p:spPr>
      </p:pic>
      <p:pic>
        <p:nvPicPr>
          <p:cNvPr id="211" name="Google Shape;211;p6"/>
          <p:cNvPicPr preferRelativeResize="0"/>
          <p:nvPr/>
        </p:nvPicPr>
        <p:blipFill rotWithShape="1">
          <a:blip r:embed="rId5">
            <a:alphaModFix/>
          </a:blip>
          <a:srcRect/>
          <a:stretch/>
        </p:blipFill>
        <p:spPr>
          <a:xfrm>
            <a:off x="289337" y="3341315"/>
            <a:ext cx="4997038" cy="460167"/>
          </a:xfrm>
          <a:prstGeom prst="rect">
            <a:avLst/>
          </a:prstGeom>
          <a:noFill/>
          <a:ln>
            <a:noFill/>
          </a:ln>
        </p:spPr>
      </p:pic>
      <p:pic>
        <p:nvPicPr>
          <p:cNvPr id="212" name="Google Shape;212;p6"/>
          <p:cNvPicPr preferRelativeResize="0"/>
          <p:nvPr/>
        </p:nvPicPr>
        <p:blipFill rotWithShape="1">
          <a:blip r:embed="rId6">
            <a:alphaModFix/>
          </a:blip>
          <a:srcRect/>
          <a:stretch/>
        </p:blipFill>
        <p:spPr>
          <a:xfrm>
            <a:off x="233217" y="3881836"/>
            <a:ext cx="3505380" cy="1200868"/>
          </a:xfrm>
          <a:prstGeom prst="rect">
            <a:avLst/>
          </a:prstGeom>
          <a:noFill/>
          <a:ln>
            <a:noFill/>
          </a:ln>
        </p:spPr>
      </p:pic>
      <p:pic>
        <p:nvPicPr>
          <p:cNvPr id="213" name="Google Shape;213;p6"/>
          <p:cNvPicPr preferRelativeResize="0"/>
          <p:nvPr/>
        </p:nvPicPr>
        <p:blipFill rotWithShape="1">
          <a:blip r:embed="rId7">
            <a:alphaModFix/>
          </a:blip>
          <a:srcRect/>
          <a:stretch/>
        </p:blipFill>
        <p:spPr>
          <a:xfrm>
            <a:off x="1916052" y="4383441"/>
            <a:ext cx="3505380" cy="554857"/>
          </a:xfrm>
          <a:prstGeom prst="rect">
            <a:avLst/>
          </a:prstGeom>
          <a:noFill/>
          <a:ln>
            <a:noFill/>
          </a:ln>
        </p:spPr>
      </p:pic>
      <p:pic>
        <p:nvPicPr>
          <p:cNvPr id="214" name="Google Shape;214;p6"/>
          <p:cNvPicPr preferRelativeResize="0"/>
          <p:nvPr/>
        </p:nvPicPr>
        <p:blipFill rotWithShape="1">
          <a:blip r:embed="rId8">
            <a:alphaModFix/>
          </a:blip>
          <a:srcRect/>
          <a:stretch/>
        </p:blipFill>
        <p:spPr>
          <a:xfrm>
            <a:off x="1824600" y="4990645"/>
            <a:ext cx="4178515" cy="434922"/>
          </a:xfrm>
          <a:prstGeom prst="rect">
            <a:avLst/>
          </a:prstGeom>
          <a:noFill/>
          <a:ln>
            <a:noFill/>
          </a:ln>
        </p:spPr>
      </p:pic>
      <p:pic>
        <p:nvPicPr>
          <p:cNvPr id="215" name="Google Shape;215;p6"/>
          <p:cNvPicPr preferRelativeResize="0"/>
          <p:nvPr/>
        </p:nvPicPr>
        <p:blipFill rotWithShape="1">
          <a:blip r:embed="rId9">
            <a:alphaModFix/>
          </a:blip>
          <a:srcRect/>
          <a:stretch/>
        </p:blipFill>
        <p:spPr>
          <a:xfrm>
            <a:off x="152400" y="5477914"/>
            <a:ext cx="5943600" cy="11419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500"/>
                                        <p:tgtEl>
                                          <p:spTgt spid="2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 calcmode="lin" valueType="num">
                                      <p:cBhvr additive="base">
                                        <p:cTn id="12" dur="500"/>
                                        <p:tgtEl>
                                          <p:spTgt spid="21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1"/>
                                        </p:tgtEl>
                                        <p:attrNameLst>
                                          <p:attrName>style.visibility</p:attrName>
                                        </p:attrNameLst>
                                      </p:cBhvr>
                                      <p:to>
                                        <p:strVal val="visible"/>
                                      </p:to>
                                    </p:set>
                                    <p:anim calcmode="lin" valueType="num">
                                      <p:cBhvr additive="base">
                                        <p:cTn id="17" dur="500"/>
                                        <p:tgtEl>
                                          <p:spTgt spid="2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2"/>
                                        </p:tgtEl>
                                        <p:attrNameLst>
                                          <p:attrName>style.visibility</p:attrName>
                                        </p:attrNameLst>
                                      </p:cBhvr>
                                      <p:to>
                                        <p:strVal val="visible"/>
                                      </p:to>
                                    </p:set>
                                    <p:anim calcmode="lin" valueType="num">
                                      <p:cBhvr additive="base">
                                        <p:cTn id="22" dur="500"/>
                                        <p:tgtEl>
                                          <p:spTgt spid="2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3"/>
                                        </p:tgtEl>
                                        <p:attrNameLst>
                                          <p:attrName>style.visibility</p:attrName>
                                        </p:attrNameLst>
                                      </p:cBhvr>
                                      <p:to>
                                        <p:strVal val="visible"/>
                                      </p:to>
                                    </p:set>
                                    <p:anim calcmode="lin" valueType="num">
                                      <p:cBhvr additive="base">
                                        <p:cTn id="27" dur="500"/>
                                        <p:tgtEl>
                                          <p:spTgt spid="2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14"/>
                                        </p:tgtEl>
                                        <p:attrNameLst>
                                          <p:attrName>style.visibility</p:attrName>
                                        </p:attrNameLst>
                                      </p:cBhvr>
                                      <p:to>
                                        <p:strVal val="visible"/>
                                      </p:to>
                                    </p:set>
                                    <p:anim calcmode="lin" valueType="num">
                                      <p:cBhvr additive="base">
                                        <p:cTn id="32" dur="500"/>
                                        <p:tgtEl>
                                          <p:spTgt spid="2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
                                        </p:tgtEl>
                                        <p:attrNameLst>
                                          <p:attrName>style.visibility</p:attrName>
                                        </p:attrNameLst>
                                      </p:cBhvr>
                                      <p:to>
                                        <p:strVal val="visible"/>
                                      </p:to>
                                    </p:set>
                                    <p:anim calcmode="lin" valueType="num">
                                      <p:cBhvr additive="base">
                                        <p:cTn id="37" dur="500"/>
                                        <p:tgtEl>
                                          <p:spTgt spid="2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7"/>
          <p:cNvSpPr txBox="1">
            <a:spLocks noGrp="1"/>
          </p:cNvSpPr>
          <p:nvPr>
            <p:ph type="ctrTitle"/>
          </p:nvPr>
        </p:nvSpPr>
        <p:spPr>
          <a:xfrm>
            <a:off x="952500" y="238125"/>
            <a:ext cx="9144000" cy="566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Advantages &amp; Limitations &amp; Usage</a:t>
            </a:r>
            <a:endParaRPr/>
          </a:p>
        </p:txBody>
      </p:sp>
      <p:sp>
        <p:nvSpPr>
          <p:cNvPr id="221" name="Google Shape;221;p7"/>
          <p:cNvSpPr txBox="1">
            <a:spLocks noGrp="1"/>
          </p:cNvSpPr>
          <p:nvPr>
            <p:ph type="subTitle" idx="1"/>
          </p:nvPr>
        </p:nvSpPr>
        <p:spPr>
          <a:xfrm>
            <a:off x="6096000" y="804862"/>
            <a:ext cx="6048376" cy="5890895"/>
          </a:xfrm>
          <a:prstGeom prst="rect">
            <a:avLst/>
          </a:prstGeom>
          <a:noFill/>
          <a:ln>
            <a:noFill/>
          </a:ln>
        </p:spPr>
        <p:txBody>
          <a:bodyPr spcFirstLastPara="1" wrap="square" lIns="91425" tIns="45700" rIns="91425" bIns="45700" anchor="t" anchorCtr="0">
            <a:normAutofit/>
          </a:bodyPr>
          <a:lstStyle/>
          <a:p>
            <a:pPr marL="0" marR="0" lvl="0" indent="0" algn="ctr" rtl="0">
              <a:lnSpc>
                <a:spcPct val="120000"/>
              </a:lnSpc>
              <a:spcBef>
                <a:spcPts val="0"/>
              </a:spcBef>
              <a:spcAft>
                <a:spcPts val="0"/>
              </a:spcAft>
              <a:buClr>
                <a:schemeClr val="dk1"/>
              </a:buClr>
              <a:buSzPts val="1400"/>
              <a:buNone/>
            </a:pPr>
            <a:endParaRPr sz="1700" b="1">
              <a:latin typeface="Times New Roman"/>
              <a:ea typeface="Times New Roman"/>
              <a:cs typeface="Times New Roman"/>
              <a:sym typeface="Times New Roman"/>
            </a:endParaRPr>
          </a:p>
          <a:p>
            <a:pPr marL="0" marR="0" lvl="0" indent="0" algn="ctr" rtl="0">
              <a:lnSpc>
                <a:spcPct val="120000"/>
              </a:lnSpc>
              <a:spcBef>
                <a:spcPts val="0"/>
              </a:spcBef>
              <a:spcAft>
                <a:spcPts val="0"/>
              </a:spcAft>
              <a:buClr>
                <a:schemeClr val="dk1"/>
              </a:buClr>
              <a:buSzPts val="1400"/>
              <a:buNone/>
            </a:pPr>
            <a:r>
              <a:rPr lang="en-US" sz="1700" b="1">
                <a:latin typeface="Times New Roman"/>
                <a:ea typeface="Times New Roman"/>
                <a:cs typeface="Times New Roman"/>
                <a:sym typeface="Times New Roman"/>
              </a:rPr>
              <a:t>Practical Applications -</a:t>
            </a:r>
            <a:endParaRPr sz="1700">
              <a:latin typeface="Times New Roman"/>
              <a:ea typeface="Times New Roman"/>
              <a:cs typeface="Times New Roman"/>
              <a:sym typeface="Times New Roman"/>
            </a:endParaRPr>
          </a:p>
          <a:p>
            <a:pPr marL="285750" marR="0" lvl="0" indent="-285750" algn="l" rtl="0">
              <a:lnSpc>
                <a:spcPct val="120000"/>
              </a:lnSpc>
              <a:spcBef>
                <a:spcPts val="0"/>
              </a:spcBef>
              <a:spcAft>
                <a:spcPts val="0"/>
              </a:spcAft>
              <a:buClr>
                <a:schemeClr val="dk1"/>
              </a:buClr>
              <a:buSzPts val="1300"/>
              <a:buFont typeface="Noto Sans Symbols"/>
              <a:buChar char="❑"/>
            </a:pPr>
            <a:r>
              <a:rPr lang="en-US" sz="1700" b="1">
                <a:latin typeface="Times New Roman"/>
                <a:ea typeface="Times New Roman"/>
                <a:cs typeface="Times New Roman"/>
                <a:sym typeface="Times New Roman"/>
              </a:rPr>
              <a:t>Text Classification</a:t>
            </a:r>
            <a:r>
              <a:rPr lang="en-US" sz="1700">
                <a:latin typeface="Times New Roman"/>
                <a:ea typeface="Times New Roman"/>
                <a:cs typeface="Times New Roman"/>
                <a:sym typeface="Times New Roman"/>
              </a:rPr>
              <a:t>: Enabling machine learning models to classify text into categories such as </a:t>
            </a:r>
            <a:r>
              <a:rPr lang="en-US" sz="1700" b="1">
                <a:latin typeface="Times New Roman"/>
                <a:ea typeface="Times New Roman"/>
                <a:cs typeface="Times New Roman"/>
                <a:sym typeface="Times New Roman"/>
              </a:rPr>
              <a:t>spam detection, sentiment analysis</a:t>
            </a:r>
            <a:r>
              <a:rPr lang="en-US" sz="1700">
                <a:latin typeface="Times New Roman"/>
                <a:ea typeface="Times New Roman"/>
                <a:cs typeface="Times New Roman"/>
                <a:sym typeface="Times New Roman"/>
              </a:rPr>
              <a:t>, and </a:t>
            </a:r>
            <a:r>
              <a:rPr lang="en-US" sz="1700" b="1">
                <a:latin typeface="Times New Roman"/>
                <a:ea typeface="Times New Roman"/>
                <a:cs typeface="Times New Roman"/>
                <a:sym typeface="Times New Roman"/>
              </a:rPr>
              <a:t>topic classification</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285750" marR="0" lvl="0" indent="-285750" algn="l" rtl="0">
              <a:lnSpc>
                <a:spcPct val="120000"/>
              </a:lnSpc>
              <a:spcBef>
                <a:spcPts val="0"/>
              </a:spcBef>
              <a:spcAft>
                <a:spcPts val="0"/>
              </a:spcAft>
              <a:buClr>
                <a:schemeClr val="dk1"/>
              </a:buClr>
              <a:buSzPts val="1300"/>
              <a:buFont typeface="Noto Sans Symbols"/>
              <a:buChar char="❑"/>
            </a:pPr>
            <a:r>
              <a:rPr lang="en-US" sz="1700" b="1">
                <a:latin typeface="Times New Roman"/>
                <a:ea typeface="Times New Roman"/>
                <a:cs typeface="Times New Roman"/>
                <a:sym typeface="Times New Roman"/>
              </a:rPr>
              <a:t>Machine Translation</a:t>
            </a:r>
            <a:r>
              <a:rPr lang="en-US" sz="1700">
                <a:latin typeface="Times New Roman"/>
                <a:ea typeface="Times New Roman"/>
                <a:cs typeface="Times New Roman"/>
                <a:sym typeface="Times New Roman"/>
              </a:rPr>
              <a:t>: Translating text from one language to another by capturing the </a:t>
            </a:r>
            <a:r>
              <a:rPr lang="en-US" sz="1700" b="1">
                <a:latin typeface="Times New Roman"/>
                <a:ea typeface="Times New Roman"/>
                <a:cs typeface="Times New Roman"/>
                <a:sym typeface="Times New Roman"/>
              </a:rPr>
              <a:t>semantic</a:t>
            </a:r>
            <a:r>
              <a:rPr lang="en-US" sz="1700">
                <a:latin typeface="Times New Roman"/>
                <a:ea typeface="Times New Roman"/>
                <a:cs typeface="Times New Roman"/>
                <a:sym typeface="Times New Roman"/>
              </a:rPr>
              <a:t> meaning of words and phrases, improving the accuracy of translation models.</a:t>
            </a:r>
            <a:endParaRPr sz="1700">
              <a:latin typeface="Times New Roman"/>
              <a:ea typeface="Times New Roman"/>
              <a:cs typeface="Times New Roman"/>
              <a:sym typeface="Times New Roman"/>
            </a:endParaRPr>
          </a:p>
          <a:p>
            <a:pPr marL="285750" marR="0" lvl="0" indent="-285750" algn="l" rtl="0">
              <a:lnSpc>
                <a:spcPct val="120000"/>
              </a:lnSpc>
              <a:spcBef>
                <a:spcPts val="0"/>
              </a:spcBef>
              <a:spcAft>
                <a:spcPts val="0"/>
              </a:spcAft>
              <a:buClr>
                <a:schemeClr val="dk1"/>
              </a:buClr>
              <a:buSzPts val="1300"/>
              <a:buFont typeface="Noto Sans Symbols"/>
              <a:buChar char="❑"/>
            </a:pPr>
            <a:r>
              <a:rPr lang="en-US" sz="1700" b="1">
                <a:latin typeface="Times New Roman"/>
                <a:ea typeface="Times New Roman"/>
                <a:cs typeface="Times New Roman"/>
                <a:sym typeface="Times New Roman"/>
              </a:rPr>
              <a:t>Search Engines</a:t>
            </a:r>
            <a:r>
              <a:rPr lang="en-US" sz="1700">
                <a:latin typeface="Times New Roman"/>
                <a:ea typeface="Times New Roman"/>
                <a:cs typeface="Times New Roman"/>
                <a:sym typeface="Times New Roman"/>
              </a:rPr>
              <a:t>: Helps understand the semantic meaning of queries, improving </a:t>
            </a:r>
            <a:r>
              <a:rPr lang="en-US" sz="1700" b="1">
                <a:latin typeface="Times New Roman"/>
                <a:ea typeface="Times New Roman"/>
                <a:cs typeface="Times New Roman"/>
                <a:sym typeface="Times New Roman"/>
              </a:rPr>
              <a:t>search accuracy.</a:t>
            </a:r>
            <a:endParaRPr sz="1700">
              <a:latin typeface="Times New Roman"/>
              <a:ea typeface="Times New Roman"/>
              <a:cs typeface="Times New Roman"/>
              <a:sym typeface="Times New Roman"/>
            </a:endParaRPr>
          </a:p>
          <a:p>
            <a:pPr marL="285750" marR="0" lvl="0" indent="-285750" algn="l" rtl="0">
              <a:lnSpc>
                <a:spcPct val="120000"/>
              </a:lnSpc>
              <a:spcBef>
                <a:spcPts val="0"/>
              </a:spcBef>
              <a:spcAft>
                <a:spcPts val="0"/>
              </a:spcAft>
              <a:buClr>
                <a:schemeClr val="dk1"/>
              </a:buClr>
              <a:buSzPts val="1300"/>
              <a:buFont typeface="Noto Sans Symbols"/>
              <a:buChar char="❑"/>
            </a:pPr>
            <a:r>
              <a:rPr lang="en-US" sz="1700" b="1">
                <a:latin typeface="Times New Roman"/>
                <a:ea typeface="Times New Roman"/>
                <a:cs typeface="Times New Roman"/>
                <a:sym typeface="Times New Roman"/>
              </a:rPr>
              <a:t>Chatbots &amp; Virtual Assistants: </a:t>
            </a:r>
            <a:r>
              <a:rPr lang="en-US" sz="1700">
                <a:latin typeface="Times New Roman"/>
                <a:ea typeface="Times New Roman"/>
                <a:cs typeface="Times New Roman"/>
                <a:sym typeface="Times New Roman"/>
              </a:rPr>
              <a:t>Enhance understanding of user queries to generate better responses.</a:t>
            </a:r>
            <a:endParaRPr sz="1700">
              <a:latin typeface="Times New Roman"/>
              <a:ea typeface="Times New Roman"/>
              <a:cs typeface="Times New Roman"/>
              <a:sym typeface="Times New Roman"/>
            </a:endParaRPr>
          </a:p>
          <a:p>
            <a:pPr marL="285750" marR="0" lvl="0" indent="-285750" algn="l" rtl="0">
              <a:lnSpc>
                <a:spcPct val="120000"/>
              </a:lnSpc>
              <a:spcBef>
                <a:spcPts val="0"/>
              </a:spcBef>
              <a:spcAft>
                <a:spcPts val="0"/>
              </a:spcAft>
              <a:buClr>
                <a:schemeClr val="dk1"/>
              </a:buClr>
              <a:buSzPts val="1300"/>
              <a:buFont typeface="Noto Sans Symbols"/>
              <a:buChar char="❑"/>
            </a:pPr>
            <a:r>
              <a:rPr lang="en-US" sz="1700" b="1">
                <a:latin typeface="Times New Roman"/>
                <a:ea typeface="Times New Roman"/>
                <a:cs typeface="Times New Roman"/>
                <a:sym typeface="Times New Roman"/>
              </a:rPr>
              <a:t>Recommendation Systems</a:t>
            </a:r>
            <a:r>
              <a:rPr lang="en-US" sz="1700">
                <a:latin typeface="Times New Roman"/>
                <a:ea typeface="Times New Roman"/>
                <a:cs typeface="Times New Roman"/>
                <a:sym typeface="Times New Roman"/>
              </a:rPr>
              <a:t>: Used in platforms like Amazon &amp; Netflix to recommend content based on user behavior.</a:t>
            </a:r>
            <a:endParaRPr sz="17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sz="1700">
              <a:latin typeface="Times New Roman"/>
              <a:ea typeface="Times New Roman"/>
              <a:cs typeface="Times New Roman"/>
              <a:sym typeface="Times New Roman"/>
            </a:endParaRPr>
          </a:p>
        </p:txBody>
      </p:sp>
      <p:sp>
        <p:nvSpPr>
          <p:cNvPr id="222" name="Google Shape;222;p7"/>
          <p:cNvSpPr txBox="1"/>
          <p:nvPr/>
        </p:nvSpPr>
        <p:spPr>
          <a:xfrm>
            <a:off x="314327" y="933132"/>
            <a:ext cx="5514974" cy="5762625"/>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120000"/>
              </a:lnSpc>
              <a:spcBef>
                <a:spcPts val="0"/>
              </a:spcBef>
              <a:spcAft>
                <a:spcPts val="0"/>
              </a:spcAft>
              <a:buClr>
                <a:schemeClr val="dk1"/>
              </a:buClr>
              <a:buSzPct val="100000"/>
              <a:buFont typeface="Arial"/>
              <a:buNone/>
            </a:pPr>
            <a:r>
              <a:rPr lang="en-US" sz="1800" b="1" i="0" u="none" strike="noStrike" cap="none">
                <a:solidFill>
                  <a:schemeClr val="dk1"/>
                </a:solidFill>
                <a:latin typeface="Times New Roman"/>
                <a:ea typeface="Times New Roman"/>
                <a:cs typeface="Times New Roman"/>
                <a:sym typeface="Times New Roman"/>
              </a:rPr>
              <a:t>Advantages of Word2Vec</a:t>
            </a:r>
            <a:r>
              <a:rPr lang="en-US" sz="18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Captures Semantic Relationships</a:t>
            </a:r>
            <a:r>
              <a:rPr lang="en-US" sz="1800" b="0" i="0" u="none" strike="noStrike" cap="none">
                <a:solidFill>
                  <a:schemeClr val="dk1"/>
                </a:solidFill>
                <a:latin typeface="Times New Roman"/>
                <a:ea typeface="Times New Roman"/>
                <a:cs typeface="Times New Roman"/>
                <a:sym typeface="Times New Roman"/>
              </a:rPr>
              <a:t>: Words with similar meanings have closer vector representations. Example: "king" - "man" + "woman" ≈ "queen"</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Efficient &amp; Scalable: </a:t>
            </a:r>
            <a:r>
              <a:rPr lang="en-US" sz="1800" b="0" i="0" u="none" strike="noStrike" cap="none">
                <a:solidFill>
                  <a:schemeClr val="dk1"/>
                </a:solidFill>
                <a:latin typeface="Times New Roman"/>
                <a:ea typeface="Times New Roman"/>
                <a:cs typeface="Times New Roman"/>
                <a:sym typeface="Times New Roman"/>
              </a:rPr>
              <a:t>Can be trained on large datasets using multi-threading.</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Pre-Trained Models Available: </a:t>
            </a:r>
            <a:r>
              <a:rPr lang="en-US" sz="1800" b="0" i="0" u="none" strike="noStrike" cap="none">
                <a:solidFill>
                  <a:schemeClr val="dk1"/>
                </a:solidFill>
                <a:latin typeface="Times New Roman"/>
                <a:ea typeface="Times New Roman"/>
                <a:cs typeface="Times New Roman"/>
                <a:sym typeface="Times New Roman"/>
              </a:rPr>
              <a:t>Instead of training from scratch, you can use pretrained models like Google's Word2Vec or GloVe.</a:t>
            </a:r>
            <a:endParaRPr/>
          </a:p>
          <a:p>
            <a:pPr marL="342900" marR="0" lvl="0" indent="-260667" algn="l" rtl="0">
              <a:lnSpc>
                <a:spcPct val="120000"/>
              </a:lnSpc>
              <a:spcBef>
                <a:spcPts val="0"/>
              </a:spcBef>
              <a:spcAft>
                <a:spcPts val="0"/>
              </a:spcAft>
              <a:buClr>
                <a:schemeClr val="dk1"/>
              </a:buClr>
              <a:buSzPct val="100000"/>
              <a:buFont typeface="Noto Sans Symbols"/>
              <a:buNone/>
            </a:pPr>
            <a:endParaRPr sz="1400"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Disadvantages of Word2Vec</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Requires a Large Corpus: </a:t>
            </a:r>
            <a:r>
              <a:rPr lang="en-US" sz="1800" b="0" i="0" u="none" strike="noStrike" cap="none">
                <a:solidFill>
                  <a:schemeClr val="dk1"/>
                </a:solidFill>
                <a:latin typeface="Times New Roman"/>
                <a:ea typeface="Times New Roman"/>
                <a:cs typeface="Times New Roman"/>
                <a:sym typeface="Times New Roman"/>
              </a:rPr>
              <a:t>Works best with millions of words for accurate word representations.</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Cannot Handle Out-of-Vocabulary (OOV) Words: </a:t>
            </a:r>
            <a:r>
              <a:rPr lang="en-US" sz="1800" b="0" i="0" u="none" strike="noStrike" cap="none">
                <a:solidFill>
                  <a:schemeClr val="dk1"/>
                </a:solidFill>
                <a:latin typeface="Times New Roman"/>
                <a:ea typeface="Times New Roman"/>
                <a:cs typeface="Times New Roman"/>
                <a:sym typeface="Times New Roman"/>
              </a:rPr>
              <a:t>If a word wasn't present in training data, Word2Vec cannot represent it.</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Ignores Word Order &amp; Syntax: </a:t>
            </a:r>
            <a:r>
              <a:rPr lang="en-US" sz="1800" b="0" i="0" u="none" strike="noStrike" cap="none">
                <a:solidFill>
                  <a:schemeClr val="dk1"/>
                </a:solidFill>
                <a:latin typeface="Times New Roman"/>
                <a:ea typeface="Times New Roman"/>
                <a:cs typeface="Times New Roman"/>
                <a:sym typeface="Times New Roman"/>
              </a:rPr>
              <a:t>Doesn't consider grammar or word order in a sentence.</a:t>
            </a:r>
            <a:endParaRPr sz="1400" b="0" i="0" u="none" strike="noStrike" cap="none">
              <a:solidFill>
                <a:srgbClr val="000000"/>
              </a:solidFill>
              <a:latin typeface="Arial"/>
              <a:ea typeface="Arial"/>
              <a:cs typeface="Arial"/>
              <a:sym typeface="Arial"/>
            </a:endParaRPr>
          </a:p>
          <a:p>
            <a:pPr marL="342900" marR="0" lvl="0" indent="-342900" algn="l" rtl="0">
              <a:lnSpc>
                <a:spcPct val="120000"/>
              </a:lnSpc>
              <a:spcBef>
                <a:spcPts val="0"/>
              </a:spcBef>
              <a:spcAft>
                <a:spcPts val="0"/>
              </a:spcAft>
              <a:buClr>
                <a:schemeClr val="dk1"/>
              </a:buClr>
              <a:buSzPct val="100000"/>
              <a:buFont typeface="Noto Sans Symbols"/>
              <a:buChar char="✔"/>
            </a:pPr>
            <a:r>
              <a:rPr lang="en-US" sz="1800" b="1" i="0" u="none" strike="noStrike" cap="none">
                <a:solidFill>
                  <a:schemeClr val="dk1"/>
                </a:solidFill>
                <a:latin typeface="Times New Roman"/>
                <a:ea typeface="Times New Roman"/>
                <a:cs typeface="Times New Roman"/>
                <a:sym typeface="Times New Roman"/>
              </a:rPr>
              <a:t>Needs Tuning for Best Performance: </a:t>
            </a:r>
            <a:r>
              <a:rPr lang="en-US" sz="1800" b="0" i="0" u="none" strike="noStrike" cap="none">
                <a:solidFill>
                  <a:schemeClr val="dk1"/>
                </a:solidFill>
                <a:latin typeface="Times New Roman"/>
                <a:ea typeface="Times New Roman"/>
                <a:cs typeface="Times New Roman"/>
                <a:sym typeface="Times New Roman"/>
              </a:rPr>
              <a:t>Choosing the right parameters (vector size, window size, etc.) requires experimentation.</a:t>
            </a:r>
            <a:endParaRPr sz="14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ct val="100000"/>
              <a:buFont typeface="Arial"/>
              <a:buNone/>
            </a:pPr>
            <a:endParaRPr sz="6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Thanks</a:t>
            </a:r>
            <a:endParaRPr/>
          </a:p>
        </p:txBody>
      </p:sp>
      <p:sp>
        <p:nvSpPr>
          <p:cNvPr id="228" name="Google Shape;228;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EB58DA-1609-D306-BA94-C9B53979EDE8}"/>
              </a:ext>
            </a:extLst>
          </p:cNvPr>
          <p:cNvSpPr>
            <a:spLocks noGrp="1"/>
          </p:cNvSpPr>
          <p:nvPr>
            <p:ph type="title"/>
          </p:nvPr>
        </p:nvSpPr>
        <p:spPr>
          <a:xfrm>
            <a:off x="243840" y="2548255"/>
            <a:ext cx="10515600" cy="1325563"/>
          </a:xfrm>
        </p:spPr>
        <p:txBody>
          <a:bodyPr/>
          <a:lstStyle/>
          <a:p>
            <a:pPr algn="ctr"/>
            <a:r>
              <a:rPr lang="en-US" sz="4400" b="0" i="0" u="none" strike="noStrike" cap="none" dirty="0">
                <a:solidFill>
                  <a:schemeClr val="dk1"/>
                </a:solidFill>
                <a:latin typeface="Arial"/>
                <a:ea typeface="Arial"/>
                <a:cs typeface="Arial"/>
                <a:sym typeface="Arial"/>
              </a:rPr>
              <a:t>Kavya </a:t>
            </a:r>
            <a:r>
              <a:rPr lang="en-US" sz="4400" b="0" i="0" u="none" strike="noStrike" cap="none" dirty="0" err="1">
                <a:solidFill>
                  <a:schemeClr val="dk1"/>
                </a:solidFill>
                <a:latin typeface="Arial"/>
                <a:ea typeface="Arial"/>
                <a:cs typeface="Arial"/>
                <a:sym typeface="Arial"/>
              </a:rPr>
              <a:t>Gurram</a:t>
            </a:r>
            <a:endParaRPr lang="en-US" dirty="0"/>
          </a:p>
        </p:txBody>
      </p:sp>
    </p:spTree>
    <p:extLst>
      <p:ext uri="{BB962C8B-B14F-4D97-AF65-F5344CB8AC3E}">
        <p14:creationId xmlns:p14="http://schemas.microsoft.com/office/powerpoint/2010/main" val="39856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98" name="Google Shape;9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99" name="Google Shape;99;p8"/>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9"/>
          <p:cNvPicPr preferRelativeResize="0"/>
          <p:nvPr/>
        </p:nvPicPr>
        <p:blipFill rotWithShape="1">
          <a:blip r:embed="rId3">
            <a:alphaModFix/>
          </a:blip>
          <a:srcRect/>
          <a:stretch/>
        </p:blipFill>
        <p:spPr>
          <a:xfrm>
            <a:off x="0" y="92765"/>
            <a:ext cx="12192000" cy="6765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0"/>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10" name="Google Shape;110;p10"/>
          <p:cNvPicPr preferRelativeResize="0"/>
          <p:nvPr/>
        </p:nvPicPr>
        <p:blipFill rotWithShape="1">
          <a:blip r:embed="rId3">
            <a:alphaModFix/>
          </a:blip>
          <a:srcRect b="17"/>
          <a:stretch/>
        </p:blipFill>
        <p:spPr>
          <a:xfrm>
            <a:off x="20" y="1282"/>
            <a:ext cx="12191980" cy="68567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7445-5A6A-EE5F-74A7-E1AC7E507D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01DA7E1-CFA0-A643-0085-23CBDF28FC27}"/>
              </a:ext>
            </a:extLst>
          </p:cNvPr>
          <p:cNvSpPr>
            <a:spLocks noGrp="1"/>
          </p:cNvSpPr>
          <p:nvPr>
            <p:ph type="title"/>
          </p:nvPr>
        </p:nvSpPr>
        <p:spPr>
          <a:xfrm>
            <a:off x="243840" y="2548255"/>
            <a:ext cx="10515600" cy="1325563"/>
          </a:xfrm>
        </p:spPr>
        <p:txBody>
          <a:bodyPr/>
          <a:lstStyle/>
          <a:p>
            <a:pPr algn="ctr"/>
            <a:r>
              <a:rPr lang="en-US" sz="4400" b="0" i="0" u="none" strike="noStrike" cap="none" dirty="0">
                <a:solidFill>
                  <a:schemeClr val="dk1"/>
                </a:solidFill>
                <a:latin typeface="Arial"/>
                <a:ea typeface="Arial"/>
                <a:cs typeface="Arial"/>
                <a:sym typeface="Arial"/>
              </a:rPr>
              <a:t>Amarnath Kommineni</a:t>
            </a:r>
            <a:endParaRPr lang="en-US" dirty="0"/>
          </a:p>
        </p:txBody>
      </p:sp>
    </p:spTree>
    <p:extLst>
      <p:ext uri="{BB962C8B-B14F-4D97-AF65-F5344CB8AC3E}">
        <p14:creationId xmlns:p14="http://schemas.microsoft.com/office/powerpoint/2010/main" val="58976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1525138" y="139475"/>
            <a:ext cx="91416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rot="5400000" flipH="1">
            <a:off x="-390813" y="1914813"/>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rot="5400000" flipH="1">
            <a:off x="-390814" y="1924950"/>
            <a:ext cx="6857999" cy="3028379"/>
          </a:xfrm>
          <a:prstGeom prst="rect">
            <a:avLst/>
          </a:prstGeom>
          <a:gradFill>
            <a:gsLst>
              <a:gs pos="0">
                <a:srgbClr val="000000">
                  <a:alpha val="0"/>
                </a:srgbClr>
              </a:gs>
              <a:gs pos="99000">
                <a:srgbClr val="4F81BD">
                  <a:alpha val="45098"/>
                </a:srgbClr>
              </a:gs>
              <a:gs pos="100000">
                <a:srgbClr val="4F81BD">
                  <a:alpha val="45098"/>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2"/>
          <p:cNvSpPr/>
          <p:nvPr/>
        </p:nvSpPr>
        <p:spPr>
          <a:xfrm rot="5400000" flipH="1">
            <a:off x="1787196" y="4092816"/>
            <a:ext cx="2501979" cy="3028381"/>
          </a:xfrm>
          <a:prstGeom prst="rect">
            <a:avLst/>
          </a:prstGeom>
          <a:gradFill>
            <a:gsLst>
              <a:gs pos="0">
                <a:srgbClr val="4F81BD">
                  <a:alpha val="27843"/>
                </a:srgbClr>
              </a:gs>
              <a:gs pos="2000">
                <a:srgbClr val="4F81BD">
                  <a:alpha val="27843"/>
                </a:srgbClr>
              </a:gs>
              <a:gs pos="100000">
                <a:srgbClr val="000000">
                  <a:alpha val="29019"/>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2"/>
          <p:cNvSpPr/>
          <p:nvPr/>
        </p:nvSpPr>
        <p:spPr>
          <a:xfrm rot="-964587">
            <a:off x="1147699"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1960"/>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2"/>
          <p:cNvSpPr/>
          <p:nvPr/>
        </p:nvSpPr>
        <p:spPr>
          <a:xfrm rot="5400000" flipH="1">
            <a:off x="-390820" y="1904672"/>
            <a:ext cx="6858003" cy="3028376"/>
          </a:xfrm>
          <a:prstGeom prst="rect">
            <a:avLst/>
          </a:prstGeom>
          <a:gradFill>
            <a:gsLst>
              <a:gs pos="0">
                <a:srgbClr val="000000">
                  <a:alpha val="0"/>
                </a:srgbClr>
              </a:gs>
              <a:gs pos="99000">
                <a:srgbClr val="93B3D7">
                  <a:alpha val="10196"/>
                </a:srgbClr>
              </a:gs>
              <a:gs pos="100000">
                <a:srgbClr val="93B3D7">
                  <a:alpha val="10196"/>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
          <p:cNvSpPr txBox="1">
            <a:spLocks noGrp="1"/>
          </p:cNvSpPr>
          <p:nvPr>
            <p:ph type="title"/>
          </p:nvPr>
        </p:nvSpPr>
        <p:spPr>
          <a:xfrm>
            <a:off x="1874042" y="586856"/>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3200"/>
              <a:buFont typeface="Play"/>
              <a:buNone/>
            </a:pPr>
            <a:r>
              <a:rPr lang="en-US" sz="3200">
                <a:solidFill>
                  <a:srgbClr val="FFFFFF"/>
                </a:solidFill>
              </a:rPr>
              <a:t>Partial Least Squares(PLS) Regression</a:t>
            </a:r>
            <a:endParaRPr/>
          </a:p>
        </p:txBody>
      </p:sp>
      <p:sp>
        <p:nvSpPr>
          <p:cNvPr id="123" name="Google Shape;123;p2"/>
          <p:cNvSpPr txBox="1">
            <a:spLocks noGrp="1"/>
          </p:cNvSpPr>
          <p:nvPr>
            <p:ph type="body" idx="1"/>
          </p:nvPr>
        </p:nvSpPr>
        <p:spPr>
          <a:xfrm>
            <a:off x="5131694" y="239487"/>
            <a:ext cx="4916510" cy="59560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400"/>
              <a:buNone/>
            </a:pPr>
            <a:r>
              <a:rPr lang="en-US" sz="1400" b="1" dirty="0">
                <a:latin typeface="Times New Roman"/>
                <a:ea typeface="Times New Roman"/>
                <a:cs typeface="Times New Roman"/>
                <a:sym typeface="Times New Roman"/>
              </a:rPr>
              <a:t>Introduction : </a:t>
            </a:r>
            <a:endParaRPr dirty="0"/>
          </a:p>
          <a:p>
            <a:pPr marL="0" lvl="0" indent="0" algn="l" rtl="0">
              <a:lnSpc>
                <a:spcPct val="90000"/>
              </a:lnSpc>
              <a:spcBef>
                <a:spcPts val="260"/>
              </a:spcBef>
              <a:spcAft>
                <a:spcPts val="0"/>
              </a:spcAft>
              <a:buClr>
                <a:schemeClr val="dk1"/>
              </a:buClr>
              <a:buSzPts val="1300"/>
              <a:buNone/>
            </a:pPr>
            <a:endParaRPr sz="1300" b="1" dirty="0">
              <a:latin typeface="Times New Roman"/>
              <a:ea typeface="Times New Roman"/>
              <a:cs typeface="Times New Roman"/>
              <a:sym typeface="Times New Roman"/>
            </a:endParaRPr>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Partial Least Square Regression is powerful method powerful method for dealing with High dimensional data and High Collinearity.  This is multivariate dimensionality reduction tool. </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This is more useful when predictors are highly collinear or when there are more predictors than observations. This technique reduces the number of explanatory variables to smaller set of uncorrelated variables.</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 This technique generalizes and combines features from Principal Component Analysis and Multiple Regression. Can model several response variables at the same time considering their structure. PLS finds components that maximize covariance between Predictors and response variable, leading for best Performance .</a:t>
            </a:r>
            <a:endParaRPr dirty="0"/>
          </a:p>
          <a:p>
            <a:pPr marL="342900" lvl="0" indent="-260350" algn="l" rtl="0">
              <a:lnSpc>
                <a:spcPct val="90000"/>
              </a:lnSpc>
              <a:spcBef>
                <a:spcPts val="260"/>
              </a:spcBef>
              <a:spcAft>
                <a:spcPts val="0"/>
              </a:spcAft>
              <a:buClr>
                <a:schemeClr val="dk1"/>
              </a:buClr>
              <a:buSzPts val="1300"/>
              <a:buNone/>
            </a:pPr>
            <a:endParaRPr sz="1300" dirty="0">
              <a:latin typeface="Times New Roman"/>
              <a:ea typeface="Times New Roman"/>
              <a:cs typeface="Times New Roman"/>
              <a:sym typeface="Times New Roman"/>
            </a:endParaRPr>
          </a:p>
          <a:p>
            <a:pPr marL="342900" lvl="0" indent="-260350" algn="l" rtl="0">
              <a:lnSpc>
                <a:spcPct val="90000"/>
              </a:lnSpc>
              <a:spcBef>
                <a:spcPts val="260"/>
              </a:spcBef>
              <a:spcAft>
                <a:spcPts val="0"/>
              </a:spcAft>
              <a:buClr>
                <a:schemeClr val="dk1"/>
              </a:buClr>
              <a:buSzPts val="1300"/>
              <a:buNone/>
            </a:pPr>
            <a:endParaRPr sz="1300" dirty="0">
              <a:latin typeface="Times New Roman"/>
              <a:ea typeface="Times New Roman"/>
              <a:cs typeface="Times New Roman"/>
              <a:sym typeface="Times New Roman"/>
            </a:endParaRPr>
          </a:p>
          <a:p>
            <a:pPr marL="0" lvl="0" indent="0" algn="l" rtl="0">
              <a:lnSpc>
                <a:spcPct val="90000"/>
              </a:lnSpc>
              <a:spcBef>
                <a:spcPts val="280"/>
              </a:spcBef>
              <a:spcAft>
                <a:spcPts val="0"/>
              </a:spcAft>
              <a:buClr>
                <a:schemeClr val="dk1"/>
              </a:buClr>
              <a:buSzPts val="1400"/>
              <a:buNone/>
            </a:pPr>
            <a:r>
              <a:rPr lang="en-US" sz="1400" b="1" dirty="0">
                <a:latin typeface="Times New Roman"/>
                <a:ea typeface="Times New Roman"/>
                <a:cs typeface="Times New Roman"/>
                <a:sym typeface="Times New Roman"/>
              </a:rPr>
              <a:t>Areas/Applications Used:</a:t>
            </a:r>
            <a:endParaRPr dirty="0"/>
          </a:p>
          <a:p>
            <a:pPr marL="0" lvl="0" indent="0" algn="l" rtl="0">
              <a:lnSpc>
                <a:spcPct val="90000"/>
              </a:lnSpc>
              <a:spcBef>
                <a:spcPts val="280"/>
              </a:spcBef>
              <a:spcAft>
                <a:spcPts val="0"/>
              </a:spcAft>
              <a:buClr>
                <a:schemeClr val="dk1"/>
              </a:buClr>
              <a:buSzPts val="1400"/>
              <a:buNone/>
            </a:pPr>
            <a:r>
              <a:rPr lang="en-US" sz="1400" b="1" dirty="0">
                <a:latin typeface="Times New Roman"/>
                <a:ea typeface="Times New Roman"/>
                <a:cs typeface="Times New Roman"/>
                <a:sym typeface="Times New Roman"/>
              </a:rPr>
              <a:t> </a:t>
            </a:r>
            <a:endParaRPr dirty="0"/>
          </a:p>
          <a:p>
            <a:pPr marL="342900" lvl="0" indent="-342900" algn="l" rtl="0">
              <a:lnSpc>
                <a:spcPct val="90000"/>
              </a:lnSpc>
              <a:spcBef>
                <a:spcPts val="260"/>
              </a:spcBef>
              <a:spcAft>
                <a:spcPts val="0"/>
              </a:spcAft>
              <a:buClr>
                <a:schemeClr val="dk1"/>
              </a:buClr>
              <a:buSzPts val="1000"/>
              <a:buFont typeface="Noto Sans Symbols"/>
              <a:buChar char="∙"/>
            </a:pPr>
            <a:r>
              <a:rPr lang="en-US" sz="1300" dirty="0">
                <a:latin typeface="Times New Roman"/>
                <a:ea typeface="Times New Roman"/>
                <a:cs typeface="Times New Roman"/>
                <a:sym typeface="Times New Roman"/>
              </a:rPr>
              <a:t>Identifying biomarkers in disease classification. There are multiple biomarkers but based on disease PLS can identify which ones are strongly associated to disease.</a:t>
            </a:r>
            <a:endParaRPr dirty="0"/>
          </a:p>
          <a:p>
            <a:pPr marL="342900" lvl="0" indent="-342900" algn="l" rtl="0">
              <a:lnSpc>
                <a:spcPct val="90000"/>
              </a:lnSpc>
              <a:spcBef>
                <a:spcPts val="260"/>
              </a:spcBef>
              <a:spcAft>
                <a:spcPts val="0"/>
              </a:spcAft>
              <a:buClr>
                <a:schemeClr val="dk1"/>
              </a:buClr>
              <a:buSzPts val="1000"/>
              <a:buFont typeface="Noto Sans Symbols"/>
              <a:buChar char="∙"/>
            </a:pPr>
            <a:r>
              <a:rPr lang="en-US" sz="1300" dirty="0">
                <a:latin typeface="Times New Roman"/>
                <a:ea typeface="Times New Roman"/>
                <a:cs typeface="Times New Roman"/>
                <a:sym typeface="Times New Roman"/>
              </a:rPr>
              <a:t>Comparing different treatment groups in clinical studies as there can be more variables to compare treatment effects.</a:t>
            </a:r>
            <a:endParaRPr dirty="0"/>
          </a:p>
          <a:p>
            <a:pPr marL="342900" lvl="0" indent="-342900" algn="l" rtl="0">
              <a:lnSpc>
                <a:spcPct val="90000"/>
              </a:lnSpc>
              <a:spcBef>
                <a:spcPts val="260"/>
              </a:spcBef>
              <a:spcAft>
                <a:spcPts val="0"/>
              </a:spcAft>
              <a:buClr>
                <a:schemeClr val="dk1"/>
              </a:buClr>
              <a:buSzPts val="1000"/>
              <a:buFont typeface="Noto Sans Symbols"/>
              <a:buChar char="∙"/>
            </a:pPr>
            <a:r>
              <a:rPr lang="en-US" sz="1300" dirty="0">
                <a:latin typeface="Times New Roman"/>
                <a:ea typeface="Times New Roman"/>
                <a:cs typeface="Times New Roman"/>
                <a:sym typeface="Times New Roman"/>
              </a:rPr>
              <a:t>Chemical Data is high-dimensional with many overlapping signals. PLS can separate meaningful chemical information from noise and identify key components.</a:t>
            </a:r>
            <a:endParaRPr dirty="0"/>
          </a:p>
          <a:p>
            <a:pPr marL="342900" lvl="0" indent="-342900" algn="l" rtl="0">
              <a:lnSpc>
                <a:spcPct val="90000"/>
              </a:lnSpc>
              <a:spcBef>
                <a:spcPts val="260"/>
              </a:spcBef>
              <a:spcAft>
                <a:spcPts val="0"/>
              </a:spcAft>
              <a:buClr>
                <a:schemeClr val="dk1"/>
              </a:buClr>
              <a:buSzPts val="1000"/>
              <a:buFont typeface="Noto Sans Symbols"/>
              <a:buChar char="∙"/>
            </a:pPr>
            <a:r>
              <a:rPr lang="en-US" sz="1300" dirty="0">
                <a:latin typeface="Times New Roman"/>
                <a:ea typeface="Times New Roman"/>
                <a:cs typeface="Times New Roman"/>
                <a:sym typeface="Times New Roman"/>
              </a:rPr>
              <a:t>Quality control in manufacturing processes as PLS extracts key factors that predict better product quality and detect early signs of defects.</a:t>
            </a:r>
            <a:endParaRPr dirty="0"/>
          </a:p>
          <a:p>
            <a:pPr marL="342900" lvl="0" indent="-260350" algn="l" rtl="0">
              <a:lnSpc>
                <a:spcPct val="90000"/>
              </a:lnSpc>
              <a:spcBef>
                <a:spcPts val="260"/>
              </a:spcBef>
              <a:spcAft>
                <a:spcPts val="0"/>
              </a:spcAft>
              <a:buClr>
                <a:schemeClr val="dk1"/>
              </a:buClr>
              <a:buSzPts val="1300"/>
              <a:buNone/>
            </a:pPr>
            <a:endParaRPr sz="1300" dirty="0">
              <a:latin typeface="Times New Roman"/>
              <a:ea typeface="Times New Roman"/>
              <a:cs typeface="Times New Roman"/>
              <a:sym typeface="Times New Roman"/>
            </a:endParaRPr>
          </a:p>
          <a:p>
            <a:pPr marL="342900" lvl="0" indent="-260350" algn="l" rtl="0">
              <a:lnSpc>
                <a:spcPct val="90000"/>
              </a:lnSpc>
              <a:spcBef>
                <a:spcPts val="260"/>
              </a:spcBef>
              <a:spcAft>
                <a:spcPts val="0"/>
              </a:spcAft>
              <a:buClr>
                <a:schemeClr val="dk1"/>
              </a:buClr>
              <a:buSzPts val="1300"/>
              <a:buNone/>
            </a:pPr>
            <a:endParaRPr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3"/>
          <p:cNvSpPr/>
          <p:nvPr/>
        </p:nvSpPr>
        <p:spPr>
          <a:xfrm flipH="1">
            <a:off x="1524001" y="-1"/>
            <a:ext cx="9143997" cy="1590742"/>
          </a:xfrm>
          <a:prstGeom prst="rect">
            <a:avLst/>
          </a:prstGeom>
          <a:gradFill>
            <a:gsLst>
              <a:gs pos="0">
                <a:srgbClr val="000000"/>
              </a:gs>
              <a:gs pos="100000">
                <a:srgbClr val="366092"/>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3"/>
          <p:cNvSpPr/>
          <p:nvPr/>
        </p:nvSpPr>
        <p:spPr>
          <a:xfrm rot="10800000" flipH="1">
            <a:off x="1523997" y="0"/>
            <a:ext cx="6086481" cy="1590742"/>
          </a:xfrm>
          <a:prstGeom prst="rect">
            <a:avLst/>
          </a:prstGeom>
          <a:gradFill>
            <a:gsLst>
              <a:gs pos="0">
                <a:srgbClr val="4F81BD">
                  <a:alpha val="0"/>
                </a:srgbClr>
              </a:gs>
              <a:gs pos="20000">
                <a:srgbClr val="4F81BD">
                  <a:alpha val="0"/>
                </a:srgbClr>
              </a:gs>
              <a:gs pos="100000">
                <a:srgbClr val="244061">
                  <a:alpha val="54117"/>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 name="Google Shape;131;p3"/>
          <p:cNvSpPr/>
          <p:nvPr/>
        </p:nvSpPr>
        <p:spPr>
          <a:xfrm flipH="1">
            <a:off x="7610475" y="-1"/>
            <a:ext cx="3057523" cy="1590742"/>
          </a:xfrm>
          <a:prstGeom prst="rect">
            <a:avLst/>
          </a:prstGeom>
          <a:gradFill>
            <a:gsLst>
              <a:gs pos="0">
                <a:srgbClr val="4F81BD">
                  <a:alpha val="65098"/>
                </a:srgbClr>
              </a:gs>
              <a:gs pos="100000">
                <a:srgbClr val="000000">
                  <a:alpha val="2901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3"/>
          <p:cNvSpPr/>
          <p:nvPr/>
        </p:nvSpPr>
        <p:spPr>
          <a:xfrm>
            <a:off x="1868513" y="0"/>
            <a:ext cx="8799485" cy="1286090"/>
          </a:xfrm>
          <a:prstGeom prst="rect">
            <a:avLst/>
          </a:prstGeom>
          <a:gradFill>
            <a:gsLst>
              <a:gs pos="0">
                <a:srgbClr val="000000">
                  <a:alpha val="0"/>
                </a:srgbClr>
              </a:gs>
              <a:gs pos="50000">
                <a:srgbClr val="000000">
                  <a:alpha val="0"/>
                </a:srgbClr>
              </a:gs>
              <a:gs pos="99000">
                <a:srgbClr val="244061">
                  <a:alpha val="50980"/>
                </a:srgbClr>
              </a:gs>
              <a:gs pos="100000">
                <a:srgbClr val="244061">
                  <a:alpha val="50980"/>
                </a:srgbClr>
              </a:gs>
            </a:gsLst>
            <a:lin ang="16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3"/>
          <p:cNvSpPr txBox="1">
            <a:spLocks noGrp="1"/>
          </p:cNvSpPr>
          <p:nvPr>
            <p:ph type="body" idx="1"/>
          </p:nvPr>
        </p:nvSpPr>
        <p:spPr>
          <a:xfrm>
            <a:off x="4865913" y="1729950"/>
            <a:ext cx="6672944" cy="482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400"/>
              <a:buNone/>
            </a:pPr>
            <a:r>
              <a:rPr lang="en-US" sz="1400" b="1" dirty="0">
                <a:latin typeface="Times New Roman"/>
                <a:ea typeface="Times New Roman"/>
                <a:cs typeface="Times New Roman"/>
                <a:sym typeface="Times New Roman"/>
              </a:rPr>
              <a:t>PLS Process Steps</a:t>
            </a:r>
            <a:endParaRPr dirty="0"/>
          </a:p>
          <a:p>
            <a:pPr marL="0" lvl="0" indent="0" algn="l" rtl="0">
              <a:lnSpc>
                <a:spcPct val="90000"/>
              </a:lnSpc>
              <a:spcBef>
                <a:spcPts val="180"/>
              </a:spcBef>
              <a:spcAft>
                <a:spcPts val="0"/>
              </a:spcAft>
              <a:buClr>
                <a:schemeClr val="dk1"/>
              </a:buClr>
              <a:buSzPts val="900"/>
              <a:buNone/>
            </a:pPr>
            <a:endParaRPr sz="900" b="1" dirty="0">
              <a:latin typeface="Times New Roman"/>
              <a:ea typeface="Times New Roman"/>
              <a:cs typeface="Times New Roman"/>
              <a:sym typeface="Times New Roman"/>
            </a:endParaRPr>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It standardizes Predictors and Response variables. </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Computes weight for each Predictor VS response variable .It Creates new set of variables called latent variables. These latent variables are linear combination of original predictors weighted by their contribution to the response variable that maximize covariance between responses and independent variables. T=XW where T is the latent variable, W is the weight matrix, and X is the original predictor matrix.</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Latent Variables are used instead of raw predictors. It iterates least square regression process until it reaches stopping criteria such as maximum no of iterations or small change in weights i.e. adding more components won’t improve model .Each iteration creates new set of Latent Variables.</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Y=TB+ϵ where Y is the response variable, T are the latent variables, B is the regression coefficient, and ϵ  is the error term.</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Result is the model that can predict response variables with less errors and strikes balance b/w pure prediction and explanation making it excellent tool for exploratory analysis. </a:t>
            </a:r>
            <a:endParaRPr dirty="0"/>
          </a:p>
          <a:p>
            <a:pPr marL="342900" lvl="0" indent="-285750" algn="l" rtl="0">
              <a:lnSpc>
                <a:spcPct val="90000"/>
              </a:lnSpc>
              <a:spcBef>
                <a:spcPts val="180"/>
              </a:spcBef>
              <a:spcAft>
                <a:spcPts val="0"/>
              </a:spcAft>
              <a:buClr>
                <a:schemeClr val="dk1"/>
              </a:buClr>
              <a:buSzPts val="900"/>
              <a:buNone/>
            </a:pPr>
            <a:endParaRPr sz="900" dirty="0">
              <a:latin typeface="Times New Roman"/>
              <a:ea typeface="Times New Roman"/>
              <a:cs typeface="Times New Roman"/>
              <a:sym typeface="Times New Roman"/>
            </a:endParaRPr>
          </a:p>
          <a:p>
            <a:pPr marL="0" lvl="0" indent="0" algn="l" rtl="0">
              <a:lnSpc>
                <a:spcPct val="90000"/>
              </a:lnSpc>
              <a:spcBef>
                <a:spcPts val="280"/>
              </a:spcBef>
              <a:spcAft>
                <a:spcPts val="0"/>
              </a:spcAft>
              <a:buClr>
                <a:schemeClr val="dk1"/>
              </a:buClr>
              <a:buSzPts val="1400"/>
              <a:buNone/>
            </a:pPr>
            <a:r>
              <a:rPr lang="en-US" sz="1400" b="1" dirty="0">
                <a:latin typeface="Times New Roman"/>
                <a:ea typeface="Times New Roman"/>
                <a:cs typeface="Times New Roman"/>
                <a:sym typeface="Times New Roman"/>
              </a:rPr>
              <a:t>Outputs:</a:t>
            </a:r>
            <a:r>
              <a:rPr lang="en-US" sz="1400" dirty="0">
                <a:latin typeface="Times New Roman"/>
                <a:ea typeface="Times New Roman"/>
                <a:cs typeface="Times New Roman"/>
                <a:sym typeface="Times New Roman"/>
              </a:rPr>
              <a:t> </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Produce results of predicted values . Also produces the result of Regression Coefficients which indicate correlation b/w latent variables and response variables.</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PLS also assigns score that assigns important score to each predictor showing how much it contributes to explaining Y. Higher VIP Scores indicate more influential predictors.</a:t>
            </a:r>
            <a:endParaRPr dirty="0"/>
          </a:p>
          <a:p>
            <a:pPr marL="342900" lvl="0" indent="-342900" algn="l" rtl="0">
              <a:lnSpc>
                <a:spcPct val="90000"/>
              </a:lnSpc>
              <a:spcBef>
                <a:spcPts val="260"/>
              </a:spcBef>
              <a:spcAft>
                <a:spcPts val="0"/>
              </a:spcAft>
              <a:buClr>
                <a:schemeClr val="dk1"/>
              </a:buClr>
              <a:buSzPts val="1300"/>
              <a:buFont typeface="Noto Sans Symbols"/>
              <a:buChar char="∙"/>
            </a:pPr>
            <a:r>
              <a:rPr lang="en-US" sz="1300" dirty="0">
                <a:latin typeface="Times New Roman"/>
                <a:ea typeface="Times New Roman"/>
                <a:cs typeface="Times New Roman"/>
                <a:sym typeface="Times New Roman"/>
              </a:rPr>
              <a:t>Produces performance metrics like R-Squared, MSE(Mean Squared Error) that shows how far predictions from actual values  and RMSE helps compare real world errors.</a:t>
            </a:r>
            <a:endParaRPr dirty="0"/>
          </a:p>
          <a:p>
            <a:pPr marL="0" lvl="0" indent="0" algn="l" rtl="0">
              <a:lnSpc>
                <a:spcPct val="90000"/>
              </a:lnSpc>
              <a:spcBef>
                <a:spcPts val="180"/>
              </a:spcBef>
              <a:spcAft>
                <a:spcPts val="0"/>
              </a:spcAft>
              <a:buClr>
                <a:schemeClr val="dk1"/>
              </a:buClr>
              <a:buSzPts val="900"/>
              <a:buNone/>
            </a:pPr>
            <a:endParaRPr sz="900" dirty="0">
              <a:latin typeface="Times New Roman"/>
              <a:ea typeface="Times New Roman"/>
              <a:cs typeface="Times New Roman"/>
              <a:sym typeface="Times New Roman"/>
            </a:endParaRPr>
          </a:p>
        </p:txBody>
      </p:sp>
      <p:pic>
        <p:nvPicPr>
          <p:cNvPr id="2" name="Google Shape;139;g33f909b2081_0_0">
            <a:extLst>
              <a:ext uri="{FF2B5EF4-FFF2-40B4-BE49-F238E27FC236}">
                <a16:creationId xmlns:a16="http://schemas.microsoft.com/office/drawing/2014/main" id="{67F25EA2-67DF-F5E1-7D4C-408DD7837C7B}"/>
              </a:ext>
            </a:extLst>
          </p:cNvPr>
          <p:cNvPicPr preferRelativeResize="0"/>
          <p:nvPr/>
        </p:nvPicPr>
        <p:blipFill>
          <a:blip r:embed="rId3">
            <a:alphaModFix/>
          </a:blip>
          <a:stretch>
            <a:fillRect/>
          </a:stretch>
        </p:blipFill>
        <p:spPr>
          <a:xfrm>
            <a:off x="295827" y="1729949"/>
            <a:ext cx="4397829" cy="46841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p:nvPr/>
        </p:nvSpPr>
        <p:spPr>
          <a:xfrm>
            <a:off x="152400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4"/>
          <p:cNvSpPr/>
          <p:nvPr/>
        </p:nvSpPr>
        <p:spPr>
          <a:xfrm>
            <a:off x="1524001" y="-2"/>
            <a:ext cx="3266839" cy="6858002"/>
          </a:xfrm>
          <a:prstGeom prst="rect">
            <a:avLst/>
          </a:prstGeom>
          <a:solidFill>
            <a:srgbClr val="0F24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4"/>
          <p:cNvSpPr/>
          <p:nvPr/>
        </p:nvSpPr>
        <p:spPr>
          <a:xfrm flipH="1">
            <a:off x="4712970" y="0"/>
            <a:ext cx="5955030" cy="64008"/>
          </a:xfrm>
          <a:prstGeom prst="rect">
            <a:avLst/>
          </a:prstGeom>
          <a:solidFill>
            <a:srgbClr val="0F24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Calibri"/>
              <a:ea typeface="Calibri"/>
              <a:cs typeface="Calibri"/>
              <a:sym typeface="Calibri"/>
            </a:endParaRPr>
          </a:p>
        </p:txBody>
      </p:sp>
      <p:pic>
        <p:nvPicPr>
          <p:cNvPr id="148" name="Google Shape;148;p4" descr="A graph with blue dots and red line&#10;&#10;AI-generated content may be incorrect."/>
          <p:cNvPicPr preferRelativeResize="0"/>
          <p:nvPr/>
        </p:nvPicPr>
        <p:blipFill rotWithShape="1">
          <a:blip r:embed="rId3">
            <a:alphaModFix/>
          </a:blip>
          <a:srcRect/>
          <a:stretch/>
        </p:blipFill>
        <p:spPr>
          <a:xfrm>
            <a:off x="1664704" y="2406073"/>
            <a:ext cx="2904700" cy="1763901"/>
          </a:xfrm>
          <a:prstGeom prst="rect">
            <a:avLst/>
          </a:prstGeom>
          <a:noFill/>
          <a:ln>
            <a:noFill/>
          </a:ln>
        </p:spPr>
      </p:pic>
      <p:pic>
        <p:nvPicPr>
          <p:cNvPr id="149" name="Google Shape;149;p4" descr="A graph of a graph&#10;&#10;AI-generated content may be incorrect."/>
          <p:cNvPicPr preferRelativeResize="0"/>
          <p:nvPr/>
        </p:nvPicPr>
        <p:blipFill rotWithShape="1">
          <a:blip r:embed="rId4">
            <a:alphaModFix/>
          </a:blip>
          <a:srcRect/>
          <a:stretch/>
        </p:blipFill>
        <p:spPr>
          <a:xfrm>
            <a:off x="1524065" y="5051925"/>
            <a:ext cx="2756096" cy="1550303"/>
          </a:xfrm>
          <a:prstGeom prst="rect">
            <a:avLst/>
          </a:prstGeom>
          <a:noFill/>
          <a:ln>
            <a:noFill/>
          </a:ln>
        </p:spPr>
      </p:pic>
      <p:pic>
        <p:nvPicPr>
          <p:cNvPr id="150" name="Google Shape;150;p4" descr="A screenshot of a computer screen&#10;&#10;AI-generated content may be incorrect."/>
          <p:cNvPicPr preferRelativeResize="0"/>
          <p:nvPr/>
        </p:nvPicPr>
        <p:blipFill rotWithShape="1">
          <a:blip r:embed="rId5">
            <a:alphaModFix/>
          </a:blip>
          <a:srcRect/>
          <a:stretch/>
        </p:blipFill>
        <p:spPr>
          <a:xfrm>
            <a:off x="1664704" y="367100"/>
            <a:ext cx="3048266" cy="1438977"/>
          </a:xfrm>
          <a:prstGeom prst="rect">
            <a:avLst/>
          </a:prstGeom>
          <a:noFill/>
          <a:ln>
            <a:noFill/>
          </a:ln>
        </p:spPr>
      </p:pic>
      <p:sp>
        <p:nvSpPr>
          <p:cNvPr id="151" name="Google Shape;151;p4"/>
          <p:cNvSpPr txBox="1">
            <a:spLocks noGrp="1"/>
          </p:cNvSpPr>
          <p:nvPr>
            <p:ph type="body" idx="1"/>
          </p:nvPr>
        </p:nvSpPr>
        <p:spPr>
          <a:xfrm>
            <a:off x="5446133" y="619180"/>
            <a:ext cx="4960611" cy="520789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900"/>
              <a:buNone/>
            </a:pPr>
            <a:endParaRPr sz="900" b="1">
              <a:latin typeface="Times New Roman"/>
              <a:ea typeface="Times New Roman"/>
              <a:cs typeface="Times New Roman"/>
              <a:sym typeface="Times New Roman"/>
            </a:endParaRPr>
          </a:p>
          <a:p>
            <a:pPr marL="0" lvl="0" indent="0" algn="l" rtl="0">
              <a:lnSpc>
                <a:spcPct val="90000"/>
              </a:lnSpc>
              <a:spcBef>
                <a:spcPts val="180"/>
              </a:spcBef>
              <a:spcAft>
                <a:spcPts val="0"/>
              </a:spcAft>
              <a:buClr>
                <a:schemeClr val="dk1"/>
              </a:buClr>
              <a:buSzPts val="900"/>
              <a:buNone/>
            </a:pPr>
            <a:endParaRPr sz="900" b="1">
              <a:latin typeface="Times New Roman"/>
              <a:ea typeface="Times New Roman"/>
              <a:cs typeface="Times New Roman"/>
              <a:sym typeface="Times New Roman"/>
            </a:endParaRPr>
          </a:p>
          <a:p>
            <a:pPr marL="0" lvl="0" indent="0" algn="l" rtl="0">
              <a:lnSpc>
                <a:spcPct val="90000"/>
              </a:lnSpc>
              <a:spcBef>
                <a:spcPts val="300"/>
              </a:spcBef>
              <a:spcAft>
                <a:spcPts val="0"/>
              </a:spcAft>
              <a:buClr>
                <a:schemeClr val="dk1"/>
              </a:buClr>
              <a:buSzPts val="1500"/>
              <a:buNone/>
            </a:pPr>
            <a:r>
              <a:rPr lang="en-US" sz="1500" b="1">
                <a:latin typeface="Times New Roman"/>
                <a:ea typeface="Times New Roman"/>
                <a:cs typeface="Times New Roman"/>
                <a:sym typeface="Times New Roman"/>
              </a:rPr>
              <a:t>PLS Limitations : </a:t>
            </a:r>
            <a:endParaRPr/>
          </a:p>
          <a:p>
            <a:pPr marL="0" lvl="0" indent="0" algn="l" rtl="0">
              <a:lnSpc>
                <a:spcPct val="90000"/>
              </a:lnSpc>
              <a:spcBef>
                <a:spcPts val="180"/>
              </a:spcBef>
              <a:spcAft>
                <a:spcPts val="0"/>
              </a:spcAft>
              <a:buClr>
                <a:schemeClr val="dk1"/>
              </a:buClr>
              <a:buSzPts val="900"/>
              <a:buNone/>
            </a:pPr>
            <a:endParaRPr sz="900" b="1">
              <a:latin typeface="Times New Roman"/>
              <a:ea typeface="Times New Roman"/>
              <a:cs typeface="Times New Roman"/>
              <a:sym typeface="Times New Roman"/>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Latent variables which are combination of originals make it hard to interpret.</a:t>
            </a:r>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Number of latent components must be carefully selected to avoid overfitting or underfitting. Cross Validation is crucial in order to avoid Overfitting which is expensive.</a:t>
            </a:r>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PLS assumes latent variables and response variables have a linear relationship.</a:t>
            </a:r>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Less commonly used in fields when compared to Ridge and LASSO methods </a:t>
            </a:r>
            <a:endParaRPr/>
          </a:p>
          <a:p>
            <a:pPr marL="342900" lvl="0" indent="-279400" algn="l" rtl="0">
              <a:lnSpc>
                <a:spcPct val="90000"/>
              </a:lnSpc>
              <a:spcBef>
                <a:spcPts val="180"/>
              </a:spcBef>
              <a:spcAft>
                <a:spcPts val="0"/>
              </a:spcAft>
              <a:buClr>
                <a:schemeClr val="dk1"/>
              </a:buClr>
              <a:buSzPts val="1000"/>
              <a:buNone/>
            </a:pPr>
            <a:endParaRPr sz="900">
              <a:latin typeface="Times New Roman"/>
              <a:ea typeface="Times New Roman"/>
              <a:cs typeface="Times New Roman"/>
              <a:sym typeface="Times New Roman"/>
            </a:endParaRPr>
          </a:p>
          <a:p>
            <a:pPr marL="0" lvl="0" indent="0" algn="l" rtl="0">
              <a:lnSpc>
                <a:spcPct val="90000"/>
              </a:lnSpc>
              <a:spcBef>
                <a:spcPts val="300"/>
              </a:spcBef>
              <a:spcAft>
                <a:spcPts val="0"/>
              </a:spcAft>
              <a:buClr>
                <a:schemeClr val="dk1"/>
              </a:buClr>
              <a:buSzPts val="1000"/>
              <a:buNone/>
            </a:pPr>
            <a:r>
              <a:rPr lang="en-US" sz="1500" b="1">
                <a:latin typeface="Times New Roman"/>
                <a:ea typeface="Times New Roman"/>
                <a:cs typeface="Times New Roman"/>
                <a:sym typeface="Times New Roman"/>
              </a:rPr>
              <a:t>Python Packages:</a:t>
            </a:r>
            <a:endParaRPr/>
          </a:p>
          <a:p>
            <a:pPr marL="0" lvl="0" indent="0" algn="l" rtl="0">
              <a:lnSpc>
                <a:spcPct val="90000"/>
              </a:lnSpc>
              <a:spcBef>
                <a:spcPts val="180"/>
              </a:spcBef>
              <a:spcAft>
                <a:spcPts val="0"/>
              </a:spcAft>
              <a:buClr>
                <a:schemeClr val="dk1"/>
              </a:buClr>
              <a:buSzPts val="1000"/>
              <a:buNone/>
            </a:pPr>
            <a:endParaRPr sz="900" b="1">
              <a:latin typeface="Times New Roman"/>
              <a:ea typeface="Times New Roman"/>
              <a:cs typeface="Times New Roman"/>
              <a:sym typeface="Times New Roman"/>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Make use of PLSRegression package from sklearn.cross_decomposition and shap package</a:t>
            </a:r>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Build Model using PLSRegression(n_components=x); where x=1,2,3,4 gives the outputs R Squared and MSE .</a:t>
            </a:r>
            <a:endParaRPr/>
          </a:p>
          <a:p>
            <a:pPr marL="342900" lvl="0" indent="-342900" algn="l" rtl="0">
              <a:lnSpc>
                <a:spcPct val="90000"/>
              </a:lnSpc>
              <a:spcBef>
                <a:spcPts val="260"/>
              </a:spcBef>
              <a:spcAft>
                <a:spcPts val="0"/>
              </a:spcAft>
              <a:buClr>
                <a:schemeClr val="dk1"/>
              </a:buClr>
              <a:buSzPts val="1000"/>
              <a:buFont typeface="Noto Sans Symbols"/>
              <a:buChar char="∙"/>
            </a:pPr>
            <a:r>
              <a:rPr lang="en-US" sz="1300">
                <a:latin typeface="Times New Roman"/>
                <a:ea typeface="Times New Roman"/>
                <a:cs typeface="Times New Roman"/>
                <a:sym typeface="Times New Roman"/>
              </a:rPr>
              <a:t>We can create kernelexplainer and build  shap.summary_plot to visualize the feature importance from shap package. This makes it good for Exploratory analaysis as well</a:t>
            </a:r>
            <a:endParaRPr/>
          </a:p>
          <a:p>
            <a:pPr marL="0" lvl="0" indent="0" algn="l" rtl="0">
              <a:lnSpc>
                <a:spcPct val="90000"/>
              </a:lnSpc>
              <a:spcBef>
                <a:spcPts val="180"/>
              </a:spcBef>
              <a:spcAft>
                <a:spcPts val="0"/>
              </a:spcAft>
              <a:buClr>
                <a:schemeClr val="dk1"/>
              </a:buClr>
              <a:buSzPts val="1000"/>
              <a:buNone/>
            </a:pPr>
            <a:endParaRPr sz="900">
              <a:latin typeface="Times New Roman"/>
              <a:ea typeface="Times New Roman"/>
              <a:cs typeface="Times New Roman"/>
              <a:sym typeface="Times New Roman"/>
            </a:endParaRPr>
          </a:p>
          <a:p>
            <a:pPr marL="0" lvl="0" indent="0" algn="l" rtl="0">
              <a:lnSpc>
                <a:spcPct val="90000"/>
              </a:lnSpc>
              <a:spcBef>
                <a:spcPts val="300"/>
              </a:spcBef>
              <a:spcAft>
                <a:spcPts val="0"/>
              </a:spcAft>
              <a:buClr>
                <a:schemeClr val="dk1"/>
              </a:buClr>
              <a:buSzPts val="1000"/>
              <a:buNone/>
            </a:pPr>
            <a:r>
              <a:rPr lang="en-US" sz="1500" b="1">
                <a:latin typeface="Times New Roman"/>
                <a:ea typeface="Times New Roman"/>
                <a:cs typeface="Times New Roman"/>
                <a:sym typeface="Times New Roman"/>
              </a:rPr>
              <a:t>Use case:</a:t>
            </a:r>
            <a:endParaRPr/>
          </a:p>
          <a:p>
            <a:pPr marL="0" lvl="0" indent="0" algn="l" rtl="0">
              <a:lnSpc>
                <a:spcPct val="90000"/>
              </a:lnSpc>
              <a:spcBef>
                <a:spcPts val="280"/>
              </a:spcBef>
              <a:spcAft>
                <a:spcPts val="0"/>
              </a:spcAft>
              <a:buClr>
                <a:schemeClr val="dk1"/>
              </a:buClr>
              <a:buSzPts val="1000"/>
              <a:buNone/>
            </a:pPr>
            <a:r>
              <a:rPr lang="en-US" sz="1400">
                <a:latin typeface="Times New Roman"/>
                <a:ea typeface="Times New Roman"/>
                <a:cs typeface="Times New Roman"/>
                <a:sym typeface="Times New Roman"/>
              </a:rPr>
              <a:t>       Screenshots shows how to predict diabetes progression based on multiple health related measurements where PLS is useful to build latent variables and reduce number of explanatory variables.It predicts disease progression one year after baseline</a:t>
            </a:r>
            <a:endParaRPr sz="1400">
              <a:latin typeface="Times New Roman"/>
              <a:ea typeface="Times New Roman"/>
              <a:cs typeface="Times New Roman"/>
              <a:sym typeface="Times New Roman"/>
            </a:endParaRPr>
          </a:p>
          <a:p>
            <a:pPr marL="342900" lvl="0" indent="-279400" algn="l" rtl="0">
              <a:lnSpc>
                <a:spcPct val="90000"/>
              </a:lnSpc>
              <a:spcBef>
                <a:spcPts val="180"/>
              </a:spcBef>
              <a:spcAft>
                <a:spcPts val="0"/>
              </a:spcAft>
              <a:buClr>
                <a:schemeClr val="dk1"/>
              </a:buClr>
              <a:buSzPts val="1000"/>
              <a:buNone/>
            </a:pPr>
            <a:endParaRPr sz="900">
              <a:latin typeface="Times New Roman"/>
              <a:ea typeface="Times New Roman"/>
              <a:cs typeface="Times New Roman"/>
              <a:sym typeface="Times New Roman"/>
            </a:endParaRPr>
          </a:p>
          <a:p>
            <a:pPr marL="342900" lvl="0" indent="-279400" algn="l" rtl="0">
              <a:lnSpc>
                <a:spcPct val="90000"/>
              </a:lnSpc>
              <a:spcBef>
                <a:spcPts val="180"/>
              </a:spcBef>
              <a:spcAft>
                <a:spcPts val="0"/>
              </a:spcAft>
              <a:buClr>
                <a:schemeClr val="dk1"/>
              </a:buClr>
              <a:buSzPts val="1000"/>
              <a:buNone/>
            </a:pPr>
            <a:endParaRPr sz="900">
              <a:latin typeface="Times New Roman"/>
              <a:ea typeface="Times New Roman"/>
              <a:cs typeface="Times New Roman"/>
              <a:sym typeface="Times New Roman"/>
            </a:endParaRPr>
          </a:p>
          <a:p>
            <a:pPr marL="342900" lvl="0" indent="-279400" algn="l" rtl="0">
              <a:lnSpc>
                <a:spcPct val="90000"/>
              </a:lnSpc>
              <a:spcBef>
                <a:spcPts val="180"/>
              </a:spcBef>
              <a:spcAft>
                <a:spcPts val="0"/>
              </a:spcAft>
              <a:buClr>
                <a:schemeClr val="dk1"/>
              </a:buClr>
              <a:buSzPts val="1000"/>
              <a:buNone/>
            </a:pPr>
            <a:endParaRPr sz="900">
              <a:latin typeface="Times New Roman"/>
              <a:ea typeface="Times New Roman"/>
              <a:cs typeface="Times New Roman"/>
              <a:sym typeface="Times New Roman"/>
            </a:endParaRPr>
          </a:p>
          <a:p>
            <a:pPr marL="342900" lvl="0" indent="-285750" algn="l" rtl="0">
              <a:lnSpc>
                <a:spcPct val="90000"/>
              </a:lnSpc>
              <a:spcBef>
                <a:spcPts val="180"/>
              </a:spcBef>
              <a:spcAft>
                <a:spcPts val="0"/>
              </a:spcAft>
              <a:buClr>
                <a:schemeClr val="dk1"/>
              </a:buClr>
              <a:buSzPts val="900"/>
              <a:buNone/>
            </a:pPr>
            <a:endParaRPr sz="900"/>
          </a:p>
        </p:txBody>
      </p:sp>
      <p:sp>
        <p:nvSpPr>
          <p:cNvPr id="152" name="Google Shape;152;p4"/>
          <p:cNvSpPr/>
          <p:nvPr/>
        </p:nvSpPr>
        <p:spPr>
          <a:xfrm flipH="1">
            <a:off x="4712970" y="6793992"/>
            <a:ext cx="5955030" cy="64008"/>
          </a:xfrm>
          <a:prstGeom prst="rect">
            <a:avLst/>
          </a:prstGeom>
          <a:solidFill>
            <a:srgbClr val="0F24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Calibri"/>
              <a:ea typeface="Calibri"/>
              <a:cs typeface="Calibri"/>
              <a:sym typeface="Calibri"/>
            </a:endParaRPr>
          </a:p>
        </p:txBody>
      </p:sp>
      <p:sp>
        <p:nvSpPr>
          <p:cNvPr id="153" name="Google Shape;153;p4"/>
          <p:cNvSpPr/>
          <p:nvPr/>
        </p:nvSpPr>
        <p:spPr>
          <a:xfrm>
            <a:off x="1524001" y="90101"/>
            <a:ext cx="65" cy="276999"/>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2110</Words>
  <Application>Microsoft Office PowerPoint</Application>
  <PresentationFormat>Widescreen</PresentationFormat>
  <Paragraphs>156</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Play</vt:lpstr>
      <vt:lpstr>Noto Sans Symbols</vt:lpstr>
      <vt:lpstr>Office Theme</vt:lpstr>
      <vt:lpstr>PowerPoint Presentation</vt:lpstr>
      <vt:lpstr>Kavya Gurram</vt:lpstr>
      <vt:lpstr>PowerPoint Presentation</vt:lpstr>
      <vt:lpstr>PowerPoint Presentation</vt:lpstr>
      <vt:lpstr>PowerPoint Presentation</vt:lpstr>
      <vt:lpstr>Amarnath Kommineni</vt:lpstr>
      <vt:lpstr>Partial Least Squares(PLS) Regression</vt:lpstr>
      <vt:lpstr>PowerPoint Presentation</vt:lpstr>
      <vt:lpstr>PowerPoint Presentation</vt:lpstr>
      <vt:lpstr>Vikas Kumar Reddy</vt:lpstr>
      <vt:lpstr>PowerPoint Presentation</vt:lpstr>
      <vt:lpstr>PowerPoint Presentation</vt:lpstr>
      <vt:lpstr>PowerPoint Presentation</vt:lpstr>
      <vt:lpstr>Sandeep Borwal</vt:lpstr>
      <vt:lpstr>Word2Vec</vt:lpstr>
      <vt:lpstr>Model &amp; Parameters</vt:lpstr>
      <vt:lpstr>Advantages &amp; Limitations &amp; Usage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Kumar Reddy Buchammagari</dc:creator>
  <cp:lastModifiedBy>Sandeep Borwal</cp:lastModifiedBy>
  <cp:revision>7</cp:revision>
  <dcterms:created xsi:type="dcterms:W3CDTF">2025-03-08T19:25:37Z</dcterms:created>
  <dcterms:modified xsi:type="dcterms:W3CDTF">2025-03-12T23:11:15Z</dcterms:modified>
</cp:coreProperties>
</file>