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306" r:id="rId2"/>
    <p:sldId id="257" r:id="rId3"/>
    <p:sldId id="273" r:id="rId4"/>
    <p:sldId id="292" r:id="rId5"/>
    <p:sldId id="275" r:id="rId6"/>
    <p:sldId id="285" r:id="rId7"/>
    <p:sldId id="284" r:id="rId8"/>
    <p:sldId id="280" r:id="rId9"/>
    <p:sldId id="317" r:id="rId10"/>
    <p:sldId id="293" r:id="rId11"/>
    <p:sldId id="276" r:id="rId12"/>
    <p:sldId id="294" r:id="rId13"/>
    <p:sldId id="259" r:id="rId14"/>
    <p:sldId id="262" r:id="rId15"/>
    <p:sldId id="323" r:id="rId16"/>
    <p:sldId id="302" r:id="rId17"/>
    <p:sldId id="303" r:id="rId18"/>
    <p:sldId id="308" r:id="rId19"/>
    <p:sldId id="304" r:id="rId20"/>
    <p:sldId id="307" r:id="rId21"/>
    <p:sldId id="264" r:id="rId22"/>
    <p:sldId id="309" r:id="rId23"/>
    <p:sldId id="310" r:id="rId24"/>
    <p:sldId id="311" r:id="rId25"/>
    <p:sldId id="312" r:id="rId26"/>
    <p:sldId id="313" r:id="rId27"/>
    <p:sldId id="298" r:id="rId28"/>
    <p:sldId id="299" r:id="rId29"/>
    <p:sldId id="314" r:id="rId30"/>
    <p:sldId id="269" r:id="rId31"/>
    <p:sldId id="316" r:id="rId32"/>
    <p:sldId id="318" r:id="rId33"/>
    <p:sldId id="321" r:id="rId34"/>
    <p:sldId id="320" r:id="rId35"/>
    <p:sldId id="322" r:id="rId36"/>
  </p:sldIdLst>
  <p:sldSz cx="12192000" cy="6858000"/>
  <p:notesSz cx="6858000" cy="9144000"/>
  <p:embeddedFontLst>
    <p:embeddedFont>
      <p:font typeface="Play" panose="020B0604020202020204" charset="0"/>
      <p:regular r:id="rId38"/>
      <p:bold r:id="rId39"/>
    </p:embeddedFont>
    <p:embeddedFont>
      <p:font typeface="Segoe UI" panose="020B05020402040202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jOLftC4tduGGTVRlrAnADRo9Ab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73" autoAdjust="0"/>
  </p:normalViewPr>
  <p:slideViewPr>
    <p:cSldViewPr snapToGrid="0">
      <p:cViewPr varScale="1">
        <p:scale>
          <a:sx n="73" d="100"/>
          <a:sy n="73" d="100"/>
        </p:scale>
        <p:origin x="912" y="66"/>
      </p:cViewPr>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51"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13.37</c:v>
                </c:pt>
                <c:pt idx="1">
                  <c:v>7.44</c:v>
                </c:pt>
                <c:pt idx="2">
                  <c:v>20.3</c:v>
                </c:pt>
                <c:pt idx="3">
                  <c:v>12.29</c:v>
                </c:pt>
                <c:pt idx="4">
                  <c:v>7.55</c:v>
                </c:pt>
              </c:numCache>
            </c:numRef>
          </c:val>
          <c:extLst>
            <c:ext xmlns:c16="http://schemas.microsoft.com/office/drawing/2014/chart" uri="{C3380CC4-5D6E-409C-BE32-E72D297353CC}">
              <c16:uniqueId val="{00000000-65B4-4048-A3CB-A3439E77447D}"/>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7.06</c:v>
                </c:pt>
                <c:pt idx="1">
                  <c:v>2.77</c:v>
                </c:pt>
                <c:pt idx="2">
                  <c:v>7.34</c:v>
                </c:pt>
                <c:pt idx="3">
                  <c:v>5.9</c:v>
                </c:pt>
                <c:pt idx="4">
                  <c:v>4.0599999999999996</c:v>
                </c:pt>
              </c:numCache>
            </c:numRef>
          </c:val>
          <c:extLst>
            <c:ext xmlns:c16="http://schemas.microsoft.com/office/drawing/2014/chart" uri="{C3380CC4-5D6E-409C-BE32-E72D297353CC}">
              <c16:uniqueId val="{00000001-65B4-4048-A3CB-A3439E77447D}"/>
            </c:ext>
          </c:extLst>
        </c:ser>
        <c:dLbls>
          <c:showLegendKey val="0"/>
          <c:showVal val="0"/>
          <c:showCatName val="0"/>
          <c:showSerName val="0"/>
          <c:showPercent val="0"/>
          <c:showBubbleSize val="0"/>
        </c:dLbls>
        <c:gapWidth val="219"/>
        <c:overlap val="-27"/>
        <c:axId val="881446832"/>
        <c:axId val="881445392"/>
      </c:barChart>
      <c:catAx>
        <c:axId val="881446832"/>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5392"/>
        <c:crosses val="autoZero"/>
        <c:auto val="1"/>
        <c:lblAlgn val="ctr"/>
        <c:lblOffset val="100"/>
        <c:noMultiLvlLbl val="0"/>
      </c:catAx>
      <c:valAx>
        <c:axId val="8814453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81446832"/>
        <c:crosses val="autoZero"/>
        <c:crossBetween val="between"/>
      </c:valAx>
      <c:spPr>
        <a:noFill/>
        <a:ln>
          <a:solidFill>
            <a:schemeClr val="accent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206.8</c:v>
                </c:pt>
                <c:pt idx="1">
                  <c:v>168.1</c:v>
                </c:pt>
                <c:pt idx="2">
                  <c:v>266.60000000000002</c:v>
                </c:pt>
                <c:pt idx="3">
                  <c:v>212.9</c:v>
                </c:pt>
                <c:pt idx="4">
                  <c:v>157.6</c:v>
                </c:pt>
              </c:numCache>
            </c:numRef>
          </c:val>
          <c:extLst>
            <c:ext xmlns:c16="http://schemas.microsoft.com/office/drawing/2014/chart" uri="{C3380CC4-5D6E-409C-BE32-E72D297353CC}">
              <c16:uniqueId val="{00000000-A207-46C7-807E-841896F6BED7}"/>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114.4</c:v>
                </c:pt>
                <c:pt idx="1">
                  <c:v>100.3</c:v>
                </c:pt>
                <c:pt idx="2">
                  <c:v>121.8</c:v>
                </c:pt>
                <c:pt idx="3">
                  <c:v>112.2</c:v>
                </c:pt>
                <c:pt idx="4">
                  <c:v>92.8</c:v>
                </c:pt>
              </c:numCache>
            </c:numRef>
          </c:val>
          <c:extLst>
            <c:ext xmlns:c16="http://schemas.microsoft.com/office/drawing/2014/chart" uri="{C3380CC4-5D6E-409C-BE32-E72D297353CC}">
              <c16:uniqueId val="{00000001-A207-46C7-807E-841896F6BED7}"/>
            </c:ext>
          </c:extLst>
        </c:ser>
        <c:dLbls>
          <c:showLegendKey val="0"/>
          <c:showVal val="0"/>
          <c:showCatName val="0"/>
          <c:showSerName val="0"/>
          <c:showPercent val="0"/>
          <c:showBubbleSize val="0"/>
        </c:dLbls>
        <c:gapWidth val="219"/>
        <c:overlap val="-27"/>
        <c:axId val="937784280"/>
        <c:axId val="937783920"/>
      </c:barChart>
      <c:catAx>
        <c:axId val="937784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920"/>
        <c:crosses val="autoZero"/>
        <c:auto val="1"/>
        <c:lblAlgn val="ctr"/>
        <c:lblOffset val="100"/>
        <c:noMultiLvlLbl val="0"/>
      </c:catAx>
      <c:valAx>
        <c:axId val="937783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42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SARIMA</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16.329999999999998</c:v>
                </c:pt>
                <c:pt idx="1">
                  <c:v>8.01</c:v>
                </c:pt>
                <c:pt idx="2">
                  <c:v>22.61</c:v>
                </c:pt>
                <c:pt idx="3">
                  <c:v>16.149999999999999</c:v>
                </c:pt>
                <c:pt idx="4">
                  <c:v>10.25</c:v>
                </c:pt>
              </c:numCache>
            </c:numRef>
          </c:val>
          <c:extLst>
            <c:ext xmlns:c16="http://schemas.microsoft.com/office/drawing/2014/chart" uri="{C3380CC4-5D6E-409C-BE32-E72D297353CC}">
              <c16:uniqueId val="{00000000-B68C-4163-B311-F496270122A0}"/>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11.35</c:v>
                </c:pt>
                <c:pt idx="1">
                  <c:v>3.21</c:v>
                </c:pt>
                <c:pt idx="2">
                  <c:v>11.67</c:v>
                </c:pt>
                <c:pt idx="3">
                  <c:v>11.02</c:v>
                </c:pt>
                <c:pt idx="4">
                  <c:v>6.7</c:v>
                </c:pt>
              </c:numCache>
            </c:numRef>
          </c:val>
          <c:extLst>
            <c:ext xmlns:c16="http://schemas.microsoft.com/office/drawing/2014/chart" uri="{C3380CC4-5D6E-409C-BE32-E72D297353CC}">
              <c16:uniqueId val="{00000001-B68C-4163-B311-F496270122A0}"/>
            </c:ext>
          </c:extLst>
        </c:ser>
        <c:dLbls>
          <c:showLegendKey val="0"/>
          <c:showVal val="0"/>
          <c:showCatName val="0"/>
          <c:showSerName val="0"/>
          <c:showPercent val="0"/>
          <c:showBubbleSize val="0"/>
        </c:dLbls>
        <c:gapWidth val="219"/>
        <c:overlap val="-27"/>
        <c:axId val="442463872"/>
        <c:axId val="442463152"/>
      </c:barChart>
      <c:catAx>
        <c:axId val="44246387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152"/>
        <c:crosses val="autoZero"/>
        <c:auto val="1"/>
        <c:lblAlgn val="ctr"/>
        <c:lblOffset val="100"/>
        <c:noMultiLvlLbl val="0"/>
      </c:catAx>
      <c:valAx>
        <c:axId val="442463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42463872"/>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Prophet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26.46</c:v>
                </c:pt>
                <c:pt idx="1">
                  <c:v>22.41</c:v>
                </c:pt>
                <c:pt idx="2">
                  <c:v>29.92</c:v>
                </c:pt>
                <c:pt idx="3">
                  <c:v>27.39</c:v>
                </c:pt>
                <c:pt idx="4">
                  <c:v>21.25</c:v>
                </c:pt>
              </c:numCache>
            </c:numRef>
          </c:val>
          <c:extLst>
            <c:ext xmlns:c16="http://schemas.microsoft.com/office/drawing/2014/chart" uri="{C3380CC4-5D6E-409C-BE32-E72D297353CC}">
              <c16:uniqueId val="{00000000-CC3B-46CE-9641-5AD3F6E8502E}"/>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15.53</c:v>
                </c:pt>
                <c:pt idx="1">
                  <c:v>9.09</c:v>
                </c:pt>
                <c:pt idx="2">
                  <c:v>16.010000000000002</c:v>
                </c:pt>
                <c:pt idx="3">
                  <c:v>15.63</c:v>
                </c:pt>
                <c:pt idx="4">
                  <c:v>11.32</c:v>
                </c:pt>
              </c:numCache>
            </c:numRef>
          </c:val>
          <c:extLst>
            <c:ext xmlns:c16="http://schemas.microsoft.com/office/drawing/2014/chart" uri="{C3380CC4-5D6E-409C-BE32-E72D297353CC}">
              <c16:uniqueId val="{00000001-CC3B-46CE-9641-5AD3F6E8502E}"/>
            </c:ext>
          </c:extLst>
        </c:ser>
        <c:dLbls>
          <c:showLegendKey val="0"/>
          <c:showVal val="0"/>
          <c:showCatName val="0"/>
          <c:showSerName val="0"/>
          <c:showPercent val="0"/>
          <c:showBubbleSize val="0"/>
        </c:dLbls>
        <c:gapWidth val="219"/>
        <c:overlap val="-27"/>
        <c:axId val="805887144"/>
        <c:axId val="805886424"/>
      </c:barChart>
      <c:catAx>
        <c:axId val="805887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6424"/>
        <c:crosses val="autoZero"/>
        <c:auto val="1"/>
        <c:lblAlgn val="ctr"/>
        <c:lblOffset val="100"/>
        <c:noMultiLvlLbl val="0"/>
      </c:catAx>
      <c:valAx>
        <c:axId val="805886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5887144"/>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LSTM</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75.48</c:v>
                </c:pt>
                <c:pt idx="1">
                  <c:v>53.84</c:v>
                </c:pt>
                <c:pt idx="2">
                  <c:v>82.79</c:v>
                </c:pt>
                <c:pt idx="3">
                  <c:v>55.7</c:v>
                </c:pt>
                <c:pt idx="4">
                  <c:v>80.41</c:v>
                </c:pt>
              </c:numCache>
            </c:numRef>
          </c:val>
          <c:extLst>
            <c:ext xmlns:c16="http://schemas.microsoft.com/office/drawing/2014/chart" uri="{C3380CC4-5D6E-409C-BE32-E72D297353CC}">
              <c16:uniqueId val="{00000000-BC4A-445B-A392-D720341B3411}"/>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34.81</c:v>
                </c:pt>
                <c:pt idx="1">
                  <c:v>27.87</c:v>
                </c:pt>
                <c:pt idx="2">
                  <c:v>46.99</c:v>
                </c:pt>
                <c:pt idx="3">
                  <c:v>24.9</c:v>
                </c:pt>
                <c:pt idx="4">
                  <c:v>48.99</c:v>
                </c:pt>
              </c:numCache>
            </c:numRef>
          </c:val>
          <c:extLst>
            <c:ext xmlns:c16="http://schemas.microsoft.com/office/drawing/2014/chart" uri="{C3380CC4-5D6E-409C-BE32-E72D297353CC}">
              <c16:uniqueId val="{00000001-BC4A-445B-A392-D720341B3411}"/>
            </c:ext>
          </c:extLst>
        </c:ser>
        <c:dLbls>
          <c:showLegendKey val="0"/>
          <c:showVal val="0"/>
          <c:showCatName val="0"/>
          <c:showSerName val="0"/>
          <c:showPercent val="0"/>
          <c:showBubbleSize val="0"/>
        </c:dLbls>
        <c:gapWidth val="219"/>
        <c:overlap val="-27"/>
        <c:axId val="936495824"/>
        <c:axId val="936495464"/>
      </c:barChart>
      <c:catAx>
        <c:axId val="93649582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464"/>
        <c:crosses val="autoZero"/>
        <c:auto val="1"/>
        <c:lblAlgn val="ctr"/>
        <c:lblOffset val="100"/>
        <c:noMultiLvlLbl val="0"/>
      </c:catAx>
      <c:valAx>
        <c:axId val="9364954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6495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Random Forest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53.6</c:v>
                </c:pt>
                <c:pt idx="1">
                  <c:v>39.299999999999997</c:v>
                </c:pt>
                <c:pt idx="2">
                  <c:v>73.5</c:v>
                </c:pt>
                <c:pt idx="3">
                  <c:v>53</c:v>
                </c:pt>
                <c:pt idx="4">
                  <c:v>32</c:v>
                </c:pt>
              </c:numCache>
            </c:numRef>
          </c:val>
          <c:extLst>
            <c:ext xmlns:c16="http://schemas.microsoft.com/office/drawing/2014/chart" uri="{C3380CC4-5D6E-409C-BE32-E72D297353CC}">
              <c16:uniqueId val="{00000000-732A-46A8-A13F-EF927CA9BB3E}"/>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20.2</c:v>
                </c:pt>
                <c:pt idx="1">
                  <c:v>19.3</c:v>
                </c:pt>
                <c:pt idx="2">
                  <c:v>19.7</c:v>
                </c:pt>
                <c:pt idx="3">
                  <c:v>19.399999999999999</c:v>
                </c:pt>
                <c:pt idx="4">
                  <c:v>14.8</c:v>
                </c:pt>
              </c:numCache>
            </c:numRef>
          </c:val>
          <c:extLst>
            <c:ext xmlns:c16="http://schemas.microsoft.com/office/drawing/2014/chart" uri="{C3380CC4-5D6E-409C-BE32-E72D297353CC}">
              <c16:uniqueId val="{00000001-732A-46A8-A13F-EF927CA9BB3E}"/>
            </c:ext>
          </c:extLst>
        </c:ser>
        <c:dLbls>
          <c:showLegendKey val="0"/>
          <c:showVal val="0"/>
          <c:showCatName val="0"/>
          <c:showSerName val="0"/>
          <c:showPercent val="0"/>
          <c:showBubbleSize val="0"/>
        </c:dLbls>
        <c:gapWidth val="219"/>
        <c:overlap val="-27"/>
        <c:axId val="434497376"/>
        <c:axId val="434499896"/>
      </c:barChart>
      <c:catAx>
        <c:axId val="434497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9896"/>
        <c:crosses val="autoZero"/>
        <c:auto val="1"/>
        <c:lblAlgn val="ctr"/>
        <c:lblOffset val="100"/>
        <c:noMultiLvlLbl val="0"/>
      </c:catAx>
      <c:valAx>
        <c:axId val="434499896"/>
        <c:scaling>
          <c:orientation val="minMax"/>
        </c:scaling>
        <c:delete val="0"/>
        <c:axPos val="l"/>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34497376"/>
        <c:crosses val="autoZero"/>
        <c:crossBetween val="between"/>
      </c:valAx>
      <c:spPr>
        <a:solidFill>
          <a:schemeClr val="bg1"/>
        </a:solidFill>
        <a:ln>
          <a:solidFill>
            <a:schemeClr val="bg1"/>
          </a:solid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33</c:v>
                </c:pt>
                <c:pt idx="1">
                  <c:v>24.3</c:v>
                </c:pt>
                <c:pt idx="2">
                  <c:v>43.7</c:v>
                </c:pt>
                <c:pt idx="3">
                  <c:v>31.2</c:v>
                </c:pt>
                <c:pt idx="4">
                  <c:v>17</c:v>
                </c:pt>
              </c:numCache>
            </c:numRef>
          </c:val>
          <c:extLst>
            <c:ext xmlns:c16="http://schemas.microsoft.com/office/drawing/2014/chart" uri="{C3380CC4-5D6E-409C-BE32-E72D297353CC}">
              <c16:uniqueId val="{00000000-0A0A-4F01-B746-C6761068D6C5}"/>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4.4000000000000004</c:v>
                </c:pt>
                <c:pt idx="1">
                  <c:v>16.100000000000001</c:v>
                </c:pt>
                <c:pt idx="2">
                  <c:v>10</c:v>
                </c:pt>
                <c:pt idx="3">
                  <c:v>11.6</c:v>
                </c:pt>
                <c:pt idx="4">
                  <c:v>9.6</c:v>
                </c:pt>
              </c:numCache>
            </c:numRef>
          </c:val>
          <c:extLst>
            <c:ext xmlns:c16="http://schemas.microsoft.com/office/drawing/2014/chart" uri="{C3380CC4-5D6E-409C-BE32-E72D297353CC}">
              <c16:uniqueId val="{00000001-0A0A-4F01-B746-C6761068D6C5}"/>
            </c:ext>
          </c:extLst>
        </c:ser>
        <c:dLbls>
          <c:showLegendKey val="0"/>
          <c:showVal val="0"/>
          <c:showCatName val="0"/>
          <c:showSerName val="0"/>
          <c:showPercent val="0"/>
          <c:showBubbleSize val="0"/>
        </c:dLbls>
        <c:gapWidth val="219"/>
        <c:overlap val="-27"/>
        <c:axId val="798742552"/>
        <c:axId val="798741472"/>
      </c:barChart>
      <c:catAx>
        <c:axId val="798742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1472"/>
        <c:crosses val="autoZero"/>
        <c:auto val="1"/>
        <c:lblAlgn val="ctr"/>
        <c:lblOffset val="100"/>
        <c:noMultiLvlLbl val="0"/>
      </c:catAx>
      <c:valAx>
        <c:axId val="798741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425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XGBOOST + 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20</c:v>
                </c:pt>
              </c:numCache>
            </c:numRef>
          </c:val>
          <c:extLst>
            <c:ext xmlns:c16="http://schemas.microsoft.com/office/drawing/2014/chart" uri="{C3380CC4-5D6E-409C-BE32-E72D297353CC}">
              <c16:uniqueId val="{00000000-B3E3-4ACA-AB93-CE2E4C3CD98D}"/>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7.6</c:v>
                </c:pt>
                <c:pt idx="1">
                  <c:v>15.9</c:v>
                </c:pt>
                <c:pt idx="2">
                  <c:v>14.4</c:v>
                </c:pt>
                <c:pt idx="3">
                  <c:v>11</c:v>
                </c:pt>
                <c:pt idx="4">
                  <c:v>9.8000000000000007</c:v>
                </c:pt>
              </c:numCache>
            </c:numRef>
          </c:val>
          <c:extLst>
            <c:ext xmlns:c16="http://schemas.microsoft.com/office/drawing/2014/chart" uri="{C3380CC4-5D6E-409C-BE32-E72D297353CC}">
              <c16:uniqueId val="{00000001-B3E3-4ACA-AB93-CE2E4C3CD98D}"/>
            </c:ext>
          </c:extLst>
        </c:ser>
        <c:dLbls>
          <c:showLegendKey val="0"/>
          <c:showVal val="0"/>
          <c:showCatName val="0"/>
          <c:showSerName val="0"/>
          <c:showPercent val="0"/>
          <c:showBubbleSize val="0"/>
        </c:dLbls>
        <c:gapWidth val="219"/>
        <c:overlap val="-27"/>
        <c:axId val="942960960"/>
        <c:axId val="942962040"/>
      </c:barChart>
      <c:catAx>
        <c:axId val="942960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2040"/>
        <c:crosses val="autoZero"/>
        <c:auto val="1"/>
        <c:lblAlgn val="ctr"/>
        <c:lblOffset val="100"/>
        <c:noMultiLvlLbl val="0"/>
      </c:catAx>
      <c:valAx>
        <c:axId val="942962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29609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Light Boost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42.4</c:v>
                </c:pt>
                <c:pt idx="1">
                  <c:v>27.3</c:v>
                </c:pt>
                <c:pt idx="2">
                  <c:v>103.8</c:v>
                </c:pt>
                <c:pt idx="3">
                  <c:v>36.4</c:v>
                </c:pt>
                <c:pt idx="4">
                  <c:v>20</c:v>
                </c:pt>
              </c:numCache>
            </c:numRef>
          </c:val>
          <c:extLst>
            <c:ext xmlns:c16="http://schemas.microsoft.com/office/drawing/2014/chart" uri="{C3380CC4-5D6E-409C-BE32-E72D297353CC}">
              <c16:uniqueId val="{00000000-5EB4-4212-910B-D32FC29829E9}"/>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7.6</c:v>
                </c:pt>
                <c:pt idx="1">
                  <c:v>15.9</c:v>
                </c:pt>
                <c:pt idx="2">
                  <c:v>14.4</c:v>
                </c:pt>
                <c:pt idx="3">
                  <c:v>11</c:v>
                </c:pt>
                <c:pt idx="4">
                  <c:v>9.8000000000000007</c:v>
                </c:pt>
              </c:numCache>
            </c:numRef>
          </c:val>
          <c:extLst>
            <c:ext xmlns:c16="http://schemas.microsoft.com/office/drawing/2014/chart" uri="{C3380CC4-5D6E-409C-BE32-E72D297353CC}">
              <c16:uniqueId val="{00000001-5EB4-4212-910B-D32FC29829E9}"/>
            </c:ext>
          </c:extLst>
        </c:ser>
        <c:dLbls>
          <c:showLegendKey val="0"/>
          <c:showVal val="0"/>
          <c:showCatName val="0"/>
          <c:showSerName val="0"/>
          <c:showPercent val="0"/>
          <c:showBubbleSize val="0"/>
        </c:dLbls>
        <c:gapWidth val="219"/>
        <c:overlap val="-27"/>
        <c:axId val="937781400"/>
        <c:axId val="937783560"/>
      </c:barChart>
      <c:catAx>
        <c:axId val="937781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3560"/>
        <c:crosses val="autoZero"/>
        <c:auto val="1"/>
        <c:lblAlgn val="ctr"/>
        <c:lblOffset val="100"/>
        <c:noMultiLvlLbl val="0"/>
      </c:catAx>
      <c:valAx>
        <c:axId val="937783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781400"/>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LASSO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Test RMSE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Sheet1!$B$2:$B$6</c:f>
              <c:numCache>
                <c:formatCode>General</c:formatCode>
                <c:ptCount val="5"/>
                <c:pt idx="0">
                  <c:v>9.5</c:v>
                </c:pt>
                <c:pt idx="1">
                  <c:v>22.6</c:v>
                </c:pt>
                <c:pt idx="2">
                  <c:v>16.8</c:v>
                </c:pt>
                <c:pt idx="3">
                  <c:v>18.2</c:v>
                </c:pt>
                <c:pt idx="4">
                  <c:v>15.4</c:v>
                </c:pt>
              </c:numCache>
            </c:numRef>
          </c:val>
          <c:extLst>
            <c:ext xmlns:c16="http://schemas.microsoft.com/office/drawing/2014/chart" uri="{C3380CC4-5D6E-409C-BE32-E72D297353CC}">
              <c16:uniqueId val="{00000000-E549-47AD-9FC1-2976F3981AC4}"/>
            </c:ext>
          </c:extLst>
        </c:ser>
        <c:ser>
          <c:idx val="1"/>
          <c:order val="1"/>
          <c:tx>
            <c:strRef>
              <c:f>Sheet1!$C$1</c:f>
              <c:strCache>
                <c:ptCount val="1"/>
                <c:pt idx="0">
                  <c:v>Test MAE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AllHomes</c:v>
                </c:pt>
                <c:pt idx="1">
                  <c:v>Condo</c:v>
                </c:pt>
                <c:pt idx="2">
                  <c:v>SingleFamily</c:v>
                </c:pt>
                <c:pt idx="3">
                  <c:v>ThreeBedRoom</c:v>
                </c:pt>
                <c:pt idx="4">
                  <c:v>TwoBedRoom</c:v>
                </c:pt>
              </c:strCache>
            </c:strRef>
          </c:cat>
          <c:val>
            <c:numRef>
              <c:f>Sheet1!$C$2:$C$6</c:f>
              <c:numCache>
                <c:formatCode>General</c:formatCode>
                <c:ptCount val="5"/>
                <c:pt idx="0">
                  <c:v>4.8</c:v>
                </c:pt>
                <c:pt idx="1">
                  <c:v>17.5</c:v>
                </c:pt>
                <c:pt idx="2">
                  <c:v>11.3</c:v>
                </c:pt>
                <c:pt idx="3">
                  <c:v>13</c:v>
                </c:pt>
                <c:pt idx="4">
                  <c:v>11</c:v>
                </c:pt>
              </c:numCache>
            </c:numRef>
          </c:val>
          <c:extLst>
            <c:ext xmlns:c16="http://schemas.microsoft.com/office/drawing/2014/chart" uri="{C3380CC4-5D6E-409C-BE32-E72D297353CC}">
              <c16:uniqueId val="{00000001-E549-47AD-9FC1-2976F3981AC4}"/>
            </c:ext>
          </c:extLst>
        </c:ser>
        <c:dLbls>
          <c:showLegendKey val="0"/>
          <c:showVal val="0"/>
          <c:showCatName val="0"/>
          <c:showSerName val="0"/>
          <c:showPercent val="0"/>
          <c:showBubbleSize val="0"/>
        </c:dLbls>
        <c:gapWidth val="219"/>
        <c:overlap val="-27"/>
        <c:axId val="803901864"/>
        <c:axId val="803902224"/>
      </c:barChart>
      <c:catAx>
        <c:axId val="803901864"/>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2224"/>
        <c:crosses val="autoZero"/>
        <c:auto val="1"/>
        <c:lblAlgn val="ctr"/>
        <c:lblOffset val="100"/>
        <c:noMultiLvlLbl val="0"/>
      </c:catAx>
      <c:valAx>
        <c:axId val="803902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3901864"/>
        <c:crosses val="autoZero"/>
        <c:crossBetween val="between"/>
      </c:valAx>
      <c:spPr>
        <a:solidFill>
          <a:schemeClr val="bg1"/>
        </a:soli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bg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ata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0.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7.svg"/><Relationship Id="rId1"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E629A-926F-4703-8308-72E5FF30B9BC}"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4F76062-40DA-4F12-A37C-32B06C4C47D6}">
      <dgm:prSet/>
      <dgm:spPr/>
      <dgm:t>
        <a:bodyPr/>
        <a:lstStyle/>
        <a:p>
          <a:r>
            <a:rPr lang="en-US" b="1" i="0"/>
            <a:t>How accurately can we predict housing prices using machine learning models based on property features and market conditions</a:t>
          </a:r>
          <a:r>
            <a:rPr lang="en-US" b="1"/>
            <a:t>.</a:t>
          </a:r>
          <a:endParaRPr lang="en-US"/>
        </a:p>
      </dgm:t>
    </dgm:pt>
    <dgm:pt modelId="{F80A9820-6236-4AD2-83F3-9FC0CDFB0942}" type="parTrans" cxnId="{73F781B8-5560-436D-BFD0-D86A2B036A8E}">
      <dgm:prSet/>
      <dgm:spPr/>
      <dgm:t>
        <a:bodyPr/>
        <a:lstStyle/>
        <a:p>
          <a:endParaRPr lang="en-US"/>
        </a:p>
      </dgm:t>
    </dgm:pt>
    <dgm:pt modelId="{52466FE1-17F4-49D1-9E67-B5199311A11C}" type="sibTrans" cxnId="{73F781B8-5560-436D-BFD0-D86A2B036A8E}">
      <dgm:prSet/>
      <dgm:spPr/>
      <dgm:t>
        <a:bodyPr/>
        <a:lstStyle/>
        <a:p>
          <a:endParaRPr lang="en-US"/>
        </a:p>
      </dgm:t>
    </dgm:pt>
    <dgm:pt modelId="{86185CE6-F4E3-4122-8714-5A13714D975A}">
      <dgm:prSet/>
      <dgm:spPr/>
      <dgm:t>
        <a:bodyPr/>
        <a:lstStyle/>
        <a:p>
          <a:r>
            <a:rPr lang="en-US" b="1" i="0"/>
            <a:t>Identify most important features affecting price?</a:t>
          </a:r>
          <a:endParaRPr lang="en-US"/>
        </a:p>
      </dgm:t>
    </dgm:pt>
    <dgm:pt modelId="{39CC0712-9179-4BD2-B0C7-19DA373EEEB7}" type="parTrans" cxnId="{D93E4341-A23C-4F6A-9B05-0524D657412B}">
      <dgm:prSet/>
      <dgm:spPr/>
      <dgm:t>
        <a:bodyPr/>
        <a:lstStyle/>
        <a:p>
          <a:endParaRPr lang="en-US"/>
        </a:p>
      </dgm:t>
    </dgm:pt>
    <dgm:pt modelId="{23F26411-2719-4623-BFC6-3C915BC149EC}" type="sibTrans" cxnId="{D93E4341-A23C-4F6A-9B05-0524D657412B}">
      <dgm:prSet/>
      <dgm:spPr/>
      <dgm:t>
        <a:bodyPr/>
        <a:lstStyle/>
        <a:p>
          <a:endParaRPr lang="en-US"/>
        </a:p>
      </dgm:t>
    </dgm:pt>
    <dgm:pt modelId="{0EF9700F-7916-4BF2-9CE7-BE28BB3DE943}" type="pres">
      <dgm:prSet presAssocID="{00BE629A-926F-4703-8308-72E5FF30B9BC}" presName="hierChild1" presStyleCnt="0">
        <dgm:presLayoutVars>
          <dgm:chPref val="1"/>
          <dgm:dir/>
          <dgm:animOne val="branch"/>
          <dgm:animLvl val="lvl"/>
          <dgm:resizeHandles/>
        </dgm:presLayoutVars>
      </dgm:prSet>
      <dgm:spPr/>
    </dgm:pt>
    <dgm:pt modelId="{3D012B91-1BB0-4C1E-B377-206BD2F9985E}" type="pres">
      <dgm:prSet presAssocID="{94F76062-40DA-4F12-A37C-32B06C4C47D6}" presName="hierRoot1" presStyleCnt="0"/>
      <dgm:spPr/>
    </dgm:pt>
    <dgm:pt modelId="{4EAA1F6B-6240-4D62-9EE1-F77A67CF518F}" type="pres">
      <dgm:prSet presAssocID="{94F76062-40DA-4F12-A37C-32B06C4C47D6}" presName="composite" presStyleCnt="0"/>
      <dgm:spPr/>
    </dgm:pt>
    <dgm:pt modelId="{501ED152-EDEC-4BC9-A3B4-085B581A4AE2}" type="pres">
      <dgm:prSet presAssocID="{94F76062-40DA-4F12-A37C-32B06C4C47D6}" presName="background" presStyleLbl="node0" presStyleIdx="0" presStyleCnt="2"/>
      <dgm:spPr/>
    </dgm:pt>
    <dgm:pt modelId="{D69D4E31-DF93-4FA1-8240-1C65A66FE553}" type="pres">
      <dgm:prSet presAssocID="{94F76062-40DA-4F12-A37C-32B06C4C47D6}" presName="text" presStyleLbl="fgAcc0" presStyleIdx="0" presStyleCnt="2">
        <dgm:presLayoutVars>
          <dgm:chPref val="3"/>
        </dgm:presLayoutVars>
      </dgm:prSet>
      <dgm:spPr/>
    </dgm:pt>
    <dgm:pt modelId="{A96D297E-35F8-49FD-889D-2CE7A5AB4D07}" type="pres">
      <dgm:prSet presAssocID="{94F76062-40DA-4F12-A37C-32B06C4C47D6}" presName="hierChild2" presStyleCnt="0"/>
      <dgm:spPr/>
    </dgm:pt>
    <dgm:pt modelId="{175D9BAF-D692-427B-ACB1-CF2BF16EE0C8}" type="pres">
      <dgm:prSet presAssocID="{86185CE6-F4E3-4122-8714-5A13714D975A}" presName="hierRoot1" presStyleCnt="0"/>
      <dgm:spPr/>
    </dgm:pt>
    <dgm:pt modelId="{27975E8F-EEC4-4D5B-A840-E15E1D0169E5}" type="pres">
      <dgm:prSet presAssocID="{86185CE6-F4E3-4122-8714-5A13714D975A}" presName="composite" presStyleCnt="0"/>
      <dgm:spPr/>
    </dgm:pt>
    <dgm:pt modelId="{5693BD13-B027-4402-9343-2F8BA0E19297}" type="pres">
      <dgm:prSet presAssocID="{86185CE6-F4E3-4122-8714-5A13714D975A}" presName="background" presStyleLbl="node0" presStyleIdx="1" presStyleCnt="2"/>
      <dgm:spPr/>
    </dgm:pt>
    <dgm:pt modelId="{90DA04AB-0CD9-478E-9B7E-710F8DB187C6}" type="pres">
      <dgm:prSet presAssocID="{86185CE6-F4E3-4122-8714-5A13714D975A}" presName="text" presStyleLbl="fgAcc0" presStyleIdx="1" presStyleCnt="2">
        <dgm:presLayoutVars>
          <dgm:chPref val="3"/>
        </dgm:presLayoutVars>
      </dgm:prSet>
      <dgm:spPr/>
    </dgm:pt>
    <dgm:pt modelId="{791E4971-94C3-4842-BF03-784A38648ED9}" type="pres">
      <dgm:prSet presAssocID="{86185CE6-F4E3-4122-8714-5A13714D975A}" presName="hierChild2" presStyleCnt="0"/>
      <dgm:spPr/>
    </dgm:pt>
  </dgm:ptLst>
  <dgm:cxnLst>
    <dgm:cxn modelId="{D93E4341-A23C-4F6A-9B05-0524D657412B}" srcId="{00BE629A-926F-4703-8308-72E5FF30B9BC}" destId="{86185CE6-F4E3-4122-8714-5A13714D975A}" srcOrd="1" destOrd="0" parTransId="{39CC0712-9179-4BD2-B0C7-19DA373EEEB7}" sibTransId="{23F26411-2719-4623-BFC6-3C915BC149EC}"/>
    <dgm:cxn modelId="{9BBA0C53-1885-4E52-89DF-1D4C415F1BE8}" type="presOf" srcId="{94F76062-40DA-4F12-A37C-32B06C4C47D6}" destId="{D69D4E31-DF93-4FA1-8240-1C65A66FE553}" srcOrd="0" destOrd="0" presId="urn:microsoft.com/office/officeart/2005/8/layout/hierarchy1"/>
    <dgm:cxn modelId="{A8E8269B-17C5-483F-A70F-0F77DEBBBE05}" type="presOf" srcId="{86185CE6-F4E3-4122-8714-5A13714D975A}" destId="{90DA04AB-0CD9-478E-9B7E-710F8DB187C6}" srcOrd="0" destOrd="0" presId="urn:microsoft.com/office/officeart/2005/8/layout/hierarchy1"/>
    <dgm:cxn modelId="{73F781B8-5560-436D-BFD0-D86A2B036A8E}" srcId="{00BE629A-926F-4703-8308-72E5FF30B9BC}" destId="{94F76062-40DA-4F12-A37C-32B06C4C47D6}" srcOrd="0" destOrd="0" parTransId="{F80A9820-6236-4AD2-83F3-9FC0CDFB0942}" sibTransId="{52466FE1-17F4-49D1-9E67-B5199311A11C}"/>
    <dgm:cxn modelId="{C70514DB-42DE-4D37-B112-642997AD5F4C}" type="presOf" srcId="{00BE629A-926F-4703-8308-72E5FF30B9BC}" destId="{0EF9700F-7916-4BF2-9CE7-BE28BB3DE943}" srcOrd="0" destOrd="0" presId="urn:microsoft.com/office/officeart/2005/8/layout/hierarchy1"/>
    <dgm:cxn modelId="{071EBC5A-1042-45CB-9C05-E6996A34007B}" type="presParOf" srcId="{0EF9700F-7916-4BF2-9CE7-BE28BB3DE943}" destId="{3D012B91-1BB0-4C1E-B377-206BD2F9985E}" srcOrd="0" destOrd="0" presId="urn:microsoft.com/office/officeart/2005/8/layout/hierarchy1"/>
    <dgm:cxn modelId="{9EF3513D-87B0-48E5-BE96-8573C9CC31AC}" type="presParOf" srcId="{3D012B91-1BB0-4C1E-B377-206BD2F9985E}" destId="{4EAA1F6B-6240-4D62-9EE1-F77A67CF518F}" srcOrd="0" destOrd="0" presId="urn:microsoft.com/office/officeart/2005/8/layout/hierarchy1"/>
    <dgm:cxn modelId="{8EA935C0-B4CA-4057-A488-585B5F66FB70}" type="presParOf" srcId="{4EAA1F6B-6240-4D62-9EE1-F77A67CF518F}" destId="{501ED152-EDEC-4BC9-A3B4-085B581A4AE2}" srcOrd="0" destOrd="0" presId="urn:microsoft.com/office/officeart/2005/8/layout/hierarchy1"/>
    <dgm:cxn modelId="{4FABF321-7C00-4A63-9997-F7AC7F173B79}" type="presParOf" srcId="{4EAA1F6B-6240-4D62-9EE1-F77A67CF518F}" destId="{D69D4E31-DF93-4FA1-8240-1C65A66FE553}" srcOrd="1" destOrd="0" presId="urn:microsoft.com/office/officeart/2005/8/layout/hierarchy1"/>
    <dgm:cxn modelId="{58D2735C-352A-4E11-84C8-9E693DDA03EF}" type="presParOf" srcId="{3D012B91-1BB0-4C1E-B377-206BD2F9985E}" destId="{A96D297E-35F8-49FD-889D-2CE7A5AB4D07}" srcOrd="1" destOrd="0" presId="urn:microsoft.com/office/officeart/2005/8/layout/hierarchy1"/>
    <dgm:cxn modelId="{09D00DE5-93FD-4D2A-BEB3-8F1B8E917DF7}" type="presParOf" srcId="{0EF9700F-7916-4BF2-9CE7-BE28BB3DE943}" destId="{175D9BAF-D692-427B-ACB1-CF2BF16EE0C8}" srcOrd="1" destOrd="0" presId="urn:microsoft.com/office/officeart/2005/8/layout/hierarchy1"/>
    <dgm:cxn modelId="{BB7007A9-CBC0-49D1-AECD-F074D063335E}" type="presParOf" srcId="{175D9BAF-D692-427B-ACB1-CF2BF16EE0C8}" destId="{27975E8F-EEC4-4D5B-A840-E15E1D0169E5}" srcOrd="0" destOrd="0" presId="urn:microsoft.com/office/officeart/2005/8/layout/hierarchy1"/>
    <dgm:cxn modelId="{EA749EAA-4683-4759-B75E-BC469CC04CD7}" type="presParOf" srcId="{27975E8F-EEC4-4D5B-A840-E15E1D0169E5}" destId="{5693BD13-B027-4402-9343-2F8BA0E19297}" srcOrd="0" destOrd="0" presId="urn:microsoft.com/office/officeart/2005/8/layout/hierarchy1"/>
    <dgm:cxn modelId="{D818989F-E2CC-4766-BDD3-0DAD16109883}" type="presParOf" srcId="{27975E8F-EEC4-4D5B-A840-E15E1D0169E5}" destId="{90DA04AB-0CD9-478E-9B7E-710F8DB187C6}" srcOrd="1" destOrd="0" presId="urn:microsoft.com/office/officeart/2005/8/layout/hierarchy1"/>
    <dgm:cxn modelId="{2A2B819A-D86C-45D2-98C8-7C3ABBEA9D32}" type="presParOf" srcId="{175D9BAF-D692-427B-ACB1-CF2BF16EE0C8}" destId="{791E4971-94C3-4842-BF03-784A38648ED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70F5B52-1C52-4FFE-821A-5EEA4080662F}"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564F9F8-3530-4E7A-A223-1BE7FDF992DC}">
      <dgm:prSet/>
      <dgm:spPr/>
      <dgm:t>
        <a:bodyPr/>
        <a:lstStyle/>
        <a:p>
          <a:pPr>
            <a:lnSpc>
              <a:spcPct val="100000"/>
            </a:lnSpc>
            <a:defRPr cap="all"/>
          </a:pPr>
          <a:r>
            <a:rPr lang="en-US" b="0" i="0"/>
            <a:t>XGBoost has best RMSE on Train dataset. </a:t>
          </a:r>
          <a:endParaRPr lang="en-US"/>
        </a:p>
      </dgm:t>
    </dgm:pt>
    <dgm:pt modelId="{9AA1330D-5215-41EF-BB49-117BCCF532C9}" type="parTrans" cxnId="{EC47F74E-562C-465A-8684-116C67B2DB9A}">
      <dgm:prSet/>
      <dgm:spPr/>
      <dgm:t>
        <a:bodyPr/>
        <a:lstStyle/>
        <a:p>
          <a:endParaRPr lang="en-US"/>
        </a:p>
      </dgm:t>
    </dgm:pt>
    <dgm:pt modelId="{8E5A92C7-AC58-4A09-A4A6-E34583C3B94C}" type="sibTrans" cxnId="{EC47F74E-562C-465A-8684-116C67B2DB9A}">
      <dgm:prSet/>
      <dgm:spPr/>
      <dgm:t>
        <a:bodyPr/>
        <a:lstStyle/>
        <a:p>
          <a:endParaRPr lang="en-US"/>
        </a:p>
      </dgm:t>
    </dgm:pt>
    <dgm:pt modelId="{51CB6AE2-C9CF-4E3C-A017-3C97B1A2D4D6}">
      <dgm:prSet/>
      <dgm:spPr/>
      <dgm:t>
        <a:bodyPr/>
        <a:lstStyle/>
        <a:p>
          <a:pPr>
            <a:lnSpc>
              <a:spcPct val="100000"/>
            </a:lnSpc>
            <a:defRPr cap="all"/>
          </a:pPr>
          <a:r>
            <a:rPr lang="en-US" b="0" i="0"/>
            <a:t>LASSO - AR Model performed better with best RMSE on Test Dataset </a:t>
          </a:r>
          <a:endParaRPr lang="en-US"/>
        </a:p>
      </dgm:t>
    </dgm:pt>
    <dgm:pt modelId="{A462533D-4AC6-4D6A-A309-D0233F7509F4}" type="parTrans" cxnId="{74326B81-048E-4ABA-B9A4-B25D5C0EAEDA}">
      <dgm:prSet/>
      <dgm:spPr/>
      <dgm:t>
        <a:bodyPr/>
        <a:lstStyle/>
        <a:p>
          <a:endParaRPr lang="en-US"/>
        </a:p>
      </dgm:t>
    </dgm:pt>
    <dgm:pt modelId="{6E15B56B-7D3A-49EF-A521-BB960B40CE41}" type="sibTrans" cxnId="{74326B81-048E-4ABA-B9A4-B25D5C0EAEDA}">
      <dgm:prSet/>
      <dgm:spPr/>
      <dgm:t>
        <a:bodyPr/>
        <a:lstStyle/>
        <a:p>
          <a:endParaRPr lang="en-US"/>
        </a:p>
      </dgm:t>
    </dgm:pt>
    <dgm:pt modelId="{095935AB-70A8-4099-83AD-49DD8882B088}">
      <dgm:prSet/>
      <dgm:spPr/>
      <dgm:t>
        <a:bodyPr/>
        <a:lstStyle/>
        <a:p>
          <a:pPr>
            <a:lnSpc>
              <a:spcPct val="100000"/>
            </a:lnSpc>
            <a:defRPr cap="all"/>
          </a:pPr>
          <a:r>
            <a:rPr lang="en-US" b="0" i="0"/>
            <a:t>Conclude LASSO with Auto regressive model performed better  all models.</a:t>
          </a:r>
          <a:endParaRPr lang="en-US"/>
        </a:p>
      </dgm:t>
    </dgm:pt>
    <dgm:pt modelId="{F55D3B45-EB88-4C71-86A1-BBD7F496C9BF}" type="parTrans" cxnId="{85F934BE-A8D7-4581-BC83-06DA412DC7A7}">
      <dgm:prSet/>
      <dgm:spPr/>
      <dgm:t>
        <a:bodyPr/>
        <a:lstStyle/>
        <a:p>
          <a:endParaRPr lang="en-US"/>
        </a:p>
      </dgm:t>
    </dgm:pt>
    <dgm:pt modelId="{4F92F64F-760F-42B5-BAC7-0B3550C9E928}" type="sibTrans" cxnId="{85F934BE-A8D7-4581-BC83-06DA412DC7A7}">
      <dgm:prSet/>
      <dgm:spPr/>
      <dgm:t>
        <a:bodyPr/>
        <a:lstStyle/>
        <a:p>
          <a:endParaRPr lang="en-US"/>
        </a:p>
      </dgm:t>
    </dgm:pt>
    <dgm:pt modelId="{A691F334-21A8-43D6-AFF6-05DF7EDC7969}" type="pres">
      <dgm:prSet presAssocID="{D70F5B52-1C52-4FFE-821A-5EEA4080662F}" presName="root" presStyleCnt="0">
        <dgm:presLayoutVars>
          <dgm:dir/>
          <dgm:resizeHandles val="exact"/>
        </dgm:presLayoutVars>
      </dgm:prSet>
      <dgm:spPr/>
    </dgm:pt>
    <dgm:pt modelId="{2834DA53-2975-4B73-B6F1-57334303A5BA}" type="pres">
      <dgm:prSet presAssocID="{9564F9F8-3530-4E7A-A223-1BE7FDF992DC}" presName="compNode" presStyleCnt="0"/>
      <dgm:spPr/>
    </dgm:pt>
    <dgm:pt modelId="{35CA3347-47F0-4CDC-AD9F-E8AA5C363DD6}" type="pres">
      <dgm:prSet presAssocID="{9564F9F8-3530-4E7A-A223-1BE7FDF992DC}" presName="iconBgRect" presStyleLbl="bgShp" presStyleIdx="0" presStyleCnt="3"/>
      <dgm:spPr/>
    </dgm:pt>
    <dgm:pt modelId="{4138F18D-3A7A-431E-83F4-D0ADB1D9724F}" type="pres">
      <dgm:prSet presAssocID="{9564F9F8-3530-4E7A-A223-1BE7FDF992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in"/>
        </a:ext>
      </dgm:extLst>
    </dgm:pt>
    <dgm:pt modelId="{E4BBA529-DCB3-427D-BBCC-12A42893AA64}" type="pres">
      <dgm:prSet presAssocID="{9564F9F8-3530-4E7A-A223-1BE7FDF992DC}" presName="spaceRect" presStyleCnt="0"/>
      <dgm:spPr/>
    </dgm:pt>
    <dgm:pt modelId="{B27DDAF2-3A6A-45EC-97C5-88C030D7F1C7}" type="pres">
      <dgm:prSet presAssocID="{9564F9F8-3530-4E7A-A223-1BE7FDF992DC}" presName="textRect" presStyleLbl="revTx" presStyleIdx="0" presStyleCnt="3">
        <dgm:presLayoutVars>
          <dgm:chMax val="1"/>
          <dgm:chPref val="1"/>
        </dgm:presLayoutVars>
      </dgm:prSet>
      <dgm:spPr/>
    </dgm:pt>
    <dgm:pt modelId="{01E3F3E6-BDFC-4035-B1AF-1C29FB3FDFAF}" type="pres">
      <dgm:prSet presAssocID="{8E5A92C7-AC58-4A09-A4A6-E34583C3B94C}" presName="sibTrans" presStyleCnt="0"/>
      <dgm:spPr/>
    </dgm:pt>
    <dgm:pt modelId="{D6962A6F-AC7D-4FAC-AD8D-98D17EA36A36}" type="pres">
      <dgm:prSet presAssocID="{51CB6AE2-C9CF-4E3C-A017-3C97B1A2D4D6}" presName="compNode" presStyleCnt="0"/>
      <dgm:spPr/>
    </dgm:pt>
    <dgm:pt modelId="{7A2FB7C8-AD6D-4570-BF29-E5C6CF19D5DA}" type="pres">
      <dgm:prSet presAssocID="{51CB6AE2-C9CF-4E3C-A017-3C97B1A2D4D6}" presName="iconBgRect" presStyleLbl="bgShp" presStyleIdx="1" presStyleCnt="3"/>
      <dgm:spPr/>
    </dgm:pt>
    <dgm:pt modelId="{E0C579B5-8E50-4875-A361-18D25CC5F703}" type="pres">
      <dgm:prSet presAssocID="{51CB6AE2-C9CF-4E3C-A017-3C97B1A2D4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t"/>
        </a:ext>
      </dgm:extLst>
    </dgm:pt>
    <dgm:pt modelId="{19A3583D-E532-4B26-BF36-6AC74F8A2626}" type="pres">
      <dgm:prSet presAssocID="{51CB6AE2-C9CF-4E3C-A017-3C97B1A2D4D6}" presName="spaceRect" presStyleCnt="0"/>
      <dgm:spPr/>
    </dgm:pt>
    <dgm:pt modelId="{48C4D736-D456-4DD8-9937-0C102160F313}" type="pres">
      <dgm:prSet presAssocID="{51CB6AE2-C9CF-4E3C-A017-3C97B1A2D4D6}" presName="textRect" presStyleLbl="revTx" presStyleIdx="1" presStyleCnt="3">
        <dgm:presLayoutVars>
          <dgm:chMax val="1"/>
          <dgm:chPref val="1"/>
        </dgm:presLayoutVars>
      </dgm:prSet>
      <dgm:spPr/>
    </dgm:pt>
    <dgm:pt modelId="{2D18D655-7F56-42BD-B224-D7E48E47F28F}" type="pres">
      <dgm:prSet presAssocID="{6E15B56B-7D3A-49EF-A521-BB960B40CE41}" presName="sibTrans" presStyleCnt="0"/>
      <dgm:spPr/>
    </dgm:pt>
    <dgm:pt modelId="{9584A882-045F-4417-A35E-A5BE0BEE94B6}" type="pres">
      <dgm:prSet presAssocID="{095935AB-70A8-4099-83AD-49DD8882B088}" presName="compNode" presStyleCnt="0"/>
      <dgm:spPr/>
    </dgm:pt>
    <dgm:pt modelId="{D967C888-458A-4E60-BCE7-B5C571D2A4FC}" type="pres">
      <dgm:prSet presAssocID="{095935AB-70A8-4099-83AD-49DD8882B088}" presName="iconBgRect" presStyleLbl="bgShp" presStyleIdx="2" presStyleCnt="3"/>
      <dgm:spPr/>
    </dgm:pt>
    <dgm:pt modelId="{646D6A02-E1DE-4715-B02D-5D41FD7D57A8}" type="pres">
      <dgm:prSet presAssocID="{095935AB-70A8-4099-83AD-49DD8882B0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terinarian"/>
        </a:ext>
      </dgm:extLst>
    </dgm:pt>
    <dgm:pt modelId="{8133E2BF-C292-46DA-AA9A-1E143E4EF416}" type="pres">
      <dgm:prSet presAssocID="{095935AB-70A8-4099-83AD-49DD8882B088}" presName="spaceRect" presStyleCnt="0"/>
      <dgm:spPr/>
    </dgm:pt>
    <dgm:pt modelId="{9C1DE208-7432-4568-80E6-E05F7721866D}" type="pres">
      <dgm:prSet presAssocID="{095935AB-70A8-4099-83AD-49DD8882B088}" presName="textRect" presStyleLbl="revTx" presStyleIdx="2" presStyleCnt="3">
        <dgm:presLayoutVars>
          <dgm:chMax val="1"/>
          <dgm:chPref val="1"/>
        </dgm:presLayoutVars>
      </dgm:prSet>
      <dgm:spPr/>
    </dgm:pt>
  </dgm:ptLst>
  <dgm:cxnLst>
    <dgm:cxn modelId="{16350D21-61B2-40D6-9144-4AD469FB66D6}" type="presOf" srcId="{9564F9F8-3530-4E7A-A223-1BE7FDF992DC}" destId="{B27DDAF2-3A6A-45EC-97C5-88C030D7F1C7}" srcOrd="0" destOrd="0" presId="urn:microsoft.com/office/officeart/2018/5/layout/IconCircleLabelList"/>
    <dgm:cxn modelId="{4969F726-160C-4611-B371-B739CE59EE16}" type="presOf" srcId="{D70F5B52-1C52-4FFE-821A-5EEA4080662F}" destId="{A691F334-21A8-43D6-AFF6-05DF7EDC7969}" srcOrd="0" destOrd="0" presId="urn:microsoft.com/office/officeart/2018/5/layout/IconCircleLabelList"/>
    <dgm:cxn modelId="{80E32647-73A8-4213-AEF0-6C2F135BA064}" type="presOf" srcId="{51CB6AE2-C9CF-4E3C-A017-3C97B1A2D4D6}" destId="{48C4D736-D456-4DD8-9937-0C102160F313}" srcOrd="0" destOrd="0" presId="urn:microsoft.com/office/officeart/2018/5/layout/IconCircleLabelList"/>
    <dgm:cxn modelId="{06384168-AF8A-4F40-98FC-7DFA80F53072}" type="presOf" srcId="{095935AB-70A8-4099-83AD-49DD8882B088}" destId="{9C1DE208-7432-4568-80E6-E05F7721866D}" srcOrd="0" destOrd="0" presId="urn:microsoft.com/office/officeart/2018/5/layout/IconCircleLabelList"/>
    <dgm:cxn modelId="{EC47F74E-562C-465A-8684-116C67B2DB9A}" srcId="{D70F5B52-1C52-4FFE-821A-5EEA4080662F}" destId="{9564F9F8-3530-4E7A-A223-1BE7FDF992DC}" srcOrd="0" destOrd="0" parTransId="{9AA1330D-5215-41EF-BB49-117BCCF532C9}" sibTransId="{8E5A92C7-AC58-4A09-A4A6-E34583C3B94C}"/>
    <dgm:cxn modelId="{74326B81-048E-4ABA-B9A4-B25D5C0EAEDA}" srcId="{D70F5B52-1C52-4FFE-821A-5EEA4080662F}" destId="{51CB6AE2-C9CF-4E3C-A017-3C97B1A2D4D6}" srcOrd="1" destOrd="0" parTransId="{A462533D-4AC6-4D6A-A309-D0233F7509F4}" sibTransId="{6E15B56B-7D3A-49EF-A521-BB960B40CE41}"/>
    <dgm:cxn modelId="{85F934BE-A8D7-4581-BC83-06DA412DC7A7}" srcId="{D70F5B52-1C52-4FFE-821A-5EEA4080662F}" destId="{095935AB-70A8-4099-83AD-49DD8882B088}" srcOrd="2" destOrd="0" parTransId="{F55D3B45-EB88-4C71-86A1-BBD7F496C9BF}" sibTransId="{4F92F64F-760F-42B5-BAC7-0B3550C9E928}"/>
    <dgm:cxn modelId="{F4323B67-EC0C-4764-9BEE-1183A771D260}" type="presParOf" srcId="{A691F334-21A8-43D6-AFF6-05DF7EDC7969}" destId="{2834DA53-2975-4B73-B6F1-57334303A5BA}" srcOrd="0" destOrd="0" presId="urn:microsoft.com/office/officeart/2018/5/layout/IconCircleLabelList"/>
    <dgm:cxn modelId="{07B25947-3641-49E2-B18E-F585016440B5}" type="presParOf" srcId="{2834DA53-2975-4B73-B6F1-57334303A5BA}" destId="{35CA3347-47F0-4CDC-AD9F-E8AA5C363DD6}" srcOrd="0" destOrd="0" presId="urn:microsoft.com/office/officeart/2018/5/layout/IconCircleLabelList"/>
    <dgm:cxn modelId="{85950D3F-309B-46CE-8ACC-C215BA697D69}" type="presParOf" srcId="{2834DA53-2975-4B73-B6F1-57334303A5BA}" destId="{4138F18D-3A7A-431E-83F4-D0ADB1D9724F}" srcOrd="1" destOrd="0" presId="urn:microsoft.com/office/officeart/2018/5/layout/IconCircleLabelList"/>
    <dgm:cxn modelId="{C79D1ED8-7D12-4BE3-9435-35EC0100147D}" type="presParOf" srcId="{2834DA53-2975-4B73-B6F1-57334303A5BA}" destId="{E4BBA529-DCB3-427D-BBCC-12A42893AA64}" srcOrd="2" destOrd="0" presId="urn:microsoft.com/office/officeart/2018/5/layout/IconCircleLabelList"/>
    <dgm:cxn modelId="{5C403720-54D2-48B4-8002-7F47D073EDFB}" type="presParOf" srcId="{2834DA53-2975-4B73-B6F1-57334303A5BA}" destId="{B27DDAF2-3A6A-45EC-97C5-88C030D7F1C7}" srcOrd="3" destOrd="0" presId="urn:microsoft.com/office/officeart/2018/5/layout/IconCircleLabelList"/>
    <dgm:cxn modelId="{8C3B90AD-F158-4E77-BFD9-61C77347D1C6}" type="presParOf" srcId="{A691F334-21A8-43D6-AFF6-05DF7EDC7969}" destId="{01E3F3E6-BDFC-4035-B1AF-1C29FB3FDFAF}" srcOrd="1" destOrd="0" presId="urn:microsoft.com/office/officeart/2018/5/layout/IconCircleLabelList"/>
    <dgm:cxn modelId="{32BAB30C-5111-44B1-B139-86DE077443CA}" type="presParOf" srcId="{A691F334-21A8-43D6-AFF6-05DF7EDC7969}" destId="{D6962A6F-AC7D-4FAC-AD8D-98D17EA36A36}" srcOrd="2" destOrd="0" presId="urn:microsoft.com/office/officeart/2018/5/layout/IconCircleLabelList"/>
    <dgm:cxn modelId="{7F48396A-CF6C-4682-8C02-34DEABD586F1}" type="presParOf" srcId="{D6962A6F-AC7D-4FAC-AD8D-98D17EA36A36}" destId="{7A2FB7C8-AD6D-4570-BF29-E5C6CF19D5DA}" srcOrd="0" destOrd="0" presId="urn:microsoft.com/office/officeart/2018/5/layout/IconCircleLabelList"/>
    <dgm:cxn modelId="{8D7593FC-2B72-437D-9576-93C2941CA3CC}" type="presParOf" srcId="{D6962A6F-AC7D-4FAC-AD8D-98D17EA36A36}" destId="{E0C579B5-8E50-4875-A361-18D25CC5F703}" srcOrd="1" destOrd="0" presId="urn:microsoft.com/office/officeart/2018/5/layout/IconCircleLabelList"/>
    <dgm:cxn modelId="{4D64B142-B4F2-4B5F-9728-5A8D478A5874}" type="presParOf" srcId="{D6962A6F-AC7D-4FAC-AD8D-98D17EA36A36}" destId="{19A3583D-E532-4B26-BF36-6AC74F8A2626}" srcOrd="2" destOrd="0" presId="urn:microsoft.com/office/officeart/2018/5/layout/IconCircleLabelList"/>
    <dgm:cxn modelId="{4D964C83-A4A2-45D7-B68A-40AC6E5CC0A9}" type="presParOf" srcId="{D6962A6F-AC7D-4FAC-AD8D-98D17EA36A36}" destId="{48C4D736-D456-4DD8-9937-0C102160F313}" srcOrd="3" destOrd="0" presId="urn:microsoft.com/office/officeart/2018/5/layout/IconCircleLabelList"/>
    <dgm:cxn modelId="{54D270D2-4BAA-4880-9CF6-37AF9D5B9498}" type="presParOf" srcId="{A691F334-21A8-43D6-AFF6-05DF7EDC7969}" destId="{2D18D655-7F56-42BD-B224-D7E48E47F28F}" srcOrd="3" destOrd="0" presId="urn:microsoft.com/office/officeart/2018/5/layout/IconCircleLabelList"/>
    <dgm:cxn modelId="{E106D6C1-D5C7-4836-A645-17A629F71662}" type="presParOf" srcId="{A691F334-21A8-43D6-AFF6-05DF7EDC7969}" destId="{9584A882-045F-4417-A35E-A5BE0BEE94B6}" srcOrd="4" destOrd="0" presId="urn:microsoft.com/office/officeart/2018/5/layout/IconCircleLabelList"/>
    <dgm:cxn modelId="{A266CA49-CC66-487A-965A-BB1494F9CA9C}" type="presParOf" srcId="{9584A882-045F-4417-A35E-A5BE0BEE94B6}" destId="{D967C888-458A-4E60-BCE7-B5C571D2A4FC}" srcOrd="0" destOrd="0" presId="urn:microsoft.com/office/officeart/2018/5/layout/IconCircleLabelList"/>
    <dgm:cxn modelId="{34AE6450-5C86-46DF-81B7-D2D7D15F4889}" type="presParOf" srcId="{9584A882-045F-4417-A35E-A5BE0BEE94B6}" destId="{646D6A02-E1DE-4715-B02D-5D41FD7D57A8}" srcOrd="1" destOrd="0" presId="urn:microsoft.com/office/officeart/2018/5/layout/IconCircleLabelList"/>
    <dgm:cxn modelId="{8A43E0D2-F0F2-4ED8-B0EA-CFD593510CC3}" type="presParOf" srcId="{9584A882-045F-4417-A35E-A5BE0BEE94B6}" destId="{8133E2BF-C292-46DA-AA9A-1E143E4EF416}" srcOrd="2" destOrd="0" presId="urn:microsoft.com/office/officeart/2018/5/layout/IconCircleLabelList"/>
    <dgm:cxn modelId="{7F5E2061-3613-41BD-94B9-40DBFEA91D71}" type="presParOf" srcId="{9584A882-045F-4417-A35E-A5BE0BEE94B6}" destId="{9C1DE208-7432-4568-80E6-E05F7721866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70F5B52-1C52-4FFE-821A-5EEA4080662F}"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US"/>
        </a:p>
      </dgm:t>
    </dgm:pt>
    <dgm:pt modelId="{E34617D5-1148-482B-B6D0-E198D2A7C0A3}">
      <dgm:prSet/>
      <dgm:spPr/>
      <dgm:t>
        <a:bodyPr/>
        <a:lstStyle/>
        <a:p>
          <a:pPr>
            <a:defRPr cap="all"/>
          </a:pPr>
          <a:r>
            <a:rPr lang="en-US" b="1" i="0" dirty="0"/>
            <a:t>Data Cleaning &amp; Preprocessed</a:t>
          </a:r>
          <a:r>
            <a:rPr lang="en-US" b="0" i="0" dirty="0"/>
            <a:t>:</a:t>
          </a:r>
          <a:endParaRPr lang="en-US" dirty="0"/>
        </a:p>
      </dgm:t>
    </dgm:pt>
    <dgm:pt modelId="{88F0C654-E9BB-48B0-8074-B6191C02E891}" type="parTrans" cxnId="{DFA45CE9-8672-44A0-A67D-055B0EAA2D1E}">
      <dgm:prSet/>
      <dgm:spPr/>
      <dgm:t>
        <a:bodyPr/>
        <a:lstStyle/>
        <a:p>
          <a:endParaRPr lang="en-US"/>
        </a:p>
      </dgm:t>
    </dgm:pt>
    <dgm:pt modelId="{68D5687C-4902-4116-B377-5AF0F3C81C3E}" type="sibTrans" cxnId="{DFA45CE9-8672-44A0-A67D-055B0EAA2D1E}">
      <dgm:prSet/>
      <dgm:spPr/>
      <dgm:t>
        <a:bodyPr/>
        <a:lstStyle/>
        <a:p>
          <a:endParaRPr lang="en-US"/>
        </a:p>
      </dgm:t>
    </dgm:pt>
    <dgm:pt modelId="{C94C6B64-4718-447C-B3CE-6594F3F60E5C}">
      <dgm:prSet/>
      <dgm:spPr/>
      <dgm:t>
        <a:bodyPr/>
        <a:lstStyle/>
        <a:p>
          <a:pPr>
            <a:defRPr cap="all"/>
          </a:pPr>
          <a:r>
            <a:rPr lang="en-US" b="1" i="0" dirty="0"/>
            <a:t>Time Series </a:t>
          </a:r>
          <a:r>
            <a:rPr lang="en-US" b="1" i="0" dirty="0" err="1"/>
            <a:t>ModeLs</a:t>
          </a:r>
          <a:r>
            <a:rPr lang="en-US" b="1" i="0" dirty="0"/>
            <a:t>:-</a:t>
          </a:r>
        </a:p>
        <a:p>
          <a:pPr>
            <a:defRPr cap="all"/>
          </a:pPr>
          <a:r>
            <a:rPr lang="en-US" b="1" i="0" dirty="0"/>
            <a:t>ARIMA</a:t>
          </a:r>
          <a:br>
            <a:rPr lang="en-US" b="1" i="0" dirty="0"/>
          </a:br>
          <a:r>
            <a:rPr lang="en-US" b="1" i="0" dirty="0"/>
            <a:t>SARIMA</a:t>
          </a:r>
        </a:p>
        <a:p>
          <a:pPr>
            <a:defRPr cap="all"/>
          </a:pPr>
          <a:r>
            <a:rPr lang="en-US" b="1" i="0" dirty="0"/>
            <a:t>PROPHET</a:t>
          </a:r>
        </a:p>
        <a:p>
          <a:pPr>
            <a:defRPr cap="all"/>
          </a:pPr>
          <a:r>
            <a:rPr lang="en-US" b="1" i="0" dirty="0"/>
            <a:t>LSTM</a:t>
          </a:r>
          <a:endParaRPr lang="en-US" dirty="0"/>
        </a:p>
      </dgm:t>
    </dgm:pt>
    <dgm:pt modelId="{130C81EF-CE55-42CB-9BFD-69BEEA5598C2}" type="parTrans" cxnId="{DABBD193-8D07-4F10-AC96-C66495ED3036}">
      <dgm:prSet/>
      <dgm:spPr/>
      <dgm:t>
        <a:bodyPr/>
        <a:lstStyle/>
        <a:p>
          <a:endParaRPr lang="en-US"/>
        </a:p>
      </dgm:t>
    </dgm:pt>
    <dgm:pt modelId="{B35CAA28-F054-4383-A9FE-C78604AA7119}" type="sibTrans" cxnId="{DABBD193-8D07-4F10-AC96-C66495ED3036}">
      <dgm:prSet/>
      <dgm:spPr/>
      <dgm:t>
        <a:bodyPr/>
        <a:lstStyle/>
        <a:p>
          <a:endParaRPr lang="en-US"/>
        </a:p>
      </dgm:t>
    </dgm:pt>
    <dgm:pt modelId="{894EDC64-B94D-481A-A26A-3DF070D757D1}">
      <dgm:prSet/>
      <dgm:spPr/>
      <dgm:t>
        <a:bodyPr/>
        <a:lstStyle/>
        <a:p>
          <a:pPr>
            <a:defRPr cap="all"/>
          </a:pPr>
          <a:r>
            <a:rPr lang="en-US" b="1" i="0" dirty="0"/>
            <a:t>Machine Learning </a:t>
          </a:r>
          <a:r>
            <a:rPr lang="en-US" b="1" i="0" dirty="0" err="1"/>
            <a:t>ModeLs</a:t>
          </a:r>
          <a:r>
            <a:rPr lang="en-US" b="1" i="0" dirty="0"/>
            <a:t>:-</a:t>
          </a:r>
        </a:p>
        <a:p>
          <a:r>
            <a:rPr lang="en-US" dirty="0" err="1"/>
            <a:t>XGBoost</a:t>
          </a:r>
          <a:endParaRPr lang="en-US" dirty="0"/>
        </a:p>
        <a:p>
          <a:r>
            <a:rPr lang="en-US" dirty="0" err="1"/>
            <a:t>XGBoost</a:t>
          </a:r>
          <a:r>
            <a:rPr lang="en-US" dirty="0"/>
            <a:t> + AR</a:t>
          </a:r>
        </a:p>
        <a:p>
          <a:r>
            <a:rPr lang="en-US" dirty="0" err="1"/>
            <a:t>RandomForest</a:t>
          </a:r>
          <a:endParaRPr lang="en-US" dirty="0"/>
        </a:p>
        <a:p>
          <a:r>
            <a:rPr lang="en-US" dirty="0"/>
            <a:t>LGBM</a:t>
          </a:r>
        </a:p>
        <a:p>
          <a:r>
            <a:rPr lang="en-US" dirty="0"/>
            <a:t>LASSO</a:t>
          </a:r>
        </a:p>
        <a:p>
          <a:r>
            <a:rPr lang="en-US" dirty="0"/>
            <a:t>LASSO+AR</a:t>
          </a:r>
        </a:p>
      </dgm:t>
    </dgm:pt>
    <dgm:pt modelId="{93F7EC1C-47C5-44DE-BAF7-B143A8E59866}" type="parTrans" cxnId="{3165FC3C-08B5-44C1-8448-2249D06823C4}">
      <dgm:prSet/>
      <dgm:spPr/>
      <dgm:t>
        <a:bodyPr/>
        <a:lstStyle/>
        <a:p>
          <a:endParaRPr lang="en-US"/>
        </a:p>
      </dgm:t>
    </dgm:pt>
    <dgm:pt modelId="{86799C25-D4F5-42B5-A50D-953FB437E46A}" type="sibTrans" cxnId="{3165FC3C-08B5-44C1-8448-2249D06823C4}">
      <dgm:prSet/>
      <dgm:spPr/>
      <dgm:t>
        <a:bodyPr/>
        <a:lstStyle/>
        <a:p>
          <a:endParaRPr lang="en-US"/>
        </a:p>
      </dgm:t>
    </dgm:pt>
    <dgm:pt modelId="{AE254953-A90A-4817-B2C9-86CEB097E00D}">
      <dgm:prSet/>
      <dgm:spPr/>
      <dgm:t>
        <a:bodyPr/>
        <a:lstStyle/>
        <a:p>
          <a:r>
            <a:rPr lang="en-US" b="0" i="0" dirty="0"/>
            <a:t>Model chosen as</a:t>
          </a:r>
        </a:p>
        <a:p>
          <a:r>
            <a:rPr lang="en-US" b="0" i="0" dirty="0"/>
            <a:t> LASSO + AR</a:t>
          </a:r>
          <a:endParaRPr lang="en-US" dirty="0"/>
        </a:p>
      </dgm:t>
    </dgm:pt>
    <dgm:pt modelId="{E801F6A4-0507-41C4-BDAB-DEBDEEC5B9D5}" type="parTrans" cxnId="{5F8999D2-C788-411E-8B04-A6F5C4D86A12}">
      <dgm:prSet/>
      <dgm:spPr/>
      <dgm:t>
        <a:bodyPr/>
        <a:lstStyle/>
        <a:p>
          <a:endParaRPr lang="en-US"/>
        </a:p>
      </dgm:t>
    </dgm:pt>
    <dgm:pt modelId="{1B6902F7-42CB-470F-85C9-3909ABA8DFF5}" type="sibTrans" cxnId="{5F8999D2-C788-411E-8B04-A6F5C4D86A12}">
      <dgm:prSet/>
      <dgm:spPr/>
      <dgm:t>
        <a:bodyPr/>
        <a:lstStyle/>
        <a:p>
          <a:endParaRPr lang="en-US"/>
        </a:p>
      </dgm:t>
    </dgm:pt>
    <dgm:pt modelId="{67B7E2CF-E9BA-4659-91EC-242301377402}">
      <dgm:prSet/>
      <dgm:spPr/>
      <dgm:t>
        <a:bodyPr/>
        <a:lstStyle/>
        <a:p>
          <a:pPr>
            <a:defRPr cap="all"/>
          </a:pPr>
          <a:r>
            <a:rPr lang="en-US" b="0" i="0" dirty="0"/>
            <a:t>Machine learning significantly improves housing price predictions compared to traditional methods.</a:t>
          </a:r>
          <a:endParaRPr lang="en-US" dirty="0"/>
        </a:p>
      </dgm:t>
    </dgm:pt>
    <dgm:pt modelId="{1A277BB0-6526-4ED4-A8EC-CFA852A12123}" type="parTrans" cxnId="{5EE76B18-2DA7-4214-999A-810788061D68}">
      <dgm:prSet/>
      <dgm:spPr/>
      <dgm:t>
        <a:bodyPr/>
        <a:lstStyle/>
        <a:p>
          <a:endParaRPr lang="en-US"/>
        </a:p>
      </dgm:t>
    </dgm:pt>
    <dgm:pt modelId="{31950866-4498-48B5-A0E3-9D1AE5020F69}" type="sibTrans" cxnId="{5EE76B18-2DA7-4214-999A-810788061D68}">
      <dgm:prSet/>
      <dgm:spPr/>
      <dgm:t>
        <a:bodyPr/>
        <a:lstStyle/>
        <a:p>
          <a:endParaRPr lang="en-US"/>
        </a:p>
      </dgm:t>
    </dgm:pt>
    <dgm:pt modelId="{79A7AA24-E6B4-42D9-91A6-F24B49E7F31A}" type="pres">
      <dgm:prSet presAssocID="{D70F5B52-1C52-4FFE-821A-5EEA4080662F}" presName="diagram" presStyleCnt="0">
        <dgm:presLayoutVars>
          <dgm:dir/>
          <dgm:resizeHandles val="exact"/>
        </dgm:presLayoutVars>
      </dgm:prSet>
      <dgm:spPr/>
    </dgm:pt>
    <dgm:pt modelId="{57D65770-1923-4A1D-9A47-0B50C3C74073}" type="pres">
      <dgm:prSet presAssocID="{E34617D5-1148-482B-B6D0-E198D2A7C0A3}" presName="node" presStyleLbl="node1" presStyleIdx="0" presStyleCnt="5">
        <dgm:presLayoutVars>
          <dgm:bulletEnabled val="1"/>
        </dgm:presLayoutVars>
      </dgm:prSet>
      <dgm:spPr/>
    </dgm:pt>
    <dgm:pt modelId="{FBD071A6-84B1-4878-AD30-B90194E5A840}" type="pres">
      <dgm:prSet presAssocID="{68D5687C-4902-4116-B377-5AF0F3C81C3E}" presName="sibTrans" presStyleLbl="sibTrans2D1" presStyleIdx="0" presStyleCnt="4"/>
      <dgm:spPr/>
    </dgm:pt>
    <dgm:pt modelId="{DCF8208D-2305-4E05-8400-F01BD38EB5BE}" type="pres">
      <dgm:prSet presAssocID="{68D5687C-4902-4116-B377-5AF0F3C81C3E}" presName="connectorText" presStyleLbl="sibTrans2D1" presStyleIdx="0" presStyleCnt="4"/>
      <dgm:spPr/>
    </dgm:pt>
    <dgm:pt modelId="{4C397B3D-94CC-4D0F-A98B-2E834E7A5686}" type="pres">
      <dgm:prSet presAssocID="{C94C6B64-4718-447C-B3CE-6594F3F60E5C}" presName="node" presStyleLbl="node1" presStyleIdx="1" presStyleCnt="5">
        <dgm:presLayoutVars>
          <dgm:bulletEnabled val="1"/>
        </dgm:presLayoutVars>
      </dgm:prSet>
      <dgm:spPr/>
    </dgm:pt>
    <dgm:pt modelId="{2FE29A2B-07C1-4B64-AE1D-51FC2265F0A3}" type="pres">
      <dgm:prSet presAssocID="{B35CAA28-F054-4383-A9FE-C78604AA7119}" presName="sibTrans" presStyleLbl="sibTrans2D1" presStyleIdx="1" presStyleCnt="4"/>
      <dgm:spPr/>
    </dgm:pt>
    <dgm:pt modelId="{F3D936FB-5195-4227-855F-C33560E2C57A}" type="pres">
      <dgm:prSet presAssocID="{B35CAA28-F054-4383-A9FE-C78604AA7119}" presName="connectorText" presStyleLbl="sibTrans2D1" presStyleIdx="1" presStyleCnt="4"/>
      <dgm:spPr/>
    </dgm:pt>
    <dgm:pt modelId="{98E2F5EA-9B3E-47F1-A7F1-8AD6F765DE93}" type="pres">
      <dgm:prSet presAssocID="{894EDC64-B94D-481A-A26A-3DF070D757D1}" presName="node" presStyleLbl="node1" presStyleIdx="2" presStyleCnt="5">
        <dgm:presLayoutVars>
          <dgm:bulletEnabled val="1"/>
        </dgm:presLayoutVars>
      </dgm:prSet>
      <dgm:spPr/>
    </dgm:pt>
    <dgm:pt modelId="{8929BE00-B9E9-4F9C-B575-449FB7851B95}" type="pres">
      <dgm:prSet presAssocID="{86799C25-D4F5-42B5-A50D-953FB437E46A}" presName="sibTrans" presStyleLbl="sibTrans2D1" presStyleIdx="2" presStyleCnt="4"/>
      <dgm:spPr/>
    </dgm:pt>
    <dgm:pt modelId="{E4972549-B62E-4F80-A2B4-32F9C951C067}" type="pres">
      <dgm:prSet presAssocID="{86799C25-D4F5-42B5-A50D-953FB437E46A}" presName="connectorText" presStyleLbl="sibTrans2D1" presStyleIdx="2" presStyleCnt="4"/>
      <dgm:spPr/>
    </dgm:pt>
    <dgm:pt modelId="{3E7A082B-2321-4C81-884B-34A0362222B1}" type="pres">
      <dgm:prSet presAssocID="{AE254953-A90A-4817-B2C9-86CEB097E00D}" presName="node" presStyleLbl="node1" presStyleIdx="3" presStyleCnt="5">
        <dgm:presLayoutVars>
          <dgm:bulletEnabled val="1"/>
        </dgm:presLayoutVars>
      </dgm:prSet>
      <dgm:spPr/>
    </dgm:pt>
    <dgm:pt modelId="{E1C4722A-0B26-418F-AE11-26E5208F43CD}" type="pres">
      <dgm:prSet presAssocID="{1B6902F7-42CB-470F-85C9-3909ABA8DFF5}" presName="sibTrans" presStyleLbl="sibTrans2D1" presStyleIdx="3" presStyleCnt="4"/>
      <dgm:spPr/>
    </dgm:pt>
    <dgm:pt modelId="{068C7800-F30E-4138-AB12-2F58AF636A87}" type="pres">
      <dgm:prSet presAssocID="{1B6902F7-42CB-470F-85C9-3909ABA8DFF5}" presName="connectorText" presStyleLbl="sibTrans2D1" presStyleIdx="3" presStyleCnt="4"/>
      <dgm:spPr/>
    </dgm:pt>
    <dgm:pt modelId="{B0BABAA4-AFB9-4556-BC55-BD5A3B6B8D5D}" type="pres">
      <dgm:prSet presAssocID="{67B7E2CF-E9BA-4659-91EC-242301377402}" presName="node" presStyleLbl="node1" presStyleIdx="4" presStyleCnt="5">
        <dgm:presLayoutVars>
          <dgm:bulletEnabled val="1"/>
        </dgm:presLayoutVars>
      </dgm:prSet>
      <dgm:spPr/>
    </dgm:pt>
  </dgm:ptLst>
  <dgm:cxnLst>
    <dgm:cxn modelId="{FB73420A-03BC-42E8-A5AD-3365DC11D1A6}" type="presOf" srcId="{D70F5B52-1C52-4FFE-821A-5EEA4080662F}" destId="{79A7AA24-E6B4-42D9-91A6-F24B49E7F31A}" srcOrd="0" destOrd="0" presId="urn:microsoft.com/office/officeart/2005/8/layout/process5"/>
    <dgm:cxn modelId="{5EE76B18-2DA7-4214-999A-810788061D68}" srcId="{D70F5B52-1C52-4FFE-821A-5EEA4080662F}" destId="{67B7E2CF-E9BA-4659-91EC-242301377402}" srcOrd="4" destOrd="0" parTransId="{1A277BB0-6526-4ED4-A8EC-CFA852A12123}" sibTransId="{31950866-4498-48B5-A0E3-9D1AE5020F69}"/>
    <dgm:cxn modelId="{8C41FB1A-7567-452C-9010-2E5B2BE353CB}" type="presOf" srcId="{C94C6B64-4718-447C-B3CE-6594F3F60E5C}" destId="{4C397B3D-94CC-4D0F-A98B-2E834E7A5686}" srcOrd="0" destOrd="0" presId="urn:microsoft.com/office/officeart/2005/8/layout/process5"/>
    <dgm:cxn modelId="{0DFD351F-B71F-441E-A848-E6F63D672B05}" type="presOf" srcId="{894EDC64-B94D-481A-A26A-3DF070D757D1}" destId="{98E2F5EA-9B3E-47F1-A7F1-8AD6F765DE93}" srcOrd="0" destOrd="0" presId="urn:microsoft.com/office/officeart/2005/8/layout/process5"/>
    <dgm:cxn modelId="{C9F5A328-3FAD-4293-A876-E1669FFF2A04}" type="presOf" srcId="{86799C25-D4F5-42B5-A50D-953FB437E46A}" destId="{E4972549-B62E-4F80-A2B4-32F9C951C067}" srcOrd="1" destOrd="0" presId="urn:microsoft.com/office/officeart/2005/8/layout/process5"/>
    <dgm:cxn modelId="{C35FF82B-1D2B-4C61-A84D-56681EA1003A}" type="presOf" srcId="{67B7E2CF-E9BA-4659-91EC-242301377402}" destId="{B0BABAA4-AFB9-4556-BC55-BD5A3B6B8D5D}" srcOrd="0" destOrd="0" presId="urn:microsoft.com/office/officeart/2005/8/layout/process5"/>
    <dgm:cxn modelId="{3165FC3C-08B5-44C1-8448-2249D06823C4}" srcId="{D70F5B52-1C52-4FFE-821A-5EEA4080662F}" destId="{894EDC64-B94D-481A-A26A-3DF070D757D1}" srcOrd="2" destOrd="0" parTransId="{93F7EC1C-47C5-44DE-BAF7-B143A8E59866}" sibTransId="{86799C25-D4F5-42B5-A50D-953FB437E46A}"/>
    <dgm:cxn modelId="{FB0CD644-9F67-488E-B984-23896DD465EC}" type="presOf" srcId="{68D5687C-4902-4116-B377-5AF0F3C81C3E}" destId="{DCF8208D-2305-4E05-8400-F01BD38EB5BE}" srcOrd="1" destOrd="0" presId="urn:microsoft.com/office/officeart/2005/8/layout/process5"/>
    <dgm:cxn modelId="{1E3E1965-9E1C-4E41-9ABB-959016DF967D}" type="presOf" srcId="{1B6902F7-42CB-470F-85C9-3909ABA8DFF5}" destId="{E1C4722A-0B26-418F-AE11-26E5208F43CD}" srcOrd="0" destOrd="0" presId="urn:microsoft.com/office/officeart/2005/8/layout/process5"/>
    <dgm:cxn modelId="{33126877-4FD8-48BC-B7D1-8EBF29B9F99D}" type="presOf" srcId="{68D5687C-4902-4116-B377-5AF0F3C81C3E}" destId="{FBD071A6-84B1-4878-AD30-B90194E5A840}" srcOrd="0" destOrd="0" presId="urn:microsoft.com/office/officeart/2005/8/layout/process5"/>
    <dgm:cxn modelId="{DABBD193-8D07-4F10-AC96-C66495ED3036}" srcId="{D70F5B52-1C52-4FFE-821A-5EEA4080662F}" destId="{C94C6B64-4718-447C-B3CE-6594F3F60E5C}" srcOrd="1" destOrd="0" parTransId="{130C81EF-CE55-42CB-9BFD-69BEEA5598C2}" sibTransId="{B35CAA28-F054-4383-A9FE-C78604AA7119}"/>
    <dgm:cxn modelId="{6043A5A3-9D76-4ACB-AAF3-5F604F3C02B2}" type="presOf" srcId="{1B6902F7-42CB-470F-85C9-3909ABA8DFF5}" destId="{068C7800-F30E-4138-AB12-2F58AF636A87}" srcOrd="1" destOrd="0" presId="urn:microsoft.com/office/officeart/2005/8/layout/process5"/>
    <dgm:cxn modelId="{917627AC-119C-4EB3-868F-BEE4571D9143}" type="presOf" srcId="{AE254953-A90A-4817-B2C9-86CEB097E00D}" destId="{3E7A082B-2321-4C81-884B-34A0362222B1}" srcOrd="0" destOrd="0" presId="urn:microsoft.com/office/officeart/2005/8/layout/process5"/>
    <dgm:cxn modelId="{B27607BA-6ECD-489A-8FBE-B4414054FCD8}" type="presOf" srcId="{86799C25-D4F5-42B5-A50D-953FB437E46A}" destId="{8929BE00-B9E9-4F9C-B575-449FB7851B95}" srcOrd="0" destOrd="0" presId="urn:microsoft.com/office/officeart/2005/8/layout/process5"/>
    <dgm:cxn modelId="{93311DBC-AFBB-4915-9930-9BA9AA5CBDD3}" type="presOf" srcId="{E34617D5-1148-482B-B6D0-E198D2A7C0A3}" destId="{57D65770-1923-4A1D-9A47-0B50C3C74073}" srcOrd="0" destOrd="0" presId="urn:microsoft.com/office/officeart/2005/8/layout/process5"/>
    <dgm:cxn modelId="{063E2FCD-6E97-4AD8-96DF-58E28DD6549A}" type="presOf" srcId="{B35CAA28-F054-4383-A9FE-C78604AA7119}" destId="{F3D936FB-5195-4227-855F-C33560E2C57A}" srcOrd="1" destOrd="0" presId="urn:microsoft.com/office/officeart/2005/8/layout/process5"/>
    <dgm:cxn modelId="{5F8999D2-C788-411E-8B04-A6F5C4D86A12}" srcId="{D70F5B52-1C52-4FFE-821A-5EEA4080662F}" destId="{AE254953-A90A-4817-B2C9-86CEB097E00D}" srcOrd="3" destOrd="0" parTransId="{E801F6A4-0507-41C4-BDAB-DEBDEEC5B9D5}" sibTransId="{1B6902F7-42CB-470F-85C9-3909ABA8DFF5}"/>
    <dgm:cxn modelId="{DFA45CE9-8672-44A0-A67D-055B0EAA2D1E}" srcId="{D70F5B52-1C52-4FFE-821A-5EEA4080662F}" destId="{E34617D5-1148-482B-B6D0-E198D2A7C0A3}" srcOrd="0" destOrd="0" parTransId="{88F0C654-E9BB-48B0-8074-B6191C02E891}" sibTransId="{68D5687C-4902-4116-B377-5AF0F3C81C3E}"/>
    <dgm:cxn modelId="{CC9387FA-43A3-456C-AFB0-AD2840DCC6CA}" type="presOf" srcId="{B35CAA28-F054-4383-A9FE-C78604AA7119}" destId="{2FE29A2B-07C1-4B64-AE1D-51FC2265F0A3}" srcOrd="0" destOrd="0" presId="urn:microsoft.com/office/officeart/2005/8/layout/process5"/>
    <dgm:cxn modelId="{F3D8C0A1-1468-4CF6-B724-03AE65641D50}" type="presParOf" srcId="{79A7AA24-E6B4-42D9-91A6-F24B49E7F31A}" destId="{57D65770-1923-4A1D-9A47-0B50C3C74073}" srcOrd="0" destOrd="0" presId="urn:microsoft.com/office/officeart/2005/8/layout/process5"/>
    <dgm:cxn modelId="{BB5D9D86-497D-42BE-A7B6-2A268245A875}" type="presParOf" srcId="{79A7AA24-E6B4-42D9-91A6-F24B49E7F31A}" destId="{FBD071A6-84B1-4878-AD30-B90194E5A840}" srcOrd="1" destOrd="0" presId="urn:microsoft.com/office/officeart/2005/8/layout/process5"/>
    <dgm:cxn modelId="{1A55C7E1-CB5F-407F-85A9-EF3F3E98FEF3}" type="presParOf" srcId="{FBD071A6-84B1-4878-AD30-B90194E5A840}" destId="{DCF8208D-2305-4E05-8400-F01BD38EB5BE}" srcOrd="0" destOrd="0" presId="urn:microsoft.com/office/officeart/2005/8/layout/process5"/>
    <dgm:cxn modelId="{B5B8E634-1EDC-48D2-8B4F-B77AEB452C97}" type="presParOf" srcId="{79A7AA24-E6B4-42D9-91A6-F24B49E7F31A}" destId="{4C397B3D-94CC-4D0F-A98B-2E834E7A5686}" srcOrd="2" destOrd="0" presId="urn:microsoft.com/office/officeart/2005/8/layout/process5"/>
    <dgm:cxn modelId="{ACA15102-1BC9-4D64-A2BC-FA41CC7332B0}" type="presParOf" srcId="{79A7AA24-E6B4-42D9-91A6-F24B49E7F31A}" destId="{2FE29A2B-07C1-4B64-AE1D-51FC2265F0A3}" srcOrd="3" destOrd="0" presId="urn:microsoft.com/office/officeart/2005/8/layout/process5"/>
    <dgm:cxn modelId="{1BE6E02E-0177-4775-A878-374FA61D3856}" type="presParOf" srcId="{2FE29A2B-07C1-4B64-AE1D-51FC2265F0A3}" destId="{F3D936FB-5195-4227-855F-C33560E2C57A}" srcOrd="0" destOrd="0" presId="urn:microsoft.com/office/officeart/2005/8/layout/process5"/>
    <dgm:cxn modelId="{C1E6B67C-DFF9-4E94-9C1A-D5A7CEA6918D}" type="presParOf" srcId="{79A7AA24-E6B4-42D9-91A6-F24B49E7F31A}" destId="{98E2F5EA-9B3E-47F1-A7F1-8AD6F765DE93}" srcOrd="4" destOrd="0" presId="urn:microsoft.com/office/officeart/2005/8/layout/process5"/>
    <dgm:cxn modelId="{B6CAC4D1-8699-4E06-9B71-60E38EBECC3D}" type="presParOf" srcId="{79A7AA24-E6B4-42D9-91A6-F24B49E7F31A}" destId="{8929BE00-B9E9-4F9C-B575-449FB7851B95}" srcOrd="5" destOrd="0" presId="urn:microsoft.com/office/officeart/2005/8/layout/process5"/>
    <dgm:cxn modelId="{13F9907B-BB83-424B-BF91-DACB9B2BFB0B}" type="presParOf" srcId="{8929BE00-B9E9-4F9C-B575-449FB7851B95}" destId="{E4972549-B62E-4F80-A2B4-32F9C951C067}" srcOrd="0" destOrd="0" presId="urn:microsoft.com/office/officeart/2005/8/layout/process5"/>
    <dgm:cxn modelId="{C69D42D2-6336-475B-88C4-339BB6AD7A6E}" type="presParOf" srcId="{79A7AA24-E6B4-42D9-91A6-F24B49E7F31A}" destId="{3E7A082B-2321-4C81-884B-34A0362222B1}" srcOrd="6" destOrd="0" presId="urn:microsoft.com/office/officeart/2005/8/layout/process5"/>
    <dgm:cxn modelId="{B5F71F9B-8C3F-4E65-BC7D-13B145D823AA}" type="presParOf" srcId="{79A7AA24-E6B4-42D9-91A6-F24B49E7F31A}" destId="{E1C4722A-0B26-418F-AE11-26E5208F43CD}" srcOrd="7" destOrd="0" presId="urn:microsoft.com/office/officeart/2005/8/layout/process5"/>
    <dgm:cxn modelId="{CC8AB934-E9EA-4381-BF55-9926B88C74B9}" type="presParOf" srcId="{E1C4722A-0B26-418F-AE11-26E5208F43CD}" destId="{068C7800-F30E-4138-AB12-2F58AF636A87}" srcOrd="0" destOrd="0" presId="urn:microsoft.com/office/officeart/2005/8/layout/process5"/>
    <dgm:cxn modelId="{FBAE4C09-2AB7-4878-8D0F-D03D5A7F749D}" type="presParOf" srcId="{79A7AA24-E6B4-42D9-91A6-F24B49E7F31A}" destId="{B0BABAA4-AFB9-4556-BC55-BD5A3B6B8D5D}"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DA7804-21BE-48E5-A4A6-07FA47F9162D}"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82B8CEC2-8EEC-4036-A813-64A330541A8B}">
      <dgm:prSet/>
      <dgm:spPr/>
      <dgm:t>
        <a:bodyPr/>
        <a:lstStyle/>
        <a:p>
          <a:r>
            <a:rPr lang="en-US"/>
            <a:t>Real-Time Data Integration: Connect to live feeds from Zillow or economic data sources.</a:t>
          </a:r>
        </a:p>
      </dgm:t>
    </dgm:pt>
    <dgm:pt modelId="{29665E05-DE05-4DEC-97B9-B9B4BCB75FA9}" type="parTrans" cxnId="{8E690B2F-15BC-4B44-9E86-F1506BEB9DEF}">
      <dgm:prSet/>
      <dgm:spPr/>
      <dgm:t>
        <a:bodyPr/>
        <a:lstStyle/>
        <a:p>
          <a:endParaRPr lang="en-US"/>
        </a:p>
      </dgm:t>
    </dgm:pt>
    <dgm:pt modelId="{5EE8E683-33A5-44C0-9EA4-2D02EA4BAF1F}" type="sibTrans" cxnId="{8E690B2F-15BC-4B44-9E86-F1506BEB9DEF}">
      <dgm:prSet/>
      <dgm:spPr/>
      <dgm:t>
        <a:bodyPr/>
        <a:lstStyle/>
        <a:p>
          <a:endParaRPr lang="en-US"/>
        </a:p>
      </dgm:t>
    </dgm:pt>
    <dgm:pt modelId="{27665E68-272F-4841-94E6-C9AA6BA0DBE8}">
      <dgm:prSet/>
      <dgm:spPr/>
      <dgm:t>
        <a:bodyPr/>
        <a:lstStyle/>
        <a:p>
          <a:r>
            <a:rPr lang="en-US"/>
            <a:t>Geospatial Analysis: Add map-based visualizations using GIS tools for deeper insights.</a:t>
          </a:r>
        </a:p>
      </dgm:t>
    </dgm:pt>
    <dgm:pt modelId="{8C04B223-8761-49B8-9C15-53BD4FBC2D25}" type="parTrans" cxnId="{7128FD24-FD7A-459D-8C60-0054F8812684}">
      <dgm:prSet/>
      <dgm:spPr/>
      <dgm:t>
        <a:bodyPr/>
        <a:lstStyle/>
        <a:p>
          <a:endParaRPr lang="en-US"/>
        </a:p>
      </dgm:t>
    </dgm:pt>
    <dgm:pt modelId="{32E2F89C-2B54-47C1-B079-EFC11D6C05DA}" type="sibTrans" cxnId="{7128FD24-FD7A-459D-8C60-0054F8812684}">
      <dgm:prSet/>
      <dgm:spPr/>
      <dgm:t>
        <a:bodyPr/>
        <a:lstStyle/>
        <a:p>
          <a:endParaRPr lang="en-US"/>
        </a:p>
      </dgm:t>
    </dgm:pt>
    <dgm:pt modelId="{FB7C582C-43A5-417E-8457-A01A72D45C06}">
      <dgm:prSet/>
      <dgm:spPr/>
      <dgm:t>
        <a:bodyPr/>
        <a:lstStyle/>
        <a:p>
          <a:r>
            <a:rPr lang="en-US"/>
            <a:t>Model Deployment: Package the best model into a dashboard or API for real-time predictions.</a:t>
          </a:r>
        </a:p>
      </dgm:t>
    </dgm:pt>
    <dgm:pt modelId="{F5C1CB40-34BF-4C03-BEDA-3B615109576D}" type="parTrans" cxnId="{E4E4A806-F982-46FB-B3D8-0C15A6E8DF86}">
      <dgm:prSet/>
      <dgm:spPr/>
      <dgm:t>
        <a:bodyPr/>
        <a:lstStyle/>
        <a:p>
          <a:endParaRPr lang="en-US"/>
        </a:p>
      </dgm:t>
    </dgm:pt>
    <dgm:pt modelId="{C9504702-D896-482A-BA15-42C6DF61DAC8}" type="sibTrans" cxnId="{E4E4A806-F982-46FB-B3D8-0C15A6E8DF86}">
      <dgm:prSet/>
      <dgm:spPr/>
      <dgm:t>
        <a:bodyPr/>
        <a:lstStyle/>
        <a:p>
          <a:endParaRPr lang="en-US"/>
        </a:p>
      </dgm:t>
    </dgm:pt>
    <dgm:pt modelId="{E33BCC8B-35F5-45A4-AEC6-E63DE948B779}">
      <dgm:prSet/>
      <dgm:spPr/>
      <dgm:t>
        <a:bodyPr/>
        <a:lstStyle/>
        <a:p>
          <a:r>
            <a:rPr lang="en-US"/>
            <a:t>Macro Factors: Include interest rates, mortgage rates, and inflation data for richer forecasting.</a:t>
          </a:r>
        </a:p>
      </dgm:t>
    </dgm:pt>
    <dgm:pt modelId="{0EEDD7B6-85B2-47AB-9A1A-BD34A3DB0E09}" type="parTrans" cxnId="{5AE58507-DAB8-48C9-A8F1-96782B32085C}">
      <dgm:prSet/>
      <dgm:spPr/>
      <dgm:t>
        <a:bodyPr/>
        <a:lstStyle/>
        <a:p>
          <a:endParaRPr lang="en-US"/>
        </a:p>
      </dgm:t>
    </dgm:pt>
    <dgm:pt modelId="{DB0C6259-5E78-4D1A-8F31-154F561828B5}" type="sibTrans" cxnId="{5AE58507-DAB8-48C9-A8F1-96782B32085C}">
      <dgm:prSet/>
      <dgm:spPr/>
      <dgm:t>
        <a:bodyPr/>
        <a:lstStyle/>
        <a:p>
          <a:endParaRPr lang="en-US"/>
        </a:p>
      </dgm:t>
    </dgm:pt>
    <dgm:pt modelId="{6A60E89E-9D31-42A0-8084-DEFFD2A5320E}">
      <dgm:prSet/>
      <dgm:spPr/>
      <dgm:t>
        <a:bodyPr/>
        <a:lstStyle/>
        <a:p>
          <a:r>
            <a:rPr lang="en-US"/>
            <a:t>Multi-model Ensemble: Combine LSTM, XGBoost, and LightGBM for hybrid predictions.</a:t>
          </a:r>
        </a:p>
      </dgm:t>
    </dgm:pt>
    <dgm:pt modelId="{1EC39720-5A26-430F-AAD4-C0B2531A8FDB}" type="parTrans" cxnId="{C8E84281-E9DA-47ED-AEA6-8CC44C14843F}">
      <dgm:prSet/>
      <dgm:spPr/>
      <dgm:t>
        <a:bodyPr/>
        <a:lstStyle/>
        <a:p>
          <a:endParaRPr lang="en-US"/>
        </a:p>
      </dgm:t>
    </dgm:pt>
    <dgm:pt modelId="{1B438936-EAA5-4091-8497-B106C4174520}" type="sibTrans" cxnId="{C8E84281-E9DA-47ED-AEA6-8CC44C14843F}">
      <dgm:prSet/>
      <dgm:spPr/>
      <dgm:t>
        <a:bodyPr/>
        <a:lstStyle/>
        <a:p>
          <a:endParaRPr lang="en-US"/>
        </a:p>
      </dgm:t>
    </dgm:pt>
    <dgm:pt modelId="{4B36E096-A940-4B29-86C2-AF5EDC1C092C}" type="pres">
      <dgm:prSet presAssocID="{8ADA7804-21BE-48E5-A4A6-07FA47F9162D}" presName="outerComposite" presStyleCnt="0">
        <dgm:presLayoutVars>
          <dgm:chMax val="5"/>
          <dgm:dir/>
          <dgm:resizeHandles val="exact"/>
        </dgm:presLayoutVars>
      </dgm:prSet>
      <dgm:spPr/>
    </dgm:pt>
    <dgm:pt modelId="{90D278E3-B0FC-4494-B23E-8BB738FE5C5E}" type="pres">
      <dgm:prSet presAssocID="{8ADA7804-21BE-48E5-A4A6-07FA47F9162D}" presName="dummyMaxCanvas" presStyleCnt="0">
        <dgm:presLayoutVars/>
      </dgm:prSet>
      <dgm:spPr/>
    </dgm:pt>
    <dgm:pt modelId="{78D0EF81-C0D4-47A8-86C9-8B63DEDA9D23}" type="pres">
      <dgm:prSet presAssocID="{8ADA7804-21BE-48E5-A4A6-07FA47F9162D}" presName="FiveNodes_1" presStyleLbl="node1" presStyleIdx="0" presStyleCnt="5">
        <dgm:presLayoutVars>
          <dgm:bulletEnabled val="1"/>
        </dgm:presLayoutVars>
      </dgm:prSet>
      <dgm:spPr/>
    </dgm:pt>
    <dgm:pt modelId="{85264E62-11B4-48D0-81AC-6B2D78254D48}" type="pres">
      <dgm:prSet presAssocID="{8ADA7804-21BE-48E5-A4A6-07FA47F9162D}" presName="FiveNodes_2" presStyleLbl="node1" presStyleIdx="1" presStyleCnt="5">
        <dgm:presLayoutVars>
          <dgm:bulletEnabled val="1"/>
        </dgm:presLayoutVars>
      </dgm:prSet>
      <dgm:spPr/>
    </dgm:pt>
    <dgm:pt modelId="{CA47ADF3-92FE-43B2-B20C-58C8B793FAED}" type="pres">
      <dgm:prSet presAssocID="{8ADA7804-21BE-48E5-A4A6-07FA47F9162D}" presName="FiveNodes_3" presStyleLbl="node1" presStyleIdx="2" presStyleCnt="5">
        <dgm:presLayoutVars>
          <dgm:bulletEnabled val="1"/>
        </dgm:presLayoutVars>
      </dgm:prSet>
      <dgm:spPr/>
    </dgm:pt>
    <dgm:pt modelId="{DA6D0E8F-2E9E-4FFC-B20B-E4A9AC80FCCF}" type="pres">
      <dgm:prSet presAssocID="{8ADA7804-21BE-48E5-A4A6-07FA47F9162D}" presName="FiveNodes_4" presStyleLbl="node1" presStyleIdx="3" presStyleCnt="5">
        <dgm:presLayoutVars>
          <dgm:bulletEnabled val="1"/>
        </dgm:presLayoutVars>
      </dgm:prSet>
      <dgm:spPr/>
    </dgm:pt>
    <dgm:pt modelId="{7F35E684-784B-4D39-837B-74863C7E3BF8}" type="pres">
      <dgm:prSet presAssocID="{8ADA7804-21BE-48E5-A4A6-07FA47F9162D}" presName="FiveNodes_5" presStyleLbl="node1" presStyleIdx="4" presStyleCnt="5">
        <dgm:presLayoutVars>
          <dgm:bulletEnabled val="1"/>
        </dgm:presLayoutVars>
      </dgm:prSet>
      <dgm:spPr/>
    </dgm:pt>
    <dgm:pt modelId="{2267543E-E68A-4796-8180-BD6BDF76F1CB}" type="pres">
      <dgm:prSet presAssocID="{8ADA7804-21BE-48E5-A4A6-07FA47F9162D}" presName="FiveConn_1-2" presStyleLbl="fgAccFollowNode1" presStyleIdx="0" presStyleCnt="4">
        <dgm:presLayoutVars>
          <dgm:bulletEnabled val="1"/>
        </dgm:presLayoutVars>
      </dgm:prSet>
      <dgm:spPr/>
    </dgm:pt>
    <dgm:pt modelId="{FDA41AAD-B8A1-46A5-A3B0-872127A3FEC9}" type="pres">
      <dgm:prSet presAssocID="{8ADA7804-21BE-48E5-A4A6-07FA47F9162D}" presName="FiveConn_2-3" presStyleLbl="fgAccFollowNode1" presStyleIdx="1" presStyleCnt="4">
        <dgm:presLayoutVars>
          <dgm:bulletEnabled val="1"/>
        </dgm:presLayoutVars>
      </dgm:prSet>
      <dgm:spPr/>
    </dgm:pt>
    <dgm:pt modelId="{5B66C06D-70B4-4127-ABD3-0E17E3911279}" type="pres">
      <dgm:prSet presAssocID="{8ADA7804-21BE-48E5-A4A6-07FA47F9162D}" presName="FiveConn_3-4" presStyleLbl="fgAccFollowNode1" presStyleIdx="2" presStyleCnt="4">
        <dgm:presLayoutVars>
          <dgm:bulletEnabled val="1"/>
        </dgm:presLayoutVars>
      </dgm:prSet>
      <dgm:spPr/>
    </dgm:pt>
    <dgm:pt modelId="{5168DDB2-3E32-4D00-9F30-4F99A51B50DE}" type="pres">
      <dgm:prSet presAssocID="{8ADA7804-21BE-48E5-A4A6-07FA47F9162D}" presName="FiveConn_4-5" presStyleLbl="fgAccFollowNode1" presStyleIdx="3" presStyleCnt="4">
        <dgm:presLayoutVars>
          <dgm:bulletEnabled val="1"/>
        </dgm:presLayoutVars>
      </dgm:prSet>
      <dgm:spPr/>
    </dgm:pt>
    <dgm:pt modelId="{4C52289D-341F-4EA7-A6E3-A96DB76DF798}" type="pres">
      <dgm:prSet presAssocID="{8ADA7804-21BE-48E5-A4A6-07FA47F9162D}" presName="FiveNodes_1_text" presStyleLbl="node1" presStyleIdx="4" presStyleCnt="5">
        <dgm:presLayoutVars>
          <dgm:bulletEnabled val="1"/>
        </dgm:presLayoutVars>
      </dgm:prSet>
      <dgm:spPr/>
    </dgm:pt>
    <dgm:pt modelId="{6A9698FE-8BC5-4A28-995B-F572580DBE79}" type="pres">
      <dgm:prSet presAssocID="{8ADA7804-21BE-48E5-A4A6-07FA47F9162D}" presName="FiveNodes_2_text" presStyleLbl="node1" presStyleIdx="4" presStyleCnt="5">
        <dgm:presLayoutVars>
          <dgm:bulletEnabled val="1"/>
        </dgm:presLayoutVars>
      </dgm:prSet>
      <dgm:spPr/>
    </dgm:pt>
    <dgm:pt modelId="{1A5E517C-3F20-4AFA-8B27-C75E4D1FF05D}" type="pres">
      <dgm:prSet presAssocID="{8ADA7804-21BE-48E5-A4A6-07FA47F9162D}" presName="FiveNodes_3_text" presStyleLbl="node1" presStyleIdx="4" presStyleCnt="5">
        <dgm:presLayoutVars>
          <dgm:bulletEnabled val="1"/>
        </dgm:presLayoutVars>
      </dgm:prSet>
      <dgm:spPr/>
    </dgm:pt>
    <dgm:pt modelId="{5A17681D-FB60-414D-9288-763DA6753B3D}" type="pres">
      <dgm:prSet presAssocID="{8ADA7804-21BE-48E5-A4A6-07FA47F9162D}" presName="FiveNodes_4_text" presStyleLbl="node1" presStyleIdx="4" presStyleCnt="5">
        <dgm:presLayoutVars>
          <dgm:bulletEnabled val="1"/>
        </dgm:presLayoutVars>
      </dgm:prSet>
      <dgm:spPr/>
    </dgm:pt>
    <dgm:pt modelId="{90846543-3F3C-4F6B-9679-413E029CB1EB}" type="pres">
      <dgm:prSet presAssocID="{8ADA7804-21BE-48E5-A4A6-07FA47F9162D}" presName="FiveNodes_5_text" presStyleLbl="node1" presStyleIdx="4" presStyleCnt="5">
        <dgm:presLayoutVars>
          <dgm:bulletEnabled val="1"/>
        </dgm:presLayoutVars>
      </dgm:prSet>
      <dgm:spPr/>
    </dgm:pt>
  </dgm:ptLst>
  <dgm:cxnLst>
    <dgm:cxn modelId="{E4E4A806-F982-46FB-B3D8-0C15A6E8DF86}" srcId="{8ADA7804-21BE-48E5-A4A6-07FA47F9162D}" destId="{FB7C582C-43A5-417E-8457-A01A72D45C06}" srcOrd="2" destOrd="0" parTransId="{F5C1CB40-34BF-4C03-BEDA-3B615109576D}" sibTransId="{C9504702-D896-482A-BA15-42C6DF61DAC8}"/>
    <dgm:cxn modelId="{5AE58507-DAB8-48C9-A8F1-96782B32085C}" srcId="{8ADA7804-21BE-48E5-A4A6-07FA47F9162D}" destId="{E33BCC8B-35F5-45A4-AEC6-E63DE948B779}" srcOrd="3" destOrd="0" parTransId="{0EEDD7B6-85B2-47AB-9A1A-BD34A3DB0E09}" sibTransId="{DB0C6259-5E78-4D1A-8F31-154F561828B5}"/>
    <dgm:cxn modelId="{7128FD24-FD7A-459D-8C60-0054F8812684}" srcId="{8ADA7804-21BE-48E5-A4A6-07FA47F9162D}" destId="{27665E68-272F-4841-94E6-C9AA6BA0DBE8}" srcOrd="1" destOrd="0" parTransId="{8C04B223-8761-49B8-9C15-53BD4FBC2D25}" sibTransId="{32E2F89C-2B54-47C1-B079-EFC11D6C05DA}"/>
    <dgm:cxn modelId="{8E690B2F-15BC-4B44-9E86-F1506BEB9DEF}" srcId="{8ADA7804-21BE-48E5-A4A6-07FA47F9162D}" destId="{82B8CEC2-8EEC-4036-A813-64A330541A8B}" srcOrd="0" destOrd="0" parTransId="{29665E05-DE05-4DEC-97B9-B9B4BCB75FA9}" sibTransId="{5EE8E683-33A5-44C0-9EA4-2D02EA4BAF1F}"/>
    <dgm:cxn modelId="{C089B732-46CF-4391-9CF7-7892D98980C5}" type="presOf" srcId="{82B8CEC2-8EEC-4036-A813-64A330541A8B}" destId="{4C52289D-341F-4EA7-A6E3-A96DB76DF798}" srcOrd="1" destOrd="0" presId="urn:microsoft.com/office/officeart/2005/8/layout/vProcess5"/>
    <dgm:cxn modelId="{45670939-C553-4E98-BA8B-4EBEAF30CF73}" type="presOf" srcId="{27665E68-272F-4841-94E6-C9AA6BA0DBE8}" destId="{6A9698FE-8BC5-4A28-995B-F572580DBE79}" srcOrd="1" destOrd="0" presId="urn:microsoft.com/office/officeart/2005/8/layout/vProcess5"/>
    <dgm:cxn modelId="{B8872848-5F66-40B9-AA5E-8E9F58452B8C}" type="presOf" srcId="{6A60E89E-9D31-42A0-8084-DEFFD2A5320E}" destId="{90846543-3F3C-4F6B-9679-413E029CB1EB}" srcOrd="1" destOrd="0" presId="urn:microsoft.com/office/officeart/2005/8/layout/vProcess5"/>
    <dgm:cxn modelId="{A9FF616B-7712-40FE-BB2F-51D4CC7067E9}" type="presOf" srcId="{E33BCC8B-35F5-45A4-AEC6-E63DE948B779}" destId="{DA6D0E8F-2E9E-4FFC-B20B-E4A9AC80FCCF}" srcOrd="0" destOrd="0" presId="urn:microsoft.com/office/officeart/2005/8/layout/vProcess5"/>
    <dgm:cxn modelId="{6F1ABC50-891B-4C7A-A840-585C8FA0B592}" type="presOf" srcId="{82B8CEC2-8EEC-4036-A813-64A330541A8B}" destId="{78D0EF81-C0D4-47A8-86C9-8B63DEDA9D23}" srcOrd="0" destOrd="0" presId="urn:microsoft.com/office/officeart/2005/8/layout/vProcess5"/>
    <dgm:cxn modelId="{56636A51-CF93-49DA-9DBF-85463928DC66}" type="presOf" srcId="{E33BCC8B-35F5-45A4-AEC6-E63DE948B779}" destId="{5A17681D-FB60-414D-9288-763DA6753B3D}" srcOrd="1" destOrd="0" presId="urn:microsoft.com/office/officeart/2005/8/layout/vProcess5"/>
    <dgm:cxn modelId="{C5A97572-78FB-48EB-A04A-40E9FD594F7E}" type="presOf" srcId="{6A60E89E-9D31-42A0-8084-DEFFD2A5320E}" destId="{7F35E684-784B-4D39-837B-74863C7E3BF8}" srcOrd="0" destOrd="0" presId="urn:microsoft.com/office/officeart/2005/8/layout/vProcess5"/>
    <dgm:cxn modelId="{D7A54775-8031-4FA8-BD77-222BCCCFEF20}" type="presOf" srcId="{FB7C582C-43A5-417E-8457-A01A72D45C06}" destId="{CA47ADF3-92FE-43B2-B20C-58C8B793FAED}" srcOrd="0" destOrd="0" presId="urn:microsoft.com/office/officeart/2005/8/layout/vProcess5"/>
    <dgm:cxn modelId="{C8E84281-E9DA-47ED-AEA6-8CC44C14843F}" srcId="{8ADA7804-21BE-48E5-A4A6-07FA47F9162D}" destId="{6A60E89E-9D31-42A0-8084-DEFFD2A5320E}" srcOrd="4" destOrd="0" parTransId="{1EC39720-5A26-430F-AAD4-C0B2531A8FDB}" sibTransId="{1B438936-EAA5-4091-8497-B106C4174520}"/>
    <dgm:cxn modelId="{E3225A81-0693-4E50-A189-834F5A2234A3}" type="presOf" srcId="{32E2F89C-2B54-47C1-B079-EFC11D6C05DA}" destId="{FDA41AAD-B8A1-46A5-A3B0-872127A3FEC9}" srcOrd="0" destOrd="0" presId="urn:microsoft.com/office/officeart/2005/8/layout/vProcess5"/>
    <dgm:cxn modelId="{E891A382-33D5-49A9-8372-548877720DE6}" type="presOf" srcId="{5EE8E683-33A5-44C0-9EA4-2D02EA4BAF1F}" destId="{2267543E-E68A-4796-8180-BD6BDF76F1CB}" srcOrd="0" destOrd="0" presId="urn:microsoft.com/office/officeart/2005/8/layout/vProcess5"/>
    <dgm:cxn modelId="{F677ECB0-CCCD-4720-8EF5-162345B208DC}" type="presOf" srcId="{27665E68-272F-4841-94E6-C9AA6BA0DBE8}" destId="{85264E62-11B4-48D0-81AC-6B2D78254D48}" srcOrd="0" destOrd="0" presId="urn:microsoft.com/office/officeart/2005/8/layout/vProcess5"/>
    <dgm:cxn modelId="{BE673AC1-1C0F-48A1-ACDE-F301BF491F7B}" type="presOf" srcId="{DB0C6259-5E78-4D1A-8F31-154F561828B5}" destId="{5168DDB2-3E32-4D00-9F30-4F99A51B50DE}" srcOrd="0" destOrd="0" presId="urn:microsoft.com/office/officeart/2005/8/layout/vProcess5"/>
    <dgm:cxn modelId="{1B5A74C9-B6BD-4D26-A348-FB946998485F}" type="presOf" srcId="{C9504702-D896-482A-BA15-42C6DF61DAC8}" destId="{5B66C06D-70B4-4127-ABD3-0E17E3911279}" srcOrd="0" destOrd="0" presId="urn:microsoft.com/office/officeart/2005/8/layout/vProcess5"/>
    <dgm:cxn modelId="{DBFFBAE8-A4CA-43D5-90FB-DAB73B2072B7}" type="presOf" srcId="{8ADA7804-21BE-48E5-A4A6-07FA47F9162D}" destId="{4B36E096-A940-4B29-86C2-AF5EDC1C092C}" srcOrd="0" destOrd="0" presId="urn:microsoft.com/office/officeart/2005/8/layout/vProcess5"/>
    <dgm:cxn modelId="{4B6FBEF3-99AE-4722-904E-86A12AA75AB7}" type="presOf" srcId="{FB7C582C-43A5-417E-8457-A01A72D45C06}" destId="{1A5E517C-3F20-4AFA-8B27-C75E4D1FF05D}" srcOrd="1" destOrd="0" presId="urn:microsoft.com/office/officeart/2005/8/layout/vProcess5"/>
    <dgm:cxn modelId="{73848BC3-228E-4971-B478-1A27DE7FABF4}" type="presParOf" srcId="{4B36E096-A940-4B29-86C2-AF5EDC1C092C}" destId="{90D278E3-B0FC-4494-B23E-8BB738FE5C5E}" srcOrd="0" destOrd="0" presId="urn:microsoft.com/office/officeart/2005/8/layout/vProcess5"/>
    <dgm:cxn modelId="{654F9681-7449-43A0-B864-661841BDD917}" type="presParOf" srcId="{4B36E096-A940-4B29-86C2-AF5EDC1C092C}" destId="{78D0EF81-C0D4-47A8-86C9-8B63DEDA9D23}" srcOrd="1" destOrd="0" presId="urn:microsoft.com/office/officeart/2005/8/layout/vProcess5"/>
    <dgm:cxn modelId="{4EA4A1F5-7149-47C4-8FE1-E681670D4B74}" type="presParOf" srcId="{4B36E096-A940-4B29-86C2-AF5EDC1C092C}" destId="{85264E62-11B4-48D0-81AC-6B2D78254D48}" srcOrd="2" destOrd="0" presId="urn:microsoft.com/office/officeart/2005/8/layout/vProcess5"/>
    <dgm:cxn modelId="{C2BD83C5-F938-4D7A-BC1D-BC5B99799D66}" type="presParOf" srcId="{4B36E096-A940-4B29-86C2-AF5EDC1C092C}" destId="{CA47ADF3-92FE-43B2-B20C-58C8B793FAED}" srcOrd="3" destOrd="0" presId="urn:microsoft.com/office/officeart/2005/8/layout/vProcess5"/>
    <dgm:cxn modelId="{0929B184-5122-4BBE-94DA-B5983AFD3971}" type="presParOf" srcId="{4B36E096-A940-4B29-86C2-AF5EDC1C092C}" destId="{DA6D0E8F-2E9E-4FFC-B20B-E4A9AC80FCCF}" srcOrd="4" destOrd="0" presId="urn:microsoft.com/office/officeart/2005/8/layout/vProcess5"/>
    <dgm:cxn modelId="{45BB24C3-396F-4166-86CA-3CF049607E80}" type="presParOf" srcId="{4B36E096-A940-4B29-86C2-AF5EDC1C092C}" destId="{7F35E684-784B-4D39-837B-74863C7E3BF8}" srcOrd="5" destOrd="0" presId="urn:microsoft.com/office/officeart/2005/8/layout/vProcess5"/>
    <dgm:cxn modelId="{48FB173B-8CCC-4C08-810F-A4FFD08CD2CE}" type="presParOf" srcId="{4B36E096-A940-4B29-86C2-AF5EDC1C092C}" destId="{2267543E-E68A-4796-8180-BD6BDF76F1CB}" srcOrd="6" destOrd="0" presId="urn:microsoft.com/office/officeart/2005/8/layout/vProcess5"/>
    <dgm:cxn modelId="{6DFA870E-AA66-4940-8F98-F8C5AEEDD4CA}" type="presParOf" srcId="{4B36E096-A940-4B29-86C2-AF5EDC1C092C}" destId="{FDA41AAD-B8A1-46A5-A3B0-872127A3FEC9}" srcOrd="7" destOrd="0" presId="urn:microsoft.com/office/officeart/2005/8/layout/vProcess5"/>
    <dgm:cxn modelId="{D4F4C2FA-64EF-4E2F-B94B-81055F82E969}" type="presParOf" srcId="{4B36E096-A940-4B29-86C2-AF5EDC1C092C}" destId="{5B66C06D-70B4-4127-ABD3-0E17E3911279}" srcOrd="8" destOrd="0" presId="urn:microsoft.com/office/officeart/2005/8/layout/vProcess5"/>
    <dgm:cxn modelId="{C3CE81A6-49A3-4E51-8849-85D5A8288705}" type="presParOf" srcId="{4B36E096-A940-4B29-86C2-AF5EDC1C092C}" destId="{5168DDB2-3E32-4D00-9F30-4F99A51B50DE}" srcOrd="9" destOrd="0" presId="urn:microsoft.com/office/officeart/2005/8/layout/vProcess5"/>
    <dgm:cxn modelId="{C3BEE9ED-26A6-4A51-8FF1-93E1A3382946}" type="presParOf" srcId="{4B36E096-A940-4B29-86C2-AF5EDC1C092C}" destId="{4C52289D-341F-4EA7-A6E3-A96DB76DF798}" srcOrd="10" destOrd="0" presId="urn:microsoft.com/office/officeart/2005/8/layout/vProcess5"/>
    <dgm:cxn modelId="{9AD31611-3056-4D0F-A314-16FFA55461F2}" type="presParOf" srcId="{4B36E096-A940-4B29-86C2-AF5EDC1C092C}" destId="{6A9698FE-8BC5-4A28-995B-F572580DBE79}" srcOrd="11" destOrd="0" presId="urn:microsoft.com/office/officeart/2005/8/layout/vProcess5"/>
    <dgm:cxn modelId="{EFE6BB99-A3D5-4EC2-8AD6-70C84E543E09}" type="presParOf" srcId="{4B36E096-A940-4B29-86C2-AF5EDC1C092C}" destId="{1A5E517C-3F20-4AFA-8B27-C75E4D1FF05D}" srcOrd="12" destOrd="0" presId="urn:microsoft.com/office/officeart/2005/8/layout/vProcess5"/>
    <dgm:cxn modelId="{FAAC2D80-5431-46CF-B179-02B1FA967615}" type="presParOf" srcId="{4B36E096-A940-4B29-86C2-AF5EDC1C092C}" destId="{5A17681D-FB60-414D-9288-763DA6753B3D}" srcOrd="13" destOrd="0" presId="urn:microsoft.com/office/officeart/2005/8/layout/vProcess5"/>
    <dgm:cxn modelId="{26077D1B-801B-49AC-A439-8E61C3BCA30A}" type="presParOf" srcId="{4B36E096-A940-4B29-86C2-AF5EDC1C092C}" destId="{90846543-3F3C-4F6B-9679-413E029CB1EB}"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866281-F2D0-4D33-B0D3-5F06A020192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286F43D-C154-467B-8908-61F6EC42A6B0}">
      <dgm:prSet/>
      <dgm:spPr/>
      <dgm:t>
        <a:bodyPr/>
        <a:lstStyle/>
        <a:p>
          <a:r>
            <a:rPr lang="en-US" b="0" i="0"/>
            <a:t>Housing Data - Zillow Research</a:t>
          </a:r>
          <a:endParaRPr lang="en-US"/>
        </a:p>
      </dgm:t>
    </dgm:pt>
    <dgm:pt modelId="{38FBFF84-0BC1-4BE6-A75A-694299234F8A}" type="parTrans" cxnId="{3B1E3516-3359-46A2-8CD2-8A5CB17E1BD1}">
      <dgm:prSet/>
      <dgm:spPr/>
      <dgm:t>
        <a:bodyPr/>
        <a:lstStyle/>
        <a:p>
          <a:endParaRPr lang="en-US"/>
        </a:p>
      </dgm:t>
    </dgm:pt>
    <dgm:pt modelId="{05BB8F7A-326B-45C3-9BE9-771362D8EB84}" type="sibTrans" cxnId="{3B1E3516-3359-46A2-8CD2-8A5CB17E1BD1}">
      <dgm:prSet/>
      <dgm:spPr/>
      <dgm:t>
        <a:bodyPr/>
        <a:lstStyle/>
        <a:p>
          <a:endParaRPr lang="en-US"/>
        </a:p>
      </dgm:t>
    </dgm:pt>
    <dgm:pt modelId="{A6C60B9E-679D-43C5-AA97-0645797E21FD}">
      <dgm:prSet/>
      <dgm:spPr/>
      <dgm:t>
        <a:bodyPr/>
        <a:lstStyle/>
        <a:p>
          <a:r>
            <a:rPr lang="en-US" b="0" i="0"/>
            <a:t>Zillow Home Value Index (ZHVI)</a:t>
          </a:r>
          <a:endParaRPr lang="en-US"/>
        </a:p>
      </dgm:t>
    </dgm:pt>
    <dgm:pt modelId="{AF7FE797-DA8F-40EF-8D95-B353D2071FD1}" type="parTrans" cxnId="{36434543-9DC9-46B9-A195-C4B58DF37D13}">
      <dgm:prSet/>
      <dgm:spPr/>
      <dgm:t>
        <a:bodyPr/>
        <a:lstStyle/>
        <a:p>
          <a:endParaRPr lang="en-US"/>
        </a:p>
      </dgm:t>
    </dgm:pt>
    <dgm:pt modelId="{CF6AFC39-D217-4FD6-9E95-C2FFC31F7A2F}" type="sibTrans" cxnId="{36434543-9DC9-46B9-A195-C4B58DF37D13}">
      <dgm:prSet/>
      <dgm:spPr/>
      <dgm:t>
        <a:bodyPr/>
        <a:lstStyle/>
        <a:p>
          <a:endParaRPr lang="en-US"/>
        </a:p>
      </dgm:t>
    </dgm:pt>
    <dgm:pt modelId="{F0E157B0-A68E-495D-906C-E89F2E8B4E6A}">
      <dgm:prSet/>
      <dgm:spPr/>
      <dgm:t>
        <a:bodyPr/>
        <a:lstStyle/>
        <a:p>
          <a:r>
            <a:rPr lang="en-US" b="0" i="0"/>
            <a:t>Zillow Home Value Forecast (ZHVF)</a:t>
          </a:r>
          <a:endParaRPr lang="en-US"/>
        </a:p>
      </dgm:t>
    </dgm:pt>
    <dgm:pt modelId="{4849224C-CB13-45A0-B7FB-FA94332B1843}" type="parTrans" cxnId="{3EF31D43-30F0-44AE-A556-B87CD97F553B}">
      <dgm:prSet/>
      <dgm:spPr/>
      <dgm:t>
        <a:bodyPr/>
        <a:lstStyle/>
        <a:p>
          <a:endParaRPr lang="en-US"/>
        </a:p>
      </dgm:t>
    </dgm:pt>
    <dgm:pt modelId="{87881E59-7071-4B23-A468-7D9554609191}" type="sibTrans" cxnId="{3EF31D43-30F0-44AE-A556-B87CD97F553B}">
      <dgm:prSet/>
      <dgm:spPr/>
      <dgm:t>
        <a:bodyPr/>
        <a:lstStyle/>
        <a:p>
          <a:endParaRPr lang="en-US"/>
        </a:p>
      </dgm:t>
    </dgm:pt>
    <dgm:pt modelId="{56C41465-82A3-4CE5-9C81-B2B22E567D8C}">
      <dgm:prSet/>
      <dgm:spPr/>
      <dgm:t>
        <a:bodyPr/>
        <a:lstStyle/>
        <a:p>
          <a:r>
            <a:rPr lang="en-US" b="0" i="0"/>
            <a:t>USA State map</a:t>
          </a:r>
          <a:endParaRPr lang="en-US"/>
        </a:p>
      </dgm:t>
    </dgm:pt>
    <dgm:pt modelId="{435836C4-FF3B-47A8-B6EE-2CE9A5E92B29}" type="parTrans" cxnId="{F1296C2A-68B9-4F4C-ABA2-825AF36FC567}">
      <dgm:prSet/>
      <dgm:spPr/>
      <dgm:t>
        <a:bodyPr/>
        <a:lstStyle/>
        <a:p>
          <a:endParaRPr lang="en-US"/>
        </a:p>
      </dgm:t>
    </dgm:pt>
    <dgm:pt modelId="{151DBE71-A600-44BE-A1F1-6886F0E1D590}" type="sibTrans" cxnId="{F1296C2A-68B9-4F4C-ABA2-825AF36FC567}">
      <dgm:prSet/>
      <dgm:spPr/>
      <dgm:t>
        <a:bodyPr/>
        <a:lstStyle/>
        <a:p>
          <a:endParaRPr lang="en-US"/>
        </a:p>
      </dgm:t>
    </dgm:pt>
    <dgm:pt modelId="{9185C327-5F62-4FD2-967E-8AAFCB98554F}">
      <dgm:prSet/>
      <dgm:spPr/>
      <dgm:t>
        <a:bodyPr/>
        <a:lstStyle/>
        <a:p>
          <a:r>
            <a:rPr lang="en-US" b="0" i="0"/>
            <a:t>City Latitude and Longitude.</a:t>
          </a:r>
          <a:endParaRPr lang="en-US"/>
        </a:p>
      </dgm:t>
    </dgm:pt>
    <dgm:pt modelId="{3593BC23-2E3F-48D5-83F4-7B00B91CF689}" type="parTrans" cxnId="{E46EBC3E-BA0E-4F30-BBC0-0D2F3571C240}">
      <dgm:prSet/>
      <dgm:spPr/>
      <dgm:t>
        <a:bodyPr/>
        <a:lstStyle/>
        <a:p>
          <a:endParaRPr lang="en-US"/>
        </a:p>
      </dgm:t>
    </dgm:pt>
    <dgm:pt modelId="{6EF95257-C7A2-4C7D-9D83-1DF0BA46DF6B}" type="sibTrans" cxnId="{E46EBC3E-BA0E-4F30-BBC0-0D2F3571C240}">
      <dgm:prSet/>
      <dgm:spPr/>
      <dgm:t>
        <a:bodyPr/>
        <a:lstStyle/>
        <a:p>
          <a:endParaRPr lang="en-US"/>
        </a:p>
      </dgm:t>
    </dgm:pt>
    <dgm:pt modelId="{0DCCEA7A-DF6A-493A-9647-3775AE645CF9}">
      <dgm:prSet/>
      <dgm:spPr/>
      <dgm:t>
        <a:bodyPr/>
        <a:lstStyle/>
        <a:p>
          <a:r>
            <a:rPr lang="en-US" b="0" i="0" dirty="0"/>
            <a:t>U.S. Bureau of Economic Analysis – https://www.bea.gov/</a:t>
          </a:r>
          <a:endParaRPr lang="en-US" dirty="0"/>
        </a:p>
      </dgm:t>
    </dgm:pt>
    <dgm:pt modelId="{3950313A-D1A8-43C5-845F-1033B96A0355}" type="parTrans" cxnId="{59E0CA2D-F46A-4C85-9DDF-3062C07CE3B9}">
      <dgm:prSet/>
      <dgm:spPr/>
      <dgm:t>
        <a:bodyPr/>
        <a:lstStyle/>
        <a:p>
          <a:endParaRPr lang="en-US"/>
        </a:p>
      </dgm:t>
    </dgm:pt>
    <dgm:pt modelId="{340B54DA-6ADC-49FB-8746-9C618310EA76}" type="sibTrans" cxnId="{59E0CA2D-F46A-4C85-9DDF-3062C07CE3B9}">
      <dgm:prSet/>
      <dgm:spPr/>
      <dgm:t>
        <a:bodyPr/>
        <a:lstStyle/>
        <a:p>
          <a:endParaRPr lang="en-US"/>
        </a:p>
      </dgm:t>
    </dgm:pt>
    <dgm:pt modelId="{256E95F9-3E02-4E9A-A4FB-429602B53CC6}">
      <dgm:prSet/>
      <dgm:spPr/>
      <dgm:t>
        <a:bodyPr/>
        <a:lstStyle/>
        <a:p>
          <a:r>
            <a:rPr lang="en-US" b="0" i="0" dirty="0"/>
            <a:t>U.S. Census Bureau – https://www.census.gov/</a:t>
          </a:r>
          <a:endParaRPr lang="en-US" dirty="0"/>
        </a:p>
      </dgm:t>
    </dgm:pt>
    <dgm:pt modelId="{2C83DC80-594F-4F0F-9FAF-E29AE9C4EC30}" type="parTrans" cxnId="{218DED37-71FA-49B7-8FA2-707ABA1B4A45}">
      <dgm:prSet/>
      <dgm:spPr/>
      <dgm:t>
        <a:bodyPr/>
        <a:lstStyle/>
        <a:p>
          <a:endParaRPr lang="en-US"/>
        </a:p>
      </dgm:t>
    </dgm:pt>
    <dgm:pt modelId="{92799EE5-63CA-4534-BFC6-6372E776F1ED}" type="sibTrans" cxnId="{218DED37-71FA-49B7-8FA2-707ABA1B4A45}">
      <dgm:prSet/>
      <dgm:spPr/>
      <dgm:t>
        <a:bodyPr/>
        <a:lstStyle/>
        <a:p>
          <a:endParaRPr lang="en-US"/>
        </a:p>
      </dgm:t>
    </dgm:pt>
    <dgm:pt modelId="{A08CBC33-8641-4769-B634-83F7332B4391}" type="pres">
      <dgm:prSet presAssocID="{E6866281-F2D0-4D33-B0D3-5F06A0201929}" presName="linear" presStyleCnt="0">
        <dgm:presLayoutVars>
          <dgm:dir/>
          <dgm:animLvl val="lvl"/>
          <dgm:resizeHandles val="exact"/>
        </dgm:presLayoutVars>
      </dgm:prSet>
      <dgm:spPr/>
    </dgm:pt>
    <dgm:pt modelId="{6811A385-82F2-490A-A252-BB92D965166F}" type="pres">
      <dgm:prSet presAssocID="{1286F43D-C154-467B-8908-61F6EC42A6B0}" presName="parentLin" presStyleCnt="0"/>
      <dgm:spPr/>
    </dgm:pt>
    <dgm:pt modelId="{083415ED-63A1-47F4-9729-09082558574B}" type="pres">
      <dgm:prSet presAssocID="{1286F43D-C154-467B-8908-61F6EC42A6B0}" presName="parentLeftMargin" presStyleLbl="node1" presStyleIdx="0" presStyleCnt="3"/>
      <dgm:spPr/>
    </dgm:pt>
    <dgm:pt modelId="{BAA4DEE0-97F5-44AA-A6D1-5095944FE510}" type="pres">
      <dgm:prSet presAssocID="{1286F43D-C154-467B-8908-61F6EC42A6B0}" presName="parentText" presStyleLbl="node1" presStyleIdx="0" presStyleCnt="3">
        <dgm:presLayoutVars>
          <dgm:chMax val="0"/>
          <dgm:bulletEnabled val="1"/>
        </dgm:presLayoutVars>
      </dgm:prSet>
      <dgm:spPr/>
    </dgm:pt>
    <dgm:pt modelId="{10E561F1-BD3F-43CB-877A-4D1FA3C75C04}" type="pres">
      <dgm:prSet presAssocID="{1286F43D-C154-467B-8908-61F6EC42A6B0}" presName="negativeSpace" presStyleCnt="0"/>
      <dgm:spPr/>
    </dgm:pt>
    <dgm:pt modelId="{67DBD680-6610-417F-A15F-BCD3E234D04F}" type="pres">
      <dgm:prSet presAssocID="{1286F43D-C154-467B-8908-61F6EC42A6B0}" presName="childText" presStyleLbl="conFgAcc1" presStyleIdx="0" presStyleCnt="3">
        <dgm:presLayoutVars>
          <dgm:bulletEnabled val="1"/>
        </dgm:presLayoutVars>
      </dgm:prSet>
      <dgm:spPr/>
    </dgm:pt>
    <dgm:pt modelId="{1BCDCB6B-9F16-4631-AF56-E8B3F0BDF3A7}" type="pres">
      <dgm:prSet presAssocID="{05BB8F7A-326B-45C3-9BE9-771362D8EB84}" presName="spaceBetweenRectangles" presStyleCnt="0"/>
      <dgm:spPr/>
    </dgm:pt>
    <dgm:pt modelId="{22279842-2261-41EE-AB99-7D8B7BD64C9B}" type="pres">
      <dgm:prSet presAssocID="{0DCCEA7A-DF6A-493A-9647-3775AE645CF9}" presName="parentLin" presStyleCnt="0"/>
      <dgm:spPr/>
    </dgm:pt>
    <dgm:pt modelId="{966AD873-DD23-422C-A934-2FD498484AB5}" type="pres">
      <dgm:prSet presAssocID="{0DCCEA7A-DF6A-493A-9647-3775AE645CF9}" presName="parentLeftMargin" presStyleLbl="node1" presStyleIdx="0" presStyleCnt="3"/>
      <dgm:spPr/>
    </dgm:pt>
    <dgm:pt modelId="{7F16C99F-8D3E-4F74-B858-0AB8241032E4}" type="pres">
      <dgm:prSet presAssocID="{0DCCEA7A-DF6A-493A-9647-3775AE645CF9}" presName="parentText" presStyleLbl="node1" presStyleIdx="1" presStyleCnt="3">
        <dgm:presLayoutVars>
          <dgm:chMax val="0"/>
          <dgm:bulletEnabled val="1"/>
        </dgm:presLayoutVars>
      </dgm:prSet>
      <dgm:spPr/>
    </dgm:pt>
    <dgm:pt modelId="{048BB65C-F55D-4319-80D3-4319E9BEE2E9}" type="pres">
      <dgm:prSet presAssocID="{0DCCEA7A-DF6A-493A-9647-3775AE645CF9}" presName="negativeSpace" presStyleCnt="0"/>
      <dgm:spPr/>
    </dgm:pt>
    <dgm:pt modelId="{2BFFF7EB-0B20-449A-B3F2-4A9E629E709E}" type="pres">
      <dgm:prSet presAssocID="{0DCCEA7A-DF6A-493A-9647-3775AE645CF9}" presName="childText" presStyleLbl="conFgAcc1" presStyleIdx="1" presStyleCnt="3">
        <dgm:presLayoutVars>
          <dgm:bulletEnabled val="1"/>
        </dgm:presLayoutVars>
      </dgm:prSet>
      <dgm:spPr/>
    </dgm:pt>
    <dgm:pt modelId="{13A971C3-FA94-4AEF-8E44-E73F719CF88D}" type="pres">
      <dgm:prSet presAssocID="{340B54DA-6ADC-49FB-8746-9C618310EA76}" presName="spaceBetweenRectangles" presStyleCnt="0"/>
      <dgm:spPr/>
    </dgm:pt>
    <dgm:pt modelId="{C92B2012-BF5E-4AF7-ACE4-5B0BF7E5E6FC}" type="pres">
      <dgm:prSet presAssocID="{256E95F9-3E02-4E9A-A4FB-429602B53CC6}" presName="parentLin" presStyleCnt="0"/>
      <dgm:spPr/>
    </dgm:pt>
    <dgm:pt modelId="{F6A187E6-B995-4AA3-877E-E18E2BFD17B8}" type="pres">
      <dgm:prSet presAssocID="{256E95F9-3E02-4E9A-A4FB-429602B53CC6}" presName="parentLeftMargin" presStyleLbl="node1" presStyleIdx="1" presStyleCnt="3"/>
      <dgm:spPr/>
    </dgm:pt>
    <dgm:pt modelId="{D09180F0-7BC0-4270-ACA5-D0229A64EAFB}" type="pres">
      <dgm:prSet presAssocID="{256E95F9-3E02-4E9A-A4FB-429602B53CC6}" presName="parentText" presStyleLbl="node1" presStyleIdx="2" presStyleCnt="3">
        <dgm:presLayoutVars>
          <dgm:chMax val="0"/>
          <dgm:bulletEnabled val="1"/>
        </dgm:presLayoutVars>
      </dgm:prSet>
      <dgm:spPr/>
    </dgm:pt>
    <dgm:pt modelId="{66764CCC-35E0-4469-AF7E-4E9483CEC97A}" type="pres">
      <dgm:prSet presAssocID="{256E95F9-3E02-4E9A-A4FB-429602B53CC6}" presName="negativeSpace" presStyleCnt="0"/>
      <dgm:spPr/>
    </dgm:pt>
    <dgm:pt modelId="{624C24EA-5551-4911-A12B-C70E5C89A2E4}" type="pres">
      <dgm:prSet presAssocID="{256E95F9-3E02-4E9A-A4FB-429602B53CC6}" presName="childText" presStyleLbl="conFgAcc1" presStyleIdx="2" presStyleCnt="3">
        <dgm:presLayoutVars>
          <dgm:bulletEnabled val="1"/>
        </dgm:presLayoutVars>
      </dgm:prSet>
      <dgm:spPr/>
    </dgm:pt>
  </dgm:ptLst>
  <dgm:cxnLst>
    <dgm:cxn modelId="{39BD3401-9897-4FE3-B029-D212F106E468}" type="presOf" srcId="{E6866281-F2D0-4D33-B0D3-5F06A0201929}" destId="{A08CBC33-8641-4769-B634-83F7332B4391}" srcOrd="0" destOrd="0" presId="urn:microsoft.com/office/officeart/2005/8/layout/list1"/>
    <dgm:cxn modelId="{358F0002-5667-443D-8BE0-4DE3110BE249}" type="presOf" srcId="{256E95F9-3E02-4E9A-A4FB-429602B53CC6}" destId="{F6A187E6-B995-4AA3-877E-E18E2BFD17B8}" srcOrd="0" destOrd="0" presId="urn:microsoft.com/office/officeart/2005/8/layout/list1"/>
    <dgm:cxn modelId="{3B1E3516-3359-46A2-8CD2-8A5CB17E1BD1}" srcId="{E6866281-F2D0-4D33-B0D3-5F06A0201929}" destId="{1286F43D-C154-467B-8908-61F6EC42A6B0}" srcOrd="0" destOrd="0" parTransId="{38FBFF84-0BC1-4BE6-A75A-694299234F8A}" sibTransId="{05BB8F7A-326B-45C3-9BE9-771362D8EB84}"/>
    <dgm:cxn modelId="{BDEFE320-1D89-4745-A72B-8C9E351EABD8}" type="presOf" srcId="{1286F43D-C154-467B-8908-61F6EC42A6B0}" destId="{BAA4DEE0-97F5-44AA-A6D1-5095944FE510}" srcOrd="1" destOrd="0" presId="urn:microsoft.com/office/officeart/2005/8/layout/list1"/>
    <dgm:cxn modelId="{F1296C2A-68B9-4F4C-ABA2-825AF36FC567}" srcId="{1286F43D-C154-467B-8908-61F6EC42A6B0}" destId="{56C41465-82A3-4CE5-9C81-B2B22E567D8C}" srcOrd="2" destOrd="0" parTransId="{435836C4-FF3B-47A8-B6EE-2CE9A5E92B29}" sibTransId="{151DBE71-A600-44BE-A1F1-6886F0E1D590}"/>
    <dgm:cxn modelId="{59E0CA2D-F46A-4C85-9DDF-3062C07CE3B9}" srcId="{E6866281-F2D0-4D33-B0D3-5F06A0201929}" destId="{0DCCEA7A-DF6A-493A-9647-3775AE645CF9}" srcOrd="1" destOrd="0" parTransId="{3950313A-D1A8-43C5-845F-1033B96A0355}" sibTransId="{340B54DA-6ADC-49FB-8746-9C618310EA76}"/>
    <dgm:cxn modelId="{218DED37-71FA-49B7-8FA2-707ABA1B4A45}" srcId="{E6866281-F2D0-4D33-B0D3-5F06A0201929}" destId="{256E95F9-3E02-4E9A-A4FB-429602B53CC6}" srcOrd="2" destOrd="0" parTransId="{2C83DC80-594F-4F0F-9FAF-E29AE9C4EC30}" sibTransId="{92799EE5-63CA-4534-BFC6-6372E776F1ED}"/>
    <dgm:cxn modelId="{E46EBC3E-BA0E-4F30-BBC0-0D2F3571C240}" srcId="{1286F43D-C154-467B-8908-61F6EC42A6B0}" destId="{9185C327-5F62-4FD2-967E-8AAFCB98554F}" srcOrd="3" destOrd="0" parTransId="{3593BC23-2E3F-48D5-83F4-7B00B91CF689}" sibTransId="{6EF95257-C7A2-4C7D-9D83-1DF0BA46DF6B}"/>
    <dgm:cxn modelId="{0CF83960-5DF1-4031-8068-5AAD51264D98}" type="presOf" srcId="{56C41465-82A3-4CE5-9C81-B2B22E567D8C}" destId="{67DBD680-6610-417F-A15F-BCD3E234D04F}" srcOrd="0" destOrd="2" presId="urn:microsoft.com/office/officeart/2005/8/layout/list1"/>
    <dgm:cxn modelId="{3EF31D43-30F0-44AE-A556-B87CD97F553B}" srcId="{1286F43D-C154-467B-8908-61F6EC42A6B0}" destId="{F0E157B0-A68E-495D-906C-E89F2E8B4E6A}" srcOrd="1" destOrd="0" parTransId="{4849224C-CB13-45A0-B7FB-FA94332B1843}" sibTransId="{87881E59-7071-4B23-A468-7D9554609191}"/>
    <dgm:cxn modelId="{36434543-9DC9-46B9-A195-C4B58DF37D13}" srcId="{1286F43D-C154-467B-8908-61F6EC42A6B0}" destId="{A6C60B9E-679D-43C5-AA97-0645797E21FD}" srcOrd="0" destOrd="0" parTransId="{AF7FE797-DA8F-40EF-8D95-B353D2071FD1}" sibTransId="{CF6AFC39-D217-4FD6-9E95-C2FFC31F7A2F}"/>
    <dgm:cxn modelId="{0DD8A569-5889-4980-9D7B-2654DF991FB9}" type="presOf" srcId="{9185C327-5F62-4FD2-967E-8AAFCB98554F}" destId="{67DBD680-6610-417F-A15F-BCD3E234D04F}" srcOrd="0" destOrd="3" presId="urn:microsoft.com/office/officeart/2005/8/layout/list1"/>
    <dgm:cxn modelId="{E47D756D-FCE1-4D2E-956A-925E57B0398F}" type="presOf" srcId="{256E95F9-3E02-4E9A-A4FB-429602B53CC6}" destId="{D09180F0-7BC0-4270-ACA5-D0229A64EAFB}" srcOrd="1" destOrd="0" presId="urn:microsoft.com/office/officeart/2005/8/layout/list1"/>
    <dgm:cxn modelId="{B44AB45A-AE7E-4D7B-82B9-FE063BDC295D}" type="presOf" srcId="{0DCCEA7A-DF6A-493A-9647-3775AE645CF9}" destId="{7F16C99F-8D3E-4F74-B858-0AB8241032E4}" srcOrd="1" destOrd="0" presId="urn:microsoft.com/office/officeart/2005/8/layout/list1"/>
    <dgm:cxn modelId="{EBDE4287-B824-4A51-8553-3BAC5C0BC825}" type="presOf" srcId="{1286F43D-C154-467B-8908-61F6EC42A6B0}" destId="{083415ED-63A1-47F4-9729-09082558574B}" srcOrd="0" destOrd="0" presId="urn:microsoft.com/office/officeart/2005/8/layout/list1"/>
    <dgm:cxn modelId="{EBE2A0A4-14ED-4A6E-8AAA-0E6C3969B2C9}" type="presOf" srcId="{F0E157B0-A68E-495D-906C-E89F2E8B4E6A}" destId="{67DBD680-6610-417F-A15F-BCD3E234D04F}" srcOrd="0" destOrd="1" presId="urn:microsoft.com/office/officeart/2005/8/layout/list1"/>
    <dgm:cxn modelId="{CDC3EDAE-2327-4C85-AE26-7BED366D7B31}" type="presOf" srcId="{0DCCEA7A-DF6A-493A-9647-3775AE645CF9}" destId="{966AD873-DD23-422C-A934-2FD498484AB5}" srcOrd="0" destOrd="0" presId="urn:microsoft.com/office/officeart/2005/8/layout/list1"/>
    <dgm:cxn modelId="{290E38CB-CC00-4723-BF32-6832D53EE773}" type="presOf" srcId="{A6C60B9E-679D-43C5-AA97-0645797E21FD}" destId="{67DBD680-6610-417F-A15F-BCD3E234D04F}" srcOrd="0" destOrd="0" presId="urn:microsoft.com/office/officeart/2005/8/layout/list1"/>
    <dgm:cxn modelId="{6B7F5195-040C-4679-B669-96DF31AFDD94}" type="presParOf" srcId="{A08CBC33-8641-4769-B634-83F7332B4391}" destId="{6811A385-82F2-490A-A252-BB92D965166F}" srcOrd="0" destOrd="0" presId="urn:microsoft.com/office/officeart/2005/8/layout/list1"/>
    <dgm:cxn modelId="{1D1B363B-21F2-4EA4-BED0-B178CD1E356D}" type="presParOf" srcId="{6811A385-82F2-490A-A252-BB92D965166F}" destId="{083415ED-63A1-47F4-9729-09082558574B}" srcOrd="0" destOrd="0" presId="urn:microsoft.com/office/officeart/2005/8/layout/list1"/>
    <dgm:cxn modelId="{43A0E218-EAFB-4D9C-8B2F-6D5E5C239D4F}" type="presParOf" srcId="{6811A385-82F2-490A-A252-BB92D965166F}" destId="{BAA4DEE0-97F5-44AA-A6D1-5095944FE510}" srcOrd="1" destOrd="0" presId="urn:microsoft.com/office/officeart/2005/8/layout/list1"/>
    <dgm:cxn modelId="{76113188-090C-4B23-9967-812C1166A393}" type="presParOf" srcId="{A08CBC33-8641-4769-B634-83F7332B4391}" destId="{10E561F1-BD3F-43CB-877A-4D1FA3C75C04}" srcOrd="1" destOrd="0" presId="urn:microsoft.com/office/officeart/2005/8/layout/list1"/>
    <dgm:cxn modelId="{4DA6D098-945C-4A72-AF09-6F394796E8E9}" type="presParOf" srcId="{A08CBC33-8641-4769-B634-83F7332B4391}" destId="{67DBD680-6610-417F-A15F-BCD3E234D04F}" srcOrd="2" destOrd="0" presId="urn:microsoft.com/office/officeart/2005/8/layout/list1"/>
    <dgm:cxn modelId="{C82B1FF1-00E6-4430-AF2E-D890B05162B8}" type="presParOf" srcId="{A08CBC33-8641-4769-B634-83F7332B4391}" destId="{1BCDCB6B-9F16-4631-AF56-E8B3F0BDF3A7}" srcOrd="3" destOrd="0" presId="urn:microsoft.com/office/officeart/2005/8/layout/list1"/>
    <dgm:cxn modelId="{5205F773-BF83-4D1A-8D13-617B0C783B60}" type="presParOf" srcId="{A08CBC33-8641-4769-B634-83F7332B4391}" destId="{22279842-2261-41EE-AB99-7D8B7BD64C9B}" srcOrd="4" destOrd="0" presId="urn:microsoft.com/office/officeart/2005/8/layout/list1"/>
    <dgm:cxn modelId="{36D1BFB2-CFBD-48E7-B3CB-00614933B5A2}" type="presParOf" srcId="{22279842-2261-41EE-AB99-7D8B7BD64C9B}" destId="{966AD873-DD23-422C-A934-2FD498484AB5}" srcOrd="0" destOrd="0" presId="urn:microsoft.com/office/officeart/2005/8/layout/list1"/>
    <dgm:cxn modelId="{45496C4D-FE06-41B7-B826-381785B7BF5D}" type="presParOf" srcId="{22279842-2261-41EE-AB99-7D8B7BD64C9B}" destId="{7F16C99F-8D3E-4F74-B858-0AB8241032E4}" srcOrd="1" destOrd="0" presId="urn:microsoft.com/office/officeart/2005/8/layout/list1"/>
    <dgm:cxn modelId="{0C717DF9-B62C-49E2-BC0C-620D283CEA85}" type="presParOf" srcId="{A08CBC33-8641-4769-B634-83F7332B4391}" destId="{048BB65C-F55D-4319-80D3-4319E9BEE2E9}" srcOrd="5" destOrd="0" presId="urn:microsoft.com/office/officeart/2005/8/layout/list1"/>
    <dgm:cxn modelId="{CBA4AF70-F98E-417B-A14F-9E775E568D26}" type="presParOf" srcId="{A08CBC33-8641-4769-B634-83F7332B4391}" destId="{2BFFF7EB-0B20-449A-B3F2-4A9E629E709E}" srcOrd="6" destOrd="0" presId="urn:microsoft.com/office/officeart/2005/8/layout/list1"/>
    <dgm:cxn modelId="{1D75595F-D07A-4D58-A277-35688A4D70EA}" type="presParOf" srcId="{A08CBC33-8641-4769-B634-83F7332B4391}" destId="{13A971C3-FA94-4AEF-8E44-E73F719CF88D}" srcOrd="7" destOrd="0" presId="urn:microsoft.com/office/officeart/2005/8/layout/list1"/>
    <dgm:cxn modelId="{64D2D9B9-494B-459C-AA77-ECBCEA7C2886}" type="presParOf" srcId="{A08CBC33-8641-4769-B634-83F7332B4391}" destId="{C92B2012-BF5E-4AF7-ACE4-5B0BF7E5E6FC}" srcOrd="8" destOrd="0" presId="urn:microsoft.com/office/officeart/2005/8/layout/list1"/>
    <dgm:cxn modelId="{72977048-59BA-46EF-8169-6E07914D112E}" type="presParOf" srcId="{C92B2012-BF5E-4AF7-ACE4-5B0BF7E5E6FC}" destId="{F6A187E6-B995-4AA3-877E-E18E2BFD17B8}" srcOrd="0" destOrd="0" presId="urn:microsoft.com/office/officeart/2005/8/layout/list1"/>
    <dgm:cxn modelId="{31F4FA2E-9A07-4416-A42A-997086FF160B}" type="presParOf" srcId="{C92B2012-BF5E-4AF7-ACE4-5B0BF7E5E6FC}" destId="{D09180F0-7BC0-4270-ACA5-D0229A64EAFB}" srcOrd="1" destOrd="0" presId="urn:microsoft.com/office/officeart/2005/8/layout/list1"/>
    <dgm:cxn modelId="{A3446D90-F1A6-48D2-AC21-77E0E1634852}" type="presParOf" srcId="{A08CBC33-8641-4769-B634-83F7332B4391}" destId="{66764CCC-35E0-4469-AF7E-4E9483CEC97A}" srcOrd="9" destOrd="0" presId="urn:microsoft.com/office/officeart/2005/8/layout/list1"/>
    <dgm:cxn modelId="{93BF0C64-9072-4DF8-8383-CA77B5F8F7D7}" type="presParOf" srcId="{A08CBC33-8641-4769-B634-83F7332B4391}" destId="{624C24EA-5551-4911-A12B-C70E5C89A2E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33DA25-2F02-4FBC-9945-91321C9D9F45}"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F6D7CFD-06A1-4121-9CD4-7D40497A8AA5}">
      <dgm:prSet/>
      <dgm:spPr/>
      <dgm:t>
        <a:bodyPr/>
        <a:lstStyle/>
        <a:p>
          <a:pPr>
            <a:lnSpc>
              <a:spcPct val="100000"/>
            </a:lnSpc>
            <a:defRPr cap="all"/>
          </a:pPr>
          <a:r>
            <a:rPr lang="en-US"/>
            <a:t>Leverages historical data to identify patterns and correlations.</a:t>
          </a:r>
        </a:p>
      </dgm:t>
    </dgm:pt>
    <dgm:pt modelId="{AFE84A78-3373-48D3-9EFF-190275464B10}" type="parTrans" cxnId="{B9822615-92F9-4209-8B0F-E8780EB0B509}">
      <dgm:prSet/>
      <dgm:spPr/>
      <dgm:t>
        <a:bodyPr/>
        <a:lstStyle/>
        <a:p>
          <a:endParaRPr lang="en-US"/>
        </a:p>
      </dgm:t>
    </dgm:pt>
    <dgm:pt modelId="{00DDC0F2-1F6D-4D99-9CD5-2860BA8C80C1}" type="sibTrans" cxnId="{B9822615-92F9-4209-8B0F-E8780EB0B509}">
      <dgm:prSet/>
      <dgm:spPr/>
      <dgm:t>
        <a:bodyPr/>
        <a:lstStyle/>
        <a:p>
          <a:endParaRPr lang="en-US"/>
        </a:p>
      </dgm:t>
    </dgm:pt>
    <dgm:pt modelId="{B66D59F2-6EA2-47B8-8C9C-7608C1458725}">
      <dgm:prSet/>
      <dgm:spPr/>
      <dgm:t>
        <a:bodyPr/>
        <a:lstStyle/>
        <a:p>
          <a:pPr>
            <a:lnSpc>
              <a:spcPct val="100000"/>
            </a:lnSpc>
            <a:defRPr cap="all"/>
          </a:pPr>
          <a:r>
            <a:rPr lang="en-US"/>
            <a:t>Improves accuracy by reducing human bias in price estimation.</a:t>
          </a:r>
        </a:p>
      </dgm:t>
    </dgm:pt>
    <dgm:pt modelId="{38A489B4-9208-4B2D-B3A9-293D4D212334}" type="parTrans" cxnId="{351FC771-CA58-44E3-89BA-4ECC11978149}">
      <dgm:prSet/>
      <dgm:spPr/>
      <dgm:t>
        <a:bodyPr/>
        <a:lstStyle/>
        <a:p>
          <a:endParaRPr lang="en-US"/>
        </a:p>
      </dgm:t>
    </dgm:pt>
    <dgm:pt modelId="{B2606FF8-EE05-497E-B4A1-A537DE340437}" type="sibTrans" cxnId="{351FC771-CA58-44E3-89BA-4ECC11978149}">
      <dgm:prSet/>
      <dgm:spPr/>
      <dgm:t>
        <a:bodyPr/>
        <a:lstStyle/>
        <a:p>
          <a:endParaRPr lang="en-US"/>
        </a:p>
      </dgm:t>
    </dgm:pt>
    <dgm:pt modelId="{49C514E0-644F-4AD2-BDB7-B3C8D7C6E9A9}">
      <dgm:prSet/>
      <dgm:spPr/>
      <dgm:t>
        <a:bodyPr/>
        <a:lstStyle/>
        <a:p>
          <a:pPr>
            <a:lnSpc>
              <a:spcPct val="100000"/>
            </a:lnSpc>
            <a:defRPr cap="all"/>
          </a:pPr>
          <a:r>
            <a:rPr lang="en-US"/>
            <a:t>Provides quick, data-driven predictions based on market conditions.</a:t>
          </a:r>
        </a:p>
      </dgm:t>
    </dgm:pt>
    <dgm:pt modelId="{50068E1D-76E1-445D-A83B-9A22166B0E03}" type="parTrans" cxnId="{E40FFFEE-0067-426B-BCDB-348B7EB06870}">
      <dgm:prSet/>
      <dgm:spPr/>
      <dgm:t>
        <a:bodyPr/>
        <a:lstStyle/>
        <a:p>
          <a:endParaRPr lang="en-US"/>
        </a:p>
      </dgm:t>
    </dgm:pt>
    <dgm:pt modelId="{6A1FB9BF-A0E0-4DA8-9AFC-A72BC16B1512}" type="sibTrans" cxnId="{E40FFFEE-0067-426B-BCDB-348B7EB06870}">
      <dgm:prSet/>
      <dgm:spPr/>
      <dgm:t>
        <a:bodyPr/>
        <a:lstStyle/>
        <a:p>
          <a:endParaRPr lang="en-US"/>
        </a:p>
      </dgm:t>
    </dgm:pt>
    <dgm:pt modelId="{85AD43D3-20BF-42DE-A6D2-549698C3AB1E}">
      <dgm:prSet/>
      <dgm:spPr/>
      <dgm:t>
        <a:bodyPr/>
        <a:lstStyle/>
        <a:p>
          <a:pPr>
            <a:lnSpc>
              <a:spcPct val="100000"/>
            </a:lnSpc>
            <a:defRPr cap="all"/>
          </a:pPr>
          <a:r>
            <a:rPr lang="en-US"/>
            <a:t>Develop a machine learning model to predict housing prices.</a:t>
          </a:r>
        </a:p>
      </dgm:t>
    </dgm:pt>
    <dgm:pt modelId="{5E84D986-94ED-4141-AC25-F9ED60F19980}" type="parTrans" cxnId="{85B77D9D-0575-4E18-BFF4-4B4B035A13B3}">
      <dgm:prSet/>
      <dgm:spPr/>
      <dgm:t>
        <a:bodyPr/>
        <a:lstStyle/>
        <a:p>
          <a:endParaRPr lang="en-US"/>
        </a:p>
      </dgm:t>
    </dgm:pt>
    <dgm:pt modelId="{E8CB3DA0-2D19-49CF-A05F-8CD333EFEA94}" type="sibTrans" cxnId="{85B77D9D-0575-4E18-BFF4-4B4B035A13B3}">
      <dgm:prSet/>
      <dgm:spPr/>
      <dgm:t>
        <a:bodyPr/>
        <a:lstStyle/>
        <a:p>
          <a:endParaRPr lang="en-US"/>
        </a:p>
      </dgm:t>
    </dgm:pt>
    <dgm:pt modelId="{DD03684B-47AC-4C6C-BAE7-D7D4A65D9D7E}" type="pres">
      <dgm:prSet presAssocID="{A833DA25-2F02-4FBC-9945-91321C9D9F45}" presName="root" presStyleCnt="0">
        <dgm:presLayoutVars>
          <dgm:dir/>
          <dgm:resizeHandles val="exact"/>
        </dgm:presLayoutVars>
      </dgm:prSet>
      <dgm:spPr/>
    </dgm:pt>
    <dgm:pt modelId="{559AD497-DE10-4E8E-B8AB-83C1708A870F}" type="pres">
      <dgm:prSet presAssocID="{8F6D7CFD-06A1-4121-9CD4-7D40497A8AA5}" presName="compNode" presStyleCnt="0"/>
      <dgm:spPr/>
    </dgm:pt>
    <dgm:pt modelId="{EBF99774-70EC-4B56-9DF5-DF01BA803738}" type="pres">
      <dgm:prSet presAssocID="{8F6D7CFD-06A1-4121-9CD4-7D40497A8AA5}" presName="iconBgRect" presStyleLbl="bgShp" presStyleIdx="0" presStyleCnt="4"/>
      <dgm:spPr/>
    </dgm:pt>
    <dgm:pt modelId="{AF46E11F-A245-411C-8624-500A74099E1E}" type="pres">
      <dgm:prSet presAssocID="{8F6D7CFD-06A1-4121-9CD4-7D40497A8A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71C7CF4C-5437-4166-A2A0-633D6D0B9294}" type="pres">
      <dgm:prSet presAssocID="{8F6D7CFD-06A1-4121-9CD4-7D40497A8AA5}" presName="spaceRect" presStyleCnt="0"/>
      <dgm:spPr/>
    </dgm:pt>
    <dgm:pt modelId="{86BBBDAC-22ED-48CF-9A1B-C9FD5366CF89}" type="pres">
      <dgm:prSet presAssocID="{8F6D7CFD-06A1-4121-9CD4-7D40497A8AA5}" presName="textRect" presStyleLbl="revTx" presStyleIdx="0" presStyleCnt="4">
        <dgm:presLayoutVars>
          <dgm:chMax val="1"/>
          <dgm:chPref val="1"/>
        </dgm:presLayoutVars>
      </dgm:prSet>
      <dgm:spPr/>
    </dgm:pt>
    <dgm:pt modelId="{FE95D31B-8296-4A67-A99F-178D0DA3D1B6}" type="pres">
      <dgm:prSet presAssocID="{00DDC0F2-1F6D-4D99-9CD5-2860BA8C80C1}" presName="sibTrans" presStyleCnt="0"/>
      <dgm:spPr/>
    </dgm:pt>
    <dgm:pt modelId="{7C2E1B5C-D248-4A36-89E0-E70FF081D6B2}" type="pres">
      <dgm:prSet presAssocID="{B66D59F2-6EA2-47B8-8C9C-7608C1458725}" presName="compNode" presStyleCnt="0"/>
      <dgm:spPr/>
    </dgm:pt>
    <dgm:pt modelId="{5DC99612-D9BB-4DCA-96E6-30F47EF01DCD}" type="pres">
      <dgm:prSet presAssocID="{B66D59F2-6EA2-47B8-8C9C-7608C1458725}" presName="iconBgRect" presStyleLbl="bgShp" presStyleIdx="1" presStyleCnt="4"/>
      <dgm:spPr/>
    </dgm:pt>
    <dgm:pt modelId="{D38827E5-1DE3-49DC-AFAA-B7EC96A0BF1C}" type="pres">
      <dgm:prSet presAssocID="{B66D59F2-6EA2-47B8-8C9C-7608C14587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78895A4D-6585-47C3-A892-DD6949C1E607}" type="pres">
      <dgm:prSet presAssocID="{B66D59F2-6EA2-47B8-8C9C-7608C1458725}" presName="spaceRect" presStyleCnt="0"/>
      <dgm:spPr/>
    </dgm:pt>
    <dgm:pt modelId="{E7B9C4D7-2641-4DA0-BC79-87FEAEFB149B}" type="pres">
      <dgm:prSet presAssocID="{B66D59F2-6EA2-47B8-8C9C-7608C1458725}" presName="textRect" presStyleLbl="revTx" presStyleIdx="1" presStyleCnt="4">
        <dgm:presLayoutVars>
          <dgm:chMax val="1"/>
          <dgm:chPref val="1"/>
        </dgm:presLayoutVars>
      </dgm:prSet>
      <dgm:spPr/>
    </dgm:pt>
    <dgm:pt modelId="{C4CC191E-3854-4932-B00C-8457FE705066}" type="pres">
      <dgm:prSet presAssocID="{B2606FF8-EE05-497E-B4A1-A537DE340437}" presName="sibTrans" presStyleCnt="0"/>
      <dgm:spPr/>
    </dgm:pt>
    <dgm:pt modelId="{7A4933DA-03A1-4571-964F-1397B753617F}" type="pres">
      <dgm:prSet presAssocID="{49C514E0-644F-4AD2-BDB7-B3C8D7C6E9A9}" presName="compNode" presStyleCnt="0"/>
      <dgm:spPr/>
    </dgm:pt>
    <dgm:pt modelId="{00BEA4CE-FD0B-465D-A2EF-7A824044B4C2}" type="pres">
      <dgm:prSet presAssocID="{49C514E0-644F-4AD2-BDB7-B3C8D7C6E9A9}" presName="iconBgRect" presStyleLbl="bgShp" presStyleIdx="2" presStyleCnt="4"/>
      <dgm:spPr/>
    </dgm:pt>
    <dgm:pt modelId="{93F6B672-A024-4C43-A078-17BA3B2F96AC}" type="pres">
      <dgm:prSet presAssocID="{49C514E0-644F-4AD2-BDB7-B3C8D7C6E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laying Cards"/>
        </a:ext>
      </dgm:extLst>
    </dgm:pt>
    <dgm:pt modelId="{3D770C3E-0E9C-4313-A1C0-C097C039D8EB}" type="pres">
      <dgm:prSet presAssocID="{49C514E0-644F-4AD2-BDB7-B3C8D7C6E9A9}" presName="spaceRect" presStyleCnt="0"/>
      <dgm:spPr/>
    </dgm:pt>
    <dgm:pt modelId="{0C27C601-A994-4545-A20F-838A32CBBED3}" type="pres">
      <dgm:prSet presAssocID="{49C514E0-644F-4AD2-BDB7-B3C8D7C6E9A9}" presName="textRect" presStyleLbl="revTx" presStyleIdx="2" presStyleCnt="4">
        <dgm:presLayoutVars>
          <dgm:chMax val="1"/>
          <dgm:chPref val="1"/>
        </dgm:presLayoutVars>
      </dgm:prSet>
      <dgm:spPr/>
    </dgm:pt>
    <dgm:pt modelId="{92D0E816-E095-446A-A8A1-03FA7BEA3991}" type="pres">
      <dgm:prSet presAssocID="{6A1FB9BF-A0E0-4DA8-9AFC-A72BC16B1512}" presName="sibTrans" presStyleCnt="0"/>
      <dgm:spPr/>
    </dgm:pt>
    <dgm:pt modelId="{F9692D9A-D6D4-4361-8A8F-3789EE7611AE}" type="pres">
      <dgm:prSet presAssocID="{85AD43D3-20BF-42DE-A6D2-549698C3AB1E}" presName="compNode" presStyleCnt="0"/>
      <dgm:spPr/>
    </dgm:pt>
    <dgm:pt modelId="{FD012E2B-B866-45F4-B034-D7DA79F5666D}" type="pres">
      <dgm:prSet presAssocID="{85AD43D3-20BF-42DE-A6D2-549698C3AB1E}" presName="iconBgRect" presStyleLbl="bgShp" presStyleIdx="3" presStyleCnt="4"/>
      <dgm:spPr/>
    </dgm:pt>
    <dgm:pt modelId="{8CA64FA6-49DA-4965-B76C-B24F2170DB3A}" type="pres">
      <dgm:prSet presAssocID="{85AD43D3-20BF-42DE-A6D2-549698C3AB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C7ABC2BC-19C3-4D56-9DA8-92952281147D}" type="pres">
      <dgm:prSet presAssocID="{85AD43D3-20BF-42DE-A6D2-549698C3AB1E}" presName="spaceRect" presStyleCnt="0"/>
      <dgm:spPr/>
    </dgm:pt>
    <dgm:pt modelId="{EE2E3039-EF75-4030-AC14-7D2464F6498A}" type="pres">
      <dgm:prSet presAssocID="{85AD43D3-20BF-42DE-A6D2-549698C3AB1E}" presName="textRect" presStyleLbl="revTx" presStyleIdx="3" presStyleCnt="4">
        <dgm:presLayoutVars>
          <dgm:chMax val="1"/>
          <dgm:chPref val="1"/>
        </dgm:presLayoutVars>
      </dgm:prSet>
      <dgm:spPr/>
    </dgm:pt>
  </dgm:ptLst>
  <dgm:cxnLst>
    <dgm:cxn modelId="{B9822615-92F9-4209-8B0F-E8780EB0B509}" srcId="{A833DA25-2F02-4FBC-9945-91321C9D9F45}" destId="{8F6D7CFD-06A1-4121-9CD4-7D40497A8AA5}" srcOrd="0" destOrd="0" parTransId="{AFE84A78-3373-48D3-9EFF-190275464B10}" sibTransId="{00DDC0F2-1F6D-4D99-9CD5-2860BA8C80C1}"/>
    <dgm:cxn modelId="{21D8F333-0A75-4F43-AC19-904A6E28604D}" type="presOf" srcId="{85AD43D3-20BF-42DE-A6D2-549698C3AB1E}" destId="{EE2E3039-EF75-4030-AC14-7D2464F6498A}" srcOrd="0" destOrd="0" presId="urn:microsoft.com/office/officeart/2018/5/layout/IconCircleLabelList"/>
    <dgm:cxn modelId="{12571F3F-672D-489E-A2EB-4B9200127858}" type="presOf" srcId="{A833DA25-2F02-4FBC-9945-91321C9D9F45}" destId="{DD03684B-47AC-4C6C-BAE7-D7D4A65D9D7E}" srcOrd="0" destOrd="0" presId="urn:microsoft.com/office/officeart/2018/5/layout/IconCircleLabelList"/>
    <dgm:cxn modelId="{C038E45B-C89F-45D6-BCD3-DF5E251AF694}" type="presOf" srcId="{8F6D7CFD-06A1-4121-9CD4-7D40497A8AA5}" destId="{86BBBDAC-22ED-48CF-9A1B-C9FD5366CF89}" srcOrd="0" destOrd="0" presId="urn:microsoft.com/office/officeart/2018/5/layout/IconCircleLabelList"/>
    <dgm:cxn modelId="{351FC771-CA58-44E3-89BA-4ECC11978149}" srcId="{A833DA25-2F02-4FBC-9945-91321C9D9F45}" destId="{B66D59F2-6EA2-47B8-8C9C-7608C1458725}" srcOrd="1" destOrd="0" parTransId="{38A489B4-9208-4B2D-B3A9-293D4D212334}" sibTransId="{B2606FF8-EE05-497E-B4A1-A537DE340437}"/>
    <dgm:cxn modelId="{1D600E96-9F4B-425C-9B6A-E85B7A08D98A}" type="presOf" srcId="{49C514E0-644F-4AD2-BDB7-B3C8D7C6E9A9}" destId="{0C27C601-A994-4545-A20F-838A32CBBED3}" srcOrd="0" destOrd="0" presId="urn:microsoft.com/office/officeart/2018/5/layout/IconCircleLabelList"/>
    <dgm:cxn modelId="{85B77D9D-0575-4E18-BFF4-4B4B035A13B3}" srcId="{A833DA25-2F02-4FBC-9945-91321C9D9F45}" destId="{85AD43D3-20BF-42DE-A6D2-549698C3AB1E}" srcOrd="3" destOrd="0" parTransId="{5E84D986-94ED-4141-AC25-F9ED60F19980}" sibTransId="{E8CB3DA0-2D19-49CF-A05F-8CD333EFEA94}"/>
    <dgm:cxn modelId="{E1D6B5EA-D413-423C-9AFF-9201D31862CB}" type="presOf" srcId="{B66D59F2-6EA2-47B8-8C9C-7608C1458725}" destId="{E7B9C4D7-2641-4DA0-BC79-87FEAEFB149B}" srcOrd="0" destOrd="0" presId="urn:microsoft.com/office/officeart/2018/5/layout/IconCircleLabelList"/>
    <dgm:cxn modelId="{E40FFFEE-0067-426B-BCDB-348B7EB06870}" srcId="{A833DA25-2F02-4FBC-9945-91321C9D9F45}" destId="{49C514E0-644F-4AD2-BDB7-B3C8D7C6E9A9}" srcOrd="2" destOrd="0" parTransId="{50068E1D-76E1-445D-A83B-9A22166B0E03}" sibTransId="{6A1FB9BF-A0E0-4DA8-9AFC-A72BC16B1512}"/>
    <dgm:cxn modelId="{F39D02FE-DD32-487B-BECD-E72BF182BEBE}" type="presParOf" srcId="{DD03684B-47AC-4C6C-BAE7-D7D4A65D9D7E}" destId="{559AD497-DE10-4E8E-B8AB-83C1708A870F}" srcOrd="0" destOrd="0" presId="urn:microsoft.com/office/officeart/2018/5/layout/IconCircleLabelList"/>
    <dgm:cxn modelId="{A35B3E97-995F-4C2B-A229-24A4B1C6262E}" type="presParOf" srcId="{559AD497-DE10-4E8E-B8AB-83C1708A870F}" destId="{EBF99774-70EC-4B56-9DF5-DF01BA803738}" srcOrd="0" destOrd="0" presId="urn:microsoft.com/office/officeart/2018/5/layout/IconCircleLabelList"/>
    <dgm:cxn modelId="{F43918AE-AB1D-4CEF-9C58-767F29FA18DC}" type="presParOf" srcId="{559AD497-DE10-4E8E-B8AB-83C1708A870F}" destId="{AF46E11F-A245-411C-8624-500A74099E1E}" srcOrd="1" destOrd="0" presId="urn:microsoft.com/office/officeart/2018/5/layout/IconCircleLabelList"/>
    <dgm:cxn modelId="{DB335141-14F5-4141-AEB9-6DB6FFCDDF46}" type="presParOf" srcId="{559AD497-DE10-4E8E-B8AB-83C1708A870F}" destId="{71C7CF4C-5437-4166-A2A0-633D6D0B9294}" srcOrd="2" destOrd="0" presId="urn:microsoft.com/office/officeart/2018/5/layout/IconCircleLabelList"/>
    <dgm:cxn modelId="{7058F413-66EC-4DC2-8FD9-EC2DF7379434}" type="presParOf" srcId="{559AD497-DE10-4E8E-B8AB-83C1708A870F}" destId="{86BBBDAC-22ED-48CF-9A1B-C9FD5366CF89}" srcOrd="3" destOrd="0" presId="urn:microsoft.com/office/officeart/2018/5/layout/IconCircleLabelList"/>
    <dgm:cxn modelId="{AAF79EB3-3E35-4D6A-BFBE-3B8795D4A931}" type="presParOf" srcId="{DD03684B-47AC-4C6C-BAE7-D7D4A65D9D7E}" destId="{FE95D31B-8296-4A67-A99F-178D0DA3D1B6}" srcOrd="1" destOrd="0" presId="urn:microsoft.com/office/officeart/2018/5/layout/IconCircleLabelList"/>
    <dgm:cxn modelId="{89AF6169-843E-44F8-9099-CC80055C949D}" type="presParOf" srcId="{DD03684B-47AC-4C6C-BAE7-D7D4A65D9D7E}" destId="{7C2E1B5C-D248-4A36-89E0-E70FF081D6B2}" srcOrd="2" destOrd="0" presId="urn:microsoft.com/office/officeart/2018/5/layout/IconCircleLabelList"/>
    <dgm:cxn modelId="{4C707202-30BE-4EAD-AB6B-303B64AA3CF2}" type="presParOf" srcId="{7C2E1B5C-D248-4A36-89E0-E70FF081D6B2}" destId="{5DC99612-D9BB-4DCA-96E6-30F47EF01DCD}" srcOrd="0" destOrd="0" presId="urn:microsoft.com/office/officeart/2018/5/layout/IconCircleLabelList"/>
    <dgm:cxn modelId="{800510CB-B899-4EDF-BEBE-CB8E89ABC499}" type="presParOf" srcId="{7C2E1B5C-D248-4A36-89E0-E70FF081D6B2}" destId="{D38827E5-1DE3-49DC-AFAA-B7EC96A0BF1C}" srcOrd="1" destOrd="0" presId="urn:microsoft.com/office/officeart/2018/5/layout/IconCircleLabelList"/>
    <dgm:cxn modelId="{26E47F27-06F8-4A5C-96F0-E818CE49DA14}" type="presParOf" srcId="{7C2E1B5C-D248-4A36-89E0-E70FF081D6B2}" destId="{78895A4D-6585-47C3-A892-DD6949C1E607}" srcOrd="2" destOrd="0" presId="urn:microsoft.com/office/officeart/2018/5/layout/IconCircleLabelList"/>
    <dgm:cxn modelId="{8FEB7591-06AA-4F84-8DCC-A5FAFDEC860E}" type="presParOf" srcId="{7C2E1B5C-D248-4A36-89E0-E70FF081D6B2}" destId="{E7B9C4D7-2641-4DA0-BC79-87FEAEFB149B}" srcOrd="3" destOrd="0" presId="urn:microsoft.com/office/officeart/2018/5/layout/IconCircleLabelList"/>
    <dgm:cxn modelId="{237E3C70-AB3B-4769-975B-8E652DAF5DB8}" type="presParOf" srcId="{DD03684B-47AC-4C6C-BAE7-D7D4A65D9D7E}" destId="{C4CC191E-3854-4932-B00C-8457FE705066}" srcOrd="3" destOrd="0" presId="urn:microsoft.com/office/officeart/2018/5/layout/IconCircleLabelList"/>
    <dgm:cxn modelId="{49C06B01-E427-496C-961E-E68859671284}" type="presParOf" srcId="{DD03684B-47AC-4C6C-BAE7-D7D4A65D9D7E}" destId="{7A4933DA-03A1-4571-964F-1397B753617F}" srcOrd="4" destOrd="0" presId="urn:microsoft.com/office/officeart/2018/5/layout/IconCircleLabelList"/>
    <dgm:cxn modelId="{1EF703EE-1919-4F28-B706-3C58DEE49A6F}" type="presParOf" srcId="{7A4933DA-03A1-4571-964F-1397B753617F}" destId="{00BEA4CE-FD0B-465D-A2EF-7A824044B4C2}" srcOrd="0" destOrd="0" presId="urn:microsoft.com/office/officeart/2018/5/layout/IconCircleLabelList"/>
    <dgm:cxn modelId="{E1C946D6-2F85-40D9-A535-24775F799CF0}" type="presParOf" srcId="{7A4933DA-03A1-4571-964F-1397B753617F}" destId="{93F6B672-A024-4C43-A078-17BA3B2F96AC}" srcOrd="1" destOrd="0" presId="urn:microsoft.com/office/officeart/2018/5/layout/IconCircleLabelList"/>
    <dgm:cxn modelId="{4089CACE-8D6F-42C0-91CE-C4E944A4B334}" type="presParOf" srcId="{7A4933DA-03A1-4571-964F-1397B753617F}" destId="{3D770C3E-0E9C-4313-A1C0-C097C039D8EB}" srcOrd="2" destOrd="0" presId="urn:microsoft.com/office/officeart/2018/5/layout/IconCircleLabelList"/>
    <dgm:cxn modelId="{2B185794-7F72-490E-892A-578753D77CA4}" type="presParOf" srcId="{7A4933DA-03A1-4571-964F-1397B753617F}" destId="{0C27C601-A994-4545-A20F-838A32CBBED3}" srcOrd="3" destOrd="0" presId="urn:microsoft.com/office/officeart/2018/5/layout/IconCircleLabelList"/>
    <dgm:cxn modelId="{BB9B8223-0440-4EBB-AE19-8E089C42E8E4}" type="presParOf" srcId="{DD03684B-47AC-4C6C-BAE7-D7D4A65D9D7E}" destId="{92D0E816-E095-446A-A8A1-03FA7BEA3991}" srcOrd="5" destOrd="0" presId="urn:microsoft.com/office/officeart/2018/5/layout/IconCircleLabelList"/>
    <dgm:cxn modelId="{8DAFCC4B-FEBE-4948-B1E2-4D80B69E2829}" type="presParOf" srcId="{DD03684B-47AC-4C6C-BAE7-D7D4A65D9D7E}" destId="{F9692D9A-D6D4-4361-8A8F-3789EE7611AE}" srcOrd="6" destOrd="0" presId="urn:microsoft.com/office/officeart/2018/5/layout/IconCircleLabelList"/>
    <dgm:cxn modelId="{C89E2EF6-D160-48D0-8255-5C0ACB940C50}" type="presParOf" srcId="{F9692D9A-D6D4-4361-8A8F-3789EE7611AE}" destId="{FD012E2B-B866-45F4-B034-D7DA79F5666D}" srcOrd="0" destOrd="0" presId="urn:microsoft.com/office/officeart/2018/5/layout/IconCircleLabelList"/>
    <dgm:cxn modelId="{69D9A5BB-F225-4912-9A50-2DAFB9C7491E}" type="presParOf" srcId="{F9692D9A-D6D4-4361-8A8F-3789EE7611AE}" destId="{8CA64FA6-49DA-4965-B76C-B24F2170DB3A}" srcOrd="1" destOrd="0" presId="urn:microsoft.com/office/officeart/2018/5/layout/IconCircleLabelList"/>
    <dgm:cxn modelId="{54C162D3-ECF2-4E71-85A5-3B44E62510F8}" type="presParOf" srcId="{F9692D9A-D6D4-4361-8A8F-3789EE7611AE}" destId="{C7ABC2BC-19C3-4D56-9DA8-92952281147D}" srcOrd="2" destOrd="0" presId="urn:microsoft.com/office/officeart/2018/5/layout/IconCircleLabelList"/>
    <dgm:cxn modelId="{A6C44313-D75D-47D6-8A03-9626691581A5}" type="presParOf" srcId="{F9692D9A-D6D4-4361-8A8F-3789EE7611AE}" destId="{EE2E3039-EF75-4030-AC14-7D2464F6498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5EC144-FF84-4994-88E3-DF02CA4AD6B6}" type="doc">
      <dgm:prSet loTypeId="urn:microsoft.com/office/officeart/2005/8/layout/chevron1" loCatId="process" qsTypeId="urn:microsoft.com/office/officeart/2005/8/quickstyle/simple1" qsCatId="simple" csTypeId="urn:microsoft.com/office/officeart/2005/8/colors/colorful5" csCatId="colorful" phldr="1"/>
      <dgm:spPr/>
      <dgm:t>
        <a:bodyPr/>
        <a:lstStyle/>
        <a:p>
          <a:endParaRPr lang="en-US"/>
        </a:p>
      </dgm:t>
    </dgm:pt>
    <dgm:pt modelId="{27CF2061-0ABC-4368-9E44-68EDC6F6994F}">
      <dgm:prSet/>
      <dgm:spPr/>
      <dgm:t>
        <a:bodyPr/>
        <a:lstStyle/>
        <a:p>
          <a:r>
            <a:rPr lang="en-US"/>
            <a:t>DataSet</a:t>
          </a:r>
          <a:endParaRPr lang="en-US" dirty="0"/>
        </a:p>
      </dgm:t>
    </dgm:pt>
    <dgm:pt modelId="{7FC8F1BB-4DAA-41B0-A179-7A8EA87BB979}" type="parTrans" cxnId="{5CE2A24C-BD5C-4F37-87E9-9AD18AE2D6DC}">
      <dgm:prSet/>
      <dgm:spPr/>
      <dgm:t>
        <a:bodyPr/>
        <a:lstStyle/>
        <a:p>
          <a:endParaRPr lang="en-US"/>
        </a:p>
      </dgm:t>
    </dgm:pt>
    <dgm:pt modelId="{8E1DEAE9-AA1C-4B28-99DB-1C9B0B97BA9F}" type="sibTrans" cxnId="{5CE2A24C-BD5C-4F37-87E9-9AD18AE2D6DC}">
      <dgm:prSet/>
      <dgm:spPr/>
      <dgm:t>
        <a:bodyPr/>
        <a:lstStyle/>
        <a:p>
          <a:endParaRPr lang="en-US"/>
        </a:p>
      </dgm:t>
    </dgm:pt>
    <dgm:pt modelId="{C2B6539B-1294-4BF9-8AD1-0912026EA9AB}">
      <dgm:prSet/>
      <dgm:spPr/>
      <dgm:t>
        <a:bodyPr/>
        <a:lstStyle/>
        <a:p>
          <a:r>
            <a:rPr lang="en-US" b="0" i="0"/>
            <a:t>Files Included</a:t>
          </a:r>
          <a:endParaRPr lang="en-US" dirty="0"/>
        </a:p>
      </dgm:t>
    </dgm:pt>
    <dgm:pt modelId="{FD3BE986-CC39-4C8D-9F36-8517F0018BD7}" type="parTrans" cxnId="{67DD894B-3A0D-49C1-8396-D82357F5AAEF}">
      <dgm:prSet/>
      <dgm:spPr/>
      <dgm:t>
        <a:bodyPr/>
        <a:lstStyle/>
        <a:p>
          <a:endParaRPr lang="en-US"/>
        </a:p>
      </dgm:t>
    </dgm:pt>
    <dgm:pt modelId="{E123B4E9-7653-492D-B631-CFEA2F96FFD9}" type="sibTrans" cxnId="{67DD894B-3A0D-49C1-8396-D82357F5AAEF}">
      <dgm:prSet/>
      <dgm:spPr/>
      <dgm:t>
        <a:bodyPr/>
        <a:lstStyle/>
        <a:p>
          <a:endParaRPr lang="en-US"/>
        </a:p>
      </dgm:t>
    </dgm:pt>
    <dgm:pt modelId="{1C5C4C84-2A0D-4E84-96C6-33EAD8D79C00}">
      <dgm:prSet/>
      <dgm:spPr/>
      <dgm:t>
        <a:bodyPr/>
        <a:lstStyle/>
        <a:p>
          <a:pPr>
            <a:lnSpc>
              <a:spcPct val="100000"/>
            </a:lnSpc>
          </a:pPr>
          <a:r>
            <a:rPr lang="en-US" b="0" i="0"/>
            <a:t>Counties-level per capita income and housing values</a:t>
          </a:r>
          <a:endParaRPr lang="en-US"/>
        </a:p>
      </dgm:t>
    </dgm:pt>
    <dgm:pt modelId="{FC4749E3-1CBB-47FC-8AEF-EB25F034AE15}" type="parTrans" cxnId="{6388F807-29AA-4DC6-B856-9A9AA2E54F0A}">
      <dgm:prSet/>
      <dgm:spPr/>
      <dgm:t>
        <a:bodyPr/>
        <a:lstStyle/>
        <a:p>
          <a:endParaRPr lang="en-US"/>
        </a:p>
      </dgm:t>
    </dgm:pt>
    <dgm:pt modelId="{2A57BD7D-CEEB-48BB-A3A1-0C5CFAD00D1F}" type="sibTrans" cxnId="{6388F807-29AA-4DC6-B856-9A9AA2E54F0A}">
      <dgm:prSet/>
      <dgm:spPr/>
      <dgm:t>
        <a:bodyPr/>
        <a:lstStyle/>
        <a:p>
          <a:endParaRPr lang="en-US"/>
        </a:p>
      </dgm:t>
    </dgm:pt>
    <dgm:pt modelId="{EAB3B919-E2D6-4893-881F-869EAA0D1DE0}">
      <dgm:prSet/>
      <dgm:spPr/>
      <dgm:t>
        <a:bodyPr/>
        <a:lstStyle/>
        <a:p>
          <a:pPr>
            <a:lnSpc>
              <a:spcPct val="100000"/>
            </a:lnSpc>
          </a:pPr>
          <a:r>
            <a:rPr lang="en-US" b="0" i="0"/>
            <a:t>Zillow Home Value Index </a:t>
          </a:r>
          <a:endParaRPr lang="en-US"/>
        </a:p>
      </dgm:t>
    </dgm:pt>
    <dgm:pt modelId="{9FC767ED-DBED-450B-944B-35918A45917D}" type="parTrans" cxnId="{A3B71B1C-D689-411E-8954-CCB0FFB04B85}">
      <dgm:prSet/>
      <dgm:spPr/>
      <dgm:t>
        <a:bodyPr/>
        <a:lstStyle/>
        <a:p>
          <a:endParaRPr lang="en-US"/>
        </a:p>
      </dgm:t>
    </dgm:pt>
    <dgm:pt modelId="{6319FB3E-90A7-4052-8EA5-D9D790298D3F}" type="sibTrans" cxnId="{A3B71B1C-D689-411E-8954-CCB0FFB04B85}">
      <dgm:prSet/>
      <dgm:spPr/>
      <dgm:t>
        <a:bodyPr/>
        <a:lstStyle/>
        <a:p>
          <a:endParaRPr lang="en-US"/>
        </a:p>
      </dgm:t>
    </dgm:pt>
    <dgm:pt modelId="{48B9647C-8738-4D5D-9881-DE8E30E2F6A2}">
      <dgm:prSet/>
      <dgm:spPr/>
      <dgm:t>
        <a:bodyPr/>
        <a:lstStyle/>
        <a:p>
          <a:pPr>
            <a:lnSpc>
              <a:spcPct val="100000"/>
            </a:lnSpc>
          </a:pPr>
          <a:r>
            <a:rPr lang="en-US" b="0" i="0"/>
            <a:t>Population, Income data</a:t>
          </a:r>
          <a:endParaRPr lang="en-US"/>
        </a:p>
      </dgm:t>
    </dgm:pt>
    <dgm:pt modelId="{F43C32CC-8978-4DD3-96CF-8C7436AD12DE}" type="parTrans" cxnId="{089C66F9-570C-48AB-94DA-BE6C3DC3C4E9}">
      <dgm:prSet/>
      <dgm:spPr/>
      <dgm:t>
        <a:bodyPr/>
        <a:lstStyle/>
        <a:p>
          <a:endParaRPr lang="en-US"/>
        </a:p>
      </dgm:t>
    </dgm:pt>
    <dgm:pt modelId="{72BEF844-60B3-42FB-8669-5A235241B0AC}" type="sibTrans" cxnId="{089C66F9-570C-48AB-94DA-BE6C3DC3C4E9}">
      <dgm:prSet/>
      <dgm:spPr/>
      <dgm:t>
        <a:bodyPr/>
        <a:lstStyle/>
        <a:p>
          <a:endParaRPr lang="en-US"/>
        </a:p>
      </dgm:t>
    </dgm:pt>
    <dgm:pt modelId="{DBE5DC62-343E-444B-B31F-7B9F88A6336F}">
      <dgm:prSet/>
      <dgm:spPr/>
      <dgm:t>
        <a:bodyPr/>
        <a:lstStyle/>
        <a:p>
          <a:r>
            <a:rPr lang="en-US" b="0" i="0"/>
            <a:t>Merging files</a:t>
          </a:r>
          <a:endParaRPr lang="en-US"/>
        </a:p>
      </dgm:t>
    </dgm:pt>
    <dgm:pt modelId="{1879F25F-6947-4DAB-A940-F1DEE64971D1}" type="parTrans" cxnId="{D23C72C7-C5CB-4F41-8BC3-DFDA8B42ADE2}">
      <dgm:prSet/>
      <dgm:spPr/>
      <dgm:t>
        <a:bodyPr/>
        <a:lstStyle/>
        <a:p>
          <a:endParaRPr lang="en-US"/>
        </a:p>
      </dgm:t>
    </dgm:pt>
    <dgm:pt modelId="{8F189465-E3FE-4706-BA18-7E18ECC39E7D}" type="sibTrans" cxnId="{D23C72C7-C5CB-4F41-8BC3-DFDA8B42ADE2}">
      <dgm:prSet/>
      <dgm:spPr/>
      <dgm:t>
        <a:bodyPr/>
        <a:lstStyle/>
        <a:p>
          <a:endParaRPr lang="en-US"/>
        </a:p>
      </dgm:t>
    </dgm:pt>
    <dgm:pt modelId="{483D22D7-0182-4D4D-BA82-82409828E10E}">
      <dgm:prSet/>
      <dgm:spPr/>
      <dgm:t>
        <a:bodyPr/>
        <a:lstStyle/>
        <a:p>
          <a:r>
            <a:rPr lang="en-US" b="0" i="0"/>
            <a:t>Meaningful Names</a:t>
          </a:r>
          <a:endParaRPr lang="en-US" dirty="0"/>
        </a:p>
      </dgm:t>
    </dgm:pt>
    <dgm:pt modelId="{F8E1F7B0-60CC-4D93-BEF5-59BACA0644C1}" type="parTrans" cxnId="{C13EF10B-F42C-4DB9-A30F-2BB283BCC709}">
      <dgm:prSet/>
      <dgm:spPr/>
      <dgm:t>
        <a:bodyPr/>
        <a:lstStyle/>
        <a:p>
          <a:endParaRPr lang="en-US"/>
        </a:p>
      </dgm:t>
    </dgm:pt>
    <dgm:pt modelId="{8202CFB5-9855-4156-88E3-1A3AC1DA72A6}" type="sibTrans" cxnId="{C13EF10B-F42C-4DB9-A30F-2BB283BCC709}">
      <dgm:prSet/>
      <dgm:spPr/>
      <dgm:t>
        <a:bodyPr/>
        <a:lstStyle/>
        <a:p>
          <a:endParaRPr lang="en-US"/>
        </a:p>
      </dgm:t>
    </dgm:pt>
    <dgm:pt modelId="{E5EE7D15-B42B-4439-9F02-092540F0275D}">
      <dgm:prSet/>
      <dgm:spPr/>
      <dgm:t>
        <a:bodyPr/>
        <a:lstStyle/>
        <a:p>
          <a:r>
            <a:rPr lang="en-US" b="0" i="0"/>
            <a:t>Additional Features</a:t>
          </a:r>
          <a:endParaRPr lang="en-US" dirty="0"/>
        </a:p>
      </dgm:t>
    </dgm:pt>
    <dgm:pt modelId="{2396898E-769F-4103-B9BE-C3AB6B53F7C2}" type="parTrans" cxnId="{AD7EC1AE-D3B8-4300-BADF-A792AC75C1C2}">
      <dgm:prSet/>
      <dgm:spPr/>
      <dgm:t>
        <a:bodyPr/>
        <a:lstStyle/>
        <a:p>
          <a:endParaRPr lang="en-US"/>
        </a:p>
      </dgm:t>
    </dgm:pt>
    <dgm:pt modelId="{B7EE1549-D466-4444-A2D8-059C96DABB99}" type="sibTrans" cxnId="{AD7EC1AE-D3B8-4300-BADF-A792AC75C1C2}">
      <dgm:prSet/>
      <dgm:spPr/>
      <dgm:t>
        <a:bodyPr/>
        <a:lstStyle/>
        <a:p>
          <a:endParaRPr lang="en-US"/>
        </a:p>
      </dgm:t>
    </dgm:pt>
    <dgm:pt modelId="{87F6144E-4BA8-48D8-8282-684DDEE73E85}">
      <dgm:prSet/>
      <dgm:spPr/>
      <dgm:t>
        <a:bodyPr/>
        <a:lstStyle/>
        <a:p>
          <a:r>
            <a:rPr lang="en-US" b="0" i="0"/>
            <a:t>Final Formatting</a:t>
          </a:r>
          <a:endParaRPr lang="en-US" dirty="0"/>
        </a:p>
      </dgm:t>
    </dgm:pt>
    <dgm:pt modelId="{B60EF492-AEA2-4257-B59E-A25FDD8A6FC7}" type="parTrans" cxnId="{629651CB-6BE8-4567-8379-F789385BFC88}">
      <dgm:prSet/>
      <dgm:spPr/>
      <dgm:t>
        <a:bodyPr/>
        <a:lstStyle/>
        <a:p>
          <a:endParaRPr lang="en-US"/>
        </a:p>
      </dgm:t>
    </dgm:pt>
    <dgm:pt modelId="{4B1A0FCF-64A7-4454-A32F-E50477F59A58}" type="sibTrans" cxnId="{629651CB-6BE8-4567-8379-F789385BFC88}">
      <dgm:prSet/>
      <dgm:spPr/>
      <dgm:t>
        <a:bodyPr/>
        <a:lstStyle/>
        <a:p>
          <a:endParaRPr lang="en-US"/>
        </a:p>
      </dgm:t>
    </dgm:pt>
    <dgm:pt modelId="{DC2D2A5C-6E7F-4CFA-A150-3477087FEF1B}">
      <dgm:prSet/>
      <dgm:spPr/>
      <dgm:t>
        <a:bodyPr/>
        <a:lstStyle/>
        <a:p>
          <a:pPr>
            <a:lnSpc>
              <a:spcPct val="100000"/>
            </a:lnSpc>
          </a:pPr>
          <a:r>
            <a:rPr lang="en-US" b="0" i="0"/>
            <a:t>Zillow Dataset - multiple files with real estate and per capita income data.</a:t>
          </a:r>
          <a:endParaRPr lang="en-US"/>
        </a:p>
      </dgm:t>
    </dgm:pt>
    <dgm:pt modelId="{77B2DE19-84B9-4198-959E-7348E1756E76}" type="parTrans" cxnId="{078D54F7-DFB5-4D40-9DAD-C0D1CE08D901}">
      <dgm:prSet/>
      <dgm:spPr/>
      <dgm:t>
        <a:bodyPr/>
        <a:lstStyle/>
        <a:p>
          <a:endParaRPr lang="en-US"/>
        </a:p>
      </dgm:t>
    </dgm:pt>
    <dgm:pt modelId="{52DEB8F3-5E39-493D-A5EC-9300FE70938D}" type="sibTrans" cxnId="{078D54F7-DFB5-4D40-9DAD-C0D1CE08D901}">
      <dgm:prSet/>
      <dgm:spPr/>
      <dgm:t>
        <a:bodyPr/>
        <a:lstStyle/>
        <a:p>
          <a:endParaRPr lang="en-US"/>
        </a:p>
      </dgm:t>
    </dgm:pt>
    <dgm:pt modelId="{35357727-84D3-401C-BC40-9C64C6A935E1}">
      <dgm:prSet/>
      <dgm:spPr/>
      <dgm:t>
        <a:bodyPr/>
        <a:lstStyle/>
        <a:p>
          <a:pPr>
            <a:lnSpc>
              <a:spcPct val="100000"/>
            </a:lnSpc>
          </a:pPr>
          <a:r>
            <a:rPr lang="en-US" b="0" i="0"/>
            <a:t>Rename columns to make meaningful names</a:t>
          </a:r>
          <a:endParaRPr lang="en-US"/>
        </a:p>
      </dgm:t>
    </dgm:pt>
    <dgm:pt modelId="{992803B1-900D-40DD-BE13-B9C56CCC13C6}" type="parTrans" cxnId="{3512814C-F5C0-48A7-80DB-273008F492FC}">
      <dgm:prSet/>
      <dgm:spPr/>
      <dgm:t>
        <a:bodyPr/>
        <a:lstStyle/>
        <a:p>
          <a:endParaRPr lang="en-US"/>
        </a:p>
      </dgm:t>
    </dgm:pt>
    <dgm:pt modelId="{7D9EABAB-1F9D-4804-80B0-33CF9F90DBE3}" type="sibTrans" cxnId="{3512814C-F5C0-48A7-80DB-273008F492FC}">
      <dgm:prSet/>
      <dgm:spPr/>
      <dgm:t>
        <a:bodyPr/>
        <a:lstStyle/>
        <a:p>
          <a:endParaRPr lang="en-US"/>
        </a:p>
      </dgm:t>
    </dgm:pt>
    <dgm:pt modelId="{F8FF1860-A56A-468B-999E-E79E432B0B6C}">
      <dgm:prSet/>
      <dgm:spPr/>
      <dgm:t>
        <a:bodyPr/>
        <a:lstStyle/>
        <a:p>
          <a:pPr>
            <a:lnSpc>
              <a:spcPct val="100000"/>
            </a:lnSpc>
          </a:pPr>
          <a:r>
            <a:rPr lang="en-US" b="0" i="0"/>
            <a:t>Adding longitude,latitude,FIPS </a:t>
          </a:r>
          <a:endParaRPr lang="en-US"/>
        </a:p>
      </dgm:t>
    </dgm:pt>
    <dgm:pt modelId="{C167A362-EBB5-47C2-AF5C-3B5C7EE64D7A}" type="parTrans" cxnId="{0A2B33B0-43A7-49D1-804B-919DC18EF871}">
      <dgm:prSet/>
      <dgm:spPr/>
      <dgm:t>
        <a:bodyPr/>
        <a:lstStyle/>
        <a:p>
          <a:endParaRPr lang="en-US"/>
        </a:p>
      </dgm:t>
    </dgm:pt>
    <dgm:pt modelId="{F271676E-75DF-470C-93B4-8E93AF20630E}" type="sibTrans" cxnId="{0A2B33B0-43A7-49D1-804B-919DC18EF871}">
      <dgm:prSet/>
      <dgm:spPr/>
      <dgm:t>
        <a:bodyPr/>
        <a:lstStyle/>
        <a:p>
          <a:endParaRPr lang="en-US"/>
        </a:p>
      </dgm:t>
    </dgm:pt>
    <dgm:pt modelId="{2C5A3496-4EEF-4189-BD8D-59B69807F0E5}">
      <dgm:prSet/>
      <dgm:spPr/>
      <dgm:t>
        <a:bodyPr/>
        <a:lstStyle/>
        <a:p>
          <a:pPr>
            <a:lnSpc>
              <a:spcPct val="100000"/>
            </a:lnSpc>
          </a:pPr>
          <a:r>
            <a:rPr lang="en-US" b="0" i="0"/>
            <a:t>Format data types &amp; Removed missing values</a:t>
          </a:r>
          <a:endParaRPr lang="en-US"/>
        </a:p>
      </dgm:t>
    </dgm:pt>
    <dgm:pt modelId="{846CFA49-5098-40E1-9C64-B988190D0AC7}" type="parTrans" cxnId="{4EF47A02-A5CB-4667-AC51-3367E6C6B04F}">
      <dgm:prSet/>
      <dgm:spPr/>
      <dgm:t>
        <a:bodyPr/>
        <a:lstStyle/>
        <a:p>
          <a:endParaRPr lang="en-US"/>
        </a:p>
      </dgm:t>
    </dgm:pt>
    <dgm:pt modelId="{8CBAD3BE-EECB-446F-9578-46786EC59E3B}" type="sibTrans" cxnId="{4EF47A02-A5CB-4667-AC51-3367E6C6B04F}">
      <dgm:prSet/>
      <dgm:spPr/>
      <dgm:t>
        <a:bodyPr/>
        <a:lstStyle/>
        <a:p>
          <a:endParaRPr lang="en-US"/>
        </a:p>
      </dgm:t>
    </dgm:pt>
    <dgm:pt modelId="{D4FFCB53-D169-4465-8A46-02661B5F41A3}">
      <dgm:prSet/>
      <dgm:spPr/>
      <dgm:t>
        <a:bodyPr/>
        <a:lstStyle/>
        <a:p>
          <a:pPr>
            <a:lnSpc>
              <a:spcPct val="100000"/>
            </a:lnSpc>
          </a:pPr>
          <a:r>
            <a:rPr lang="en-US" dirty="0"/>
            <a:t>Merging Files for different house types</a:t>
          </a:r>
        </a:p>
      </dgm:t>
    </dgm:pt>
    <dgm:pt modelId="{17E0BD37-B6F5-4167-A72C-2A5475F7AA89}" type="parTrans" cxnId="{883583F9-0085-4883-B5BF-5CA775DCB6F8}">
      <dgm:prSet/>
      <dgm:spPr/>
      <dgm:t>
        <a:bodyPr/>
        <a:lstStyle/>
        <a:p>
          <a:endParaRPr lang="en-US"/>
        </a:p>
      </dgm:t>
    </dgm:pt>
    <dgm:pt modelId="{91D3C2B2-4E57-451E-9764-74D582DA6736}" type="sibTrans" cxnId="{883583F9-0085-4883-B5BF-5CA775DCB6F8}">
      <dgm:prSet/>
      <dgm:spPr/>
      <dgm:t>
        <a:bodyPr/>
        <a:lstStyle/>
        <a:p>
          <a:endParaRPr lang="en-US"/>
        </a:p>
      </dgm:t>
    </dgm:pt>
    <dgm:pt modelId="{4F472E88-04BD-4F66-B189-78A1D0EF374D}" type="pres">
      <dgm:prSet presAssocID="{095EC144-FF84-4994-88E3-DF02CA4AD6B6}" presName="Name0" presStyleCnt="0">
        <dgm:presLayoutVars>
          <dgm:dir/>
          <dgm:animLvl val="lvl"/>
          <dgm:resizeHandles val="exact"/>
        </dgm:presLayoutVars>
      </dgm:prSet>
      <dgm:spPr/>
    </dgm:pt>
    <dgm:pt modelId="{CD189413-1816-4BA8-93E2-B51BD742F2CF}" type="pres">
      <dgm:prSet presAssocID="{27CF2061-0ABC-4368-9E44-68EDC6F6994F}" presName="composite" presStyleCnt="0"/>
      <dgm:spPr/>
    </dgm:pt>
    <dgm:pt modelId="{9B241130-4AB2-4F5C-B529-8F04D58F5E79}" type="pres">
      <dgm:prSet presAssocID="{27CF2061-0ABC-4368-9E44-68EDC6F6994F}" presName="parTx" presStyleLbl="node1" presStyleIdx="0" presStyleCnt="6">
        <dgm:presLayoutVars>
          <dgm:chMax val="0"/>
          <dgm:chPref val="0"/>
          <dgm:bulletEnabled val="1"/>
        </dgm:presLayoutVars>
      </dgm:prSet>
      <dgm:spPr/>
    </dgm:pt>
    <dgm:pt modelId="{220282C4-B6BF-420A-847D-D7225A02C34A}" type="pres">
      <dgm:prSet presAssocID="{27CF2061-0ABC-4368-9E44-68EDC6F6994F}" presName="desTx" presStyleLbl="revTx" presStyleIdx="0" presStyleCnt="6">
        <dgm:presLayoutVars>
          <dgm:bulletEnabled val="1"/>
        </dgm:presLayoutVars>
      </dgm:prSet>
      <dgm:spPr/>
    </dgm:pt>
    <dgm:pt modelId="{4C943964-A9F0-4AD2-9C31-439696A5EA13}" type="pres">
      <dgm:prSet presAssocID="{8E1DEAE9-AA1C-4B28-99DB-1C9B0B97BA9F}" presName="space" presStyleCnt="0"/>
      <dgm:spPr/>
    </dgm:pt>
    <dgm:pt modelId="{F186B074-E244-4FE8-90D3-C58BAE6D0B14}" type="pres">
      <dgm:prSet presAssocID="{C2B6539B-1294-4BF9-8AD1-0912026EA9AB}" presName="composite" presStyleCnt="0"/>
      <dgm:spPr/>
    </dgm:pt>
    <dgm:pt modelId="{83EAA5EE-A844-493A-946E-3EB840FC31AC}" type="pres">
      <dgm:prSet presAssocID="{C2B6539B-1294-4BF9-8AD1-0912026EA9AB}" presName="parTx" presStyleLbl="node1" presStyleIdx="1" presStyleCnt="6">
        <dgm:presLayoutVars>
          <dgm:chMax val="0"/>
          <dgm:chPref val="0"/>
          <dgm:bulletEnabled val="1"/>
        </dgm:presLayoutVars>
      </dgm:prSet>
      <dgm:spPr/>
    </dgm:pt>
    <dgm:pt modelId="{EF9B32D6-6791-4130-882E-C9DA46A31962}" type="pres">
      <dgm:prSet presAssocID="{C2B6539B-1294-4BF9-8AD1-0912026EA9AB}" presName="desTx" presStyleLbl="revTx" presStyleIdx="1" presStyleCnt="6">
        <dgm:presLayoutVars>
          <dgm:bulletEnabled val="1"/>
        </dgm:presLayoutVars>
      </dgm:prSet>
      <dgm:spPr/>
    </dgm:pt>
    <dgm:pt modelId="{A2755BEA-DFCD-4F87-8D42-0EBD678EF99C}" type="pres">
      <dgm:prSet presAssocID="{E123B4E9-7653-492D-B631-CFEA2F96FFD9}" presName="space" presStyleCnt="0"/>
      <dgm:spPr/>
    </dgm:pt>
    <dgm:pt modelId="{75C3975D-6B70-41E7-B942-38EE8CDFF363}" type="pres">
      <dgm:prSet presAssocID="{DBE5DC62-343E-444B-B31F-7B9F88A6336F}" presName="composite" presStyleCnt="0"/>
      <dgm:spPr/>
    </dgm:pt>
    <dgm:pt modelId="{E560B128-13F4-4206-9152-D97076EA646E}" type="pres">
      <dgm:prSet presAssocID="{DBE5DC62-343E-444B-B31F-7B9F88A6336F}" presName="parTx" presStyleLbl="node1" presStyleIdx="2" presStyleCnt="6">
        <dgm:presLayoutVars>
          <dgm:chMax val="0"/>
          <dgm:chPref val="0"/>
          <dgm:bulletEnabled val="1"/>
        </dgm:presLayoutVars>
      </dgm:prSet>
      <dgm:spPr/>
    </dgm:pt>
    <dgm:pt modelId="{F0C5A82F-0633-4698-B982-8BCE21188FE9}" type="pres">
      <dgm:prSet presAssocID="{DBE5DC62-343E-444B-B31F-7B9F88A6336F}" presName="desTx" presStyleLbl="revTx" presStyleIdx="2" presStyleCnt="6">
        <dgm:presLayoutVars>
          <dgm:bulletEnabled val="1"/>
        </dgm:presLayoutVars>
      </dgm:prSet>
      <dgm:spPr/>
    </dgm:pt>
    <dgm:pt modelId="{F28CBE99-D48E-4AAA-A035-721812135118}" type="pres">
      <dgm:prSet presAssocID="{8F189465-E3FE-4706-BA18-7E18ECC39E7D}" presName="space" presStyleCnt="0"/>
      <dgm:spPr/>
    </dgm:pt>
    <dgm:pt modelId="{4243F51F-C457-49F0-A8D9-9EFD4035BD37}" type="pres">
      <dgm:prSet presAssocID="{483D22D7-0182-4D4D-BA82-82409828E10E}" presName="composite" presStyleCnt="0"/>
      <dgm:spPr/>
    </dgm:pt>
    <dgm:pt modelId="{9DCA534F-5280-4428-B56D-330FECFBFE00}" type="pres">
      <dgm:prSet presAssocID="{483D22D7-0182-4D4D-BA82-82409828E10E}" presName="parTx" presStyleLbl="node1" presStyleIdx="3" presStyleCnt="6">
        <dgm:presLayoutVars>
          <dgm:chMax val="0"/>
          <dgm:chPref val="0"/>
          <dgm:bulletEnabled val="1"/>
        </dgm:presLayoutVars>
      </dgm:prSet>
      <dgm:spPr/>
    </dgm:pt>
    <dgm:pt modelId="{8CD75326-38EE-437F-9B40-F25DCA023FB1}" type="pres">
      <dgm:prSet presAssocID="{483D22D7-0182-4D4D-BA82-82409828E10E}" presName="desTx" presStyleLbl="revTx" presStyleIdx="3" presStyleCnt="6">
        <dgm:presLayoutVars>
          <dgm:bulletEnabled val="1"/>
        </dgm:presLayoutVars>
      </dgm:prSet>
      <dgm:spPr/>
    </dgm:pt>
    <dgm:pt modelId="{51B47EEC-99A7-4B09-AC23-F838E25BE8DD}" type="pres">
      <dgm:prSet presAssocID="{8202CFB5-9855-4156-88E3-1A3AC1DA72A6}" presName="space" presStyleCnt="0"/>
      <dgm:spPr/>
    </dgm:pt>
    <dgm:pt modelId="{3ED8AE32-F8A0-404B-A993-15DBC488D844}" type="pres">
      <dgm:prSet presAssocID="{E5EE7D15-B42B-4439-9F02-092540F0275D}" presName="composite" presStyleCnt="0"/>
      <dgm:spPr/>
    </dgm:pt>
    <dgm:pt modelId="{B7EAEB84-AE43-455D-9B67-07C140121D15}" type="pres">
      <dgm:prSet presAssocID="{E5EE7D15-B42B-4439-9F02-092540F0275D}" presName="parTx" presStyleLbl="node1" presStyleIdx="4" presStyleCnt="6">
        <dgm:presLayoutVars>
          <dgm:chMax val="0"/>
          <dgm:chPref val="0"/>
          <dgm:bulletEnabled val="1"/>
        </dgm:presLayoutVars>
      </dgm:prSet>
      <dgm:spPr/>
    </dgm:pt>
    <dgm:pt modelId="{F1D0D007-8D68-48DA-A1FF-4EFAF903BD8B}" type="pres">
      <dgm:prSet presAssocID="{E5EE7D15-B42B-4439-9F02-092540F0275D}" presName="desTx" presStyleLbl="revTx" presStyleIdx="4" presStyleCnt="6">
        <dgm:presLayoutVars>
          <dgm:bulletEnabled val="1"/>
        </dgm:presLayoutVars>
      </dgm:prSet>
      <dgm:spPr/>
    </dgm:pt>
    <dgm:pt modelId="{871A017A-9289-4240-8B84-E3638F3ECE91}" type="pres">
      <dgm:prSet presAssocID="{B7EE1549-D466-4444-A2D8-059C96DABB99}" presName="space" presStyleCnt="0"/>
      <dgm:spPr/>
    </dgm:pt>
    <dgm:pt modelId="{2428A28C-EB54-4EA7-AC57-38747BF0BF06}" type="pres">
      <dgm:prSet presAssocID="{87F6144E-4BA8-48D8-8282-684DDEE73E85}" presName="composite" presStyleCnt="0"/>
      <dgm:spPr/>
    </dgm:pt>
    <dgm:pt modelId="{696E590A-7A11-4EAD-9A05-8F8F6CEF518D}" type="pres">
      <dgm:prSet presAssocID="{87F6144E-4BA8-48D8-8282-684DDEE73E85}" presName="parTx" presStyleLbl="node1" presStyleIdx="5" presStyleCnt="6">
        <dgm:presLayoutVars>
          <dgm:chMax val="0"/>
          <dgm:chPref val="0"/>
          <dgm:bulletEnabled val="1"/>
        </dgm:presLayoutVars>
      </dgm:prSet>
      <dgm:spPr/>
    </dgm:pt>
    <dgm:pt modelId="{1D026F20-DD79-44C2-8F94-93F018815D34}" type="pres">
      <dgm:prSet presAssocID="{87F6144E-4BA8-48D8-8282-684DDEE73E85}" presName="desTx" presStyleLbl="revTx" presStyleIdx="5" presStyleCnt="6">
        <dgm:presLayoutVars>
          <dgm:bulletEnabled val="1"/>
        </dgm:presLayoutVars>
      </dgm:prSet>
      <dgm:spPr/>
    </dgm:pt>
  </dgm:ptLst>
  <dgm:cxnLst>
    <dgm:cxn modelId="{4EF47A02-A5CB-4667-AC51-3367E6C6B04F}" srcId="{87F6144E-4BA8-48D8-8282-684DDEE73E85}" destId="{2C5A3496-4EEF-4189-BD8D-59B69807F0E5}" srcOrd="0" destOrd="0" parTransId="{846CFA49-5098-40E1-9C64-B988190D0AC7}" sibTransId="{8CBAD3BE-EECB-446F-9578-46786EC59E3B}"/>
    <dgm:cxn modelId="{75273203-C1A2-4977-8B54-8E0B1065C1BE}" type="presOf" srcId="{F8FF1860-A56A-468B-999E-E79E432B0B6C}" destId="{F1D0D007-8D68-48DA-A1FF-4EFAF903BD8B}" srcOrd="0" destOrd="0" presId="urn:microsoft.com/office/officeart/2005/8/layout/chevron1"/>
    <dgm:cxn modelId="{BECD5403-CFE2-4F83-A920-44725F8D2475}" type="presOf" srcId="{C2B6539B-1294-4BF9-8AD1-0912026EA9AB}" destId="{83EAA5EE-A844-493A-946E-3EB840FC31AC}" srcOrd="0" destOrd="0" presId="urn:microsoft.com/office/officeart/2005/8/layout/chevron1"/>
    <dgm:cxn modelId="{6388F807-29AA-4DC6-B856-9A9AA2E54F0A}" srcId="{C2B6539B-1294-4BF9-8AD1-0912026EA9AB}" destId="{1C5C4C84-2A0D-4E84-96C6-33EAD8D79C00}" srcOrd="0" destOrd="0" parTransId="{FC4749E3-1CBB-47FC-8AEF-EB25F034AE15}" sibTransId="{2A57BD7D-CEEB-48BB-A3A1-0C5CFAD00D1F}"/>
    <dgm:cxn modelId="{C13EF10B-F42C-4DB9-A30F-2BB283BCC709}" srcId="{095EC144-FF84-4994-88E3-DF02CA4AD6B6}" destId="{483D22D7-0182-4D4D-BA82-82409828E10E}" srcOrd="3" destOrd="0" parTransId="{F8E1F7B0-60CC-4D93-BEF5-59BACA0644C1}" sibTransId="{8202CFB5-9855-4156-88E3-1A3AC1DA72A6}"/>
    <dgm:cxn modelId="{5D4DDD17-59F8-477C-9473-02453D9A32D4}" type="presOf" srcId="{27CF2061-0ABC-4368-9E44-68EDC6F6994F}" destId="{9B241130-4AB2-4F5C-B529-8F04D58F5E79}" srcOrd="0" destOrd="0" presId="urn:microsoft.com/office/officeart/2005/8/layout/chevron1"/>
    <dgm:cxn modelId="{A3B71B1C-D689-411E-8954-CCB0FFB04B85}" srcId="{C2B6539B-1294-4BF9-8AD1-0912026EA9AB}" destId="{EAB3B919-E2D6-4893-881F-869EAA0D1DE0}" srcOrd="1" destOrd="0" parTransId="{9FC767ED-DBED-450B-944B-35918A45917D}" sibTransId="{6319FB3E-90A7-4052-8EA5-D9D790298D3F}"/>
    <dgm:cxn modelId="{F219001F-0FAD-4736-9525-7B51D03F9475}" type="presOf" srcId="{1C5C4C84-2A0D-4E84-96C6-33EAD8D79C00}" destId="{EF9B32D6-6791-4130-882E-C9DA46A31962}" srcOrd="0" destOrd="0" presId="urn:microsoft.com/office/officeart/2005/8/layout/chevron1"/>
    <dgm:cxn modelId="{6956B061-EA22-4989-A14C-7FFF6B4DB3D3}" type="presOf" srcId="{35357727-84D3-401C-BC40-9C64C6A935E1}" destId="{8CD75326-38EE-437F-9B40-F25DCA023FB1}" srcOrd="0" destOrd="0" presId="urn:microsoft.com/office/officeart/2005/8/layout/chevron1"/>
    <dgm:cxn modelId="{5B294743-6230-4F8D-B53D-BCD1924BE78B}" type="presOf" srcId="{2C5A3496-4EEF-4189-BD8D-59B69807F0E5}" destId="{1D026F20-DD79-44C2-8F94-93F018815D34}" srcOrd="0" destOrd="0" presId="urn:microsoft.com/office/officeart/2005/8/layout/chevron1"/>
    <dgm:cxn modelId="{67DD894B-3A0D-49C1-8396-D82357F5AAEF}" srcId="{095EC144-FF84-4994-88E3-DF02CA4AD6B6}" destId="{C2B6539B-1294-4BF9-8AD1-0912026EA9AB}" srcOrd="1" destOrd="0" parTransId="{FD3BE986-CC39-4C8D-9F36-8517F0018BD7}" sibTransId="{E123B4E9-7653-492D-B631-CFEA2F96FFD9}"/>
    <dgm:cxn modelId="{3512814C-F5C0-48A7-80DB-273008F492FC}" srcId="{483D22D7-0182-4D4D-BA82-82409828E10E}" destId="{35357727-84D3-401C-BC40-9C64C6A935E1}" srcOrd="0" destOrd="0" parTransId="{992803B1-900D-40DD-BE13-B9C56CCC13C6}" sibTransId="{7D9EABAB-1F9D-4804-80B0-33CF9F90DBE3}"/>
    <dgm:cxn modelId="{5CE2A24C-BD5C-4F37-87E9-9AD18AE2D6DC}" srcId="{095EC144-FF84-4994-88E3-DF02CA4AD6B6}" destId="{27CF2061-0ABC-4368-9E44-68EDC6F6994F}" srcOrd="0" destOrd="0" parTransId="{7FC8F1BB-4DAA-41B0-A179-7A8EA87BB979}" sibTransId="{8E1DEAE9-AA1C-4B28-99DB-1C9B0B97BA9F}"/>
    <dgm:cxn modelId="{EEED144D-BC72-45B1-A5CF-380088A1FF4F}" type="presOf" srcId="{EAB3B919-E2D6-4893-881F-869EAA0D1DE0}" destId="{EF9B32D6-6791-4130-882E-C9DA46A31962}" srcOrd="0" destOrd="1" presId="urn:microsoft.com/office/officeart/2005/8/layout/chevron1"/>
    <dgm:cxn modelId="{65E81A7A-3F9C-4B17-96E8-AF372E5A42B5}" type="presOf" srcId="{DBE5DC62-343E-444B-B31F-7B9F88A6336F}" destId="{E560B128-13F4-4206-9152-D97076EA646E}" srcOrd="0" destOrd="0" presId="urn:microsoft.com/office/officeart/2005/8/layout/chevron1"/>
    <dgm:cxn modelId="{7208617B-5E2F-4375-9BB1-C4E1F85E3518}" type="presOf" srcId="{483D22D7-0182-4D4D-BA82-82409828E10E}" destId="{9DCA534F-5280-4428-B56D-330FECFBFE00}" srcOrd="0" destOrd="0" presId="urn:microsoft.com/office/officeart/2005/8/layout/chevron1"/>
    <dgm:cxn modelId="{D389AA8A-4FCF-4AC6-8D93-9E9C1F19B0C9}" type="presOf" srcId="{095EC144-FF84-4994-88E3-DF02CA4AD6B6}" destId="{4F472E88-04BD-4F66-B189-78A1D0EF374D}" srcOrd="0" destOrd="0" presId="urn:microsoft.com/office/officeart/2005/8/layout/chevron1"/>
    <dgm:cxn modelId="{DE629A8C-2D70-42BB-B309-4B24E7C48526}" type="presOf" srcId="{48B9647C-8738-4D5D-9881-DE8E30E2F6A2}" destId="{EF9B32D6-6791-4130-882E-C9DA46A31962}" srcOrd="0" destOrd="2" presId="urn:microsoft.com/office/officeart/2005/8/layout/chevron1"/>
    <dgm:cxn modelId="{C750379D-9161-4840-9614-49245904900D}" type="presOf" srcId="{E5EE7D15-B42B-4439-9F02-092540F0275D}" destId="{B7EAEB84-AE43-455D-9B67-07C140121D15}" srcOrd="0" destOrd="0" presId="urn:microsoft.com/office/officeart/2005/8/layout/chevron1"/>
    <dgm:cxn modelId="{AD7EC1AE-D3B8-4300-BADF-A792AC75C1C2}" srcId="{095EC144-FF84-4994-88E3-DF02CA4AD6B6}" destId="{E5EE7D15-B42B-4439-9F02-092540F0275D}" srcOrd="4" destOrd="0" parTransId="{2396898E-769F-4103-B9BE-C3AB6B53F7C2}" sibTransId="{B7EE1549-D466-4444-A2D8-059C96DABB99}"/>
    <dgm:cxn modelId="{0A2B33B0-43A7-49D1-804B-919DC18EF871}" srcId="{E5EE7D15-B42B-4439-9F02-092540F0275D}" destId="{F8FF1860-A56A-468B-999E-E79E432B0B6C}" srcOrd="0" destOrd="0" parTransId="{C167A362-EBB5-47C2-AF5C-3B5C7EE64D7A}" sibTransId="{F271676E-75DF-470C-93B4-8E93AF20630E}"/>
    <dgm:cxn modelId="{46A5AEB4-9232-46FD-9444-CC76AD1B60DA}" type="presOf" srcId="{D4FFCB53-D169-4465-8A46-02661B5F41A3}" destId="{F0C5A82F-0633-4698-B982-8BCE21188FE9}" srcOrd="0" destOrd="0" presId="urn:microsoft.com/office/officeart/2005/8/layout/chevron1"/>
    <dgm:cxn modelId="{D23C72C7-C5CB-4F41-8BC3-DFDA8B42ADE2}" srcId="{095EC144-FF84-4994-88E3-DF02CA4AD6B6}" destId="{DBE5DC62-343E-444B-B31F-7B9F88A6336F}" srcOrd="2" destOrd="0" parTransId="{1879F25F-6947-4DAB-A940-F1DEE64971D1}" sibTransId="{8F189465-E3FE-4706-BA18-7E18ECC39E7D}"/>
    <dgm:cxn modelId="{629651CB-6BE8-4567-8379-F789385BFC88}" srcId="{095EC144-FF84-4994-88E3-DF02CA4AD6B6}" destId="{87F6144E-4BA8-48D8-8282-684DDEE73E85}" srcOrd="5" destOrd="0" parTransId="{B60EF492-AEA2-4257-B59E-A25FDD8A6FC7}" sibTransId="{4B1A0FCF-64A7-4454-A32F-E50477F59A58}"/>
    <dgm:cxn modelId="{A23E99EF-0A0F-4D95-A671-4D6104A99376}" type="presOf" srcId="{87F6144E-4BA8-48D8-8282-684DDEE73E85}" destId="{696E590A-7A11-4EAD-9A05-8F8F6CEF518D}" srcOrd="0" destOrd="0" presId="urn:microsoft.com/office/officeart/2005/8/layout/chevron1"/>
    <dgm:cxn modelId="{9AAFD4EF-ED0B-4411-9ECD-EEA718B284D1}" type="presOf" srcId="{DC2D2A5C-6E7F-4CFA-A150-3477087FEF1B}" destId="{220282C4-B6BF-420A-847D-D7225A02C34A}" srcOrd="0" destOrd="0" presId="urn:microsoft.com/office/officeart/2005/8/layout/chevron1"/>
    <dgm:cxn modelId="{078D54F7-DFB5-4D40-9DAD-C0D1CE08D901}" srcId="{27CF2061-0ABC-4368-9E44-68EDC6F6994F}" destId="{DC2D2A5C-6E7F-4CFA-A150-3477087FEF1B}" srcOrd="0" destOrd="0" parTransId="{77B2DE19-84B9-4198-959E-7348E1756E76}" sibTransId="{52DEB8F3-5E39-493D-A5EC-9300FE70938D}"/>
    <dgm:cxn modelId="{089C66F9-570C-48AB-94DA-BE6C3DC3C4E9}" srcId="{C2B6539B-1294-4BF9-8AD1-0912026EA9AB}" destId="{48B9647C-8738-4D5D-9881-DE8E30E2F6A2}" srcOrd="2" destOrd="0" parTransId="{F43C32CC-8978-4DD3-96CF-8C7436AD12DE}" sibTransId="{72BEF844-60B3-42FB-8669-5A235241B0AC}"/>
    <dgm:cxn modelId="{883583F9-0085-4883-B5BF-5CA775DCB6F8}" srcId="{DBE5DC62-343E-444B-B31F-7B9F88A6336F}" destId="{D4FFCB53-D169-4465-8A46-02661B5F41A3}" srcOrd="0" destOrd="0" parTransId="{17E0BD37-B6F5-4167-A72C-2A5475F7AA89}" sibTransId="{91D3C2B2-4E57-451E-9764-74D582DA6736}"/>
    <dgm:cxn modelId="{080FCFD5-41C3-4F5D-8770-F166027330D6}" type="presParOf" srcId="{4F472E88-04BD-4F66-B189-78A1D0EF374D}" destId="{CD189413-1816-4BA8-93E2-B51BD742F2CF}" srcOrd="0" destOrd="0" presId="urn:microsoft.com/office/officeart/2005/8/layout/chevron1"/>
    <dgm:cxn modelId="{2C43A1E7-D0A6-4BD2-BFEC-70AB2DFD6DC6}" type="presParOf" srcId="{CD189413-1816-4BA8-93E2-B51BD742F2CF}" destId="{9B241130-4AB2-4F5C-B529-8F04D58F5E79}" srcOrd="0" destOrd="0" presId="urn:microsoft.com/office/officeart/2005/8/layout/chevron1"/>
    <dgm:cxn modelId="{BC6630CB-B8EE-4641-BF23-98363BF33253}" type="presParOf" srcId="{CD189413-1816-4BA8-93E2-B51BD742F2CF}" destId="{220282C4-B6BF-420A-847D-D7225A02C34A}" srcOrd="1" destOrd="0" presId="urn:microsoft.com/office/officeart/2005/8/layout/chevron1"/>
    <dgm:cxn modelId="{D862C3C1-27FB-41CC-9D06-419992C19F40}" type="presParOf" srcId="{4F472E88-04BD-4F66-B189-78A1D0EF374D}" destId="{4C943964-A9F0-4AD2-9C31-439696A5EA13}" srcOrd="1" destOrd="0" presId="urn:microsoft.com/office/officeart/2005/8/layout/chevron1"/>
    <dgm:cxn modelId="{DA9306DD-1010-4C74-9509-4A72EFEF8E6F}" type="presParOf" srcId="{4F472E88-04BD-4F66-B189-78A1D0EF374D}" destId="{F186B074-E244-4FE8-90D3-C58BAE6D0B14}" srcOrd="2" destOrd="0" presId="urn:microsoft.com/office/officeart/2005/8/layout/chevron1"/>
    <dgm:cxn modelId="{816494E2-9D81-4577-99D5-7A7A2EF1DB17}" type="presParOf" srcId="{F186B074-E244-4FE8-90D3-C58BAE6D0B14}" destId="{83EAA5EE-A844-493A-946E-3EB840FC31AC}" srcOrd="0" destOrd="0" presId="urn:microsoft.com/office/officeart/2005/8/layout/chevron1"/>
    <dgm:cxn modelId="{571BA86B-C3B6-45C4-8239-4965A6B8F59D}" type="presParOf" srcId="{F186B074-E244-4FE8-90D3-C58BAE6D0B14}" destId="{EF9B32D6-6791-4130-882E-C9DA46A31962}" srcOrd="1" destOrd="0" presId="urn:microsoft.com/office/officeart/2005/8/layout/chevron1"/>
    <dgm:cxn modelId="{9E812802-470F-4DA1-9CC1-25D8A3464D98}" type="presParOf" srcId="{4F472E88-04BD-4F66-B189-78A1D0EF374D}" destId="{A2755BEA-DFCD-4F87-8D42-0EBD678EF99C}" srcOrd="3" destOrd="0" presId="urn:microsoft.com/office/officeart/2005/8/layout/chevron1"/>
    <dgm:cxn modelId="{919D4297-C7C4-4EE5-B743-02D853A03CFA}" type="presParOf" srcId="{4F472E88-04BD-4F66-B189-78A1D0EF374D}" destId="{75C3975D-6B70-41E7-B942-38EE8CDFF363}" srcOrd="4" destOrd="0" presId="urn:microsoft.com/office/officeart/2005/8/layout/chevron1"/>
    <dgm:cxn modelId="{9E96FE1F-619F-42C1-B646-FAEB4540FDC5}" type="presParOf" srcId="{75C3975D-6B70-41E7-B942-38EE8CDFF363}" destId="{E560B128-13F4-4206-9152-D97076EA646E}" srcOrd="0" destOrd="0" presId="urn:microsoft.com/office/officeart/2005/8/layout/chevron1"/>
    <dgm:cxn modelId="{C1EF4E94-7539-4F63-B98B-FDEF0233A84A}" type="presParOf" srcId="{75C3975D-6B70-41E7-B942-38EE8CDFF363}" destId="{F0C5A82F-0633-4698-B982-8BCE21188FE9}" srcOrd="1" destOrd="0" presId="urn:microsoft.com/office/officeart/2005/8/layout/chevron1"/>
    <dgm:cxn modelId="{CB2C9230-E628-4F49-8F4E-C8FA3F138BA5}" type="presParOf" srcId="{4F472E88-04BD-4F66-B189-78A1D0EF374D}" destId="{F28CBE99-D48E-4AAA-A035-721812135118}" srcOrd="5" destOrd="0" presId="urn:microsoft.com/office/officeart/2005/8/layout/chevron1"/>
    <dgm:cxn modelId="{CC841663-B60E-46E5-9E11-90B44EDCF12A}" type="presParOf" srcId="{4F472E88-04BD-4F66-B189-78A1D0EF374D}" destId="{4243F51F-C457-49F0-A8D9-9EFD4035BD37}" srcOrd="6" destOrd="0" presId="urn:microsoft.com/office/officeart/2005/8/layout/chevron1"/>
    <dgm:cxn modelId="{D8F85403-2F5C-4796-92B9-5AD97F28CAFD}" type="presParOf" srcId="{4243F51F-C457-49F0-A8D9-9EFD4035BD37}" destId="{9DCA534F-5280-4428-B56D-330FECFBFE00}" srcOrd="0" destOrd="0" presId="urn:microsoft.com/office/officeart/2005/8/layout/chevron1"/>
    <dgm:cxn modelId="{941E2A7D-488E-4AF1-B310-D7B18A8C16C4}" type="presParOf" srcId="{4243F51F-C457-49F0-A8D9-9EFD4035BD37}" destId="{8CD75326-38EE-437F-9B40-F25DCA023FB1}" srcOrd="1" destOrd="0" presId="urn:microsoft.com/office/officeart/2005/8/layout/chevron1"/>
    <dgm:cxn modelId="{D5B39E0F-FE18-4E7C-AE69-4D93312B1E80}" type="presParOf" srcId="{4F472E88-04BD-4F66-B189-78A1D0EF374D}" destId="{51B47EEC-99A7-4B09-AC23-F838E25BE8DD}" srcOrd="7" destOrd="0" presId="urn:microsoft.com/office/officeart/2005/8/layout/chevron1"/>
    <dgm:cxn modelId="{B36ED220-E4DA-49A3-88D1-D527F539A889}" type="presParOf" srcId="{4F472E88-04BD-4F66-B189-78A1D0EF374D}" destId="{3ED8AE32-F8A0-404B-A993-15DBC488D844}" srcOrd="8" destOrd="0" presId="urn:microsoft.com/office/officeart/2005/8/layout/chevron1"/>
    <dgm:cxn modelId="{671C3B05-0F05-4615-95E6-B35E8D826A47}" type="presParOf" srcId="{3ED8AE32-F8A0-404B-A993-15DBC488D844}" destId="{B7EAEB84-AE43-455D-9B67-07C140121D15}" srcOrd="0" destOrd="0" presId="urn:microsoft.com/office/officeart/2005/8/layout/chevron1"/>
    <dgm:cxn modelId="{0747FB60-D164-44F6-B329-551D27C98E5C}" type="presParOf" srcId="{3ED8AE32-F8A0-404B-A993-15DBC488D844}" destId="{F1D0D007-8D68-48DA-A1FF-4EFAF903BD8B}" srcOrd="1" destOrd="0" presId="urn:microsoft.com/office/officeart/2005/8/layout/chevron1"/>
    <dgm:cxn modelId="{09269976-A768-469C-BBFA-1B031967B2AF}" type="presParOf" srcId="{4F472E88-04BD-4F66-B189-78A1D0EF374D}" destId="{871A017A-9289-4240-8B84-E3638F3ECE91}" srcOrd="9" destOrd="0" presId="urn:microsoft.com/office/officeart/2005/8/layout/chevron1"/>
    <dgm:cxn modelId="{E158F95D-C5D9-4481-9AB0-D88D497FFBB9}" type="presParOf" srcId="{4F472E88-04BD-4F66-B189-78A1D0EF374D}" destId="{2428A28C-EB54-4EA7-AC57-38747BF0BF06}" srcOrd="10" destOrd="0" presId="urn:microsoft.com/office/officeart/2005/8/layout/chevron1"/>
    <dgm:cxn modelId="{BDA2E5E0-199D-49A8-8E35-A97D6CBD2285}" type="presParOf" srcId="{2428A28C-EB54-4EA7-AC57-38747BF0BF06}" destId="{696E590A-7A11-4EAD-9A05-8F8F6CEF518D}" srcOrd="0" destOrd="0" presId="urn:microsoft.com/office/officeart/2005/8/layout/chevron1"/>
    <dgm:cxn modelId="{9DCCB782-6F87-4BD5-86D3-F08D4C473031}" type="presParOf" srcId="{2428A28C-EB54-4EA7-AC57-38747BF0BF06}" destId="{1D026F20-DD79-44C2-8F94-93F018815D34}"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Metrics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0362B2B-F557-4551-B936-17026E3C6C9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5EC8F75-2E18-4176-A1A6-90230A04BEE5}">
      <dgm:prSet/>
      <dgm:spPr/>
      <dgm:t>
        <a:bodyPr/>
        <a:lstStyle/>
        <a:p>
          <a:pPr>
            <a:lnSpc>
              <a:spcPct val="100000"/>
            </a:lnSpc>
            <a:defRPr b="1"/>
          </a:pPr>
          <a:r>
            <a:rPr lang="en-US" b="0" i="0" dirty="0"/>
            <a:t>Key Parameters:</a:t>
          </a:r>
          <a:endParaRPr lang="en-US" dirty="0"/>
        </a:p>
      </dgm:t>
    </dgm:pt>
    <dgm:pt modelId="{63B68674-2200-4834-8C95-F2CD0BA53901}" type="parTrans" cxnId="{EB5467C2-42E8-4B73-A1EA-819D7EA70249}">
      <dgm:prSet/>
      <dgm:spPr/>
      <dgm:t>
        <a:bodyPr/>
        <a:lstStyle/>
        <a:p>
          <a:endParaRPr lang="en-US"/>
        </a:p>
      </dgm:t>
    </dgm:pt>
    <dgm:pt modelId="{8804166F-639E-4650-B18B-DA448279A4C9}" type="sibTrans" cxnId="{EB5467C2-42E8-4B73-A1EA-819D7EA70249}">
      <dgm:prSet/>
      <dgm:spPr/>
      <dgm:t>
        <a:bodyPr/>
        <a:lstStyle/>
        <a:p>
          <a:endParaRPr lang="en-US"/>
        </a:p>
      </dgm:t>
    </dgm:pt>
    <dgm:pt modelId="{C189B6D8-D7D3-41F4-8095-9082AD3A2131}">
      <dgm:prSet/>
      <dgm:spPr/>
      <dgm:t>
        <a:bodyPr/>
        <a:lstStyle/>
        <a:p>
          <a:pPr>
            <a:lnSpc>
              <a:spcPct val="100000"/>
            </a:lnSpc>
          </a:pPr>
          <a:endParaRPr lang="en-US" dirty="0"/>
        </a:p>
      </dgm:t>
    </dgm:pt>
    <dgm:pt modelId="{A8788BE9-F416-41DF-BD0E-89DB3D5B4157}" type="parTrans" cxnId="{792BA98C-4601-4C2C-985A-01D2BA231A46}">
      <dgm:prSet/>
      <dgm:spPr/>
      <dgm:t>
        <a:bodyPr/>
        <a:lstStyle/>
        <a:p>
          <a:endParaRPr lang="en-US"/>
        </a:p>
      </dgm:t>
    </dgm:pt>
    <dgm:pt modelId="{DC43B38B-B77F-4929-BA08-5DF85CCB581B}" type="sibTrans" cxnId="{792BA98C-4601-4C2C-985A-01D2BA231A46}">
      <dgm:prSet/>
      <dgm:spPr/>
      <dgm:t>
        <a:bodyPr/>
        <a:lstStyle/>
        <a:p>
          <a:endParaRPr lang="en-US"/>
        </a:p>
      </dgm:t>
    </dgm:pt>
    <dgm:pt modelId="{EC633851-1A88-4316-9281-CC6C7CAA995B}" type="pres">
      <dgm:prSet presAssocID="{00362B2B-F557-4551-B936-17026E3C6C9C}" presName="root" presStyleCnt="0">
        <dgm:presLayoutVars>
          <dgm:dir/>
          <dgm:resizeHandles val="exact"/>
        </dgm:presLayoutVars>
      </dgm:prSet>
      <dgm:spPr/>
    </dgm:pt>
    <dgm:pt modelId="{66D02D84-DBDF-4649-8D9D-1FD4655D6F1C}" type="pres">
      <dgm:prSet presAssocID="{D5EC8F75-2E18-4176-A1A6-90230A04BEE5}" presName="compNode" presStyleCnt="0"/>
      <dgm:spPr/>
    </dgm:pt>
    <dgm:pt modelId="{56B81232-50E8-497C-8A1E-C7BBC660504A}" type="pres">
      <dgm:prSet presAssocID="{D5EC8F75-2E18-4176-A1A6-90230A04BEE5}"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me"/>
        </a:ext>
      </dgm:extLst>
    </dgm:pt>
    <dgm:pt modelId="{FF9DCB72-E675-4459-8425-E92D5609EF05}" type="pres">
      <dgm:prSet presAssocID="{D5EC8F75-2E18-4176-A1A6-90230A04BEE5}" presName="iconSpace" presStyleCnt="0"/>
      <dgm:spPr/>
    </dgm:pt>
    <dgm:pt modelId="{89AD6FF4-4EB0-41CD-A47C-5277983A0113}" type="pres">
      <dgm:prSet presAssocID="{D5EC8F75-2E18-4176-A1A6-90230A04BEE5}" presName="parTx" presStyleLbl="revTx" presStyleIdx="0" presStyleCnt="2">
        <dgm:presLayoutVars>
          <dgm:chMax val="0"/>
          <dgm:chPref val="0"/>
        </dgm:presLayoutVars>
      </dgm:prSet>
      <dgm:spPr/>
    </dgm:pt>
    <dgm:pt modelId="{C41A4223-3DFB-4CCE-91A0-211381DC33FA}" type="pres">
      <dgm:prSet presAssocID="{D5EC8F75-2E18-4176-A1A6-90230A04BEE5}" presName="txSpace" presStyleCnt="0"/>
      <dgm:spPr/>
    </dgm:pt>
    <dgm:pt modelId="{39E73627-0A72-4898-B279-281ADC9E3D74}" type="pres">
      <dgm:prSet presAssocID="{D5EC8F75-2E18-4176-A1A6-90230A04BEE5}" presName="desTx" presStyleLbl="revTx" presStyleIdx="1" presStyleCnt="2" custScaleX="138183" custScaleY="2000000" custLinFactNeighborX="-7292" custLinFactNeighborY="19934">
        <dgm:presLayoutVars/>
      </dgm:prSet>
      <dgm:spPr/>
    </dgm:pt>
  </dgm:ptLst>
  <dgm:cxnLst>
    <dgm:cxn modelId="{5852086C-A20E-4497-9E3C-D2CD16394F07}" type="presOf" srcId="{D5EC8F75-2E18-4176-A1A6-90230A04BEE5}" destId="{89AD6FF4-4EB0-41CD-A47C-5277983A0113}" srcOrd="0" destOrd="0" presId="urn:microsoft.com/office/officeart/2018/2/layout/IconLabelDescriptionList"/>
    <dgm:cxn modelId="{A95BAD54-39DA-4D70-99A5-32B5B80D0376}" type="presOf" srcId="{C189B6D8-D7D3-41F4-8095-9082AD3A2131}" destId="{39E73627-0A72-4898-B279-281ADC9E3D74}" srcOrd="0" destOrd="0" presId="urn:microsoft.com/office/officeart/2018/2/layout/IconLabelDescriptionList"/>
    <dgm:cxn modelId="{792BA98C-4601-4C2C-985A-01D2BA231A46}" srcId="{D5EC8F75-2E18-4176-A1A6-90230A04BEE5}" destId="{C189B6D8-D7D3-41F4-8095-9082AD3A2131}" srcOrd="0" destOrd="0" parTransId="{A8788BE9-F416-41DF-BD0E-89DB3D5B4157}" sibTransId="{DC43B38B-B77F-4929-BA08-5DF85CCB581B}"/>
    <dgm:cxn modelId="{CD89B4A3-EE03-4B5E-AC81-CD3A99D8CC46}" type="presOf" srcId="{00362B2B-F557-4551-B936-17026E3C6C9C}" destId="{EC633851-1A88-4316-9281-CC6C7CAA995B}" srcOrd="0" destOrd="0" presId="urn:microsoft.com/office/officeart/2018/2/layout/IconLabelDescriptionList"/>
    <dgm:cxn modelId="{EB5467C2-42E8-4B73-A1EA-819D7EA70249}" srcId="{00362B2B-F557-4551-B936-17026E3C6C9C}" destId="{D5EC8F75-2E18-4176-A1A6-90230A04BEE5}" srcOrd="0" destOrd="0" parTransId="{63B68674-2200-4834-8C95-F2CD0BA53901}" sibTransId="{8804166F-639E-4650-B18B-DA448279A4C9}"/>
    <dgm:cxn modelId="{37E6ED1F-9E86-480D-A3D0-11BDD2CD9499}" type="presParOf" srcId="{EC633851-1A88-4316-9281-CC6C7CAA995B}" destId="{66D02D84-DBDF-4649-8D9D-1FD4655D6F1C}" srcOrd="0" destOrd="0" presId="urn:microsoft.com/office/officeart/2018/2/layout/IconLabelDescriptionList"/>
    <dgm:cxn modelId="{ECB8FE53-C4F7-4420-A586-EF2F274686D6}" type="presParOf" srcId="{66D02D84-DBDF-4649-8D9D-1FD4655D6F1C}" destId="{56B81232-50E8-497C-8A1E-C7BBC660504A}" srcOrd="0" destOrd="0" presId="urn:microsoft.com/office/officeart/2018/2/layout/IconLabelDescriptionList"/>
    <dgm:cxn modelId="{B335B4AC-1478-4238-A294-4DDB8C2A1A3F}" type="presParOf" srcId="{66D02D84-DBDF-4649-8D9D-1FD4655D6F1C}" destId="{FF9DCB72-E675-4459-8425-E92D5609EF05}" srcOrd="1" destOrd="0" presId="urn:microsoft.com/office/officeart/2018/2/layout/IconLabelDescriptionList"/>
    <dgm:cxn modelId="{74070B4A-60C7-492D-ABA4-4EDFEB190F63}" type="presParOf" srcId="{66D02D84-DBDF-4649-8D9D-1FD4655D6F1C}" destId="{89AD6FF4-4EB0-41CD-A47C-5277983A0113}" srcOrd="2" destOrd="0" presId="urn:microsoft.com/office/officeart/2018/2/layout/IconLabelDescriptionList"/>
    <dgm:cxn modelId="{3F014999-4498-494B-B69D-D6F2C554789E}" type="presParOf" srcId="{66D02D84-DBDF-4649-8D9D-1FD4655D6F1C}" destId="{C41A4223-3DFB-4CCE-91A0-211381DC33FA}" srcOrd="3" destOrd="0" presId="urn:microsoft.com/office/officeart/2018/2/layout/IconLabelDescriptionList"/>
    <dgm:cxn modelId="{A3EC9EB0-CA74-48B6-A6AD-951B4C7A6844}" type="presParOf" srcId="{66D02D84-DBDF-4649-8D9D-1FD4655D6F1C}" destId="{39E73627-0A72-4898-B279-281ADC9E3D7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D152-EDEC-4BC9-A3B4-085B581A4AE2}">
      <dsp:nvSpPr>
        <dsp:cNvPr id="0" name=""/>
        <dsp:cNvSpPr/>
      </dsp:nvSpPr>
      <dsp:spPr>
        <a:xfrm>
          <a:off x="782"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D4E31-DF93-4FA1-8240-1C65A66FE553}">
      <dsp:nvSpPr>
        <dsp:cNvPr id="0" name=""/>
        <dsp:cNvSpPr/>
      </dsp:nvSpPr>
      <dsp:spPr>
        <a:xfrm>
          <a:off x="306122"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How accurately can we predict housing prices using machine learning models based on property features and market conditions</a:t>
          </a:r>
          <a:r>
            <a:rPr lang="en-US" sz="1800" b="1" kern="1200"/>
            <a:t>.</a:t>
          </a:r>
          <a:endParaRPr lang="en-US" sz="1800" kern="1200"/>
        </a:p>
      </dsp:txBody>
      <dsp:txXfrm>
        <a:off x="357232" y="1285488"/>
        <a:ext cx="2645837" cy="1642796"/>
      </dsp:txXfrm>
    </dsp:sp>
    <dsp:sp modelId="{5693BD13-B027-4402-9343-2F8BA0E19297}">
      <dsp:nvSpPr>
        <dsp:cNvPr id="0" name=""/>
        <dsp:cNvSpPr/>
      </dsp:nvSpPr>
      <dsp:spPr>
        <a:xfrm>
          <a:off x="3359519" y="944305"/>
          <a:ext cx="2748057" cy="17450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DA04AB-0CD9-478E-9B7E-710F8DB187C6}">
      <dsp:nvSpPr>
        <dsp:cNvPr id="0" name=""/>
        <dsp:cNvSpPr/>
      </dsp:nvSpPr>
      <dsp:spPr>
        <a:xfrm>
          <a:off x="3664859" y="1234378"/>
          <a:ext cx="2748057" cy="174501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a:t>Identify most important features affecting price?</a:t>
          </a:r>
          <a:endParaRPr lang="en-US" sz="1800" kern="1200"/>
        </a:p>
      </dsp:txBody>
      <dsp:txXfrm>
        <a:off x="3715969" y="1285488"/>
        <a:ext cx="2645837" cy="164279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A3347-47F0-4CDC-AD9F-E8AA5C363DD6}">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38F18D-3A7A-431E-83F4-D0ADB1D9724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7DDAF2-3A6A-45EC-97C5-88C030D7F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XGBoost has best RMSE on Train dataset. </a:t>
          </a:r>
          <a:endParaRPr lang="en-US" sz="1400" kern="1200"/>
        </a:p>
      </dsp:txBody>
      <dsp:txXfrm>
        <a:off x="93445" y="3018902"/>
        <a:ext cx="3206250" cy="720000"/>
      </dsp:txXfrm>
    </dsp:sp>
    <dsp:sp modelId="{7A2FB7C8-AD6D-4570-BF29-E5C6CF19D5D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579B5-8E50-4875-A361-18D25CC5F7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C4D736-D456-4DD8-9937-0C102160F313}">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LASSO - AR Model performed better with best RMSE on Test Dataset </a:t>
          </a:r>
          <a:endParaRPr lang="en-US" sz="1400" kern="1200"/>
        </a:p>
      </dsp:txBody>
      <dsp:txXfrm>
        <a:off x="3860789" y="3018902"/>
        <a:ext cx="3206250" cy="720000"/>
      </dsp:txXfrm>
    </dsp:sp>
    <dsp:sp modelId="{D967C888-458A-4E60-BCE7-B5C571D2A4FC}">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6D6A02-E1DE-4715-B02D-5D41FD7D57A8}">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1DE208-7432-4568-80E6-E05F7721866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b="0" i="0" kern="1200"/>
            <a:t>Conclude LASSO with Auto regressive model performed better  all models.</a:t>
          </a:r>
          <a:endParaRPr lang="en-US" sz="1400" kern="1200"/>
        </a:p>
      </dsp:txBody>
      <dsp:txXfrm>
        <a:off x="7628133" y="3018902"/>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D65770-1923-4A1D-9A47-0B50C3C74073}">
      <dsp:nvSpPr>
        <dsp:cNvPr id="0" name=""/>
        <dsp:cNvSpPr/>
      </dsp:nvSpPr>
      <dsp:spPr>
        <a:xfrm>
          <a:off x="228846" y="1437"/>
          <a:ext cx="2462591" cy="147755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Data Cleaning &amp; Preprocessed</a:t>
          </a:r>
          <a:r>
            <a:rPr lang="en-US" sz="1000" b="0" i="0" kern="1200" dirty="0"/>
            <a:t>:</a:t>
          </a:r>
          <a:endParaRPr lang="en-US" sz="1000" kern="1200" dirty="0"/>
        </a:p>
      </dsp:txBody>
      <dsp:txXfrm>
        <a:off x="272122" y="44713"/>
        <a:ext cx="2376039" cy="1391002"/>
      </dsp:txXfrm>
    </dsp:sp>
    <dsp:sp modelId="{FBD071A6-84B1-4878-AD30-B90194E5A840}">
      <dsp:nvSpPr>
        <dsp:cNvPr id="0" name=""/>
        <dsp:cNvSpPr/>
      </dsp:nvSpPr>
      <dsp:spPr>
        <a:xfrm>
          <a:off x="2908146" y="434853"/>
          <a:ext cx="522069" cy="61072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2908146" y="556997"/>
        <a:ext cx="365448" cy="366434"/>
      </dsp:txXfrm>
    </dsp:sp>
    <dsp:sp modelId="{4C397B3D-94CC-4D0F-A98B-2E834E7A5686}">
      <dsp:nvSpPr>
        <dsp:cNvPr id="0" name=""/>
        <dsp:cNvSpPr/>
      </dsp:nvSpPr>
      <dsp:spPr>
        <a:xfrm>
          <a:off x="3676474" y="1437"/>
          <a:ext cx="2462591" cy="147755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Time Series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defRPr cap="all"/>
          </a:pPr>
          <a:r>
            <a:rPr lang="en-US" sz="1000" b="1" i="0" kern="1200" dirty="0"/>
            <a:t>ARIMA</a:t>
          </a:r>
          <a:br>
            <a:rPr lang="en-US" sz="1000" b="1" i="0" kern="1200" dirty="0"/>
          </a:br>
          <a:r>
            <a:rPr lang="en-US" sz="1000" b="1" i="0" kern="1200" dirty="0"/>
            <a:t>SARIMA</a:t>
          </a:r>
        </a:p>
        <a:p>
          <a:pPr marL="0" lvl="0" indent="0" algn="ctr" defTabSz="444500">
            <a:lnSpc>
              <a:spcPct val="90000"/>
            </a:lnSpc>
            <a:spcBef>
              <a:spcPct val="0"/>
            </a:spcBef>
            <a:spcAft>
              <a:spcPct val="35000"/>
            </a:spcAft>
            <a:buNone/>
            <a:defRPr cap="all"/>
          </a:pPr>
          <a:r>
            <a:rPr lang="en-US" sz="1000" b="1" i="0" kern="1200" dirty="0"/>
            <a:t>PROPHET</a:t>
          </a:r>
        </a:p>
        <a:p>
          <a:pPr marL="0" lvl="0" indent="0" algn="ctr" defTabSz="444500">
            <a:lnSpc>
              <a:spcPct val="90000"/>
            </a:lnSpc>
            <a:spcBef>
              <a:spcPct val="0"/>
            </a:spcBef>
            <a:spcAft>
              <a:spcPct val="35000"/>
            </a:spcAft>
            <a:buNone/>
            <a:defRPr cap="all"/>
          </a:pPr>
          <a:r>
            <a:rPr lang="en-US" sz="1000" b="1" i="0" kern="1200" dirty="0"/>
            <a:t>LSTM</a:t>
          </a:r>
          <a:endParaRPr lang="en-US" sz="1000" kern="1200" dirty="0"/>
        </a:p>
      </dsp:txBody>
      <dsp:txXfrm>
        <a:off x="3719750" y="44713"/>
        <a:ext cx="2376039" cy="1391002"/>
      </dsp:txXfrm>
    </dsp:sp>
    <dsp:sp modelId="{2FE29A2B-07C1-4B64-AE1D-51FC2265F0A3}">
      <dsp:nvSpPr>
        <dsp:cNvPr id="0" name=""/>
        <dsp:cNvSpPr/>
      </dsp:nvSpPr>
      <dsp:spPr>
        <a:xfrm rot="5400000">
          <a:off x="4646735" y="1651373"/>
          <a:ext cx="522069" cy="610722"/>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4724553" y="1695700"/>
        <a:ext cx="366434" cy="365448"/>
      </dsp:txXfrm>
    </dsp:sp>
    <dsp:sp modelId="{98E2F5EA-9B3E-47F1-A7F1-8AD6F765DE93}">
      <dsp:nvSpPr>
        <dsp:cNvPr id="0" name=""/>
        <dsp:cNvSpPr/>
      </dsp:nvSpPr>
      <dsp:spPr>
        <a:xfrm>
          <a:off x="3676474" y="2464029"/>
          <a:ext cx="2462591" cy="147755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1" i="0" kern="1200" dirty="0"/>
            <a:t>Machine Learning </a:t>
          </a:r>
          <a:r>
            <a:rPr lang="en-US" sz="1000" b="1" i="0" kern="1200" dirty="0" err="1"/>
            <a:t>ModeLs</a:t>
          </a:r>
          <a:r>
            <a:rPr lang="en-US" sz="1000" b="1" i="0" kern="1200" dirty="0"/>
            <a:t>:-</a:t>
          </a:r>
        </a:p>
        <a:p>
          <a:pPr marL="0" lvl="0" indent="0" algn="ctr" defTabSz="444500">
            <a:lnSpc>
              <a:spcPct val="90000"/>
            </a:lnSpc>
            <a:spcBef>
              <a:spcPct val="0"/>
            </a:spcBef>
            <a:spcAft>
              <a:spcPct val="35000"/>
            </a:spcAft>
            <a:buNone/>
          </a:pPr>
          <a:r>
            <a:rPr lang="en-US" sz="1000" kern="1200" dirty="0" err="1"/>
            <a:t>XGBoost</a:t>
          </a:r>
          <a:endParaRPr lang="en-US" sz="1000" kern="1200" dirty="0"/>
        </a:p>
        <a:p>
          <a:pPr marL="0" lvl="0" indent="0" algn="ctr" defTabSz="444500">
            <a:lnSpc>
              <a:spcPct val="90000"/>
            </a:lnSpc>
            <a:spcBef>
              <a:spcPct val="0"/>
            </a:spcBef>
            <a:spcAft>
              <a:spcPct val="35000"/>
            </a:spcAft>
            <a:buNone/>
          </a:pPr>
          <a:r>
            <a:rPr lang="en-US" sz="1000" kern="1200" dirty="0" err="1"/>
            <a:t>XGBoost</a:t>
          </a:r>
          <a:r>
            <a:rPr lang="en-US" sz="1000" kern="1200" dirty="0"/>
            <a:t> + AR</a:t>
          </a:r>
        </a:p>
        <a:p>
          <a:pPr marL="0" lvl="0" indent="0" algn="ctr" defTabSz="444500">
            <a:lnSpc>
              <a:spcPct val="90000"/>
            </a:lnSpc>
            <a:spcBef>
              <a:spcPct val="0"/>
            </a:spcBef>
            <a:spcAft>
              <a:spcPct val="35000"/>
            </a:spcAft>
            <a:buNone/>
          </a:pPr>
          <a:r>
            <a:rPr lang="en-US" sz="1000" kern="1200" dirty="0" err="1"/>
            <a:t>RandomForest</a:t>
          </a:r>
          <a:endParaRPr lang="en-US" sz="1000" kern="1200" dirty="0"/>
        </a:p>
        <a:p>
          <a:pPr marL="0" lvl="0" indent="0" algn="ctr" defTabSz="444500">
            <a:lnSpc>
              <a:spcPct val="90000"/>
            </a:lnSpc>
            <a:spcBef>
              <a:spcPct val="0"/>
            </a:spcBef>
            <a:spcAft>
              <a:spcPct val="35000"/>
            </a:spcAft>
            <a:buNone/>
          </a:pPr>
          <a:r>
            <a:rPr lang="en-US" sz="1000" kern="1200" dirty="0"/>
            <a:t>LGBM</a:t>
          </a:r>
        </a:p>
        <a:p>
          <a:pPr marL="0" lvl="0" indent="0" algn="ctr" defTabSz="444500">
            <a:lnSpc>
              <a:spcPct val="90000"/>
            </a:lnSpc>
            <a:spcBef>
              <a:spcPct val="0"/>
            </a:spcBef>
            <a:spcAft>
              <a:spcPct val="35000"/>
            </a:spcAft>
            <a:buNone/>
          </a:pPr>
          <a:r>
            <a:rPr lang="en-US" sz="1000" kern="1200" dirty="0"/>
            <a:t>LASSO</a:t>
          </a:r>
        </a:p>
        <a:p>
          <a:pPr marL="0" lvl="0" indent="0" algn="ctr" defTabSz="444500">
            <a:lnSpc>
              <a:spcPct val="90000"/>
            </a:lnSpc>
            <a:spcBef>
              <a:spcPct val="0"/>
            </a:spcBef>
            <a:spcAft>
              <a:spcPct val="35000"/>
            </a:spcAft>
            <a:buNone/>
          </a:pPr>
          <a:r>
            <a:rPr lang="en-US" sz="1000" kern="1200" dirty="0"/>
            <a:t>LASSO+AR</a:t>
          </a:r>
        </a:p>
      </dsp:txBody>
      <dsp:txXfrm>
        <a:off x="3719750" y="2507305"/>
        <a:ext cx="2376039" cy="1391002"/>
      </dsp:txXfrm>
    </dsp:sp>
    <dsp:sp modelId="{8929BE00-B9E9-4F9C-B575-449FB7851B95}">
      <dsp:nvSpPr>
        <dsp:cNvPr id="0" name=""/>
        <dsp:cNvSpPr/>
      </dsp:nvSpPr>
      <dsp:spPr>
        <a:xfrm rot="10800000">
          <a:off x="2937697" y="2897445"/>
          <a:ext cx="522069" cy="610722"/>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094318" y="3019589"/>
        <a:ext cx="365448" cy="366434"/>
      </dsp:txXfrm>
    </dsp:sp>
    <dsp:sp modelId="{3E7A082B-2321-4C81-884B-34A0362222B1}">
      <dsp:nvSpPr>
        <dsp:cNvPr id="0" name=""/>
        <dsp:cNvSpPr/>
      </dsp:nvSpPr>
      <dsp:spPr>
        <a:xfrm>
          <a:off x="228846" y="2464029"/>
          <a:ext cx="2462591" cy="1477554"/>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kern="1200" dirty="0"/>
            <a:t>Model chosen as</a:t>
          </a:r>
        </a:p>
        <a:p>
          <a:pPr marL="0" lvl="0" indent="0" algn="ctr" defTabSz="444500">
            <a:lnSpc>
              <a:spcPct val="90000"/>
            </a:lnSpc>
            <a:spcBef>
              <a:spcPct val="0"/>
            </a:spcBef>
            <a:spcAft>
              <a:spcPct val="35000"/>
            </a:spcAft>
            <a:buNone/>
          </a:pPr>
          <a:r>
            <a:rPr lang="en-US" sz="1000" b="0" i="0" kern="1200" dirty="0"/>
            <a:t> LASSO + AR</a:t>
          </a:r>
          <a:endParaRPr lang="en-US" sz="1000" kern="1200" dirty="0"/>
        </a:p>
      </dsp:txBody>
      <dsp:txXfrm>
        <a:off x="272122" y="2507305"/>
        <a:ext cx="2376039" cy="1391002"/>
      </dsp:txXfrm>
    </dsp:sp>
    <dsp:sp modelId="{E1C4722A-0B26-418F-AE11-26E5208F43CD}">
      <dsp:nvSpPr>
        <dsp:cNvPr id="0" name=""/>
        <dsp:cNvSpPr/>
      </dsp:nvSpPr>
      <dsp:spPr>
        <a:xfrm rot="5400000">
          <a:off x="1199107" y="4113965"/>
          <a:ext cx="522069" cy="61072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1276925" y="4158292"/>
        <a:ext cx="366434" cy="365448"/>
      </dsp:txXfrm>
    </dsp:sp>
    <dsp:sp modelId="{B0BABAA4-AFB9-4556-BC55-BD5A3B6B8D5D}">
      <dsp:nvSpPr>
        <dsp:cNvPr id="0" name=""/>
        <dsp:cNvSpPr/>
      </dsp:nvSpPr>
      <dsp:spPr>
        <a:xfrm>
          <a:off x="228846" y="4926620"/>
          <a:ext cx="2462591" cy="14775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defRPr cap="all"/>
          </a:pPr>
          <a:r>
            <a:rPr lang="en-US" sz="1000" b="0" i="0" kern="1200" dirty="0"/>
            <a:t>Machine learning significantly improves housing price predictions compared to traditional methods.</a:t>
          </a:r>
          <a:endParaRPr lang="en-US" sz="1000" kern="1200" dirty="0"/>
        </a:p>
      </dsp:txBody>
      <dsp:txXfrm>
        <a:off x="272122" y="4969896"/>
        <a:ext cx="2376039" cy="1391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EF81-C0D4-47A8-86C9-8B63DEDA9D23}">
      <dsp:nvSpPr>
        <dsp:cNvPr id="0" name=""/>
        <dsp:cNvSpPr/>
      </dsp:nvSpPr>
      <dsp:spPr>
        <a:xfrm>
          <a:off x="0" y="0"/>
          <a:ext cx="8097012" cy="783240"/>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Real-Time Data Integration: Connect to live feeds from Zillow or economic data sources.</a:t>
          </a:r>
        </a:p>
      </dsp:txBody>
      <dsp:txXfrm>
        <a:off x="22940" y="22940"/>
        <a:ext cx="7160195" cy="737360"/>
      </dsp:txXfrm>
    </dsp:sp>
    <dsp:sp modelId="{85264E62-11B4-48D0-81AC-6B2D78254D48}">
      <dsp:nvSpPr>
        <dsp:cNvPr id="0" name=""/>
        <dsp:cNvSpPr/>
      </dsp:nvSpPr>
      <dsp:spPr>
        <a:xfrm>
          <a:off x="604647" y="892024"/>
          <a:ext cx="8097012" cy="783240"/>
        </a:xfrm>
        <a:prstGeom prst="roundRect">
          <a:avLst>
            <a:gd name="adj" fmla="val 10000"/>
          </a:avLst>
        </a:prstGeom>
        <a:solidFill>
          <a:schemeClr val="accent5">
            <a:hueOff val="-3038037"/>
            <a:satOff val="-207"/>
            <a:lumOff val="4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Geospatial Analysis: Add map-based visualizations using GIS tools for deeper insights.</a:t>
          </a:r>
        </a:p>
      </dsp:txBody>
      <dsp:txXfrm>
        <a:off x="627587" y="914964"/>
        <a:ext cx="6937378" cy="737360"/>
      </dsp:txXfrm>
    </dsp:sp>
    <dsp:sp modelId="{CA47ADF3-92FE-43B2-B20C-58C8B793FAED}">
      <dsp:nvSpPr>
        <dsp:cNvPr id="0" name=""/>
        <dsp:cNvSpPr/>
      </dsp:nvSpPr>
      <dsp:spPr>
        <a:xfrm>
          <a:off x="1209293" y="1784048"/>
          <a:ext cx="8097012" cy="783240"/>
        </a:xfrm>
        <a:prstGeom prst="roundRect">
          <a:avLst>
            <a:gd name="adj" fmla="val 10000"/>
          </a:avLst>
        </a:prstGeom>
        <a:solidFill>
          <a:schemeClr val="accent5">
            <a:hueOff val="-6076075"/>
            <a:satOff val="-413"/>
            <a:lumOff val="9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Model Deployment: Package the best model into a dashboard or API for real-time predictions.</a:t>
          </a:r>
        </a:p>
      </dsp:txBody>
      <dsp:txXfrm>
        <a:off x="1232233" y="1806988"/>
        <a:ext cx="6937378" cy="737360"/>
      </dsp:txXfrm>
    </dsp:sp>
    <dsp:sp modelId="{DA6D0E8F-2E9E-4FFC-B20B-E4A9AC80FCCF}">
      <dsp:nvSpPr>
        <dsp:cNvPr id="0" name=""/>
        <dsp:cNvSpPr/>
      </dsp:nvSpPr>
      <dsp:spPr>
        <a:xfrm>
          <a:off x="1813940" y="2676072"/>
          <a:ext cx="8097012" cy="783240"/>
        </a:xfrm>
        <a:prstGeom prst="roundRect">
          <a:avLst>
            <a:gd name="adj" fmla="val 10000"/>
          </a:avLst>
        </a:prstGeom>
        <a:solidFill>
          <a:schemeClr val="accent5">
            <a:hueOff val="-9114112"/>
            <a:satOff val="-62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Macro Factors: Include interest rates, mortgage rates, and inflation data for richer forecasting.</a:t>
          </a:r>
        </a:p>
      </dsp:txBody>
      <dsp:txXfrm>
        <a:off x="1836880" y="2699012"/>
        <a:ext cx="6937378" cy="737360"/>
      </dsp:txXfrm>
    </dsp:sp>
    <dsp:sp modelId="{7F35E684-784B-4D39-837B-74863C7E3BF8}">
      <dsp:nvSpPr>
        <dsp:cNvPr id="0" name=""/>
        <dsp:cNvSpPr/>
      </dsp:nvSpPr>
      <dsp:spPr>
        <a:xfrm>
          <a:off x="2418587" y="3568097"/>
          <a:ext cx="8097012" cy="783240"/>
        </a:xfrm>
        <a:prstGeom prst="roundRect">
          <a:avLst>
            <a:gd name="adj" fmla="val 10000"/>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Multi-model Ensemble: Combine LSTM, XGBoost, and LightGBM for hybrid predictions.</a:t>
          </a:r>
        </a:p>
      </dsp:txBody>
      <dsp:txXfrm>
        <a:off x="2441527" y="3591037"/>
        <a:ext cx="6937378" cy="737360"/>
      </dsp:txXfrm>
    </dsp:sp>
    <dsp:sp modelId="{2267543E-E68A-4796-8180-BD6BDF76F1CB}">
      <dsp:nvSpPr>
        <dsp:cNvPr id="0" name=""/>
        <dsp:cNvSpPr/>
      </dsp:nvSpPr>
      <dsp:spPr>
        <a:xfrm>
          <a:off x="7587905" y="572200"/>
          <a:ext cx="509106" cy="509106"/>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702454" y="572200"/>
        <a:ext cx="280008" cy="383102"/>
      </dsp:txXfrm>
    </dsp:sp>
    <dsp:sp modelId="{FDA41AAD-B8A1-46A5-A3B0-872127A3FEC9}">
      <dsp:nvSpPr>
        <dsp:cNvPr id="0" name=""/>
        <dsp:cNvSpPr/>
      </dsp:nvSpPr>
      <dsp:spPr>
        <a:xfrm>
          <a:off x="8192552" y="1464225"/>
          <a:ext cx="509106" cy="509106"/>
        </a:xfrm>
        <a:prstGeom prst="downArrow">
          <a:avLst>
            <a:gd name="adj1" fmla="val 55000"/>
            <a:gd name="adj2" fmla="val 45000"/>
          </a:avLst>
        </a:prstGeom>
        <a:solidFill>
          <a:schemeClr val="accent5">
            <a:tint val="40000"/>
            <a:alpha val="90000"/>
            <a:hueOff val="-3981555"/>
            <a:satOff val="889"/>
            <a:lumOff val="134"/>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7101" y="1464225"/>
        <a:ext cx="280008" cy="383102"/>
      </dsp:txXfrm>
    </dsp:sp>
    <dsp:sp modelId="{5B66C06D-70B4-4127-ABD3-0E17E3911279}">
      <dsp:nvSpPr>
        <dsp:cNvPr id="0" name=""/>
        <dsp:cNvSpPr/>
      </dsp:nvSpPr>
      <dsp:spPr>
        <a:xfrm>
          <a:off x="8797199" y="2343195"/>
          <a:ext cx="509106" cy="509106"/>
        </a:xfrm>
        <a:prstGeom prst="downArrow">
          <a:avLst>
            <a:gd name="adj1" fmla="val 55000"/>
            <a:gd name="adj2" fmla="val 45000"/>
          </a:avLst>
        </a:prstGeom>
        <a:solidFill>
          <a:schemeClr val="accent5">
            <a:tint val="40000"/>
            <a:alpha val="90000"/>
            <a:hueOff val="-7963110"/>
            <a:satOff val="1778"/>
            <a:lumOff val="267"/>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11748" y="2343195"/>
        <a:ext cx="280008" cy="383102"/>
      </dsp:txXfrm>
    </dsp:sp>
    <dsp:sp modelId="{5168DDB2-3E32-4D00-9F30-4F99A51B50DE}">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11944666"/>
            <a:satOff val="2667"/>
            <a:lumOff val="401"/>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9516395" y="3243922"/>
        <a:ext cx="280008" cy="38310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BD680-6610-417F-A15F-BCD3E234D04F}">
      <dsp:nvSpPr>
        <dsp:cNvPr id="0" name=""/>
        <dsp:cNvSpPr/>
      </dsp:nvSpPr>
      <dsp:spPr>
        <a:xfrm>
          <a:off x="0" y="369908"/>
          <a:ext cx="10515600" cy="1940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16127" tIns="458216" rIns="816127" bIns="156464" numCol="1" spcCol="1270" anchor="t" anchorCtr="0">
          <a:noAutofit/>
        </a:bodyPr>
        <a:lstStyle/>
        <a:p>
          <a:pPr marL="228600" lvl="1" indent="-228600" algn="l" defTabSz="977900">
            <a:lnSpc>
              <a:spcPct val="90000"/>
            </a:lnSpc>
            <a:spcBef>
              <a:spcPct val="0"/>
            </a:spcBef>
            <a:spcAft>
              <a:spcPct val="15000"/>
            </a:spcAft>
            <a:buChar char="•"/>
          </a:pPr>
          <a:r>
            <a:rPr lang="en-US" sz="2200" b="0" i="0" kern="1200"/>
            <a:t>Zillow Home Value Index (ZHVI)</a:t>
          </a:r>
          <a:endParaRPr lang="en-US" sz="2200" kern="1200"/>
        </a:p>
        <a:p>
          <a:pPr marL="228600" lvl="1" indent="-228600" algn="l" defTabSz="977900">
            <a:lnSpc>
              <a:spcPct val="90000"/>
            </a:lnSpc>
            <a:spcBef>
              <a:spcPct val="0"/>
            </a:spcBef>
            <a:spcAft>
              <a:spcPct val="15000"/>
            </a:spcAft>
            <a:buChar char="•"/>
          </a:pPr>
          <a:r>
            <a:rPr lang="en-US" sz="2200" b="0" i="0" kern="1200"/>
            <a:t>Zillow Home Value Forecast (ZHVF)</a:t>
          </a:r>
          <a:endParaRPr lang="en-US" sz="2200" kern="1200"/>
        </a:p>
        <a:p>
          <a:pPr marL="228600" lvl="1" indent="-228600" algn="l" defTabSz="977900">
            <a:lnSpc>
              <a:spcPct val="90000"/>
            </a:lnSpc>
            <a:spcBef>
              <a:spcPct val="0"/>
            </a:spcBef>
            <a:spcAft>
              <a:spcPct val="15000"/>
            </a:spcAft>
            <a:buChar char="•"/>
          </a:pPr>
          <a:r>
            <a:rPr lang="en-US" sz="2200" b="0" i="0" kern="1200"/>
            <a:t>USA State map</a:t>
          </a:r>
          <a:endParaRPr lang="en-US" sz="2200" kern="1200"/>
        </a:p>
        <a:p>
          <a:pPr marL="228600" lvl="1" indent="-228600" algn="l" defTabSz="977900">
            <a:lnSpc>
              <a:spcPct val="90000"/>
            </a:lnSpc>
            <a:spcBef>
              <a:spcPct val="0"/>
            </a:spcBef>
            <a:spcAft>
              <a:spcPct val="15000"/>
            </a:spcAft>
            <a:buChar char="•"/>
          </a:pPr>
          <a:r>
            <a:rPr lang="en-US" sz="2200" b="0" i="0" kern="1200"/>
            <a:t>City Latitude and Longitude.</a:t>
          </a:r>
          <a:endParaRPr lang="en-US" sz="2200" kern="1200"/>
        </a:p>
      </dsp:txBody>
      <dsp:txXfrm>
        <a:off x="0" y="369908"/>
        <a:ext cx="10515600" cy="1940400"/>
      </dsp:txXfrm>
    </dsp:sp>
    <dsp:sp modelId="{BAA4DEE0-97F5-44AA-A6D1-5095944FE510}">
      <dsp:nvSpPr>
        <dsp:cNvPr id="0" name=""/>
        <dsp:cNvSpPr/>
      </dsp:nvSpPr>
      <dsp:spPr>
        <a:xfrm>
          <a:off x="525780" y="45188"/>
          <a:ext cx="7360920"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a:t>Housing Data - Zillow Research</a:t>
          </a:r>
          <a:endParaRPr lang="en-US" sz="2200" kern="1200"/>
        </a:p>
      </dsp:txBody>
      <dsp:txXfrm>
        <a:off x="557483" y="76891"/>
        <a:ext cx="7297514" cy="586034"/>
      </dsp:txXfrm>
    </dsp:sp>
    <dsp:sp modelId="{2BFFF7EB-0B20-449A-B3F2-4A9E629E709E}">
      <dsp:nvSpPr>
        <dsp:cNvPr id="0" name=""/>
        <dsp:cNvSpPr/>
      </dsp:nvSpPr>
      <dsp:spPr>
        <a:xfrm>
          <a:off x="0" y="2753829"/>
          <a:ext cx="10515600" cy="554400"/>
        </a:xfrm>
        <a:prstGeom prst="rect">
          <a:avLst/>
        </a:prstGeom>
        <a:solidFill>
          <a:schemeClr val="lt1">
            <a:alpha val="90000"/>
            <a:hueOff val="0"/>
            <a:satOff val="0"/>
            <a:lumOff val="0"/>
            <a:alphaOff val="0"/>
          </a:schemeClr>
        </a:solidFill>
        <a:ln w="25400" cap="flat" cmpd="sng" algn="ctr">
          <a:solidFill>
            <a:schemeClr val="accent2">
              <a:hueOff val="3221807"/>
              <a:satOff val="-9246"/>
              <a:lumOff val="-14805"/>
              <a:alphaOff val="0"/>
            </a:schemeClr>
          </a:solidFill>
          <a:prstDash val="solid"/>
        </a:ln>
        <a:effectLst/>
      </dsp:spPr>
      <dsp:style>
        <a:lnRef idx="2">
          <a:scrgbClr r="0" g="0" b="0"/>
        </a:lnRef>
        <a:fillRef idx="1">
          <a:scrgbClr r="0" g="0" b="0"/>
        </a:fillRef>
        <a:effectRef idx="0">
          <a:scrgbClr r="0" g="0" b="0"/>
        </a:effectRef>
        <a:fontRef idx="minor"/>
      </dsp:style>
    </dsp:sp>
    <dsp:sp modelId="{7F16C99F-8D3E-4F74-B858-0AB8241032E4}">
      <dsp:nvSpPr>
        <dsp:cNvPr id="0" name=""/>
        <dsp:cNvSpPr/>
      </dsp:nvSpPr>
      <dsp:spPr>
        <a:xfrm>
          <a:off x="525780" y="2429108"/>
          <a:ext cx="7360920" cy="649440"/>
        </a:xfrm>
        <a:prstGeom prst="roundRect">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Bureau of Economic Analysis – https://www.bea.gov/</a:t>
          </a:r>
          <a:endParaRPr lang="en-US" sz="2200" kern="1200" dirty="0"/>
        </a:p>
      </dsp:txBody>
      <dsp:txXfrm>
        <a:off x="557483" y="2460811"/>
        <a:ext cx="7297514" cy="586034"/>
      </dsp:txXfrm>
    </dsp:sp>
    <dsp:sp modelId="{624C24EA-5551-4911-A12B-C70E5C89A2E4}">
      <dsp:nvSpPr>
        <dsp:cNvPr id="0" name=""/>
        <dsp:cNvSpPr/>
      </dsp:nvSpPr>
      <dsp:spPr>
        <a:xfrm>
          <a:off x="0" y="3751749"/>
          <a:ext cx="10515600" cy="554400"/>
        </a:xfrm>
        <a:prstGeom prst="rect">
          <a:avLst/>
        </a:prstGeom>
        <a:solidFill>
          <a:schemeClr val="lt1">
            <a:alpha val="90000"/>
            <a:hueOff val="0"/>
            <a:satOff val="0"/>
            <a:lumOff val="0"/>
            <a:alphaOff val="0"/>
          </a:schemeClr>
        </a:solidFill>
        <a:ln w="25400" cap="flat" cmpd="sng" algn="ctr">
          <a:solidFill>
            <a:schemeClr val="accent2">
              <a:hueOff val="6443614"/>
              <a:satOff val="-18493"/>
              <a:lumOff val="-29609"/>
              <a:alphaOff val="0"/>
            </a:schemeClr>
          </a:solidFill>
          <a:prstDash val="solid"/>
        </a:ln>
        <a:effectLst/>
      </dsp:spPr>
      <dsp:style>
        <a:lnRef idx="2">
          <a:scrgbClr r="0" g="0" b="0"/>
        </a:lnRef>
        <a:fillRef idx="1">
          <a:scrgbClr r="0" g="0" b="0"/>
        </a:fillRef>
        <a:effectRef idx="0">
          <a:scrgbClr r="0" g="0" b="0"/>
        </a:effectRef>
        <a:fontRef idx="minor"/>
      </dsp:style>
    </dsp:sp>
    <dsp:sp modelId="{D09180F0-7BC0-4270-ACA5-D0229A64EAFB}">
      <dsp:nvSpPr>
        <dsp:cNvPr id="0" name=""/>
        <dsp:cNvSpPr/>
      </dsp:nvSpPr>
      <dsp:spPr>
        <a:xfrm>
          <a:off x="525780" y="3427029"/>
          <a:ext cx="7360920" cy="649440"/>
        </a:xfrm>
        <a:prstGeom prst="roundRect">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77900">
            <a:lnSpc>
              <a:spcPct val="90000"/>
            </a:lnSpc>
            <a:spcBef>
              <a:spcPct val="0"/>
            </a:spcBef>
            <a:spcAft>
              <a:spcPct val="35000"/>
            </a:spcAft>
            <a:buNone/>
          </a:pPr>
          <a:r>
            <a:rPr lang="en-US" sz="2200" b="0" i="0" kern="1200" dirty="0"/>
            <a:t>U.S. Census Bureau – https://www.census.gov/</a:t>
          </a:r>
          <a:endParaRPr lang="en-US" sz="2200" kern="1200" dirty="0"/>
        </a:p>
      </dsp:txBody>
      <dsp:txXfrm>
        <a:off x="557483" y="3458732"/>
        <a:ext cx="7297514"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99774-70EC-4B56-9DF5-DF01BA803738}">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6E11F-A245-411C-8624-500A74099E1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BBBDAC-22ED-48CF-9A1B-C9FD5366CF89}">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Leverages historical data to identify patterns and correlations.</a:t>
          </a:r>
        </a:p>
      </dsp:txBody>
      <dsp:txXfrm>
        <a:off x="100682" y="2684598"/>
        <a:ext cx="2370489" cy="720000"/>
      </dsp:txXfrm>
    </dsp:sp>
    <dsp:sp modelId="{5DC99612-D9BB-4DCA-96E6-30F47EF01DCD}">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827E5-1DE3-49DC-AFAA-B7EC96A0BF1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7B9C4D7-2641-4DA0-BC79-87FEAEFB149B}">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Improves accuracy by reducing human bias in price estimation.</a:t>
          </a:r>
        </a:p>
      </dsp:txBody>
      <dsp:txXfrm>
        <a:off x="2886007" y="2684598"/>
        <a:ext cx="2370489" cy="720000"/>
      </dsp:txXfrm>
    </dsp:sp>
    <dsp:sp modelId="{00BEA4CE-FD0B-465D-A2EF-7A824044B4C2}">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F6B672-A024-4C43-A078-17BA3B2F96AC}">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7C601-A994-4545-A20F-838A32CBBED3}">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Provides quick, data-driven predictions based on market conditions.</a:t>
          </a:r>
        </a:p>
      </dsp:txBody>
      <dsp:txXfrm>
        <a:off x="5671332" y="2684598"/>
        <a:ext cx="2370489" cy="720000"/>
      </dsp:txXfrm>
    </dsp:sp>
    <dsp:sp modelId="{FD012E2B-B866-45F4-B034-D7DA79F5666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A64FA6-49DA-4965-B76C-B24F2170DB3A}">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E3039-EF75-4030-AC14-7D2464F6498A}">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Develop a machine learning model to predict housing prices.</a:t>
          </a:r>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41130-4AB2-4F5C-B529-8F04D58F5E79}">
      <dsp:nvSpPr>
        <dsp:cNvPr id="0" name=""/>
        <dsp:cNvSpPr/>
      </dsp:nvSpPr>
      <dsp:spPr>
        <a:xfrm>
          <a:off x="1078" y="997788"/>
          <a:ext cx="2000945" cy="594000"/>
        </a:xfrm>
        <a:prstGeom prst="chevron">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DataSet</a:t>
          </a:r>
          <a:endParaRPr lang="en-US" sz="1100" kern="1200" dirty="0"/>
        </a:p>
      </dsp:txBody>
      <dsp:txXfrm>
        <a:off x="298078" y="997788"/>
        <a:ext cx="1406945" cy="594000"/>
      </dsp:txXfrm>
    </dsp:sp>
    <dsp:sp modelId="{220282C4-B6BF-420A-847D-D7225A02C34A}">
      <dsp:nvSpPr>
        <dsp:cNvPr id="0" name=""/>
        <dsp:cNvSpPr/>
      </dsp:nvSpPr>
      <dsp:spPr>
        <a:xfrm>
          <a:off x="1078"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Zillow Dataset - multiple files with real estate and per capita income data.</a:t>
          </a:r>
          <a:endParaRPr lang="en-US" sz="1100" kern="1200"/>
        </a:p>
      </dsp:txBody>
      <dsp:txXfrm>
        <a:off x="1078" y="1666038"/>
        <a:ext cx="1600756" cy="1025578"/>
      </dsp:txXfrm>
    </dsp:sp>
    <dsp:sp modelId="{83EAA5EE-A844-493A-946E-3EB840FC31AC}">
      <dsp:nvSpPr>
        <dsp:cNvPr id="0" name=""/>
        <dsp:cNvSpPr/>
      </dsp:nvSpPr>
      <dsp:spPr>
        <a:xfrm>
          <a:off x="1786023" y="997788"/>
          <a:ext cx="2000945" cy="594000"/>
        </a:xfrm>
        <a:prstGeom prst="chevron">
          <a:avLst/>
        </a:prstGeom>
        <a:solidFill>
          <a:schemeClr val="accent5">
            <a:hueOff val="-2430430"/>
            <a:satOff val="-165"/>
            <a:lumOff val="39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Files Included</a:t>
          </a:r>
          <a:endParaRPr lang="en-US" sz="1100" kern="1200" dirty="0"/>
        </a:p>
      </dsp:txBody>
      <dsp:txXfrm>
        <a:off x="2083023" y="997788"/>
        <a:ext cx="1406945" cy="594000"/>
      </dsp:txXfrm>
    </dsp:sp>
    <dsp:sp modelId="{EF9B32D6-6791-4130-882E-C9DA46A31962}">
      <dsp:nvSpPr>
        <dsp:cNvPr id="0" name=""/>
        <dsp:cNvSpPr/>
      </dsp:nvSpPr>
      <dsp:spPr>
        <a:xfrm>
          <a:off x="1786023"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Counties-level per capita income and housing values</a:t>
          </a:r>
          <a:endParaRPr lang="en-US" sz="1100" kern="1200"/>
        </a:p>
        <a:p>
          <a:pPr marL="57150" lvl="1" indent="-57150" algn="l" defTabSz="488950">
            <a:lnSpc>
              <a:spcPct val="100000"/>
            </a:lnSpc>
            <a:spcBef>
              <a:spcPct val="0"/>
            </a:spcBef>
            <a:spcAft>
              <a:spcPct val="15000"/>
            </a:spcAft>
            <a:buChar char="•"/>
          </a:pPr>
          <a:r>
            <a:rPr lang="en-US" sz="1100" b="0" i="0" kern="1200"/>
            <a:t>Zillow Home Value Index </a:t>
          </a:r>
          <a:endParaRPr lang="en-US" sz="1100" kern="1200"/>
        </a:p>
        <a:p>
          <a:pPr marL="57150" lvl="1" indent="-57150" algn="l" defTabSz="488950">
            <a:lnSpc>
              <a:spcPct val="100000"/>
            </a:lnSpc>
            <a:spcBef>
              <a:spcPct val="0"/>
            </a:spcBef>
            <a:spcAft>
              <a:spcPct val="15000"/>
            </a:spcAft>
            <a:buChar char="•"/>
          </a:pPr>
          <a:r>
            <a:rPr lang="en-US" sz="1100" b="0" i="0" kern="1200"/>
            <a:t>Population, Income data</a:t>
          </a:r>
          <a:endParaRPr lang="en-US" sz="1100" kern="1200"/>
        </a:p>
      </dsp:txBody>
      <dsp:txXfrm>
        <a:off x="1786023" y="1666038"/>
        <a:ext cx="1600756" cy="1025578"/>
      </dsp:txXfrm>
    </dsp:sp>
    <dsp:sp modelId="{E560B128-13F4-4206-9152-D97076EA646E}">
      <dsp:nvSpPr>
        <dsp:cNvPr id="0" name=""/>
        <dsp:cNvSpPr/>
      </dsp:nvSpPr>
      <dsp:spPr>
        <a:xfrm>
          <a:off x="3570969" y="997788"/>
          <a:ext cx="2000945" cy="594000"/>
        </a:xfrm>
        <a:prstGeom prst="chevron">
          <a:avLst/>
        </a:prstGeom>
        <a:solidFill>
          <a:schemeClr val="accent5">
            <a:hueOff val="-4860860"/>
            <a:satOff val="-330"/>
            <a:lumOff val="78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Merging files</a:t>
          </a:r>
          <a:endParaRPr lang="en-US" sz="1100" kern="1200"/>
        </a:p>
      </dsp:txBody>
      <dsp:txXfrm>
        <a:off x="3867969" y="997788"/>
        <a:ext cx="1406945" cy="594000"/>
      </dsp:txXfrm>
    </dsp:sp>
    <dsp:sp modelId="{F0C5A82F-0633-4698-B982-8BCE21188FE9}">
      <dsp:nvSpPr>
        <dsp:cNvPr id="0" name=""/>
        <dsp:cNvSpPr/>
      </dsp:nvSpPr>
      <dsp:spPr>
        <a:xfrm>
          <a:off x="357096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kern="1200" dirty="0"/>
            <a:t>Merging Files for different house types</a:t>
          </a:r>
        </a:p>
      </dsp:txBody>
      <dsp:txXfrm>
        <a:off x="3570969" y="1666038"/>
        <a:ext cx="1600756" cy="1025578"/>
      </dsp:txXfrm>
    </dsp:sp>
    <dsp:sp modelId="{9DCA534F-5280-4428-B56D-330FECFBFE00}">
      <dsp:nvSpPr>
        <dsp:cNvPr id="0" name=""/>
        <dsp:cNvSpPr/>
      </dsp:nvSpPr>
      <dsp:spPr>
        <a:xfrm>
          <a:off x="5355914" y="997788"/>
          <a:ext cx="2000945" cy="594000"/>
        </a:xfrm>
        <a:prstGeom prst="chevron">
          <a:avLst/>
        </a:prstGeom>
        <a:solidFill>
          <a:schemeClr val="accent5">
            <a:hueOff val="-7291290"/>
            <a:satOff val="-496"/>
            <a:lumOff val="1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Meaningful Names</a:t>
          </a:r>
          <a:endParaRPr lang="en-US" sz="1100" kern="1200" dirty="0"/>
        </a:p>
      </dsp:txBody>
      <dsp:txXfrm>
        <a:off x="5652914" y="997788"/>
        <a:ext cx="1406945" cy="594000"/>
      </dsp:txXfrm>
    </dsp:sp>
    <dsp:sp modelId="{8CD75326-38EE-437F-9B40-F25DCA023FB1}">
      <dsp:nvSpPr>
        <dsp:cNvPr id="0" name=""/>
        <dsp:cNvSpPr/>
      </dsp:nvSpPr>
      <dsp:spPr>
        <a:xfrm>
          <a:off x="5355914"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Rename columns to make meaningful names</a:t>
          </a:r>
          <a:endParaRPr lang="en-US" sz="1100" kern="1200"/>
        </a:p>
      </dsp:txBody>
      <dsp:txXfrm>
        <a:off x="5355914" y="1666038"/>
        <a:ext cx="1600756" cy="1025578"/>
      </dsp:txXfrm>
    </dsp:sp>
    <dsp:sp modelId="{B7EAEB84-AE43-455D-9B67-07C140121D15}">
      <dsp:nvSpPr>
        <dsp:cNvPr id="0" name=""/>
        <dsp:cNvSpPr/>
      </dsp:nvSpPr>
      <dsp:spPr>
        <a:xfrm>
          <a:off x="7140859" y="997788"/>
          <a:ext cx="2000945" cy="594000"/>
        </a:xfrm>
        <a:prstGeom prst="chevron">
          <a:avLst/>
        </a:prstGeom>
        <a:solidFill>
          <a:schemeClr val="accent5">
            <a:hueOff val="-9721720"/>
            <a:satOff val="-661"/>
            <a:lumOff val="156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Additional Features</a:t>
          </a:r>
          <a:endParaRPr lang="en-US" sz="1100" kern="1200" dirty="0"/>
        </a:p>
      </dsp:txBody>
      <dsp:txXfrm>
        <a:off x="7437859" y="997788"/>
        <a:ext cx="1406945" cy="594000"/>
      </dsp:txXfrm>
    </dsp:sp>
    <dsp:sp modelId="{F1D0D007-8D68-48DA-A1FF-4EFAF903BD8B}">
      <dsp:nvSpPr>
        <dsp:cNvPr id="0" name=""/>
        <dsp:cNvSpPr/>
      </dsp:nvSpPr>
      <dsp:spPr>
        <a:xfrm>
          <a:off x="7140859"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Adding longitude,latitude,FIPS </a:t>
          </a:r>
          <a:endParaRPr lang="en-US" sz="1100" kern="1200"/>
        </a:p>
      </dsp:txBody>
      <dsp:txXfrm>
        <a:off x="7140859" y="1666038"/>
        <a:ext cx="1600756" cy="1025578"/>
      </dsp:txXfrm>
    </dsp:sp>
    <dsp:sp modelId="{696E590A-7A11-4EAD-9A05-8F8F6CEF518D}">
      <dsp:nvSpPr>
        <dsp:cNvPr id="0" name=""/>
        <dsp:cNvSpPr/>
      </dsp:nvSpPr>
      <dsp:spPr>
        <a:xfrm>
          <a:off x="8925805" y="997788"/>
          <a:ext cx="2000945" cy="594000"/>
        </a:xfrm>
        <a:prstGeom prst="chevron">
          <a:avLst/>
        </a:prstGeom>
        <a:solidFill>
          <a:schemeClr val="accent5">
            <a:hueOff val="-12152150"/>
            <a:satOff val="-826"/>
            <a:lumOff val="196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b="0" i="0" kern="1200"/>
            <a:t>Final Formatting</a:t>
          </a:r>
          <a:endParaRPr lang="en-US" sz="1100" kern="1200" dirty="0"/>
        </a:p>
      </dsp:txBody>
      <dsp:txXfrm>
        <a:off x="9222805" y="997788"/>
        <a:ext cx="1406945" cy="594000"/>
      </dsp:txXfrm>
    </dsp:sp>
    <dsp:sp modelId="{1D026F20-DD79-44C2-8F94-93F018815D34}">
      <dsp:nvSpPr>
        <dsp:cNvPr id="0" name=""/>
        <dsp:cNvSpPr/>
      </dsp:nvSpPr>
      <dsp:spPr>
        <a:xfrm>
          <a:off x="8925805" y="1666038"/>
          <a:ext cx="1600756" cy="1025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57150" lvl="1" indent="-57150" algn="l" defTabSz="488950">
            <a:lnSpc>
              <a:spcPct val="100000"/>
            </a:lnSpc>
            <a:spcBef>
              <a:spcPct val="0"/>
            </a:spcBef>
            <a:spcAft>
              <a:spcPct val="15000"/>
            </a:spcAft>
            <a:buChar char="•"/>
          </a:pPr>
          <a:r>
            <a:rPr lang="en-US" sz="1100" b="0" i="0" kern="1200"/>
            <a:t>Format data types &amp; Removed missing values</a:t>
          </a:r>
          <a:endParaRPr lang="en-US" sz="1100" kern="1200"/>
        </a:p>
      </dsp:txBody>
      <dsp:txXfrm>
        <a:off x="8925805" y="1666038"/>
        <a:ext cx="1600756" cy="1025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Metrics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B81232-50E8-497C-8A1E-C7BBC660504A}">
      <dsp:nvSpPr>
        <dsp:cNvPr id="0" name=""/>
        <dsp:cNvSpPr/>
      </dsp:nvSpPr>
      <dsp:spPr>
        <a:xfrm>
          <a:off x="939818" y="47518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AD6FF4-4EB0-41CD-A47C-5277983A0113}">
      <dsp:nvSpPr>
        <dsp:cNvPr id="0" name=""/>
        <dsp:cNvSpPr/>
      </dsp:nvSpPr>
      <dsp:spPr>
        <a:xfrm>
          <a:off x="939818" y="208635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100000"/>
            </a:lnSpc>
            <a:spcBef>
              <a:spcPct val="0"/>
            </a:spcBef>
            <a:spcAft>
              <a:spcPct val="35000"/>
            </a:spcAft>
            <a:buNone/>
            <a:defRPr b="1"/>
          </a:pPr>
          <a:r>
            <a:rPr lang="en-US" sz="3600" b="0" i="0" kern="1200" dirty="0"/>
            <a:t>Key Parameters:</a:t>
          </a:r>
          <a:endParaRPr lang="en-US" sz="3600" kern="1200" dirty="0"/>
        </a:p>
      </dsp:txBody>
      <dsp:txXfrm>
        <a:off x="939818" y="2086350"/>
        <a:ext cx="4320000" cy="648000"/>
      </dsp:txXfrm>
    </dsp:sp>
    <dsp:sp modelId="{39E73627-0A72-4898-B279-281ADC9E3D74}">
      <dsp:nvSpPr>
        <dsp:cNvPr id="0" name=""/>
        <dsp:cNvSpPr/>
      </dsp:nvSpPr>
      <dsp:spPr>
        <a:xfrm>
          <a:off x="0" y="2771566"/>
          <a:ext cx="5969505" cy="191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endParaRPr lang="en-US" sz="1700" kern="1200" dirty="0"/>
        </a:p>
      </dsp:txBody>
      <dsp:txXfrm>
        <a:off x="0" y="2771566"/>
        <a:ext cx="5969505" cy="191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Introduction</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The real estate market significantly impacts the global economy.</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Housing prices depend on multiple factors like location, size, and market trends.</a:t>
            </a:r>
            <a:endParaRPr sz="1000" dirty="0">
              <a:solidFill>
                <a:schemeClr val="dk1"/>
              </a:solidFill>
              <a:latin typeface="Times New Roman"/>
              <a:ea typeface="Times New Roman"/>
              <a:cs typeface="Times New Roman"/>
              <a:sym typeface="Times New Roman"/>
            </a:endParaRPr>
          </a:p>
          <a:p>
            <a:pPr marL="342900" lvl="8"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Traditional pricing methods are subjective, time-consuming, and prone to errors.</a:t>
            </a:r>
            <a:endParaRPr sz="1000" dirty="0">
              <a:solidFill>
                <a:schemeClr val="dk1"/>
              </a:solidFill>
              <a:latin typeface="Times New Roman"/>
              <a:ea typeface="Times New Roman"/>
              <a:cs typeface="Times New Roman"/>
              <a:sym typeface="Times New Roman"/>
            </a:endParaRPr>
          </a:p>
          <a:p>
            <a:pPr marL="0" lvl="0" indent="0"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Problem Statement</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Estimating property values accurately remains a challenge.</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Current appraisal methods lack efficiency and objectivity.</a:t>
            </a:r>
            <a:endParaRPr sz="1000" dirty="0">
              <a:solidFill>
                <a:schemeClr val="dk1"/>
              </a:solidFill>
              <a:latin typeface="Times New Roman"/>
              <a:ea typeface="Times New Roman"/>
              <a:cs typeface="Times New Roman"/>
              <a:sym typeface="Times New Roman"/>
            </a:endParaRPr>
          </a:p>
          <a:p>
            <a:pPr marL="342900" lvl="1" indent="-24574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342900" lvl="1" indent="-30848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Solution: Machine Learning Model</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Leverages historical data to identify patterns and correlations.</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Improves accuracy by reducing human bias in price estimation.</a:t>
            </a:r>
            <a:endParaRPr sz="1000" dirty="0">
              <a:solidFill>
                <a:schemeClr val="dk1"/>
              </a:solidFill>
              <a:latin typeface="Times New Roman"/>
              <a:ea typeface="Times New Roman"/>
              <a:cs typeface="Times New Roman"/>
              <a:sym typeface="Times New Roman"/>
            </a:endParaRPr>
          </a:p>
          <a:p>
            <a:pPr marL="342900" lvl="1"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Provides quick, data-driven predictions based on market conditions.</a:t>
            </a:r>
            <a:endParaRPr sz="1000" dirty="0">
              <a:solidFill>
                <a:schemeClr val="dk1"/>
              </a:solidFill>
              <a:latin typeface="Times New Roman"/>
              <a:ea typeface="Times New Roman"/>
              <a:cs typeface="Times New Roman"/>
              <a:sym typeface="Times New Roman"/>
            </a:endParaRPr>
          </a:p>
          <a:p>
            <a:pPr marL="285750" lvl="0" indent="-188595" algn="l" rtl="0">
              <a:lnSpc>
                <a:spcPct val="110000"/>
              </a:lnSpc>
              <a:spcBef>
                <a:spcPts val="0"/>
              </a:spcBef>
              <a:spcAft>
                <a:spcPts val="0"/>
              </a:spcAft>
              <a:buClr>
                <a:srgbClr val="0E2841"/>
              </a:buClr>
              <a:buSzPts val="1800"/>
              <a:buFont typeface="Noto Sans Symbols"/>
              <a:buNone/>
            </a:pPr>
            <a:endParaRPr sz="1000" dirty="0">
              <a:solidFill>
                <a:srgbClr val="0E2841"/>
              </a:solidFill>
              <a:latin typeface="Times New Roman"/>
              <a:ea typeface="Times New Roman"/>
              <a:cs typeface="Times New Roman"/>
              <a:sym typeface="Times New Roman"/>
            </a:endParaRPr>
          </a:p>
          <a:p>
            <a:pPr marL="285750" lvl="0" indent="-251333"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Project Goal</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Develop a machine learning model to predict housing prices.</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Use key property attributes and economic indicators for training.</a:t>
            </a:r>
            <a:endParaRPr sz="1000" dirty="0">
              <a:solidFill>
                <a:schemeClr val="dk1"/>
              </a:solidFill>
              <a:latin typeface="Times New Roman"/>
              <a:ea typeface="Times New Roman"/>
              <a:cs typeface="Times New Roman"/>
              <a:sym typeface="Times New Roman"/>
            </a:endParaRPr>
          </a:p>
          <a:p>
            <a:pPr marL="342900" lvl="0" indent="-326072" algn="l" rtl="0">
              <a:lnSpc>
                <a:spcPct val="110000"/>
              </a:lnSpc>
              <a:spcBef>
                <a:spcPts val="0"/>
              </a:spcBef>
              <a:spcAft>
                <a:spcPts val="0"/>
              </a:spcAft>
              <a:buClr>
                <a:srgbClr val="0E2841"/>
              </a:buClr>
              <a:buSzPts val="1400"/>
              <a:buFont typeface="Times New Roman"/>
              <a:buChar char="•"/>
            </a:pPr>
            <a:r>
              <a:rPr lang="en-US" sz="1000" dirty="0">
                <a:solidFill>
                  <a:srgbClr val="0E2841"/>
                </a:solidFill>
                <a:latin typeface="Times New Roman"/>
                <a:ea typeface="Times New Roman"/>
                <a:cs typeface="Times New Roman"/>
                <a:sym typeface="Times New Roman"/>
              </a:rPr>
              <a:t>Enhance reliability and efficiency in real estate pricing.</a:t>
            </a:r>
            <a:endParaRPr sz="1000" dirty="0">
              <a:latin typeface="Times New Roman"/>
              <a:ea typeface="Times New Roman"/>
              <a:cs typeface="Times New Roman"/>
              <a:sym typeface="Times New Roman"/>
            </a:endParaRPr>
          </a:p>
        </p:txBody>
      </p:sp>
      <p:sp>
        <p:nvSpPr>
          <p:cNvPr id="92" name="Google Shape;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D1BC-EAC3-C468-346D-7F3E11EDB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7CCB1-11D7-58C0-33F4-7100487966E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C41CED7-E3EA-5868-A2F0-89F83EDD1C2F}"/>
              </a:ext>
            </a:extLst>
          </p:cNvPr>
          <p:cNvSpPr>
            <a:spLocks noGrp="1"/>
          </p:cNvSpPr>
          <p:nvPr>
            <p:ph type="body" idx="1"/>
          </p:nvPr>
        </p:nvSpPr>
        <p:spPr/>
        <p:txBody>
          <a:bodyPr/>
          <a:lstStyle/>
          <a:p>
            <a:pPr marL="457200" lvl="0" indent="-228600" algn="l" rtl="0">
              <a:lnSpc>
                <a:spcPct val="90000"/>
              </a:lnSpc>
              <a:spcBef>
                <a:spcPts val="360"/>
              </a:spcBef>
              <a:spcAft>
                <a:spcPts val="0"/>
              </a:spcAft>
              <a:buClr>
                <a:schemeClr val="dk1"/>
              </a:buClr>
              <a:buSzPts val="1800"/>
              <a:buFont typeface="Arial"/>
              <a:buChar char="•"/>
            </a:pPr>
            <a:r>
              <a:rPr lang="en-US" sz="1100" dirty="0">
                <a:latin typeface="Times New Roman" panose="02020603050405020304" pitchFamily="18" charset="0"/>
                <a:ea typeface="Arial"/>
                <a:cs typeface="Times New Roman" panose="02020603050405020304" pitchFamily="18" charset="0"/>
                <a:sym typeface="Arial"/>
              </a:rPr>
              <a:t>Stacked Area Plot for Nebraska</a:t>
            </a:r>
            <a:br>
              <a:rPr lang="en-US" sz="1100" dirty="0">
                <a:latin typeface="Times New Roman" panose="02020603050405020304" pitchFamily="18" charset="0"/>
                <a:ea typeface="Arial"/>
                <a:cs typeface="Times New Roman" panose="02020603050405020304" pitchFamily="18" charset="0"/>
                <a:sym typeface="Arial"/>
              </a:rPr>
            </a:br>
            <a:r>
              <a:rPr lang="en-US" sz="1100" dirty="0">
                <a:latin typeface="Times New Roman" panose="02020603050405020304" pitchFamily="18" charset="0"/>
                <a:cs typeface="Times New Roman" panose="02020603050405020304" pitchFamily="18" charset="0"/>
              </a:rPr>
              <a:t>This Stacked area Plot for Nebraska shows consistent upward trend in annual home values across all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Dominance of All Homes and Single Family Homes as they form base of stack and show most significant growth.</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 Also shows significant contribution from Two and Three Bed </a:t>
            </a:r>
            <a:r>
              <a:rPr lang="en-US" sz="1100" dirty="0" err="1">
                <a:latin typeface="Times New Roman" panose="02020603050405020304" pitchFamily="18" charset="0"/>
                <a:cs typeface="Times New Roman" panose="02020603050405020304" pitchFamily="18" charset="0"/>
              </a:rPr>
              <a:t>rooms.Condo</a:t>
            </a:r>
            <a:r>
              <a:rPr lang="en-US" sz="1100" dirty="0">
                <a:latin typeface="Times New Roman" panose="02020603050405020304" pitchFamily="18" charset="0"/>
                <a:cs typeface="Times New Roman" panose="02020603050405020304" pitchFamily="18" charset="0"/>
              </a:rPr>
              <a:t> category shows least amount of growth compared to other categories.</a:t>
            </a:r>
            <a:endParaRPr lang="en-US" dirty="0">
              <a:latin typeface="Times New Roman" panose="02020603050405020304" pitchFamily="18" charset="0"/>
              <a:cs typeface="Times New Roman" panose="02020603050405020304" pitchFamily="18" charset="0"/>
            </a:endParaRPr>
          </a:p>
          <a:p>
            <a:pPr marL="457200" lvl="0" indent="-228600" algn="l" rtl="0">
              <a:lnSpc>
                <a:spcPct val="90000"/>
              </a:lnSpc>
              <a:spcBef>
                <a:spcPts val="960"/>
              </a:spcBef>
              <a:spcAft>
                <a:spcPts val="600"/>
              </a:spcAft>
              <a:buClr>
                <a:schemeClr val="dk1"/>
              </a:buClr>
              <a:buSzPts val="1800"/>
              <a:buFont typeface="Arial"/>
              <a:buChar char="•"/>
            </a:pPr>
            <a:r>
              <a:rPr lang="en-US" sz="1100" dirty="0">
                <a:latin typeface="Times New Roman" panose="02020603050405020304" pitchFamily="18" charset="0"/>
                <a:cs typeface="Times New Roman" panose="02020603050405020304" pitchFamily="18" charset="0"/>
              </a:rPr>
              <a:t>Slope of stacked area suggesting steady and </a:t>
            </a:r>
            <a:r>
              <a:rPr lang="en-US" sz="1100" dirty="0" err="1">
                <a:latin typeface="Times New Roman" panose="02020603050405020304" pitchFamily="18" charset="0"/>
                <a:cs typeface="Times New Roman" panose="02020603050405020304" pitchFamily="18" charset="0"/>
              </a:rPr>
              <a:t>sustatined</a:t>
            </a:r>
            <a:r>
              <a:rPr lang="en-US" sz="1100" dirty="0">
                <a:latin typeface="Times New Roman" panose="02020603050405020304" pitchFamily="18" charset="0"/>
                <a:cs typeface="Times New Roman" panose="02020603050405020304" pitchFamily="18" charset="0"/>
              </a:rPr>
              <a:t> growth rate in home values.</a:t>
            </a: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a:p>
            <a:pPr marL="0" lvl="0" indent="0" algn="l" rtl="0">
              <a:lnSpc>
                <a:spcPct val="100000"/>
              </a:lnSpc>
              <a:spcBef>
                <a:spcPts val="0"/>
              </a:spcBef>
              <a:spcAft>
                <a:spcPts val="0"/>
              </a:spcAft>
              <a:buSzPts val="110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4560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65182ba7f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As part of Exploratory Data Analysis ; we read the Zillow Home Value Index data sets for </a:t>
            </a:r>
            <a:r>
              <a:rPr lang="en-US" sz="900" dirty="0" err="1">
                <a:latin typeface="Times New Roman"/>
                <a:ea typeface="Times New Roman"/>
                <a:cs typeface="Times New Roman"/>
                <a:sym typeface="Times New Roman"/>
              </a:rPr>
              <a:t>AllHomes</a:t>
            </a:r>
            <a:r>
              <a:rPr lang="en-US" sz="900" dirty="0">
                <a:latin typeface="Times New Roman"/>
                <a:ea typeface="Times New Roman"/>
                <a:cs typeface="Times New Roman"/>
                <a:sym typeface="Times New Roman"/>
              </a:rPr>
              <a:t>, Single Family , Condo, </a:t>
            </a:r>
            <a:r>
              <a:rPr lang="en-US" sz="900" dirty="0" err="1">
                <a:latin typeface="Times New Roman"/>
                <a:ea typeface="Times New Roman"/>
                <a:cs typeface="Times New Roman"/>
                <a:sym typeface="Times New Roman"/>
              </a:rPr>
              <a:t>TwoBedRoom</a:t>
            </a:r>
            <a:r>
              <a:rPr lang="en-US" sz="900" dirty="0">
                <a:latin typeface="Times New Roman"/>
                <a:ea typeface="Times New Roman"/>
                <a:cs typeface="Times New Roman"/>
                <a:sym typeface="Times New Roman"/>
              </a:rPr>
              <a:t>, </a:t>
            </a:r>
            <a:r>
              <a:rPr lang="en-US" sz="900" dirty="0" err="1">
                <a:latin typeface="Times New Roman"/>
                <a:ea typeface="Times New Roman"/>
                <a:cs typeface="Times New Roman"/>
                <a:sym typeface="Times New Roman"/>
              </a:rPr>
              <a:t>ThreeBedRoom</a:t>
            </a:r>
            <a:r>
              <a:rPr lang="en-US" sz="900" dirty="0">
                <a:latin typeface="Times New Roman"/>
                <a:ea typeface="Times New Roman"/>
                <a:cs typeface="Times New Roman"/>
                <a:sym typeface="Times New Roman"/>
              </a:rPr>
              <a:t>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Annual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5 Year Increase for each of County for each Year.</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err="1">
                <a:latin typeface="Times New Roman"/>
                <a:ea typeface="Times New Roman"/>
                <a:cs typeface="Times New Roman"/>
                <a:sym typeface="Times New Roman"/>
              </a:rPr>
              <a:t>Idnetified</a:t>
            </a:r>
            <a:r>
              <a:rPr lang="en-US" sz="900" dirty="0">
                <a:latin typeface="Times New Roman"/>
                <a:ea typeface="Times New Roman"/>
                <a:cs typeface="Times New Roman"/>
                <a:sym typeface="Times New Roman"/>
              </a:rPr>
              <a:t> Personal income Growth , Population Growth ,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Income Growth for each county to every year . Performed </a:t>
            </a:r>
            <a:r>
              <a:rPr lang="en-US" sz="900" dirty="0" err="1">
                <a:latin typeface="Times New Roman"/>
                <a:ea typeface="Times New Roman"/>
                <a:cs typeface="Times New Roman"/>
                <a:sym typeface="Times New Roman"/>
              </a:rPr>
              <a:t>Percapita</a:t>
            </a:r>
            <a:r>
              <a:rPr lang="en-US" sz="900" dirty="0">
                <a:latin typeface="Times New Roman"/>
                <a:ea typeface="Times New Roman"/>
                <a:cs typeface="Times New Roman"/>
                <a:sym typeface="Times New Roman"/>
              </a:rPr>
              <a:t> Increase from year to Year. </a:t>
            </a:r>
            <a:endParaRPr sz="900" dirty="0">
              <a:latin typeface="Times New Roman"/>
              <a:ea typeface="Times New Roman"/>
              <a:cs typeface="Times New Roman"/>
              <a:sym typeface="Times New Roman"/>
            </a:endParaRPr>
          </a:p>
          <a:p>
            <a:pPr marL="457200" lvl="0" indent="-317500" algn="l" rtl="0">
              <a:lnSpc>
                <a:spcPct val="100000"/>
              </a:lnSpc>
              <a:spcBef>
                <a:spcPts val="0"/>
              </a:spcBef>
              <a:spcAft>
                <a:spcPts val="0"/>
              </a:spcAft>
              <a:buSzPts val="1400"/>
              <a:buFont typeface="Times New Roman"/>
              <a:buChar char="❏"/>
            </a:pPr>
            <a:r>
              <a:rPr lang="en-US" sz="900" dirty="0">
                <a:latin typeface="Times New Roman"/>
                <a:ea typeface="Times New Roman"/>
                <a:cs typeface="Times New Roman"/>
                <a:sym typeface="Times New Roman"/>
              </a:rPr>
              <a:t>Build Rank for each County and performed Exploratory Data Analysis and produced Combined Dataset.</a:t>
            </a:r>
            <a:endParaRPr sz="90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1100"/>
              <a:buNone/>
            </a:pPr>
            <a:endParaRPr sz="900" dirty="0">
              <a:latin typeface="Times New Roman"/>
              <a:ea typeface="Times New Roman"/>
              <a:cs typeface="Times New Roman"/>
              <a:sym typeface="Times New Roman"/>
            </a:endParaRPr>
          </a:p>
        </p:txBody>
      </p:sp>
      <p:sp>
        <p:nvSpPr>
          <p:cNvPr id="127" name="Google Shape;127;g3465182ba7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BE89464-1C29-DDE0-152D-07AC7DBA578C}"/>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07C67C75-58CB-2CDC-9EF8-CDA49CE749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C0CD925A-D375-F5B5-2E3C-83063AFAA0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39269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37AE082-F4C6-536E-E066-0FE0E2FE057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64E26F-195A-48CB-2CDC-E41F622979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AD37445-926E-AF49-2B5D-1306419C9D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r>
              <a:rPr lang="en-US" dirty="0">
                <a:effectLst/>
              </a:rPr>
              <a:t>SARIMA(p, d, q)(P, D, Q, s):</a:t>
            </a:r>
            <a:br>
              <a:rPr lang="en-US" dirty="0"/>
            </a:br>
            <a:r>
              <a:rPr lang="en-US" dirty="0">
                <a:effectLst/>
              </a:rPr>
              <a:t>AR(p): Autoregressive component of order p</a:t>
            </a:r>
            <a:br>
              <a:rPr lang="en-US" dirty="0"/>
            </a:br>
            <a:r>
              <a:rPr lang="en-US" dirty="0">
                <a:effectLst/>
              </a:rPr>
              <a:t>MA(q): Moving average component of order q</a:t>
            </a:r>
            <a:br>
              <a:rPr lang="en-US" dirty="0"/>
            </a:br>
            <a:r>
              <a:rPr lang="en-US" dirty="0">
                <a:effectLst/>
              </a:rPr>
              <a:t>I(d): Integrated component of order d</a:t>
            </a:r>
            <a:br>
              <a:rPr lang="en-US" dirty="0"/>
            </a:br>
            <a:r>
              <a:rPr lang="en-US" dirty="0">
                <a:effectLst/>
              </a:rPr>
              <a:t>Seasonal AR(P): Seasonal autoregressive component of order P</a:t>
            </a:r>
            <a:br>
              <a:rPr lang="en-US" dirty="0"/>
            </a:br>
            <a:r>
              <a:rPr lang="en-US" dirty="0">
                <a:effectLst/>
              </a:rPr>
              <a:t>MA(Q): Seasonal moving average component of order Q</a:t>
            </a:r>
            <a:br>
              <a:rPr lang="en-US" dirty="0"/>
            </a:br>
            <a:r>
              <a:rPr lang="en-US" dirty="0">
                <a:effectLst/>
              </a:rPr>
              <a:t>Seasonal I(D): Seasonal integrated component of order D</a:t>
            </a:r>
            <a:br>
              <a:rPr lang="en-US" dirty="0"/>
            </a:br>
            <a:r>
              <a:rPr lang="en-US" dirty="0">
                <a:effectLst/>
              </a:rPr>
              <a:t>s: Seasonal period</a:t>
            </a:r>
            <a:endParaRPr lang="en-US" dirty="0">
              <a:solidFill>
                <a:srgbClr val="141413"/>
              </a:solidFill>
              <a:highlight>
                <a:srgbClr val="FAF9F5"/>
              </a:highlight>
            </a:endParaRPr>
          </a:p>
        </p:txBody>
      </p:sp>
    </p:spTree>
    <p:extLst>
      <p:ext uri="{BB962C8B-B14F-4D97-AF65-F5344CB8AC3E}">
        <p14:creationId xmlns:p14="http://schemas.microsoft.com/office/powerpoint/2010/main" val="2391515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F16E169-F99B-2C24-06E3-7FD5356CE716}"/>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0A4AFF2-344C-DF44-395D-DBCE0CE33A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92E0580-65FA-1933-B346-D6EF81F11DD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37020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4D5D7F25-C769-3222-8A9F-5AAF3F1783BB}"/>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9CCBA63-6C90-34D8-8C61-EDC1532D2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E07819C2-788B-55C5-9549-AEBD585A78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157894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6695E5B-D0FA-109A-C452-74886D4F55D0}"/>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5E4E08C-879B-A98A-BEF0-142C912B21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D65D3C16-BCD2-3242-61B5-2E9A1E6DB4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35714"/>
              </a:lnSpc>
              <a:spcBef>
                <a:spcPts val="0"/>
              </a:spcBef>
              <a:spcAft>
                <a:spcPts val="0"/>
              </a:spcAft>
              <a:buClr>
                <a:schemeClr val="dk1"/>
              </a:buClr>
              <a:buSzPts val="1100"/>
              <a:buFont typeface="Arial"/>
              <a:buNone/>
            </a:pPr>
            <a:endParaRPr lang="en-US" dirty="0">
              <a:solidFill>
                <a:srgbClr val="141413"/>
              </a:solidFill>
              <a:highlight>
                <a:srgbClr val="FAF9F5"/>
              </a:highlight>
            </a:endParaRPr>
          </a:p>
        </p:txBody>
      </p:sp>
    </p:spTree>
    <p:extLst>
      <p:ext uri="{BB962C8B-B14F-4D97-AF65-F5344CB8AC3E}">
        <p14:creationId xmlns:p14="http://schemas.microsoft.com/office/powerpoint/2010/main" val="311176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12F37AE-91B6-9BC9-3F69-BD79AB0E167D}"/>
            </a:ext>
          </a:extLst>
        </p:cNvPr>
        <p:cNvGrpSpPr/>
        <p:nvPr/>
      </p:nvGrpSpPr>
      <p:grpSpPr>
        <a:xfrm>
          <a:off x="0" y="0"/>
          <a:ext cx="0" cy="0"/>
          <a:chOff x="0" y="0"/>
          <a:chExt cx="0" cy="0"/>
        </a:xfrm>
      </p:grpSpPr>
      <p:sp>
        <p:nvSpPr>
          <p:cNvPr id="154" name="Google Shape;154;g33059fedb65_2_12:notes">
            <a:extLst>
              <a:ext uri="{FF2B5EF4-FFF2-40B4-BE49-F238E27FC236}">
                <a16:creationId xmlns:a16="http://schemas.microsoft.com/office/drawing/2014/main" id="{13CAB91E-82F3-F9E6-C9EF-BFF719EF5E9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Arial"/>
              <a:buNone/>
            </a:pPr>
            <a:endParaRPr sz="1400" dirty="0">
              <a:latin typeface="Times New Roman"/>
              <a:ea typeface="Times New Roman"/>
              <a:cs typeface="Times New Roman"/>
              <a:sym typeface="Times New Roman"/>
            </a:endParaRPr>
          </a:p>
        </p:txBody>
      </p:sp>
      <p:sp>
        <p:nvSpPr>
          <p:cNvPr id="155" name="Google Shape;155;g33059fedb65_2_12:notes">
            <a:extLst>
              <a:ext uri="{FF2B5EF4-FFF2-40B4-BE49-F238E27FC236}">
                <a16:creationId xmlns:a16="http://schemas.microsoft.com/office/drawing/2014/main" id="{933FAEE8-1D44-890E-63AD-072E4C5AA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962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9602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216EB8CE-2345-D1DD-19CD-B8BC028FA60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C7F254D-65DA-D6C0-AB4B-E937486A4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361AA345-F5F5-79A9-12D1-BBE037155F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spcBef>
                <a:spcPts val="1000"/>
              </a:spcBef>
              <a:spcAft>
                <a:spcPts val="0"/>
              </a:spcAft>
              <a:buClr>
                <a:schemeClr val="dk1"/>
              </a:buClr>
              <a:buSzPts val="1946"/>
              <a:buFont typeface="Arial" panose="020B0604020202020204" pitchFamily="34" charset="0"/>
              <a:buChar char="•"/>
            </a:pPr>
            <a:r>
              <a:rPr lang="en-US" sz="1100" b="1"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(Extreme Gradient Boosting) is a powerful machine learning algorithm that is part of the gradient boosting family. </a:t>
            </a: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builds an ensemble of decision trees, where each new tree corrects the errors made by the previous trees. </a:t>
            </a:r>
            <a:endParaRPr lang="en-US" sz="1100" kern="1200" dirty="0">
              <a:solidFill>
                <a:schemeClr val="tx1"/>
              </a:solidFill>
              <a:latin typeface="+mn-lt"/>
              <a:ea typeface="+mn-ea"/>
              <a:cs typeface="+mn-cs"/>
            </a:endParaRPr>
          </a:p>
          <a:p>
            <a:pPr marL="114301" lvl="0" indent="-228600">
              <a:spcBef>
                <a:spcPts val="1000"/>
              </a:spcBef>
              <a:spcAft>
                <a:spcPts val="0"/>
              </a:spcAft>
              <a:buClr>
                <a:schemeClr val="dk1"/>
              </a:buClr>
              <a:buSzPts val="1946"/>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946"/>
              <a:buFont typeface="Arial" panose="020B0604020202020204" pitchFamily="34" charset="0"/>
              <a:buChar char="•"/>
            </a:pPr>
            <a:r>
              <a:rPr lang="en-US" sz="1100" kern="1200" dirty="0" err="1">
                <a:solidFill>
                  <a:schemeClr val="tx1"/>
                </a:solidFill>
                <a:latin typeface="+mn-lt"/>
                <a:ea typeface="+mn-ea"/>
                <a:cs typeface="+mn-cs"/>
                <a:sym typeface="Times New Roman"/>
              </a:rPr>
              <a:t>XGBoost</a:t>
            </a:r>
            <a:r>
              <a:rPr lang="en-US" sz="1100" kern="1200" dirty="0">
                <a:solidFill>
                  <a:schemeClr val="tx1"/>
                </a:solidFill>
                <a:latin typeface="+mn-lt"/>
                <a:ea typeface="+mn-ea"/>
                <a:cs typeface="+mn-cs"/>
                <a:sym typeface="Times New Roman"/>
              </a:rPr>
              <a:t> has various hyperparameters (e.g., learning rate, number of estimators, maximum depth, etc.) that are fine-tuned to improve model performance. This allows it to fit the house price prediction model optimally.</a:t>
            </a:r>
          </a:p>
        </p:txBody>
      </p:sp>
    </p:spTree>
    <p:extLst>
      <p:ext uri="{BB962C8B-B14F-4D97-AF65-F5344CB8AC3E}">
        <p14:creationId xmlns:p14="http://schemas.microsoft.com/office/powerpoint/2010/main" val="3303863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3F9DE86D-66F9-2C2E-9999-CE8B431EB54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CDF2AD56-9D1A-8C42-A691-547C18894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2DB6817F-1553-3C5B-2928-BBC3AA2E74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Random Forest for Regression uses Random Forest Regressor </a:t>
            </a:r>
            <a:br>
              <a:rPr lang="en-US" dirty="0"/>
            </a:br>
            <a:r>
              <a:rPr lang="en-US" b="0" i="0" dirty="0"/>
              <a:t>For real estate prediction, Random Forest excels at modeling complex non-linear relationships between features, handling interactions between location and economic indicators, managing outliers in housing data, and capturing both local and regional market trends.</a:t>
            </a:r>
            <a:endParaRPr lang="en-US" dirty="0"/>
          </a:p>
          <a:p>
            <a:pPr marL="0" lvl="0" indent="0" algn="l" rtl="0">
              <a:lnSpc>
                <a:spcPct val="100000"/>
              </a:lnSpc>
              <a:spcBef>
                <a:spcPts val="0"/>
              </a:spcBef>
              <a:spcAft>
                <a:spcPts val="0"/>
              </a:spcAft>
              <a:buSzPts val="1100"/>
              <a:buNone/>
            </a:pPr>
            <a:endParaRPr lang="en-US" dirty="0"/>
          </a:p>
        </p:txBody>
      </p:sp>
    </p:spTree>
    <p:extLst>
      <p:ext uri="{BB962C8B-B14F-4D97-AF65-F5344CB8AC3E}">
        <p14:creationId xmlns:p14="http://schemas.microsoft.com/office/powerpoint/2010/main" val="2409590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BE24B221-A1E4-FECC-BC6D-8D80E8AAFA4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DD6EB6DE-22DA-E299-C1FC-0CD727EEC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FA452F14-D0C4-61F7-02DE-E549B276B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228600">
              <a:spcBef>
                <a:spcPts val="0"/>
              </a:spcBef>
              <a:spcAft>
                <a:spcPts val="600"/>
              </a:spcAft>
              <a:buClr>
                <a:schemeClr val="dk1"/>
              </a:buClr>
              <a:buSzPts val="1200"/>
              <a:buFont typeface="Arial" panose="020B0604020202020204" pitchFamily="34" charset="0"/>
              <a:buChar char="•"/>
            </a:pPr>
            <a:r>
              <a:rPr lang="en-US" sz="1100" b="1" i="0" u="none" strike="noStrike" kern="1200" cap="none" dirty="0">
                <a:solidFill>
                  <a:schemeClr val="tx1"/>
                </a:solidFill>
                <a:latin typeface="+mn-lt"/>
                <a:ea typeface="+mn-ea"/>
                <a:cs typeface="+mn-cs"/>
                <a:sym typeface="Times New Roman"/>
              </a:rPr>
              <a:t>LGBM (Light Gradient Boosting Machine)</a:t>
            </a:r>
            <a:r>
              <a:rPr lang="en-US" sz="1100" b="0" i="0" u="none" strike="noStrike" kern="1200" cap="none" dirty="0">
                <a:solidFill>
                  <a:schemeClr val="tx1"/>
                </a:solidFill>
                <a:latin typeface="+mn-lt"/>
                <a:ea typeface="+mn-ea"/>
                <a:cs typeface="+mn-cs"/>
                <a:sym typeface="Times New Roman"/>
              </a:rPr>
              <a:t> is a powerful machine learning algorithm in the gradient boosting family, similar to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It builds an </a:t>
            </a:r>
            <a:r>
              <a:rPr lang="en-US" sz="1100" b="1" i="0" u="none" strike="noStrike" kern="1200" cap="none" dirty="0">
                <a:solidFill>
                  <a:schemeClr val="tx1"/>
                </a:solidFill>
                <a:latin typeface="+mn-lt"/>
                <a:ea typeface="+mn-ea"/>
                <a:cs typeface="+mn-cs"/>
                <a:sym typeface="Times New Roman"/>
              </a:rPr>
              <a:t>ensemble of decision trees iteratively</a:t>
            </a:r>
            <a:r>
              <a:rPr lang="en-US" sz="1100" b="0" i="0" u="none" strike="noStrike" kern="1200" cap="none" dirty="0">
                <a:solidFill>
                  <a:schemeClr val="tx1"/>
                </a:solidFill>
                <a:latin typeface="+mn-lt"/>
                <a:ea typeface="+mn-ea"/>
                <a:cs typeface="+mn-cs"/>
                <a:sym typeface="Times New Roman"/>
              </a:rPr>
              <a:t>, where each tree corrects errors from the previous one.</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a:solidFill>
                  <a:schemeClr val="tx1"/>
                </a:solidFill>
                <a:latin typeface="+mn-lt"/>
                <a:ea typeface="+mn-ea"/>
                <a:cs typeface="+mn-cs"/>
                <a:sym typeface="Times New Roman"/>
              </a:rPr>
              <a:t>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uses </a:t>
            </a:r>
            <a:r>
              <a:rPr lang="en-US" sz="1100" b="1" i="0" u="none" strike="noStrike" kern="1200" cap="none" dirty="0">
                <a:solidFill>
                  <a:schemeClr val="tx1"/>
                </a:solidFill>
                <a:latin typeface="+mn-lt"/>
                <a:ea typeface="+mn-ea"/>
                <a:cs typeface="+mn-cs"/>
                <a:sym typeface="Times New Roman"/>
              </a:rPr>
              <a:t>depth-first growth</a:t>
            </a:r>
            <a:r>
              <a:rPr lang="en-US" sz="1100" b="0" i="0" u="none" strike="noStrike" kern="1200" cap="none" dirty="0">
                <a:solidFill>
                  <a:schemeClr val="tx1"/>
                </a:solidFill>
                <a:latin typeface="+mn-lt"/>
                <a:ea typeface="+mn-ea"/>
                <a:cs typeface="+mn-cs"/>
                <a:sym typeface="Times New Roman"/>
              </a:rPr>
              <a:t>, </a:t>
            </a: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grows trees leaf-wise</a:t>
            </a:r>
            <a:r>
              <a:rPr lang="en-US" sz="1100" b="0" i="0" u="none" strike="noStrike" kern="1200" cap="none" dirty="0">
                <a:solidFill>
                  <a:schemeClr val="tx1"/>
                </a:solidFill>
                <a:latin typeface="+mn-lt"/>
                <a:ea typeface="+mn-ea"/>
                <a:cs typeface="+mn-cs"/>
                <a:sym typeface="Times New Roman"/>
              </a:rPr>
              <a:t>, selecting the leaf with the highest loss reduction.</a:t>
            </a:r>
          </a:p>
          <a:p>
            <a:pPr marL="0" marR="0" lvl="0" indent="-228600">
              <a:spcBef>
                <a:spcPts val="0"/>
              </a:spcBef>
              <a:spcAft>
                <a:spcPts val="600"/>
              </a:spcAft>
              <a:buClr>
                <a:schemeClr val="dk1"/>
              </a:buClr>
              <a:buSzPts val="1200"/>
              <a:buFont typeface="Arial" panose="020B0604020202020204" pitchFamily="34" charset="0"/>
              <a:buChar char="•"/>
            </a:pPr>
            <a:r>
              <a:rPr lang="en-US" sz="1100" b="0" i="0" u="none" strike="noStrike" kern="1200" cap="none" dirty="0" err="1">
                <a:solidFill>
                  <a:schemeClr val="tx1"/>
                </a:solidFill>
                <a:latin typeface="+mn-lt"/>
                <a:ea typeface="+mn-ea"/>
                <a:cs typeface="+mn-cs"/>
                <a:sym typeface="Times New Roman"/>
              </a:rPr>
              <a:t>LightGBM</a:t>
            </a:r>
            <a:r>
              <a:rPr lang="en-US" sz="1100" b="0" i="0" u="none" strike="noStrike" kern="1200" cap="none" dirty="0">
                <a:solidFill>
                  <a:schemeClr val="tx1"/>
                </a:solidFill>
                <a:latin typeface="+mn-lt"/>
                <a:ea typeface="+mn-ea"/>
                <a:cs typeface="+mn-cs"/>
                <a:sym typeface="Times New Roman"/>
              </a:rPr>
              <a:t> </a:t>
            </a:r>
            <a:r>
              <a:rPr lang="en-US" sz="1100" b="1" i="0" u="none" strike="noStrike" kern="1200" cap="none" dirty="0">
                <a:solidFill>
                  <a:schemeClr val="tx1"/>
                </a:solidFill>
                <a:latin typeface="+mn-lt"/>
                <a:ea typeface="+mn-ea"/>
                <a:cs typeface="+mn-cs"/>
                <a:sym typeface="Times New Roman"/>
              </a:rPr>
              <a:t>natively handles categorical features</a:t>
            </a:r>
            <a:r>
              <a:rPr lang="en-US" sz="1100" b="0" i="0" u="none" strike="noStrike" kern="1200" cap="none" dirty="0">
                <a:solidFill>
                  <a:schemeClr val="tx1"/>
                </a:solidFill>
                <a:latin typeface="+mn-lt"/>
                <a:ea typeface="+mn-ea"/>
                <a:cs typeface="+mn-cs"/>
                <a:sym typeface="Times New Roman"/>
              </a:rPr>
              <a:t>, unlike </a:t>
            </a:r>
            <a:r>
              <a:rPr lang="en-US" sz="1100" b="0" i="0" u="none" strike="noStrike" kern="1200" cap="none" dirty="0" err="1">
                <a:solidFill>
                  <a:schemeClr val="tx1"/>
                </a:solidFill>
                <a:latin typeface="+mn-lt"/>
                <a:ea typeface="+mn-ea"/>
                <a:cs typeface="+mn-cs"/>
                <a:sym typeface="Times New Roman"/>
              </a:rPr>
              <a:t>XGBoost</a:t>
            </a:r>
            <a:r>
              <a:rPr lang="en-US" sz="1100" b="0" i="0" u="none" strike="noStrike" kern="1200" cap="none" dirty="0">
                <a:solidFill>
                  <a:schemeClr val="tx1"/>
                </a:solidFill>
                <a:latin typeface="+mn-lt"/>
                <a:ea typeface="+mn-ea"/>
                <a:cs typeface="+mn-cs"/>
                <a:sym typeface="Times New Roman"/>
              </a:rPr>
              <a:t>, which requires manual encoding.</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105585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73A97FF8-90AE-DA06-D804-4E7029D4DCC8}"/>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BBAA9BA1-5F72-0BAB-C6B6-CCE03011C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542B1C4-AB76-685F-00E2-42818CD76C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897499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CBCC790-24BA-F779-862E-EE3DD78A625F}"/>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F1724B01-D59E-F9B4-1D5F-82D62C2CEB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B65B981C-69AC-AEEE-12D2-707BAEA738D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228600">
              <a:spcBef>
                <a:spcPts val="1000"/>
              </a:spcBef>
              <a:spcAft>
                <a:spcPts val="0"/>
              </a:spcAft>
              <a:buSzPts val="1800"/>
              <a:buFont typeface="Arial" panose="020B0604020202020204" pitchFamily="34" charset="0"/>
              <a:buChar char="•"/>
            </a:pPr>
            <a:endParaRPr lang="en-US" sz="1100" kern="1200" dirty="0">
              <a:solidFill>
                <a:schemeClr val="tx1"/>
              </a:solidFill>
              <a:latin typeface="+mn-lt"/>
              <a:ea typeface="+mn-ea"/>
              <a:cs typeface="+mn-cs"/>
              <a:sym typeface="Times New Roman"/>
            </a:endParaRPr>
          </a:p>
          <a:p>
            <a:pPr marL="457200" lvl="0" indent="-228600">
              <a:spcBef>
                <a:spcPts val="1000"/>
              </a:spcBef>
              <a:spcAft>
                <a:spcPts val="0"/>
              </a:spcAft>
              <a:buClr>
                <a:schemeClr val="dk1"/>
              </a:buClr>
              <a:buSzPts val="1800"/>
              <a:buFont typeface="Arial" panose="020B0604020202020204" pitchFamily="34" charset="0"/>
              <a:buChar char="•"/>
            </a:pPr>
            <a:r>
              <a:rPr lang="en-US" sz="1100" kern="1200" dirty="0">
                <a:solidFill>
                  <a:schemeClr val="tx1"/>
                </a:solidFill>
                <a:latin typeface="+mn-lt"/>
                <a:ea typeface="+mn-ea"/>
                <a:cs typeface="+mn-cs"/>
                <a:sym typeface="Times New Roman"/>
              </a:rPr>
              <a:t>LASSO performs both feature selection and regularization in order to enhance the prediction accuracy and interpretability of the resulting model. </a:t>
            </a:r>
            <a:endParaRPr lang="en-US" sz="1100" kern="1200" dirty="0">
              <a:solidFill>
                <a:schemeClr val="tx1"/>
              </a:solidFill>
              <a:latin typeface="+mn-lt"/>
              <a:ea typeface="+mn-ea"/>
              <a:cs typeface="+mn-cs"/>
            </a:endParaRPr>
          </a:p>
        </p:txBody>
      </p:sp>
    </p:spTree>
    <p:extLst>
      <p:ext uri="{BB962C8B-B14F-4D97-AF65-F5344CB8AC3E}">
        <p14:creationId xmlns:p14="http://schemas.microsoft.com/office/powerpoint/2010/main" val="253104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B182A6C-7E3F-8F8F-2E6E-91E7CEC5B5FA}"/>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54AA6C1D-BFB4-30AE-4BEC-8D012B8C2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7522E87B-64E8-8786-4341-D29FAA6D9B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46065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8DF1D93-A727-D666-FA5A-AD9D89EC0464}"/>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5E3F064-E139-F66C-DD6D-C89D590331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8AE32833-8483-5FC1-680D-6AE9901E15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41796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F8F46190-2F6F-2E4E-D49E-FA1870A0D30E}"/>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A4FFFD19-90CA-887D-F037-8FCEF9C2F1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B843A27-F875-B91E-91BF-33DA6C578D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27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shows the projected housing prices from 2020 to 2025 across all categories. This stacked area chart gives us a comprehensive view of how different property types contribute to the overall market.</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What's fascinating here is the acceleration we see around 2024-2025, where prices appear to increase at a faster rate than the more gradual growth from 2020-2023. Two-bedroom properties (shown in purple at the top) show particularly strong growth projections.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Single-family homes maintain the largest portion of the market value throughout the period, as shown by the substantial orange section. Meanwhile, condos (in green) show steady but more modest growth compared to other categories.</a:t>
            </a:r>
            <a:endParaRPr sz="14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overall upward trajectory across all categories suggests our models are predicting continued strength in the housing market through 2025, with the average price reaching approximately $1.2 million by the end of our projection period.</a:t>
            </a:r>
            <a:endParaRPr sz="1400">
              <a:latin typeface="Times New Roman"/>
              <a:ea typeface="Times New Roman"/>
              <a:cs typeface="Times New Roman"/>
              <a:sym typeface="Times New Roman"/>
            </a:endParaRPr>
          </a:p>
          <a:p>
            <a:pPr marL="0" lvl="0" indent="0" algn="l" rtl="0">
              <a:lnSpc>
                <a:spcPct val="100000"/>
              </a:lnSpc>
              <a:spcBef>
                <a:spcPts val="1200"/>
              </a:spcBef>
              <a:spcAft>
                <a:spcPts val="0"/>
              </a:spcAft>
              <a:buSzPts val="1100"/>
              <a:buNone/>
            </a:pPr>
            <a:endParaRPr sz="1400">
              <a:latin typeface="Times New Roman"/>
              <a:ea typeface="Times New Roman"/>
              <a:cs typeface="Times New Roman"/>
              <a:sym typeface="Times New Roman"/>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1B742A5-0C64-7B4B-E3E2-3FD917560E73}"/>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826C9656-007F-9D45-B4D2-5921AD0374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4C7339A1-CCAB-EE60-C876-E7EADC5B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i="0" dirty="0"/>
              <a:t>Dataset Preprocessed</a:t>
            </a:r>
            <a:r>
              <a:rPr lang="en-US" b="0" i="0" dirty="0"/>
              <a:t>: Comprehensive data cleaning and preprocessing steps were undertaken to ensure data quality.</a:t>
            </a:r>
            <a:br>
              <a:rPr lang="en-US" b="0" i="0" dirty="0"/>
            </a:br>
            <a:r>
              <a:rPr lang="en-US" b="1" i="0" dirty="0"/>
              <a:t>Machine Learning Models Implemented</a:t>
            </a:r>
            <a:r>
              <a:rPr lang="en-US" b="0" i="0" dirty="0"/>
              <a:t>: Various models including </a:t>
            </a:r>
            <a:r>
              <a:rPr lang="en-US" b="0" i="0" dirty="0" err="1"/>
              <a:t>XGBoost</a:t>
            </a:r>
            <a:r>
              <a:rPr lang="en-US" b="0" i="0" dirty="0"/>
              <a:t>, </a:t>
            </a:r>
            <a:r>
              <a:rPr lang="en-US" b="0" i="0" dirty="0" err="1"/>
              <a:t>LightGBM</a:t>
            </a:r>
            <a:r>
              <a:rPr lang="en-US" b="0" i="0" dirty="0"/>
              <a:t>, Lasso Regression, and Support Vector Regression were applied.</a:t>
            </a:r>
            <a:endParaRPr lang="en-US" dirty="0"/>
          </a:p>
          <a:p>
            <a:pPr marL="11430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5031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sz="1700" i="0" dirty="0">
                <a:effectLst/>
                <a:latin typeface="LatoWeb"/>
              </a:rPr>
              <a:t>Zillow Dataset contains multiple files with real estate and per capita income data.</a:t>
            </a:r>
          </a:p>
          <a:p>
            <a:pPr>
              <a:buFont typeface="Arial" panose="020B0604020202020204" pitchFamily="34" charset="0"/>
              <a:buChar char="•"/>
            </a:pPr>
            <a:r>
              <a:rPr lang="en-US" sz="1700" i="0" dirty="0">
                <a:effectLst/>
                <a:latin typeface="LatoWeb"/>
              </a:rPr>
              <a:t>Files Included:</a:t>
            </a:r>
          </a:p>
          <a:p>
            <a:pPr lvl="1">
              <a:buFont typeface="Arial" panose="020B0604020202020204" pitchFamily="34" charset="0"/>
              <a:buChar char="•"/>
            </a:pPr>
            <a:r>
              <a:rPr lang="en-US" sz="1700" i="0" dirty="0">
                <a:effectLst/>
                <a:latin typeface="LatoWeb"/>
              </a:rPr>
              <a:t>Counties-level per capita income and housing values</a:t>
            </a:r>
          </a:p>
          <a:p>
            <a:pPr lvl="1">
              <a:buFont typeface="Arial" panose="020B0604020202020204" pitchFamily="34" charset="0"/>
              <a:buChar char="•"/>
            </a:pPr>
            <a:r>
              <a:rPr lang="en-US" sz="1700" i="0" dirty="0">
                <a:effectLst/>
                <a:latin typeface="LatoWeb"/>
              </a:rPr>
              <a:t>Zillow Home Value Index (ZHVI) for 2-bedroom and 3-bedroom homes</a:t>
            </a:r>
          </a:p>
          <a:p>
            <a:pPr lvl="1">
              <a:buFont typeface="Arial" panose="020B0604020202020204" pitchFamily="34" charset="0"/>
              <a:buChar char="•"/>
            </a:pPr>
            <a:r>
              <a:rPr lang="en-US" sz="1700" i="0" dirty="0">
                <a:effectLst/>
                <a:latin typeface="LatoWeb"/>
              </a:rPr>
              <a:t>Income data at the county and zip code levels</a:t>
            </a:r>
          </a:p>
          <a:p>
            <a:pPr>
              <a:buFont typeface="Arial" panose="020B0604020202020204" pitchFamily="34" charset="0"/>
              <a:buChar char="•"/>
            </a:pPr>
            <a:r>
              <a:rPr lang="en-US" sz="1700" b="0" i="0" dirty="0">
                <a:effectLst/>
                <a:latin typeface="LatoWeb"/>
              </a:rPr>
              <a:t>Merging the files to make a common file</a:t>
            </a:r>
          </a:p>
          <a:p>
            <a:pPr>
              <a:buFont typeface="Arial" panose="020B0604020202020204" pitchFamily="34" charset="0"/>
              <a:buChar char="•"/>
            </a:pPr>
            <a:r>
              <a:rPr lang="en-US" sz="1700" dirty="0">
                <a:latin typeface="LatoWeb"/>
              </a:rPr>
              <a:t>Rename columns to make </a:t>
            </a:r>
            <a:r>
              <a:rPr lang="en-US" sz="1700" dirty="0" err="1">
                <a:latin typeface="LatoWeb"/>
              </a:rPr>
              <a:t>menaingfull</a:t>
            </a:r>
            <a:r>
              <a:rPr lang="en-US" sz="1700" dirty="0">
                <a:latin typeface="LatoWeb"/>
              </a:rPr>
              <a:t> names</a:t>
            </a:r>
          </a:p>
          <a:p>
            <a:pPr>
              <a:buFont typeface="Arial" panose="020B0604020202020204" pitchFamily="34" charset="0"/>
              <a:buChar char="•"/>
            </a:pPr>
            <a:r>
              <a:rPr lang="en-US" sz="1700" b="0" i="0" dirty="0">
                <a:effectLst/>
                <a:latin typeface="LatoWeb"/>
              </a:rPr>
              <a:t>Adding </a:t>
            </a:r>
            <a:r>
              <a:rPr lang="en-US" sz="1700" b="0" i="0" dirty="0" err="1">
                <a:effectLst/>
                <a:latin typeface="LatoWeb"/>
              </a:rPr>
              <a:t>longitude,latitude,FIPS</a:t>
            </a:r>
            <a:r>
              <a:rPr lang="en-US" sz="1700" b="0" i="0" dirty="0">
                <a:effectLst/>
                <a:latin typeface="LatoWeb"/>
              </a:rPr>
              <a:t> to show for maps</a:t>
            </a:r>
          </a:p>
          <a:p>
            <a:pPr>
              <a:buFont typeface="Arial" panose="020B0604020202020204" pitchFamily="34" charset="0"/>
              <a:buChar char="•"/>
            </a:pPr>
            <a:r>
              <a:rPr lang="en-US" sz="1700" b="0" i="0" dirty="0">
                <a:effectLst/>
                <a:latin typeface="LatoWeb"/>
              </a:rPr>
              <a:t>Added data for </a:t>
            </a:r>
            <a:r>
              <a:rPr lang="en-US" sz="1700" b="0" i="0" dirty="0" err="1">
                <a:effectLst/>
                <a:latin typeface="LatoWeb"/>
              </a:rPr>
              <a:t>Per_Capita_Income_Growth</a:t>
            </a:r>
            <a:r>
              <a:rPr lang="en-US" sz="1700" b="0" i="0" dirty="0">
                <a:effectLst/>
                <a:latin typeface="LatoWeb"/>
              </a:rPr>
              <a:t>, </a:t>
            </a:r>
            <a:r>
              <a:rPr lang="en-US" sz="1700" b="0" i="0" dirty="0" err="1">
                <a:effectLst/>
                <a:latin typeface="LatoWeb"/>
              </a:rPr>
              <a:t>Population_Growth</a:t>
            </a:r>
            <a:r>
              <a:rPr lang="en-US" sz="1700" b="0" i="0" dirty="0">
                <a:effectLst/>
                <a:latin typeface="LatoWeb"/>
              </a:rPr>
              <a:t>, </a:t>
            </a:r>
            <a:r>
              <a:rPr lang="en-US" sz="1700" b="0" i="0" dirty="0" err="1">
                <a:effectLst/>
                <a:latin typeface="LatoWeb"/>
              </a:rPr>
              <a:t>Personal_Income_Growth</a:t>
            </a:r>
            <a:endParaRPr lang="en-US" sz="1700" b="0" i="0" dirty="0">
              <a:effectLst/>
              <a:latin typeface="LatoWeb"/>
            </a:endParaRPr>
          </a:p>
          <a:p>
            <a:pPr>
              <a:buFont typeface="Arial" panose="020B0604020202020204" pitchFamily="34" charset="0"/>
              <a:buChar char="•"/>
            </a:pPr>
            <a:r>
              <a:rPr lang="en-US" sz="1700" b="0" i="0" dirty="0">
                <a:effectLst/>
                <a:latin typeface="LatoWeb"/>
              </a:rPr>
              <a:t>Removed missing values</a:t>
            </a:r>
            <a:br>
              <a:rPr lang="en-US" sz="1700" dirty="0"/>
            </a:br>
            <a:endParaRPr lang="en-US" sz="17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8169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DB164A79-7F53-7B0D-4AE5-39D0C8CD24DD}"/>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154FAD9F-3C6E-261F-259B-F911CB440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6FAB39C7-26BD-3840-9680-9DE4D804973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43253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a:extLst>
            <a:ext uri="{FF2B5EF4-FFF2-40B4-BE49-F238E27FC236}">
              <a16:creationId xmlns:a16="http://schemas.microsoft.com/office/drawing/2014/main" id="{630EB5DA-E7B7-8595-D2BB-1C4B303EBA07}"/>
            </a:ext>
          </a:extLst>
        </p:cNvPr>
        <p:cNvGrpSpPr/>
        <p:nvPr/>
      </p:nvGrpSpPr>
      <p:grpSpPr>
        <a:xfrm>
          <a:off x="0" y="0"/>
          <a:ext cx="0" cy="0"/>
          <a:chOff x="0" y="0"/>
          <a:chExt cx="0" cy="0"/>
        </a:xfrm>
      </p:grpSpPr>
      <p:sp>
        <p:nvSpPr>
          <p:cNvPr id="170" name="Google Shape;170;p4:notes">
            <a:extLst>
              <a:ext uri="{FF2B5EF4-FFF2-40B4-BE49-F238E27FC236}">
                <a16:creationId xmlns:a16="http://schemas.microsoft.com/office/drawing/2014/main" id="{42A33DF5-326F-54B8-5D73-DA74E74F9A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4:notes">
            <a:extLst>
              <a:ext uri="{FF2B5EF4-FFF2-40B4-BE49-F238E27FC236}">
                <a16:creationId xmlns:a16="http://schemas.microsoft.com/office/drawing/2014/main" id="{938ACF76-2F0A-A256-7E48-00F1748608C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75554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D281B-0226-4EEA-640A-405FE7E093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5C392-C5A8-652F-71E6-9AD63958D2B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69EBE9DE-C191-F262-B2FF-2DCD9CB3F401}"/>
              </a:ext>
            </a:extLst>
          </p:cNvPr>
          <p:cNvSpPr>
            <a:spLocks noGrp="1"/>
          </p:cNvSpPr>
          <p:nvPr>
            <p:ph type="body" idx="1"/>
          </p:nvPr>
        </p:nvSpPr>
        <p:spPr/>
        <p:txBody>
          <a:bodyPr/>
          <a:lstStyle/>
          <a:p>
            <a:pPr algn="l"/>
            <a:r>
              <a:rPr lang="en-US" b="0" i="0" dirty="0">
                <a:solidFill>
                  <a:srgbClr val="242424"/>
                </a:solidFill>
                <a:effectLst/>
                <a:latin typeface="Segoe UI" panose="020B0502040204020203" pitchFamily="34" charset="0"/>
              </a:rPr>
              <a:t>The bar chart titled "Annual Increase in House Values for Counties in 2024" illustrates the percentage increase in house values across various counties. Here are the key points: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Top Performers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GATES, NC</a:t>
            </a:r>
            <a:r>
              <a:rPr lang="en-US" b="0" i="0" dirty="0">
                <a:solidFill>
                  <a:srgbClr val="242424"/>
                </a:solidFill>
                <a:effectLst/>
                <a:latin typeface="Segoe UI" panose="020B0502040204020203" pitchFamily="34" charset="0"/>
              </a:rPr>
              <a:t>: Leading with a 15.0%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EDWARDS, KS</a:t>
            </a:r>
            <a:r>
              <a:rPr lang="en-US" b="0" i="0" dirty="0">
                <a:solidFill>
                  <a:srgbClr val="242424"/>
                </a:solidFill>
                <a:effectLst/>
                <a:latin typeface="Segoe UI" panose="020B0502040204020203" pitchFamily="34" charset="0"/>
              </a:rPr>
              <a:t>: Close behind with a 14.0% increase.</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LINCOLN, MO</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CARROLL, NE</a:t>
            </a:r>
            <a:r>
              <a:rPr lang="en-US" b="0" i="0" dirty="0">
                <a:solidFill>
                  <a:srgbClr val="242424"/>
                </a:solidFill>
                <a:effectLst/>
                <a:latin typeface="Segoe UI" panose="020B0502040204020203" pitchFamily="34" charset="0"/>
              </a:rPr>
              <a:t>: Both showing a 12.0% increase.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Moderate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BOONE, NC</a:t>
            </a:r>
            <a:r>
              <a:rPr lang="en-US" b="0" i="0" dirty="0">
                <a:solidFill>
                  <a:srgbClr val="242424"/>
                </a:solidFill>
                <a:effectLst/>
                <a:latin typeface="Segoe UI" panose="020B0502040204020203" pitchFamily="34" charset="0"/>
              </a:rPr>
              <a:t>: 11.0%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HARLAN, WI</a:t>
            </a:r>
            <a:r>
              <a:rPr lang="en-US" b="0" i="0" dirty="0">
                <a:solidFill>
                  <a:srgbClr val="242424"/>
                </a:solidFill>
                <a:effectLst/>
                <a:latin typeface="Segoe UI" panose="020B0502040204020203" pitchFamily="34" charset="0"/>
              </a:rPr>
              <a:t>: 10.0%</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WORTH, IA</a:t>
            </a:r>
            <a:r>
              <a:rPr lang="en-US" b="0" i="0" dirty="0">
                <a:solidFill>
                  <a:srgbClr val="242424"/>
                </a:solidFill>
                <a:effectLst/>
                <a:latin typeface="Segoe UI" panose="020B0502040204020203" pitchFamily="34" charset="0"/>
              </a:rPr>
              <a:t> and </a:t>
            </a:r>
            <a:r>
              <a:rPr lang="en-US" b="1" i="0" dirty="0">
                <a:solidFill>
                  <a:srgbClr val="242424"/>
                </a:solidFill>
                <a:effectLst/>
                <a:latin typeface="Segoe UI" panose="020B0502040204020203" pitchFamily="34" charset="0"/>
              </a:rPr>
              <a:t>CAMBEL, WV</a:t>
            </a:r>
            <a:r>
              <a:rPr lang="en-US" b="0" i="0" dirty="0">
                <a:solidFill>
                  <a:srgbClr val="242424"/>
                </a:solidFill>
                <a:effectLst/>
                <a:latin typeface="Segoe UI" panose="020B0502040204020203" pitchFamily="34" charset="0"/>
              </a:rPr>
              <a:t>: Both at 9.5%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WIRT, OH</a:t>
            </a:r>
            <a:r>
              <a:rPr lang="en-US" b="0" i="0" dirty="0">
                <a:solidFill>
                  <a:srgbClr val="242424"/>
                </a:solidFill>
                <a:effectLst/>
                <a:latin typeface="Segoe UI" panose="020B0502040204020203" pitchFamily="34" charset="0"/>
              </a:rPr>
              <a:t>: 9.2%</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Lower Increases</a:t>
            </a:r>
            <a:r>
              <a:rPr lang="en-US" b="0" i="0" dirty="0">
                <a:solidFill>
                  <a:srgbClr val="242424"/>
                </a:solidFill>
                <a:effectLst/>
                <a:latin typeface="Segoe UI" panose="020B0502040204020203" pitchFamily="34" charset="0"/>
              </a:rPr>
              <a:t>:</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ORANGEVILLE, NY</a:t>
            </a:r>
            <a:r>
              <a:rPr lang="en-US" b="0" i="0" dirty="0">
                <a:solidFill>
                  <a:srgbClr val="242424"/>
                </a:solidFill>
                <a:effectLst/>
                <a:latin typeface="Segoe UI" panose="020B0502040204020203" pitchFamily="34" charset="0"/>
              </a:rPr>
              <a:t>: 8.7%</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GOLDEN VALLEY, MT</a:t>
            </a:r>
            <a:r>
              <a:rPr lang="en-US" b="0" i="0" dirty="0">
                <a:solidFill>
                  <a:srgbClr val="242424"/>
                </a:solidFill>
                <a:effectLst/>
                <a:latin typeface="Segoe UI" panose="020B0502040204020203" pitchFamily="34" charset="0"/>
              </a:rPr>
              <a:t>: 8.5%</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KNOX, IN</a:t>
            </a:r>
            <a:r>
              <a:rPr lang="en-US" b="0" i="0" dirty="0">
                <a:solidFill>
                  <a:srgbClr val="242424"/>
                </a:solidFill>
                <a:effectLst/>
                <a:latin typeface="Segoe UI" panose="020B0502040204020203" pitchFamily="34" charset="0"/>
              </a:rPr>
              <a:t>: 8.2%</a:t>
            </a:r>
          </a:p>
          <a:p>
            <a:pPr marL="742950" lvl="1" indent="-285750"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FRANKLIN, ME</a:t>
            </a:r>
            <a:r>
              <a:rPr lang="en-US" b="0" i="0" dirty="0">
                <a:solidFill>
                  <a:srgbClr val="242424"/>
                </a:solidFill>
                <a:effectLst/>
                <a:latin typeface="Segoe UI" panose="020B0502040204020203" pitchFamily="34" charset="0"/>
              </a:rPr>
              <a:t>: 7.6%</a:t>
            </a:r>
          </a:p>
        </p:txBody>
      </p:sp>
    </p:spTree>
    <p:extLst>
      <p:ext uri="{BB962C8B-B14F-4D97-AF65-F5344CB8AC3E}">
        <p14:creationId xmlns:p14="http://schemas.microsoft.com/office/powerpoint/2010/main" val="136370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1FFFF-52F7-0E81-EE5C-B94D1A4D8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E029F-95BF-D033-F8A0-9FF69903DDC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9A73F2C-EEFE-5E5A-086F-2217CF410E71}"/>
              </a:ext>
            </a:extLst>
          </p:cNvPr>
          <p:cNvSpPr>
            <a:spLocks noGrp="1"/>
          </p:cNvSpPr>
          <p:nvPr>
            <p:ph type="body" idx="1"/>
          </p:nvPr>
        </p:nvSpPr>
        <p:spPr/>
        <p:txBody>
          <a:bodyPr/>
          <a:lstStyle/>
          <a:p>
            <a:pPr algn="l"/>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216834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Increasing Property Values: Property values have generally increased over time from 2000 to 2024. </a:t>
            </a:r>
          </a:p>
          <a:p>
            <a:pPr marL="0" marR="0" lvl="0" indent="0" algn="l" rtl="0">
              <a:lnSpc>
                <a:spcPct val="90000"/>
              </a:lnSpc>
              <a:spcBef>
                <a:spcPts val="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--&gt;Variability: There is noticeable variability in property values each year, with some years showing wider IQRs than others.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--&gt;Rising Median Values: Median property values have risen consistently over this period, indicating an overall upward trend in property prices. </a:t>
            </a:r>
          </a:p>
          <a:p>
            <a:pPr marL="0" marR="0" lvl="0" indent="0" algn="l" rtl="0">
              <a:lnSpc>
                <a:spcPct val="90000"/>
              </a:lnSpc>
              <a:spcBef>
                <a:spcPts val="600"/>
              </a:spcBef>
              <a:spcAft>
                <a:spcPts val="0"/>
              </a:spcAft>
              <a:buClr>
                <a:schemeClr val="dk1"/>
              </a:buClr>
              <a:buSzPts val="1200"/>
              <a:buFont typeface="Arial"/>
              <a:buChar char="•"/>
            </a:pPr>
            <a:r>
              <a:rPr lang="en-US" sz="1100" b="0" i="0" u="none" strike="noStrike" cap="none" dirty="0">
                <a:solidFill>
                  <a:schemeClr val="dk1"/>
                </a:solidFill>
                <a:latin typeface="Calibri"/>
                <a:ea typeface="Calibri"/>
                <a:cs typeface="Calibri"/>
                <a:sym typeface="Calibri"/>
              </a:rPr>
              <a:t>--&gt;Outliers: Present in most years, suggesting that there are some properties with significantly higher or lower values compared to the majority. </a:t>
            </a:r>
            <a:endParaRPr lang="en-US" dirty="0"/>
          </a:p>
        </p:txBody>
      </p:sp>
    </p:spTree>
    <p:extLst>
      <p:ext uri="{BB962C8B-B14F-4D97-AF65-F5344CB8AC3E}">
        <p14:creationId xmlns:p14="http://schemas.microsoft.com/office/powerpoint/2010/main" val="3891125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249A4-D5F0-82AF-20F7-7E3D7F4E2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19CAF-24DB-3ECA-B4A3-8FE4F1568A5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DCEBC17-8953-E73C-E982-7F4ECF6B1FF7}"/>
              </a:ext>
            </a:extLst>
          </p:cNvPr>
          <p:cNvSpPr>
            <a:spLocks noGrp="1"/>
          </p:cNvSpPr>
          <p:nvPr>
            <p:ph type="body" idx="1"/>
          </p:nvPr>
        </p:nvSpPr>
        <p:spPr/>
        <p:txBody>
          <a:bodyPr/>
          <a:lstStyle/>
          <a:p>
            <a:pPr marL="0" marR="0" lvl="0" indent="0" algn="l" rtl="0">
              <a:lnSpc>
                <a:spcPct val="90000"/>
              </a:lnSpc>
              <a:spcBef>
                <a:spcPts val="0"/>
              </a:spcBef>
              <a:spcAft>
                <a:spcPts val="0"/>
              </a:spcAft>
              <a:buClr>
                <a:schemeClr val="dk1"/>
              </a:buClr>
              <a:buSzPts val="1200"/>
              <a:buFont typeface="Arial"/>
              <a:buChar char="•"/>
            </a:pPr>
            <a:endParaRPr lang="en-US" dirty="0"/>
          </a:p>
        </p:txBody>
      </p:sp>
    </p:spTree>
    <p:extLst>
      <p:ext uri="{BB962C8B-B14F-4D97-AF65-F5344CB8AC3E}">
        <p14:creationId xmlns:p14="http://schemas.microsoft.com/office/powerpoint/2010/main" val="3525283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2D208-DC1C-4E16-4CDC-73F4CE940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088B72-CD31-BFD2-72EC-ADA06BA4015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91EBF0D-8BAE-678D-EF0C-B36648761966}"/>
              </a:ext>
            </a:extLst>
          </p:cNvPr>
          <p:cNvSpPr>
            <a:spLocks noGrp="1"/>
          </p:cNvSpPr>
          <p:nvPr>
            <p:ph type="body" idx="1"/>
          </p:nvPr>
        </p:nvSpPr>
        <p:spPr/>
        <p:txBody>
          <a:bodyPr/>
          <a:lstStyle/>
          <a:p>
            <a:pPr indent="-228600">
              <a:lnSpc>
                <a:spcPct val="90000"/>
              </a:lnSpc>
              <a:buFont typeface="Arial" panose="020B0604020202020204" pitchFamily="34" charset="0"/>
              <a:buChar char="•"/>
            </a:pPr>
            <a:r>
              <a:rPr lang="en-US" sz="1100" b="1" i="0" kern="1200" dirty="0">
                <a:solidFill>
                  <a:schemeClr val="tx1"/>
                </a:solidFill>
                <a:effectLst/>
                <a:latin typeface="+mn-lt"/>
                <a:ea typeface="+mn-ea"/>
                <a:cs typeface="+mn-cs"/>
              </a:rPr>
              <a:t>Summary: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Nebraska</a:t>
            </a:r>
            <a:r>
              <a:rPr lang="en-US" sz="1100" b="0" i="0" kern="1200" dirty="0">
                <a:solidFill>
                  <a:schemeClr val="tx1"/>
                </a:solidFill>
                <a:effectLst/>
                <a:latin typeface="+mn-lt"/>
                <a:ea typeface="+mn-ea"/>
                <a:cs typeface="+mn-cs"/>
              </a:rPr>
              <a:t>: The correlations indicate that increases in property values for different types of properties (all items, single-family, condos, two-bedroom) are strongly related. This suggests that 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sz="1100" b="1" i="0" kern="1200" dirty="0">
                <a:solidFill>
                  <a:schemeClr val="tx1"/>
                </a:solidFill>
                <a:effectLst/>
                <a:latin typeface="+mn-lt"/>
                <a:ea typeface="+mn-ea"/>
                <a:cs typeface="+mn-cs"/>
              </a:rPr>
              <a:t>Texas</a:t>
            </a:r>
            <a:r>
              <a:rPr lang="en-US" sz="1100" b="0" i="0" kern="1200" dirty="0">
                <a:solidFill>
                  <a:schemeClr val="tx1"/>
                </a:solidFill>
                <a:effectLst/>
                <a:latin typeface="+mn-lt"/>
                <a:ea typeface="+mn-ea"/>
                <a:cs typeface="+mn-cs"/>
              </a:rPr>
              <a:t>: Although the full matrix is not visible, it is expected to show similar correlations, indicating consistent market behavior across different property types.</a:t>
            </a:r>
          </a:p>
        </p:txBody>
      </p:sp>
    </p:spTree>
    <p:extLst>
      <p:ext uri="{BB962C8B-B14F-4D97-AF65-F5344CB8AC3E}">
        <p14:creationId xmlns:p14="http://schemas.microsoft.com/office/powerpoint/2010/main" val="3628762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242424"/>
                </a:solidFill>
                <a:effectLst/>
                <a:latin typeface="Segoe UI" panose="020B0502040204020203" pitchFamily="34" charset="0"/>
              </a:rPr>
              <a:t>Summary:</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Distribution Patterns</a:t>
            </a:r>
            <a:r>
              <a:rPr lang="en-US" b="0" i="0" dirty="0">
                <a:solidFill>
                  <a:srgbClr val="242424"/>
                </a:solidFill>
                <a:effectLst/>
                <a:latin typeface="Segoe UI" panose="020B0502040204020203" pitchFamily="34" charset="0"/>
              </a:rPr>
              <a:t>: The KDE plot shows how home values are distributed across different counties. Some counties have a higher concentration of home values in certain ranges, indicating more uniform property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Density Peaks</a:t>
            </a:r>
            <a:r>
              <a:rPr lang="en-US" b="0" i="0" dirty="0">
                <a:solidFill>
                  <a:srgbClr val="242424"/>
                </a:solidFill>
                <a:effectLst/>
                <a:latin typeface="Segoe UI" panose="020B0502040204020203" pitchFamily="34" charset="0"/>
              </a:rPr>
              <a:t>: Peaks in the curves indicate the most common home values within each county. Higher peaks suggest a larger number of homes within that value range.</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Variability</a:t>
            </a:r>
            <a:r>
              <a:rPr lang="en-US" b="0" i="0" dirty="0">
                <a:solidFill>
                  <a:srgbClr val="242424"/>
                </a:solidFill>
                <a:effectLst/>
                <a:latin typeface="Segoe UI" panose="020B0502040204020203" pitchFamily="34" charset="0"/>
              </a:rPr>
              <a:t>: The spread of the curves shows the variability in home values. Wider curves indicate more variability, while narrower curves suggest more consistent home values.</a:t>
            </a:r>
          </a:p>
          <a:p>
            <a:pPr algn="l">
              <a:spcBef>
                <a:spcPts val="750"/>
              </a:spcBef>
              <a:spcAft>
                <a:spcPts val="750"/>
              </a:spcAft>
              <a:buFont typeface="Arial" panose="020B0604020202020204" pitchFamily="34" charset="0"/>
              <a:buChar char="•"/>
            </a:pPr>
            <a:r>
              <a:rPr lang="en-US" b="1" i="0" dirty="0">
                <a:solidFill>
                  <a:srgbClr val="242424"/>
                </a:solidFill>
                <a:effectLst/>
                <a:latin typeface="Segoe UI" panose="020B0502040204020203" pitchFamily="34" charset="0"/>
              </a:rPr>
              <a:t>Comparison Across Counties</a:t>
            </a:r>
            <a:r>
              <a:rPr lang="en-US" b="0" i="0" dirty="0">
                <a:solidFill>
                  <a:srgbClr val="242424"/>
                </a:solidFill>
                <a:effectLst/>
                <a:latin typeface="Segoe UI" panose="020B0502040204020203" pitchFamily="34" charset="0"/>
              </a:rPr>
              <a:t>: The plot allows for comparison of home value distributions across counties, highlighting differences and similarities in property value trends.</a:t>
            </a:r>
          </a:p>
          <a:p>
            <a:pPr algn="l"/>
            <a:r>
              <a:rPr lang="en-US" b="0" i="0" dirty="0">
                <a:solidFill>
                  <a:srgbClr val="242424"/>
                </a:solidFill>
                <a:effectLst/>
                <a:latin typeface="Segoe UI" panose="020B0502040204020203" pitchFamily="34" charset="0"/>
              </a:rPr>
              <a:t>This KDE plot helps in understanding the distribution and density of home values across various counties in Nebraska, providing insights into regional housing market trends.</a:t>
            </a:r>
          </a:p>
          <a:p>
            <a:endParaRPr lang="en-US" dirty="0"/>
          </a:p>
        </p:txBody>
      </p:sp>
    </p:spTree>
    <p:extLst>
      <p:ext uri="{BB962C8B-B14F-4D97-AF65-F5344CB8AC3E}">
        <p14:creationId xmlns:p14="http://schemas.microsoft.com/office/powerpoint/2010/main" val="756241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3" name="Google Shape;3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4000">
              <a:schemeClr val="bg1">
                <a:lumMod val="85000"/>
              </a:schemeClr>
            </a:gs>
            <a:gs pos="83000">
              <a:schemeClr val="bg1">
                <a:lumMod val="85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hart" Target="../charts/char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18.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svg"/></Relationships>
</file>

<file path=ppt/slides/_rels/slide21.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8" Type="http://schemas.openxmlformats.org/officeDocument/2006/relationships/chart" Target="../charts/chart6.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5.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8.jpeg"/><Relationship Id="rId7" Type="http://schemas.openxmlformats.org/officeDocument/2006/relationships/diagramColors" Target="../diagrams/colors13.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39.jpeg"/><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4C54-05E3-FA9B-82DF-73586247EA69}"/>
              </a:ext>
            </a:extLst>
          </p:cNvPr>
          <p:cNvSpPr>
            <a:spLocks noGrp="1"/>
          </p:cNvSpPr>
          <p:nvPr>
            <p:ph type="title"/>
          </p:nvPr>
        </p:nvSpPr>
        <p:spPr>
          <a:xfrm>
            <a:off x="0" y="1"/>
            <a:ext cx="12192000" cy="1690688"/>
          </a:xfrm>
          <a:solidFill>
            <a:schemeClr val="bg2"/>
          </a:solidFill>
        </p:spPr>
        <p:txBody>
          <a:bodyPr/>
          <a:lstStyle/>
          <a:p>
            <a:pPr marL="0" lvl="0" indent="0" rtl="0">
              <a:lnSpc>
                <a:spcPct val="90000"/>
              </a:lnSpc>
              <a:spcBef>
                <a:spcPts val="0"/>
              </a:spcBef>
              <a:spcAft>
                <a:spcPts val="0"/>
              </a:spcAft>
            </a:pPr>
            <a:r>
              <a:rPr lang="en-US" sz="4400" dirty="0">
                <a:solidFill>
                  <a:schemeClr val="bg1"/>
                </a:solidFill>
                <a:latin typeface="Times New Roman"/>
                <a:ea typeface="Times New Roman"/>
                <a:cs typeface="Times New Roman"/>
                <a:sym typeface="Times New Roman"/>
              </a:rPr>
              <a:t>Predicting Housing Market Trends: A Data-Driven Approach to Price Forecasting</a:t>
            </a:r>
          </a:p>
        </p:txBody>
      </p:sp>
      <p:pic>
        <p:nvPicPr>
          <p:cNvPr id="89" name="Google Shape;89;p1" descr="House"/>
          <p:cNvPicPr preferRelativeResize="0"/>
          <p:nvPr/>
        </p:nvPicPr>
        <p:blipFill rotWithShape="1">
          <a:blip r:embed="rId2">
            <a:alphaModFix/>
          </a:blip>
          <a:srcRect/>
          <a:stretch/>
        </p:blipFill>
        <p:spPr>
          <a:xfrm>
            <a:off x="262411" y="2172823"/>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3" name="Google Shape;86;p1">
            <a:extLst>
              <a:ext uri="{FF2B5EF4-FFF2-40B4-BE49-F238E27FC236}">
                <a16:creationId xmlns:a16="http://schemas.microsoft.com/office/drawing/2014/main" id="{474DFFBA-1C3E-D647-2BE4-E8353F2AF988}"/>
              </a:ext>
            </a:extLst>
          </p:cNvPr>
          <p:cNvSpPr/>
          <p:nvPr/>
        </p:nvSpPr>
        <p:spPr>
          <a:xfrm>
            <a:off x="3419024" y="2149100"/>
            <a:ext cx="7787828" cy="1188720"/>
          </a:xfrm>
          <a:prstGeom prst="rect">
            <a:avLst/>
          </a:prstGeom>
          <a:noFill/>
          <a:ln>
            <a:noFill/>
          </a:ln>
        </p:spPr>
        <p:txBody>
          <a:bodyPr spcFirstLastPara="1" wrap="square" lIns="91425" tIns="45700" rIns="91425" bIns="45700" anchor="t" anchorCtr="0">
            <a:noAutofit/>
          </a:bodyPr>
          <a:lstStyle/>
          <a:p>
            <a:pPr>
              <a:lnSpc>
                <a:spcPct val="90000"/>
              </a:lnSpc>
              <a:buClr>
                <a:schemeClr val="dk1"/>
              </a:buClr>
              <a:buSzPts val="1800"/>
            </a:pPr>
            <a:r>
              <a:rPr lang="en-US" sz="2800" b="1" dirty="0">
                <a:solidFill>
                  <a:schemeClr val="dk1"/>
                </a:solidFill>
                <a:latin typeface="Times New Roman" panose="02020603050405020304" pitchFamily="18" charset="0"/>
                <a:cs typeface="Times New Roman" panose="02020603050405020304" pitchFamily="18" charset="0"/>
                <a:sym typeface="Times New Roman"/>
              </a:rPr>
              <a:t>DSCI 8950  - </a:t>
            </a:r>
            <a:r>
              <a:rPr lang="en-US" sz="2800" b="1" dirty="0">
                <a:latin typeface="Times New Roman" panose="02020603050405020304" pitchFamily="18" charset="0"/>
                <a:cs typeface="Times New Roman" panose="02020603050405020304" pitchFamily="18" charset="0"/>
              </a:rPr>
              <a:t>Data Science M.S. Capstone Project</a:t>
            </a:r>
            <a:br>
              <a:rPr lang="en-US" sz="2800" b="1" dirty="0">
                <a:solidFill>
                  <a:schemeClr val="dk1"/>
                </a:solidFill>
                <a:latin typeface="Times New Roman" panose="02020603050405020304" pitchFamily="18" charset="0"/>
                <a:cs typeface="Times New Roman" panose="02020603050405020304" pitchFamily="18" charset="0"/>
                <a:sym typeface="Times New Roman"/>
              </a:rPr>
            </a:br>
            <a:br>
              <a:rPr lang="en-US" sz="2800" b="1" dirty="0">
                <a:solidFill>
                  <a:schemeClr val="dk1"/>
                </a:solidFill>
                <a:latin typeface="Times New Roman" panose="02020603050405020304" pitchFamily="18" charset="0"/>
                <a:cs typeface="Times New Roman" panose="02020603050405020304" pitchFamily="18" charset="0"/>
              </a:rPr>
            </a:br>
            <a:endParaRPr sz="2800" b="1" dirty="0">
              <a:solidFill>
                <a:schemeClr val="dk1"/>
              </a:solidFill>
              <a:latin typeface="Times New Roman" panose="02020603050405020304" pitchFamily="18" charset="0"/>
              <a:cs typeface="Times New Roman" panose="02020603050405020304" pitchFamily="18" charset="0"/>
            </a:endParaRPr>
          </a:p>
        </p:txBody>
      </p:sp>
      <p:sp>
        <p:nvSpPr>
          <p:cNvPr id="4" name="Google Shape;87;p1">
            <a:extLst>
              <a:ext uri="{FF2B5EF4-FFF2-40B4-BE49-F238E27FC236}">
                <a16:creationId xmlns:a16="http://schemas.microsoft.com/office/drawing/2014/main" id="{24604A06-ACED-18C9-5CAA-0CE07660E345}"/>
              </a:ext>
            </a:extLst>
          </p:cNvPr>
          <p:cNvSpPr txBox="1">
            <a:spLocks/>
          </p:cNvSpPr>
          <p:nvPr/>
        </p:nvSpPr>
        <p:spPr>
          <a:xfrm>
            <a:off x="8406802" y="5162502"/>
            <a:ext cx="5600100" cy="1297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Font typeface="Times New Roman"/>
              <a:buNone/>
            </a:pPr>
            <a:r>
              <a:rPr lang="en-US" sz="1800" dirty="0">
                <a:latin typeface="Times New Roman"/>
                <a:ea typeface="Times New Roman"/>
                <a:cs typeface="Times New Roman"/>
                <a:sym typeface="Times New Roman"/>
              </a:rPr>
              <a:t>Presented By:-</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Amarnath Kommineni</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Kavya Gurram</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Sandeep Borwal</a:t>
            </a:r>
            <a:br>
              <a:rPr lang="en-US" sz="1800" dirty="0">
                <a:latin typeface="Times New Roman"/>
                <a:ea typeface="Times New Roman"/>
                <a:cs typeface="Times New Roman"/>
                <a:sym typeface="Times New Roman"/>
              </a:rPr>
            </a:br>
            <a:r>
              <a:rPr lang="en-US" sz="1800" dirty="0">
                <a:latin typeface="Times New Roman"/>
                <a:ea typeface="Times New Roman"/>
                <a:cs typeface="Times New Roman"/>
                <a:sym typeface="Times New Roman"/>
              </a:rPr>
              <a:t>Vikas Kumar Reddy </a:t>
            </a:r>
            <a:r>
              <a:rPr lang="en-US" sz="1800" dirty="0" err="1">
                <a:latin typeface="Times New Roman"/>
                <a:ea typeface="Times New Roman"/>
                <a:cs typeface="Times New Roman"/>
                <a:sym typeface="Times New Roman"/>
              </a:rPr>
              <a:t>Buchammagari</a:t>
            </a:r>
            <a:endParaRPr lang="en-US" sz="1800" dirty="0">
              <a:latin typeface="Times New Roman"/>
              <a:ea typeface="Times New Roman"/>
              <a:cs typeface="Times New Roman"/>
              <a:sym typeface="Times New Roman"/>
            </a:endParaRPr>
          </a:p>
        </p:txBody>
      </p:sp>
      <p:sp>
        <p:nvSpPr>
          <p:cNvPr id="6" name="TextBox 5">
            <a:extLst>
              <a:ext uri="{FF2B5EF4-FFF2-40B4-BE49-F238E27FC236}">
                <a16:creationId xmlns:a16="http://schemas.microsoft.com/office/drawing/2014/main" id="{F577441D-1BA8-5147-0994-7DDFB5C54322}"/>
              </a:ext>
            </a:extLst>
          </p:cNvPr>
          <p:cNvSpPr txBox="1"/>
          <p:nvPr/>
        </p:nvSpPr>
        <p:spPr>
          <a:xfrm>
            <a:off x="3785199" y="5340054"/>
            <a:ext cx="6583680" cy="341632"/>
          </a:xfrm>
          <a:prstGeom prst="rect">
            <a:avLst/>
          </a:prstGeom>
          <a:noFill/>
        </p:spPr>
        <p:txBody>
          <a:bodyPr wrap="square">
            <a:spAutoFit/>
          </a:bodyPr>
          <a:lstStyle/>
          <a:p>
            <a:pPr>
              <a:lnSpc>
                <a:spcPct val="90000"/>
              </a:lnSpc>
              <a:buClr>
                <a:schemeClr val="dk1"/>
              </a:buClr>
              <a:buSzPts val="1800"/>
            </a:pPr>
            <a:r>
              <a:rPr lang="en-US" sz="1800" dirty="0">
                <a:solidFill>
                  <a:schemeClr val="dk1"/>
                </a:solidFill>
                <a:latin typeface="Times New Roman"/>
                <a:cs typeface="Times New Roman"/>
                <a:sym typeface="Times New Roman"/>
              </a:rPr>
              <a:t>Presented To:- Lochana Palayangoda, PhD</a:t>
            </a:r>
            <a:endParaRPr lang="en-US" sz="1800" dirty="0">
              <a:solidFill>
                <a:schemeClr val="dk1"/>
              </a:solidFill>
              <a:latin typeface="Times New Roman"/>
              <a:cs typeface="Times New Roman"/>
            </a:endParaRPr>
          </a:p>
        </p:txBody>
      </p:sp>
    </p:spTree>
    <p:extLst>
      <p:ext uri="{BB962C8B-B14F-4D97-AF65-F5344CB8AC3E}">
        <p14:creationId xmlns:p14="http://schemas.microsoft.com/office/powerpoint/2010/main" val="68115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700"/>
                                        <p:tgtEl>
                                          <p:spTgt spid="89"/>
                                        </p:tgtEl>
                                      </p:cBhvr>
                                    </p:animEffect>
                                  </p:childTnLst>
                                </p:cTn>
                              </p:par>
                              <p:par>
                                <p:cTn id="8" presetID="10" presetClass="entr" presetSubtype="0" fill="hold"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93E45C-0A6D-F269-8BA8-A1D5D4538633}"/>
            </a:ext>
          </a:extLst>
        </p:cNvPr>
        <p:cNvGrpSpPr/>
        <p:nvPr/>
      </p:nvGrpSpPr>
      <p:grpSpPr>
        <a:xfrm>
          <a:off x="0" y="0"/>
          <a:ext cx="0" cy="0"/>
          <a:chOff x="0" y="0"/>
          <a:chExt cx="0" cy="0"/>
        </a:xfrm>
      </p:grpSpPr>
      <p:sp>
        <p:nvSpPr>
          <p:cNvPr id="280" name="Rectangle 27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1">
            <a:extLst>
              <a:ext uri="{FF2B5EF4-FFF2-40B4-BE49-F238E27FC236}">
                <a16:creationId xmlns:a16="http://schemas.microsoft.com/office/drawing/2014/main" id="{792B35BE-8378-1D78-E218-57D05F7D7EFA}"/>
              </a:ext>
            </a:extLst>
          </p:cNvPr>
          <p:cNvSpPr>
            <a:spLocks noGrp="1" noChangeArrowheads="1"/>
          </p:cNvSpPr>
          <p:nvPr>
            <p:ph type="title"/>
          </p:nvPr>
        </p:nvSpPr>
        <p:spPr bwMode="auto">
          <a:xfrm>
            <a:off x="1295400" y="669925"/>
            <a:ext cx="4800600" cy="13255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spcBef>
                <a:spcPct val="0"/>
              </a:spcBef>
              <a:spcAft>
                <a:spcPct val="0"/>
              </a:spcAft>
              <a:buClrTx/>
              <a:buSzTx/>
              <a:tabLst/>
            </a:pPr>
            <a:r>
              <a:rPr kumimoji="0" lang="en-US" altLang="en-US" sz="2800" b="0" i="0" u="none" strike="noStrike" kern="1200" cap="none" normalizeH="0" baseline="0">
                <a:ln>
                  <a:noFill/>
                </a:ln>
                <a:solidFill>
                  <a:schemeClr val="bg1"/>
                </a:solidFill>
                <a:effectLst/>
                <a:latin typeface="+mj-lt"/>
                <a:ea typeface="+mj-ea"/>
                <a:cs typeface="+mj-cs"/>
              </a:rPr>
              <a:t>Correlation Matrix for Nebraska/Texas Annual Value Increases</a:t>
            </a:r>
          </a:p>
        </p:txBody>
      </p:sp>
      <p:cxnSp>
        <p:nvCxnSpPr>
          <p:cNvPr id="282" name="Straight Connector 28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A9BADAB-A0EE-375A-999E-9039CCCA37B1}"/>
              </a:ext>
            </a:extLst>
          </p:cNvPr>
          <p:cNvSpPr txBox="1"/>
          <p:nvPr/>
        </p:nvSpPr>
        <p:spPr>
          <a:xfrm>
            <a:off x="1295400" y="2288833"/>
            <a:ext cx="4800600" cy="3711571"/>
          </a:xfrm>
          <a:prstGeom prst="rect">
            <a:avLst/>
          </a:prstGeom>
        </p:spPr>
        <p:txBody>
          <a:bodyPr vert="horz" lIns="91440" tIns="45720" rIns="91440" bIns="45720" rtlCol="0">
            <a:normAutofit/>
          </a:bodyPr>
          <a:lstStyle/>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Nebraska</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Increases in property values for different types of properties (all items, single-family, condos, two-bedroom) are strongly related.</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Market trends affecting one property type are likely to influence others similarly.</a:t>
            </a:r>
          </a:p>
          <a:p>
            <a:pPr indent="-228600">
              <a:lnSpc>
                <a:spcPct val="90000"/>
              </a:lnSpc>
              <a:spcBef>
                <a:spcPts val="750"/>
              </a:spcBef>
              <a:spcAft>
                <a:spcPts val="750"/>
              </a:spcAft>
              <a:buFont typeface="Arial" panose="020B0604020202020204" pitchFamily="34" charset="0"/>
              <a:buChar char="•"/>
            </a:pPr>
            <a:r>
              <a:rPr lang="en-US" b="1" i="0" kern="1200">
                <a:solidFill>
                  <a:schemeClr val="bg1"/>
                </a:solidFill>
                <a:effectLst/>
                <a:latin typeface="+mn-lt"/>
                <a:ea typeface="+mn-ea"/>
                <a:cs typeface="+mn-cs"/>
              </a:rPr>
              <a:t>Texas</a:t>
            </a:r>
            <a:r>
              <a:rPr lang="en-US" b="0" i="0" kern="1200">
                <a:solidFill>
                  <a:schemeClr val="bg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Although the full matrix is not visible, it is expected to show similar correlations.</a:t>
            </a:r>
          </a:p>
          <a:p>
            <a:pPr marL="742950" lvl="1" indent="-228600">
              <a:lnSpc>
                <a:spcPct val="90000"/>
              </a:lnSpc>
              <a:spcBef>
                <a:spcPts val="750"/>
              </a:spcBef>
              <a:spcAft>
                <a:spcPts val="750"/>
              </a:spcAft>
              <a:buFont typeface="Arial" panose="020B0604020202020204" pitchFamily="34" charset="0"/>
              <a:buChar char="•"/>
            </a:pPr>
            <a:r>
              <a:rPr lang="en-US" b="0" i="0" kern="1200">
                <a:solidFill>
                  <a:schemeClr val="bg1"/>
                </a:solidFill>
                <a:effectLst/>
                <a:latin typeface="+mn-lt"/>
                <a:ea typeface="+mn-ea"/>
                <a:cs typeface="+mn-cs"/>
              </a:rPr>
              <a:t>Indicates consistent market behavior across different property types.</a:t>
            </a:r>
          </a:p>
        </p:txBody>
      </p:sp>
      <p:pic>
        <p:nvPicPr>
          <p:cNvPr id="4" name="Picture 4" descr="A screenshot of a graph&#10;&#10;AI-generated content may be incorrect.">
            <a:extLst>
              <a:ext uri="{FF2B5EF4-FFF2-40B4-BE49-F238E27FC236}">
                <a16:creationId xmlns:a16="http://schemas.microsoft.com/office/drawing/2014/main" id="{D204C94E-5F11-CAEA-700B-23CBD6C44A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29957" y="369913"/>
            <a:ext cx="3219112" cy="2784532"/>
          </a:xfrm>
          <a:prstGeom prst="rect">
            <a:avLst/>
          </a:prstGeom>
          <a:noFill/>
          <a:extLst>
            <a:ext uri="{909E8E84-426E-40DD-AFC4-6F175D3DCCD1}">
              <a14:hiddenFill xmlns:a14="http://schemas.microsoft.com/office/drawing/2010/main">
                <a:solidFill>
                  <a:srgbClr val="FFFFFF"/>
                </a:solidFill>
              </a14:hiddenFill>
            </a:ext>
          </a:extLst>
        </p:spPr>
      </p:pic>
      <p:sp>
        <p:nvSpPr>
          <p:cNvPr id="284" name="Rectangle 283">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hart with red and blue squares&#10;&#10;AI-generated content may be incorrect.">
            <a:extLst>
              <a:ext uri="{FF2B5EF4-FFF2-40B4-BE49-F238E27FC236}">
                <a16:creationId xmlns:a16="http://schemas.microsoft.com/office/drawing/2014/main" id="{FDFC04DE-1185-04F5-4C69-C15CC8F782AF}"/>
              </a:ext>
            </a:extLst>
          </p:cNvPr>
          <p:cNvPicPr>
            <a:picLocks noChangeAspect="1"/>
          </p:cNvPicPr>
          <p:nvPr/>
        </p:nvPicPr>
        <p:blipFill>
          <a:blip r:embed="rId4"/>
          <a:stretch>
            <a:fillRect/>
          </a:stretch>
        </p:blipFill>
        <p:spPr>
          <a:xfrm>
            <a:off x="8129903" y="3730267"/>
            <a:ext cx="3406155" cy="2784532"/>
          </a:xfrm>
          <a:prstGeom prst="rect">
            <a:avLst/>
          </a:prstGeom>
        </p:spPr>
      </p:pic>
      <p:sp>
        <p:nvSpPr>
          <p:cNvPr id="286" name="Rectangle 285">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1120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75648142-43E3-48E7-EF41-4C13968DB2EB}"/>
              </a:ext>
            </a:extLst>
          </p:cNvPr>
          <p:cNvSpPr>
            <a:spLocks noGrp="1" noChangeArrowheads="1"/>
          </p:cNvSpPr>
          <p:nvPr>
            <p:ph type="title"/>
          </p:nvPr>
        </p:nvSpPr>
        <p:spPr bwMode="auto">
          <a:xfrm>
            <a:off x="556532" y="643467"/>
            <a:ext cx="11210925" cy="7448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700" b="0" i="0" u="none" strike="noStrike" kern="1200" cap="none" normalizeH="0" baseline="0">
                <a:ln>
                  <a:noFill/>
                </a:ln>
                <a:solidFill>
                  <a:schemeClr val="bg1"/>
                </a:solidFill>
                <a:effectLst/>
                <a:latin typeface="+mj-lt"/>
                <a:ea typeface="+mj-ea"/>
                <a:cs typeface="+mj-cs"/>
              </a:rPr>
              <a:t>Kernel Density Estimate of Annual Home Values (Nebraska Counties) </a:t>
            </a:r>
          </a:p>
        </p:txBody>
      </p:sp>
      <p:pic>
        <p:nvPicPr>
          <p:cNvPr id="9" name="Picture 8">
            <a:extLst>
              <a:ext uri="{FF2B5EF4-FFF2-40B4-BE49-F238E27FC236}">
                <a16:creationId xmlns:a16="http://schemas.microsoft.com/office/drawing/2014/main" id="{D445D2C9-035F-6F85-A404-8A0710BC58BD}"/>
              </a:ext>
            </a:extLst>
          </p:cNvPr>
          <p:cNvPicPr>
            <a:picLocks noChangeAspect="1"/>
          </p:cNvPicPr>
          <p:nvPr/>
        </p:nvPicPr>
        <p:blipFill>
          <a:blip r:embed="rId3"/>
          <a:stretch>
            <a:fillRect/>
          </a:stretch>
        </p:blipFill>
        <p:spPr>
          <a:xfrm>
            <a:off x="2046047" y="1675227"/>
            <a:ext cx="8099906" cy="4394199"/>
          </a:xfrm>
          <a:prstGeom prst="rect">
            <a:avLst/>
          </a:prstGeom>
          <a:ln>
            <a:solidFill>
              <a:schemeClr val="tx1"/>
            </a:solidFill>
          </a:ln>
        </p:spPr>
      </p:pic>
    </p:spTree>
    <p:extLst>
      <p:ext uri="{BB962C8B-B14F-4D97-AF65-F5344CB8AC3E}">
        <p14:creationId xmlns:p14="http://schemas.microsoft.com/office/powerpoint/2010/main" val="418130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DD203F-1CD0-3653-4CB9-09CE1C101F3A}"/>
            </a:ext>
          </a:extLst>
        </p:cNvPr>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6" name="Rectangle 7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500"/>
            <a:ext cx="12191998" cy="6858000"/>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35" y="-1500"/>
            <a:ext cx="8119933" cy="6858001"/>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72" y="-3000"/>
            <a:ext cx="12201265" cy="6859501"/>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78536" y="0"/>
            <a:ext cx="11718098" cy="6858000"/>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2EAE3A47-999E-F70C-9C90-EB46C684652F}"/>
              </a:ext>
            </a:extLst>
          </p:cNvPr>
          <p:cNvSpPr>
            <a:spLocks noGrp="1" noChangeArrowheads="1"/>
          </p:cNvSpPr>
          <p:nvPr>
            <p:ph type="title"/>
          </p:nvPr>
        </p:nvSpPr>
        <p:spPr bwMode="auto">
          <a:xfrm>
            <a:off x="1142639" y="561203"/>
            <a:ext cx="9932691" cy="11659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3700" b="0" i="0" u="none" strike="noStrike" kern="1200" cap="none" normalizeH="0" baseline="0">
                <a:ln>
                  <a:noFill/>
                </a:ln>
                <a:solidFill>
                  <a:srgbClr val="FFFFFF"/>
                </a:solidFill>
                <a:effectLst/>
                <a:latin typeface="+mj-lt"/>
                <a:ea typeface="+mj-ea"/>
                <a:cs typeface="+mj-cs"/>
              </a:rPr>
              <a:t>EDA with House Values across all Categories over Years</a:t>
            </a:r>
          </a:p>
        </p:txBody>
      </p:sp>
      <p:sp>
        <p:nvSpPr>
          <p:cNvPr id="77" name="Rectangle 76">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888341"/>
            <a:ext cx="12203819" cy="3968158"/>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different colored layers&#10;&#10;AI-generated content may be incorrect.">
            <a:extLst>
              <a:ext uri="{FF2B5EF4-FFF2-40B4-BE49-F238E27FC236}">
                <a16:creationId xmlns:a16="http://schemas.microsoft.com/office/drawing/2014/main" id="{44D0DD61-DFB5-6C85-C78B-4601C11296DB}"/>
              </a:ext>
            </a:extLst>
          </p:cNvPr>
          <p:cNvPicPr>
            <a:picLocks noChangeAspect="1"/>
          </p:cNvPicPr>
          <p:nvPr/>
        </p:nvPicPr>
        <p:blipFill>
          <a:blip r:embed="rId3"/>
          <a:stretch>
            <a:fillRect/>
          </a:stretch>
        </p:blipFill>
        <p:spPr>
          <a:xfrm>
            <a:off x="1381935" y="2502284"/>
            <a:ext cx="4481866" cy="2498640"/>
          </a:xfrm>
          <a:prstGeom prst="rect">
            <a:avLst/>
          </a:prstGeom>
        </p:spPr>
      </p:pic>
      <p:pic>
        <p:nvPicPr>
          <p:cNvPr id="2" name="Picture 1" descr="A graph showing different colored lines&#10;&#10;AI-generated content may be incorrect.">
            <a:extLst>
              <a:ext uri="{FF2B5EF4-FFF2-40B4-BE49-F238E27FC236}">
                <a16:creationId xmlns:a16="http://schemas.microsoft.com/office/drawing/2014/main" id="{E25D6D91-D61F-8DB4-DD62-7C9F8985FCBB}"/>
              </a:ext>
            </a:extLst>
          </p:cNvPr>
          <p:cNvPicPr>
            <a:picLocks noChangeAspect="1"/>
          </p:cNvPicPr>
          <p:nvPr/>
        </p:nvPicPr>
        <p:blipFill>
          <a:blip r:embed="rId4"/>
          <a:stretch>
            <a:fillRect/>
          </a:stretch>
        </p:blipFill>
        <p:spPr>
          <a:xfrm>
            <a:off x="6350724" y="2523424"/>
            <a:ext cx="4486215" cy="2456201"/>
          </a:xfrm>
          <a:prstGeom prst="rect">
            <a:avLst/>
          </a:prstGeom>
        </p:spPr>
      </p:pic>
    </p:spTree>
    <p:extLst>
      <p:ext uri="{BB962C8B-B14F-4D97-AF65-F5344CB8AC3E}">
        <p14:creationId xmlns:p14="http://schemas.microsoft.com/office/powerpoint/2010/main" val="175977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3465182ba7f_0_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
        <p:nvSpPr>
          <p:cNvPr id="130" name="Google Shape;130;g3465182ba7f_0_10"/>
          <p:cNvSpPr/>
          <p:nvPr/>
        </p:nvSpPr>
        <p:spPr>
          <a:xfrm rot="5400000" flipH="1">
            <a:off x="-1408628" y="1408629"/>
            <a:ext cx="6858000" cy="4040744"/>
          </a:xfrm>
          <a:prstGeom prst="rect">
            <a:avLst/>
          </a:prstGeom>
          <a:gradFill>
            <a:gsLst>
              <a:gs pos="0">
                <a:srgbClr val="000000"/>
              </a:gs>
              <a:gs pos="11000">
                <a:srgbClr val="000000"/>
              </a:gs>
              <a:gs pos="100000">
                <a:srgbClr val="0F4861"/>
              </a:gs>
            </a:gsLst>
            <a:lin ang="186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1" name="Google Shape;131;g3465182ba7f_0_10"/>
          <p:cNvSpPr/>
          <p:nvPr/>
        </p:nvSpPr>
        <p:spPr>
          <a:xfrm rot="-5400000">
            <a:off x="-159565" y="2659832"/>
            <a:ext cx="4355594" cy="4040742"/>
          </a:xfrm>
          <a:prstGeom prst="rect">
            <a:avLst/>
          </a:prstGeom>
          <a:gradFill>
            <a:gsLst>
              <a:gs pos="0">
                <a:srgbClr val="156082">
                  <a:alpha val="49411"/>
                </a:srgbClr>
              </a:gs>
              <a:gs pos="100000">
                <a:srgbClr val="0A3041">
                  <a:alpha val="0"/>
                </a:srgbClr>
              </a:gs>
            </a:gsLst>
            <a:lin ang="11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2" name="Google Shape;132;g3465182ba7f_0_10"/>
          <p:cNvSpPr/>
          <p:nvPr/>
        </p:nvSpPr>
        <p:spPr>
          <a:xfrm rot="-5400000" flipH="1">
            <a:off x="-1180882" y="1638513"/>
            <a:ext cx="6857572" cy="3581401"/>
          </a:xfrm>
          <a:prstGeom prst="rect">
            <a:avLst/>
          </a:prstGeom>
          <a:gradFill>
            <a:gsLst>
              <a:gs pos="0">
                <a:srgbClr val="000000">
                  <a:alpha val="60392"/>
                </a:srgbClr>
              </a:gs>
              <a:gs pos="95000">
                <a:srgbClr val="A02B93">
                  <a:alpha val="0"/>
                </a:srgbClr>
              </a:gs>
              <a:gs pos="100000">
                <a:srgbClr val="A02B93">
                  <a:alpha val="0"/>
                </a:srgbClr>
              </a:gs>
            </a:gsLst>
            <a:lin ang="13800001"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g3465182ba7f_0_10"/>
          <p:cNvSpPr txBox="1">
            <a:spLocks noGrp="1"/>
          </p:cNvSpPr>
          <p:nvPr>
            <p:ph type="subTitle" idx="1"/>
          </p:nvPr>
        </p:nvSpPr>
        <p:spPr>
          <a:xfrm>
            <a:off x="220825" y="288200"/>
            <a:ext cx="4253400" cy="12309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600"/>
              </a:spcAft>
              <a:buClr>
                <a:schemeClr val="dk1"/>
              </a:buClr>
              <a:buSzPts val="1800"/>
              <a:buNone/>
            </a:pPr>
            <a:r>
              <a:rPr lang="en-US" sz="3200" b="1">
                <a:solidFill>
                  <a:srgbClr val="FFFFFF"/>
                </a:solidFill>
                <a:latin typeface="Times New Roman"/>
                <a:ea typeface="Times New Roman"/>
                <a:cs typeface="Times New Roman"/>
                <a:sym typeface="Times New Roman"/>
              </a:rPr>
              <a:t>Zillow House Price Model Dataset</a:t>
            </a:r>
            <a:endParaRPr sz="3200">
              <a:solidFill>
                <a:srgbClr val="FFFFFF"/>
              </a:solidFill>
              <a:latin typeface="Times New Roman"/>
              <a:ea typeface="Times New Roman"/>
              <a:cs typeface="Times New Roman"/>
              <a:sym typeface="Times New Roman"/>
            </a:endParaRPr>
          </a:p>
        </p:txBody>
      </p:sp>
      <p:pic>
        <p:nvPicPr>
          <p:cNvPr id="134" name="Google Shape;134;g3465182ba7f_0_10" descr="House"/>
          <p:cNvPicPr preferRelativeResize="0"/>
          <p:nvPr/>
        </p:nvPicPr>
        <p:blipFill rotWithShape="1">
          <a:blip r:embed="rId3">
            <a:alphaModFix/>
          </a:blip>
          <a:srcRect/>
          <a:stretch/>
        </p:blipFill>
        <p:spPr>
          <a:xfrm>
            <a:off x="220825" y="2925875"/>
            <a:ext cx="3147425" cy="2869625"/>
          </a:xfrm>
          <a:prstGeom prst="rect">
            <a:avLst/>
          </a:prstGeom>
          <a:noFill/>
          <a:ln>
            <a:noFill/>
          </a:ln>
        </p:spPr>
      </p:pic>
      <p:pic>
        <p:nvPicPr>
          <p:cNvPr id="135" name="Google Shape;135;g3465182ba7f_0_10"/>
          <p:cNvPicPr preferRelativeResize="0"/>
          <p:nvPr/>
        </p:nvPicPr>
        <p:blipFill rotWithShape="1">
          <a:blip r:embed="rId4">
            <a:alphaModFix/>
          </a:blip>
          <a:srcRect/>
          <a:stretch/>
        </p:blipFill>
        <p:spPr>
          <a:xfrm>
            <a:off x="4038604" y="1519099"/>
            <a:ext cx="8167846" cy="5338473"/>
          </a:xfrm>
          <a:prstGeom prst="rect">
            <a:avLst/>
          </a:prstGeom>
          <a:noFill/>
          <a:ln>
            <a:noFill/>
          </a:ln>
        </p:spPr>
      </p:pic>
      <p:sp>
        <p:nvSpPr>
          <p:cNvPr id="136" name="Google Shape;136;g3465182ba7f_0_10"/>
          <p:cNvSpPr txBox="1"/>
          <p:nvPr/>
        </p:nvSpPr>
        <p:spPr>
          <a:xfrm>
            <a:off x="4869950" y="288200"/>
            <a:ext cx="733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dk1"/>
                </a:solidFill>
                <a:latin typeface="Arial"/>
                <a:ea typeface="Arial"/>
                <a:cs typeface="Arial"/>
                <a:sym typeface="Arial"/>
              </a:rPr>
              <a:t>Exploratory Data Analysis(EDA)</a:t>
            </a:r>
            <a:endParaRPr sz="3200" b="1" i="0" u="none" strike="noStrike" cap="none" dirty="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CDEC19E8-F776-AC4C-A988-F43830754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25116CC4-902B-E0B2-EF7C-F3B186DD2488}"/>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Time Series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290E001E-4C51-297C-39BC-E019DF416EE6}"/>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A93B90A9-9190-7EFF-5445-19158BAF6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4FC661A-F7C6-AA91-B594-E88D932C6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B146C0A0-0E97-3373-6FDA-785216B3D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5ED8D055-864E-DDE3-CEBB-CBB135D45D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CDEB5548-71C3-1EEB-B736-5BE10FDBCBE1}"/>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ARIMA (</a:t>
            </a:r>
            <a:r>
              <a:rPr lang="en-US" sz="4000" kern="1200" dirty="0" err="1">
                <a:solidFill>
                  <a:srgbClr val="FFFFFF"/>
                </a:solidFill>
                <a:latin typeface="+mj-lt"/>
                <a:ea typeface="+mj-ea"/>
                <a:cs typeface="+mj-cs"/>
              </a:rPr>
              <a:t>p,d,q</a:t>
            </a:r>
            <a:r>
              <a:rPr lang="en-US" sz="4000" kern="1200" dirty="0">
                <a:solidFill>
                  <a:srgbClr val="FFFFFF"/>
                </a:solidFill>
                <a:latin typeface="+mj-lt"/>
                <a:ea typeface="+mj-ea"/>
                <a:cs typeface="+mj-cs"/>
              </a:rPr>
              <a:t>)</a:t>
            </a:r>
            <a:endParaRPr lang="en-US" sz="4000" kern="1200" dirty="0">
              <a:solidFill>
                <a:srgbClr val="FFFFFF"/>
              </a:solidFill>
              <a:latin typeface="+mj-lt"/>
              <a:ea typeface="+mj-ea"/>
              <a:cs typeface="+mj-cs"/>
              <a:sym typeface="Times New Roman"/>
            </a:endParaRPr>
          </a:p>
        </p:txBody>
      </p:sp>
      <p:pic>
        <p:nvPicPr>
          <p:cNvPr id="11" name="Picture 10">
            <a:extLst>
              <a:ext uri="{FF2B5EF4-FFF2-40B4-BE49-F238E27FC236}">
                <a16:creationId xmlns:a16="http://schemas.microsoft.com/office/drawing/2014/main" id="{4213698A-35CF-E605-073D-4C8BC4F34EDA}"/>
              </a:ext>
            </a:extLst>
          </p:cNvPr>
          <p:cNvPicPr>
            <a:picLocks noChangeAspect="1"/>
          </p:cNvPicPr>
          <p:nvPr/>
        </p:nvPicPr>
        <p:blipFill>
          <a:blip r:embed="rId3"/>
          <a:stretch>
            <a:fillRect/>
          </a:stretch>
        </p:blipFill>
        <p:spPr>
          <a:xfrm>
            <a:off x="5672694" y="2028453"/>
            <a:ext cx="6305946" cy="3758393"/>
          </a:xfrm>
          <a:prstGeom prst="rect">
            <a:avLst/>
          </a:prstGeom>
          <a:ln>
            <a:solidFill>
              <a:schemeClr val="accent1"/>
            </a:solidFill>
          </a:ln>
        </p:spPr>
      </p:pic>
      <p:graphicFrame>
        <p:nvGraphicFramePr>
          <p:cNvPr id="9" name="Chart 8">
            <a:extLst>
              <a:ext uri="{FF2B5EF4-FFF2-40B4-BE49-F238E27FC236}">
                <a16:creationId xmlns:a16="http://schemas.microsoft.com/office/drawing/2014/main" id="{BD2B28EE-7CF4-8783-BFFF-F64D44AC85D8}"/>
              </a:ext>
            </a:extLst>
          </p:cNvPr>
          <p:cNvGraphicFramePr/>
          <p:nvPr>
            <p:extLst>
              <p:ext uri="{D42A27DB-BD31-4B8C-83A1-F6EECF244321}">
                <p14:modId xmlns:p14="http://schemas.microsoft.com/office/powerpoint/2010/main" val="703788906"/>
              </p:ext>
            </p:extLst>
          </p:nvPr>
        </p:nvGraphicFramePr>
        <p:xfrm>
          <a:off x="804346" y="2028453"/>
          <a:ext cx="4486111" cy="37583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736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7885E89-BA3E-1104-9CE7-1EECE4C618F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D1A3F6A-9E17-0BA6-57E9-1484AC2A7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DFF0805-C245-5DC1-9E4D-2888F435F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71263B3-9A04-6EC1-8DD8-7217E2017F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97924946-8F08-5E9D-95FB-6F41C1E1A4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2EF3A5B4-33CC-11DF-8982-C22A9F4E76DB}"/>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pt-BR" sz="4000" kern="1200" dirty="0">
                <a:solidFill>
                  <a:srgbClr val="FFFFFF"/>
                </a:solidFill>
                <a:latin typeface="+mj-lt"/>
                <a:ea typeface="+mj-ea"/>
                <a:cs typeface="+mj-cs"/>
                <a:sym typeface="Times New Roman"/>
              </a:rPr>
              <a:t>SARIMA(p, d, q)(P, D, Q, s)</a:t>
            </a:r>
            <a:endParaRPr lang="en-US" sz="4000" kern="1200" dirty="0">
              <a:solidFill>
                <a:srgbClr val="FFFFFF"/>
              </a:solidFill>
              <a:latin typeface="+mj-lt"/>
              <a:ea typeface="+mj-ea"/>
              <a:cs typeface="+mj-cs"/>
              <a:sym typeface="Times New Roman"/>
            </a:endParaRPr>
          </a:p>
        </p:txBody>
      </p:sp>
      <p:pic>
        <p:nvPicPr>
          <p:cNvPr id="6" name="Picture 5">
            <a:extLst>
              <a:ext uri="{FF2B5EF4-FFF2-40B4-BE49-F238E27FC236}">
                <a16:creationId xmlns:a16="http://schemas.microsoft.com/office/drawing/2014/main" id="{E48FE5EE-3F49-7548-7AB6-2EE0FAB3880A}"/>
              </a:ext>
            </a:extLst>
          </p:cNvPr>
          <p:cNvPicPr>
            <a:picLocks noChangeAspect="1"/>
          </p:cNvPicPr>
          <p:nvPr/>
        </p:nvPicPr>
        <p:blipFill>
          <a:blip r:embed="rId3"/>
          <a:stretch>
            <a:fillRect/>
          </a:stretch>
        </p:blipFill>
        <p:spPr>
          <a:xfrm>
            <a:off x="5389498" y="2312760"/>
            <a:ext cx="6122728" cy="3805640"/>
          </a:xfrm>
          <a:prstGeom prst="rect">
            <a:avLst/>
          </a:prstGeom>
          <a:ln>
            <a:solidFill>
              <a:schemeClr val="tx1"/>
            </a:solidFill>
          </a:ln>
        </p:spPr>
      </p:pic>
      <p:graphicFrame>
        <p:nvGraphicFramePr>
          <p:cNvPr id="7" name="Chart 6">
            <a:extLst>
              <a:ext uri="{FF2B5EF4-FFF2-40B4-BE49-F238E27FC236}">
                <a16:creationId xmlns:a16="http://schemas.microsoft.com/office/drawing/2014/main" id="{4C3C7798-740C-61E8-96FE-33FFAF76AB9D}"/>
              </a:ext>
            </a:extLst>
          </p:cNvPr>
          <p:cNvGraphicFramePr/>
          <p:nvPr>
            <p:extLst>
              <p:ext uri="{D42A27DB-BD31-4B8C-83A1-F6EECF244321}">
                <p14:modId xmlns:p14="http://schemas.microsoft.com/office/powerpoint/2010/main" val="1126762525"/>
              </p:ext>
            </p:extLst>
          </p:nvPr>
        </p:nvGraphicFramePr>
        <p:xfrm>
          <a:off x="232219" y="2312759"/>
          <a:ext cx="4925060" cy="380564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3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D908B94F-A558-3BEF-EF62-570406870383}"/>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F8D89F64-A828-D194-4F10-25392E5AD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F94DD64A-541D-6B3C-8988-0BECD1E26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31554CD4-D28B-72B3-6C43-7EE57DC8F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A8E7ACF7-69CD-3E16-1E24-5EA0D4F1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18716A54-96BD-5CE3-DC9D-FE0430199B98}"/>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PROPHET</a:t>
            </a:r>
          </a:p>
        </p:txBody>
      </p:sp>
      <p:pic>
        <p:nvPicPr>
          <p:cNvPr id="5" name="Picture 4">
            <a:extLst>
              <a:ext uri="{FF2B5EF4-FFF2-40B4-BE49-F238E27FC236}">
                <a16:creationId xmlns:a16="http://schemas.microsoft.com/office/drawing/2014/main" id="{20348B48-4E98-5E04-2CA6-EC6E397C7530}"/>
              </a:ext>
            </a:extLst>
          </p:cNvPr>
          <p:cNvPicPr>
            <a:picLocks noChangeAspect="1"/>
          </p:cNvPicPr>
          <p:nvPr/>
        </p:nvPicPr>
        <p:blipFill>
          <a:blip r:embed="rId3"/>
          <a:stretch>
            <a:fillRect/>
          </a:stretch>
        </p:blipFill>
        <p:spPr>
          <a:xfrm>
            <a:off x="5373724" y="2181497"/>
            <a:ext cx="6483984" cy="3879669"/>
          </a:xfrm>
          <a:prstGeom prst="rect">
            <a:avLst/>
          </a:prstGeom>
          <a:ln>
            <a:solidFill>
              <a:schemeClr val="tx1"/>
            </a:solidFill>
          </a:ln>
        </p:spPr>
      </p:pic>
      <p:graphicFrame>
        <p:nvGraphicFramePr>
          <p:cNvPr id="11" name="Chart 10">
            <a:extLst>
              <a:ext uri="{FF2B5EF4-FFF2-40B4-BE49-F238E27FC236}">
                <a16:creationId xmlns:a16="http://schemas.microsoft.com/office/drawing/2014/main" id="{C6FFDDB4-6F15-B3C5-CAAB-44E3922E8640}"/>
              </a:ext>
            </a:extLst>
          </p:cNvPr>
          <p:cNvGraphicFramePr/>
          <p:nvPr>
            <p:extLst>
              <p:ext uri="{D42A27DB-BD31-4B8C-83A1-F6EECF244321}">
                <p14:modId xmlns:p14="http://schemas.microsoft.com/office/powerpoint/2010/main" val="453184816"/>
              </p:ext>
            </p:extLst>
          </p:nvPr>
        </p:nvGraphicFramePr>
        <p:xfrm>
          <a:off x="334292" y="2181497"/>
          <a:ext cx="4831338" cy="38796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13762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98623C8-62E5-B6AE-6DB5-79DFEBBBA73D}"/>
            </a:ext>
          </a:extLst>
        </p:cNvPr>
        <p:cNvGrpSpPr/>
        <p:nvPr/>
      </p:nvGrpSpPr>
      <p:grpSpPr>
        <a:xfrm>
          <a:off x="0" y="0"/>
          <a:ext cx="0" cy="0"/>
          <a:chOff x="0" y="0"/>
          <a:chExt cx="0" cy="0"/>
        </a:xfrm>
      </p:grpSpPr>
      <p:sp useBgFill="1">
        <p:nvSpPr>
          <p:cNvPr id="185" name="Rectangle 184">
            <a:extLst>
              <a:ext uri="{FF2B5EF4-FFF2-40B4-BE49-F238E27FC236}">
                <a16:creationId xmlns:a16="http://schemas.microsoft.com/office/drawing/2014/main" id="{3C9626E4-ADC6-BF1E-F873-546DF45B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5E0B7D78-F659-F107-B760-945AD017E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DAAA6573-4751-7109-BAD8-DE2E85887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72737A72-7A4A-6AA8-91DD-E1AB5E989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EEBBEC4E-B8AE-9E4B-B549-1BA326766AD2}"/>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LSTM</a:t>
            </a:r>
          </a:p>
        </p:txBody>
      </p:sp>
      <p:sp>
        <p:nvSpPr>
          <p:cNvPr id="2" name="TextBox 1">
            <a:extLst>
              <a:ext uri="{FF2B5EF4-FFF2-40B4-BE49-F238E27FC236}">
                <a16:creationId xmlns:a16="http://schemas.microsoft.com/office/drawing/2014/main" id="{9E88A2C8-90AC-E559-FF2E-DA3BC5091415}"/>
              </a:ext>
            </a:extLst>
          </p:cNvPr>
          <p:cNvSpPr txBox="1"/>
          <p:nvPr/>
        </p:nvSpPr>
        <p:spPr>
          <a:xfrm>
            <a:off x="777829" y="4024639"/>
            <a:ext cx="4795374" cy="2585323"/>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input_size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hidden_size</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num_layers</a:t>
            </a:r>
            <a:r>
              <a:rPr lang="en-US" sz="1800" dirty="0">
                <a:latin typeface="Times New Roman" panose="02020603050405020304" pitchFamily="18" charset="0"/>
                <a:cs typeface="Times New Roman" panose="02020603050405020304" pitchFamily="18" charset="0"/>
              </a:rPr>
              <a:t> = 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output_size</a:t>
            </a:r>
            <a:r>
              <a:rPr lang="en-US" sz="1800" dirty="0">
                <a:latin typeface="Times New Roman" panose="02020603050405020304" pitchFamily="18" charset="0"/>
                <a:cs typeface="Times New Roman" panose="02020603050405020304" pitchFamily="18" charset="0"/>
              </a:rPr>
              <a:t> = 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seq_length</a:t>
            </a:r>
            <a:r>
              <a:rPr lang="en-US" sz="1800" dirty="0">
                <a:latin typeface="Times New Roman" panose="02020603050405020304" pitchFamily="18" charset="0"/>
                <a:cs typeface="Times New Roman" panose="02020603050405020304" pitchFamily="18" charset="0"/>
              </a:rPr>
              <a:t> = 12</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num_epochs</a:t>
            </a:r>
            <a:r>
              <a:rPr lang="en-US" sz="1800" dirty="0">
                <a:latin typeface="Times New Roman" panose="02020603050405020304" pitchFamily="18" charset="0"/>
                <a:cs typeface="Times New Roman" panose="02020603050405020304" pitchFamily="18" charset="0"/>
              </a:rPr>
              <a:t> = 50</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 0.001</a:t>
            </a:r>
          </a:p>
          <a:p>
            <a:pPr marL="285750" lvl="8" indent="-285750">
              <a:buFont typeface="Wingdings" panose="05000000000000000000" pitchFamily="2" charset="2"/>
              <a:buChar char="ü"/>
            </a:pPr>
            <a:r>
              <a:rPr lang="en-US" sz="1800" dirty="0" err="1">
                <a:latin typeface="Times New Roman" panose="02020603050405020304" pitchFamily="18" charset="0"/>
                <a:cs typeface="Times New Roman" panose="02020603050405020304" pitchFamily="18" charset="0"/>
              </a:rPr>
              <a:t>batch_size</a:t>
            </a:r>
            <a:r>
              <a:rPr lang="en-US" sz="1800" dirty="0">
                <a:latin typeface="Times New Roman" panose="02020603050405020304" pitchFamily="18" charset="0"/>
                <a:cs typeface="Times New Roman" panose="02020603050405020304" pitchFamily="18" charset="0"/>
              </a:rPr>
              <a:t> = 32</a:t>
            </a:r>
          </a:p>
        </p:txBody>
      </p:sp>
      <p:graphicFrame>
        <p:nvGraphicFramePr>
          <p:cNvPr id="4" name="Google Shape;174;p4">
            <a:extLst>
              <a:ext uri="{FF2B5EF4-FFF2-40B4-BE49-F238E27FC236}">
                <a16:creationId xmlns:a16="http://schemas.microsoft.com/office/drawing/2014/main" id="{5A6DE60C-192E-BB6F-6A0E-9478E8E786D0}"/>
              </a:ext>
            </a:extLst>
          </p:cNvPr>
          <p:cNvGraphicFramePr/>
          <p:nvPr>
            <p:extLst>
              <p:ext uri="{D42A27DB-BD31-4B8C-83A1-F6EECF244321}">
                <p14:modId xmlns:p14="http://schemas.microsoft.com/office/powerpoint/2010/main" val="751140382"/>
              </p:ext>
            </p:extLst>
          </p:nvPr>
        </p:nvGraphicFramePr>
        <p:xfrm>
          <a:off x="334291" y="944013"/>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hart 6">
            <a:extLst>
              <a:ext uri="{FF2B5EF4-FFF2-40B4-BE49-F238E27FC236}">
                <a16:creationId xmlns:a16="http://schemas.microsoft.com/office/drawing/2014/main" id="{5C10A69E-470F-72F7-6E20-206FBC00F5BC}"/>
              </a:ext>
            </a:extLst>
          </p:cNvPr>
          <p:cNvGraphicFramePr/>
          <p:nvPr>
            <p:extLst>
              <p:ext uri="{D42A27DB-BD31-4B8C-83A1-F6EECF244321}">
                <p14:modId xmlns:p14="http://schemas.microsoft.com/office/powerpoint/2010/main" val="3096954950"/>
              </p:ext>
            </p:extLst>
          </p:nvPr>
        </p:nvGraphicFramePr>
        <p:xfrm>
          <a:off x="5833009" y="2214634"/>
          <a:ext cx="5544457" cy="362001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059998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76F88A11-EA4C-7FE2-DD64-8D103586B024}"/>
            </a:ext>
          </a:extLst>
        </p:cNvPr>
        <p:cNvGrpSpPr/>
        <p:nvPr/>
      </p:nvGrpSpPr>
      <p:grpSpPr>
        <a:xfrm>
          <a:off x="0" y="0"/>
          <a:ext cx="0" cy="0"/>
          <a:chOff x="0" y="0"/>
          <a:chExt cx="0" cy="0"/>
        </a:xfrm>
      </p:grpSpPr>
      <p:sp useBgFill="1">
        <p:nvSpPr>
          <p:cNvPr id="192" name="Rectangle 19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3B89E72A-8922-5E55-9314-C2467E775B5A}"/>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a:spcBef>
                <a:spcPct val="0"/>
              </a:spcBef>
            </a:pPr>
            <a:r>
              <a:rPr lang="en-US" sz="4000" kern="1200" dirty="0">
                <a:solidFill>
                  <a:srgbClr val="FFFFFF"/>
                </a:solidFill>
                <a:latin typeface="+mj-lt"/>
                <a:ea typeface="+mj-ea"/>
                <a:cs typeface="+mj-cs"/>
                <a:sym typeface="Times New Roman"/>
              </a:rPr>
              <a:t>TIME Series Models</a:t>
            </a:r>
          </a:p>
        </p:txBody>
      </p:sp>
      <p:pic>
        <p:nvPicPr>
          <p:cNvPr id="2050" name="Picture 2" descr="No description has been provided for this image">
            <a:extLst>
              <a:ext uri="{FF2B5EF4-FFF2-40B4-BE49-F238E27FC236}">
                <a16:creationId xmlns:a16="http://schemas.microsoft.com/office/drawing/2014/main" id="{A431A486-1E55-2893-16A2-55C4A6D2CF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641" y="1655276"/>
            <a:ext cx="10186714" cy="505480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23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subTitle" idx="1"/>
          </p:nvPr>
        </p:nvSpPr>
        <p:spPr>
          <a:xfrm>
            <a:off x="0" y="374450"/>
            <a:ext cx="103749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3200" b="1" i="0" u="none" strike="noStrike" cap="none" dirty="0">
                <a:solidFill>
                  <a:schemeClr val="dk2"/>
                </a:solidFill>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pic>
        <p:nvPicPr>
          <p:cNvPr id="96" name="Google Shape;96;p7"/>
          <p:cNvPicPr preferRelativeResize="0"/>
          <p:nvPr/>
        </p:nvPicPr>
        <p:blipFill rotWithShape="1">
          <a:blip r:embed="rId3">
            <a:alphaModFix/>
          </a:blip>
          <a:srcRect/>
          <a:stretch/>
        </p:blipFill>
        <p:spPr>
          <a:xfrm>
            <a:off x="6096001" y="1490300"/>
            <a:ext cx="6096000" cy="4593150"/>
          </a:xfrm>
          <a:prstGeom prst="rect">
            <a:avLst/>
          </a:prstGeom>
          <a:noFill/>
          <a:ln>
            <a:solidFill>
              <a:schemeClr val="tx1"/>
            </a:solidFill>
          </a:ln>
        </p:spPr>
      </p:pic>
      <p:graphicFrame>
        <p:nvGraphicFramePr>
          <p:cNvPr id="98" name="Google Shape;95;p7">
            <a:extLst>
              <a:ext uri="{FF2B5EF4-FFF2-40B4-BE49-F238E27FC236}">
                <a16:creationId xmlns:a16="http://schemas.microsoft.com/office/drawing/2014/main" id="{426538F6-54B6-7EBD-1661-BD75D0BB412A}"/>
              </a:ext>
            </a:extLst>
          </p:cNvPr>
          <p:cNvGraphicFramePr/>
          <p:nvPr/>
        </p:nvGraphicFramePr>
        <p:xfrm>
          <a:off x="418011" y="1297721"/>
          <a:ext cx="6413699" cy="3923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F4E113-A82C-3851-6BAF-469A63C0143C}"/>
            </a:ext>
          </a:extLst>
        </p:cNvPr>
        <p:cNvGrpSpPr/>
        <p:nvPr/>
      </p:nvGrpSpPr>
      <p:grpSpPr>
        <a:xfrm>
          <a:off x="0" y="0"/>
          <a:ext cx="0" cy="0"/>
          <a:chOff x="0" y="0"/>
          <a:chExt cx="0" cy="0"/>
        </a:xfrm>
      </p:grpSpPr>
      <p:sp useBgFill="1">
        <p:nvSpPr>
          <p:cNvPr id="213" name="Rectangle 212">
            <a:extLst>
              <a:ext uri="{FF2B5EF4-FFF2-40B4-BE49-F238E27FC236}">
                <a16:creationId xmlns:a16="http://schemas.microsoft.com/office/drawing/2014/main" id="{CCD3CFB5-E8E1-7163-ABC4-F6A7D93CB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B8C8597F-37AB-0764-ED4F-685D290D1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3D816C4A-83B0-57DE-599E-413882DDE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1A613176-D2AF-7FAC-D9CC-70224F3D8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1" name="Graphic 160" descr="Head with Gears">
            <a:extLst>
              <a:ext uri="{FF2B5EF4-FFF2-40B4-BE49-F238E27FC236}">
                <a16:creationId xmlns:a16="http://schemas.microsoft.com/office/drawing/2014/main" id="{859FD7A5-DE94-2348-36B4-4D03FCF077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919" y="1966293"/>
            <a:ext cx="4452160" cy="4452160"/>
          </a:xfrm>
          <a:prstGeom prst="rect">
            <a:avLst/>
          </a:prstGeom>
        </p:spPr>
      </p:pic>
      <p:sp>
        <p:nvSpPr>
          <p:cNvPr id="5" name="TextBox 4">
            <a:extLst>
              <a:ext uri="{FF2B5EF4-FFF2-40B4-BE49-F238E27FC236}">
                <a16:creationId xmlns:a16="http://schemas.microsoft.com/office/drawing/2014/main" id="{8D74EB7F-337F-CF0D-EA42-021B9EF0CFB6}"/>
              </a:ext>
            </a:extLst>
          </p:cNvPr>
          <p:cNvSpPr txBox="1"/>
          <p:nvPr/>
        </p:nvSpPr>
        <p:spPr>
          <a:xfrm>
            <a:off x="1218112" y="479377"/>
            <a:ext cx="6093822" cy="707886"/>
          </a:xfrm>
          <a:prstGeom prst="rect">
            <a:avLst/>
          </a:prstGeom>
          <a:noFill/>
        </p:spPr>
        <p:txBody>
          <a:bodyPr wrap="square">
            <a:spAutoFit/>
          </a:bodyPr>
          <a:lstStyle/>
          <a:p>
            <a:r>
              <a:rPr lang="en-US" sz="4000" dirty="0">
                <a:solidFill>
                  <a:schemeClr val="bg1"/>
                </a:solidFill>
              </a:rPr>
              <a:t>Machine Learning Models</a:t>
            </a:r>
          </a:p>
        </p:txBody>
      </p:sp>
    </p:spTree>
    <p:extLst>
      <p:ext uri="{BB962C8B-B14F-4D97-AF65-F5344CB8AC3E}">
        <p14:creationId xmlns:p14="http://schemas.microsoft.com/office/powerpoint/2010/main" val="10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1"/>
                                        </p:tgtEl>
                                        <p:attrNameLst>
                                          <p:attrName>style.visibility</p:attrName>
                                        </p:attrNameLst>
                                      </p:cBhvr>
                                      <p:to>
                                        <p:strVal val="visible"/>
                                      </p:to>
                                    </p:set>
                                    <p:animEffect transition="in" filter="fade">
                                      <p:cBhvr>
                                        <p:cTn id="7" dur="7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 Random Forest</a:t>
            </a:r>
          </a:p>
        </p:txBody>
      </p:sp>
      <p:sp>
        <p:nvSpPr>
          <p:cNvPr id="205"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79300CF-0B88-604D-C21B-17049C333DC2}"/>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'bootstrap': True,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None,</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max_features</a:t>
            </a:r>
            <a:r>
              <a:rPr lang="en-US" sz="1800" dirty="0">
                <a:latin typeface="Times New Roman" panose="02020603050405020304" pitchFamily="18" charset="0"/>
                <a:cs typeface="Times New Roman" panose="02020603050405020304" pitchFamily="18" charset="0"/>
              </a:rPr>
              <a:t>': 'sqrt’,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min_samples_leaf</a:t>
            </a:r>
            <a:r>
              <a:rPr lang="en-US" sz="1800" dirty="0">
                <a:latin typeface="Times New Roman" panose="02020603050405020304" pitchFamily="18" charset="0"/>
                <a:cs typeface="Times New Roman" panose="02020603050405020304" pitchFamily="18" charset="0"/>
              </a:rPr>
              <a:t>': 1,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2, </a:t>
            </a:r>
          </a:p>
          <a:p>
            <a:pPr marL="285750" lvl="4"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p:txBody>
      </p:sp>
      <p:graphicFrame>
        <p:nvGraphicFramePr>
          <p:cNvPr id="207" name="Google Shape;174;p4">
            <a:extLst>
              <a:ext uri="{FF2B5EF4-FFF2-40B4-BE49-F238E27FC236}">
                <a16:creationId xmlns:a16="http://schemas.microsoft.com/office/drawing/2014/main" id="{98D3E2E9-0550-81CC-FECC-5EC9BA89E012}"/>
              </a:ext>
            </a:extLst>
          </p:cNvPr>
          <p:cNvGraphicFramePr/>
          <p:nvPr>
            <p:extLst>
              <p:ext uri="{D42A27DB-BD31-4B8C-83A1-F6EECF244321}">
                <p14:modId xmlns:p14="http://schemas.microsoft.com/office/powerpoint/2010/main" val="1521785096"/>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47169B00-74D4-02F9-4BDE-BB7A0194D3ED}"/>
              </a:ext>
            </a:extLst>
          </p:cNvPr>
          <p:cNvGraphicFramePr/>
          <p:nvPr>
            <p:extLst>
              <p:ext uri="{D42A27DB-BD31-4B8C-83A1-F6EECF244321}">
                <p14:modId xmlns:p14="http://schemas.microsoft.com/office/powerpoint/2010/main" val="1976784138"/>
              </p:ext>
            </p:extLst>
          </p:nvPr>
        </p:nvGraphicFramePr>
        <p:xfrm>
          <a:off x="537249" y="2199132"/>
          <a:ext cx="6132286" cy="3677942"/>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F083505D-5F20-0BA4-BB91-C271CF7C9A9B}"/>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2B6AE1C8-42C9-9C31-7019-94E247C17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2A3F5A6C-4BDF-1430-B5E1-D2B7C92B5199}"/>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a:t>
            </a:r>
          </a:p>
        </p:txBody>
      </p:sp>
      <p:sp>
        <p:nvSpPr>
          <p:cNvPr id="205" name="sketchy line">
            <a:extLst>
              <a:ext uri="{FF2B5EF4-FFF2-40B4-BE49-F238E27FC236}">
                <a16:creationId xmlns:a16="http://schemas.microsoft.com/office/drawing/2014/main" id="{5859FAF9-06FE-363C-CFD1-117353D9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1BD0124-D7C4-75ED-B439-DD5796B6484B}"/>
              </a:ext>
            </a:extLst>
          </p:cNvPr>
          <p:cNvSpPr txBox="1"/>
          <p:nvPr/>
        </p:nvSpPr>
        <p:spPr>
          <a:xfrm>
            <a:off x="6780929" y="3004456"/>
            <a:ext cx="4795374" cy="2031325"/>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'gamma’: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'subsample': 0.8</a:t>
            </a:r>
          </a:p>
        </p:txBody>
      </p:sp>
      <p:graphicFrame>
        <p:nvGraphicFramePr>
          <p:cNvPr id="207" name="Google Shape;174;p4">
            <a:extLst>
              <a:ext uri="{FF2B5EF4-FFF2-40B4-BE49-F238E27FC236}">
                <a16:creationId xmlns:a16="http://schemas.microsoft.com/office/drawing/2014/main" id="{3371D84C-77BE-2305-1405-276AD5E7CD68}"/>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Chart 3">
            <a:extLst>
              <a:ext uri="{FF2B5EF4-FFF2-40B4-BE49-F238E27FC236}">
                <a16:creationId xmlns:a16="http://schemas.microsoft.com/office/drawing/2014/main" id="{827E25DE-4C61-DFEA-8096-455CA0DD1092}"/>
              </a:ext>
            </a:extLst>
          </p:cNvPr>
          <p:cNvGraphicFramePr/>
          <p:nvPr>
            <p:extLst>
              <p:ext uri="{D42A27DB-BD31-4B8C-83A1-F6EECF244321}">
                <p14:modId xmlns:p14="http://schemas.microsoft.com/office/powerpoint/2010/main" val="3891496337"/>
              </p:ext>
            </p:extLst>
          </p:nvPr>
        </p:nvGraphicFramePr>
        <p:xfrm>
          <a:off x="706118" y="2199132"/>
          <a:ext cx="5283197" cy="393920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605082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82352D5-5849-8082-116B-6021A0FB2492}"/>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66BEBDAC-B014-216A-F85F-2B96F0DE9C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715A68B-66BC-E6FB-8CC6-1DED411F1EC9}"/>
              </a:ext>
            </a:extLst>
          </p:cNvPr>
          <p:cNvSpPr txBox="1">
            <a:spLocks noGrp="1"/>
          </p:cNvSpPr>
          <p:nvPr>
            <p:ph type="title"/>
          </p:nvPr>
        </p:nvSpPr>
        <p:spPr>
          <a:xfrm>
            <a:off x="291288"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XGBOOST + AR</a:t>
            </a:r>
          </a:p>
        </p:txBody>
      </p:sp>
      <p:sp>
        <p:nvSpPr>
          <p:cNvPr id="205" name="sketchy line">
            <a:extLst>
              <a:ext uri="{FF2B5EF4-FFF2-40B4-BE49-F238E27FC236}">
                <a16:creationId xmlns:a16="http://schemas.microsoft.com/office/drawing/2014/main" id="{A3FB10DB-F0E6-916F-41D8-3A4DC562A2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7" name="Google Shape;174;p4">
            <a:extLst>
              <a:ext uri="{FF2B5EF4-FFF2-40B4-BE49-F238E27FC236}">
                <a16:creationId xmlns:a16="http://schemas.microsoft.com/office/drawing/2014/main" id="{80A26BCD-3A4E-8B36-AFD4-175E21FDCF89}"/>
              </a:ext>
            </a:extLst>
          </p:cNvPr>
          <p:cNvGraphicFramePr/>
          <p:nvPr>
            <p:extLst>
              <p:ext uri="{D42A27DB-BD31-4B8C-83A1-F6EECF244321}">
                <p14:modId xmlns:p14="http://schemas.microsoft.com/office/powerpoint/2010/main" val="435782469"/>
              </p:ext>
            </p:extLst>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Table 1">
            <a:extLst>
              <a:ext uri="{FF2B5EF4-FFF2-40B4-BE49-F238E27FC236}">
                <a16:creationId xmlns:a16="http://schemas.microsoft.com/office/drawing/2014/main" id="{8A57166D-B481-80B5-2312-B65135FA98B6}"/>
              </a:ext>
            </a:extLst>
          </p:cNvPr>
          <p:cNvGraphicFramePr>
            <a:graphicFrameLocks noGrp="1"/>
          </p:cNvGraphicFramePr>
          <p:nvPr>
            <p:extLst>
              <p:ext uri="{D42A27DB-BD31-4B8C-83A1-F6EECF244321}">
                <p14:modId xmlns:p14="http://schemas.microsoft.com/office/powerpoint/2010/main" val="574900708"/>
              </p:ext>
            </p:extLst>
          </p:nvPr>
        </p:nvGraphicFramePr>
        <p:xfrm>
          <a:off x="6686886" y="2767356"/>
          <a:ext cx="5065042" cy="2838580"/>
        </p:xfrm>
        <a:graphic>
          <a:graphicData uri="http://schemas.openxmlformats.org/drawingml/2006/table">
            <a:tbl>
              <a:tblPr firstRow="1" bandRow="1">
                <a:tableStyleId>{775DCB02-9BB8-47FD-8907-85C794F793BA}</a:tableStyleId>
              </a:tblPr>
              <a:tblGrid>
                <a:gridCol w="2346226">
                  <a:extLst>
                    <a:ext uri="{9D8B030D-6E8A-4147-A177-3AD203B41FA5}">
                      <a16:colId xmlns:a16="http://schemas.microsoft.com/office/drawing/2014/main" val="1048165404"/>
                    </a:ext>
                  </a:extLst>
                </a:gridCol>
                <a:gridCol w="1100372">
                  <a:extLst>
                    <a:ext uri="{9D8B030D-6E8A-4147-A177-3AD203B41FA5}">
                      <a16:colId xmlns:a16="http://schemas.microsoft.com/office/drawing/2014/main" val="3571248825"/>
                    </a:ext>
                  </a:extLst>
                </a:gridCol>
                <a:gridCol w="1618444">
                  <a:extLst>
                    <a:ext uri="{9D8B030D-6E8A-4147-A177-3AD203B41FA5}">
                      <a16:colId xmlns:a16="http://schemas.microsoft.com/office/drawing/2014/main" val="951363886"/>
                    </a:ext>
                  </a:extLst>
                </a:gridCol>
              </a:tblGrid>
              <a:tr h="526210">
                <a:tc>
                  <a:txBody>
                    <a:bodyPr/>
                    <a:lstStyle/>
                    <a:p>
                      <a:pPr algn="ctr" fontAlgn="ctr">
                        <a:buNone/>
                      </a:pPr>
                      <a:r>
                        <a:rPr lang="en-US" sz="1400" b="1" u="none" strike="noStrike" dirty="0">
                          <a:solidFill>
                            <a:srgbClr val="242424"/>
                          </a:solidFill>
                          <a:effectLst/>
                        </a:rPr>
                        <a:t>Metric</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ctr">
                        <a:buNone/>
                      </a:pPr>
                      <a:r>
                        <a:rPr lang="en-US" sz="1400" b="1" u="none" strike="noStrike" dirty="0">
                          <a:solidFill>
                            <a:srgbClr val="242424"/>
                          </a:solidFill>
                          <a:effectLst/>
                        </a:rPr>
                        <a:t>Value</a:t>
                      </a:r>
                      <a:endParaRPr lang="en-US" sz="1400" b="0" i="0" u="none" strike="noStrike" dirty="0">
                        <a:effectLst/>
                        <a:latin typeface="Arial" panose="020B0604020202020204" pitchFamily="34" charset="0"/>
                      </a:endParaRPr>
                    </a:p>
                  </a:txBody>
                  <a:tcPr marL="28630" marR="28630" marT="28630" marB="0" anchor="ctr"/>
                </a:tc>
                <a:tc>
                  <a:txBody>
                    <a:bodyPr/>
                    <a:lstStyle/>
                    <a:p>
                      <a:pPr algn="ctr" fontAlgn="b">
                        <a:buNone/>
                      </a:pPr>
                      <a:r>
                        <a:rPr lang="en-US" sz="1400" b="1" u="none" strike="noStrike" dirty="0">
                          <a:solidFill>
                            <a:srgbClr val="000000"/>
                          </a:solidFill>
                          <a:effectLst/>
                        </a:rPr>
                        <a:t>Reduction</a:t>
                      </a:r>
                      <a:endParaRPr lang="en-US" sz="1400" b="1" i="0" u="none" strike="noStrike" dirty="0">
                        <a:effectLst/>
                        <a:latin typeface="Arial" panose="020B0604020202020204" pitchFamily="34" charset="0"/>
                      </a:endParaRPr>
                    </a:p>
                  </a:txBody>
                  <a:tcPr marL="28630" marR="28630" marT="28630" marB="0" anchor="b"/>
                </a:tc>
                <a:extLst>
                  <a:ext uri="{0D108BD9-81ED-4DB2-BD59-A6C34878D82A}">
                    <a16:rowId xmlns:a16="http://schemas.microsoft.com/office/drawing/2014/main" val="3684537104"/>
                  </a:ext>
                </a:extLst>
              </a:tr>
              <a:tr h="654681">
                <a:tc>
                  <a:txBody>
                    <a:bodyPr/>
                    <a:lstStyle/>
                    <a:p>
                      <a:pPr algn="l" fontAlgn="ctr">
                        <a:buNone/>
                      </a:pPr>
                      <a:r>
                        <a:rPr lang="en-US" sz="1400" b="0" u="none" strike="noStrike" dirty="0">
                          <a:solidFill>
                            <a:srgbClr val="242424"/>
                          </a:solidFill>
                          <a:effectLst/>
                        </a:rPr>
                        <a:t>RMSE Before AR Model</a:t>
                      </a:r>
                      <a:endParaRPr lang="en-US" sz="1400" b="0" i="0" u="none" strike="noStrike" dirty="0">
                        <a:effectLst/>
                        <a:latin typeface="Arial" panose="020B0604020202020204" pitchFamily="34" charset="0"/>
                      </a:endParaRPr>
                    </a:p>
                  </a:txBody>
                  <a:tcPr marL="28630" marR="28630" marT="28630" marB="0" anchor="ctr"/>
                </a:tc>
                <a:tc>
                  <a:txBody>
                    <a:bodyPr/>
                    <a:lstStyle/>
                    <a:p>
                      <a:pPr algn="r" fontAlgn="ctr">
                        <a:buNone/>
                      </a:pPr>
                      <a:r>
                        <a:rPr lang="en-US" sz="1400" dirty="0"/>
                        <a:t>33048.20</a:t>
                      </a:r>
                      <a:endParaRPr lang="en-US" sz="1400" b="0" i="0" u="none" strike="noStrike" dirty="0">
                        <a:effectLst/>
                        <a:latin typeface="Arial" panose="020B0604020202020204" pitchFamily="34" charset="0"/>
                      </a:endParaRPr>
                    </a:p>
                  </a:txBody>
                  <a:tcPr marL="28630" marR="28630" marT="28630" marB="0" anchor="ctr"/>
                </a:tc>
                <a:tc rowSpan="2">
                  <a:txBody>
                    <a:bodyPr/>
                    <a:lstStyle/>
                    <a:p>
                      <a:pPr algn="ctr" fontAlgn="ctr">
                        <a:buNone/>
                      </a:pPr>
                      <a:r>
                        <a:rPr lang="en-US" sz="1400" b="0" u="none" strike="noStrike" dirty="0">
                          <a:solidFill>
                            <a:srgbClr val="242424"/>
                          </a:solidFill>
                          <a:effectLst/>
                        </a:rPr>
                        <a:t>0.11</a:t>
                      </a:r>
                      <a:endParaRPr lang="en-US" sz="1400" b="0" i="0" u="none" strike="noStrike" dirty="0">
                        <a:effectLst/>
                        <a:latin typeface="Arial" panose="020B0604020202020204" pitchFamily="34" charset="0"/>
                      </a:endParaRPr>
                    </a:p>
                  </a:txBody>
                  <a:tcPr marL="412281" marR="412281" marT="206140" marB="206140"/>
                </a:tc>
                <a:extLst>
                  <a:ext uri="{0D108BD9-81ED-4DB2-BD59-A6C34878D82A}">
                    <a16:rowId xmlns:a16="http://schemas.microsoft.com/office/drawing/2014/main" val="1562783723"/>
                  </a:ext>
                </a:extLst>
              </a:tr>
              <a:tr h="654681">
                <a:tc>
                  <a:txBody>
                    <a:bodyPr/>
                    <a:lstStyle/>
                    <a:p>
                      <a:pPr algn="l" fontAlgn="ctr">
                        <a:buNone/>
                      </a:pPr>
                      <a:r>
                        <a:rPr lang="en-US" sz="1400" b="0" u="none" strike="noStrike">
                          <a:solidFill>
                            <a:srgbClr val="242424"/>
                          </a:solidFill>
                          <a:effectLst/>
                        </a:rPr>
                        <a:t>RMSE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b="0" u="none" strike="noStrike" dirty="0">
                          <a:solidFill>
                            <a:srgbClr val="242424"/>
                          </a:solidFill>
                          <a:effectLst/>
                        </a:rPr>
                        <a:t>33048.09</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3952497637"/>
                  </a:ext>
                </a:extLst>
              </a:tr>
              <a:tr h="654681">
                <a:tc>
                  <a:txBody>
                    <a:bodyPr/>
                    <a:lstStyle/>
                    <a:p>
                      <a:pPr algn="l" fontAlgn="ctr">
                        <a:buNone/>
                      </a:pPr>
                      <a:r>
                        <a:rPr lang="en-US" sz="1400" b="0" u="none" strike="noStrike">
                          <a:solidFill>
                            <a:srgbClr val="242424"/>
                          </a:solidFill>
                          <a:effectLst/>
                        </a:rPr>
                        <a:t>MAE Before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4437.30</a:t>
                      </a:r>
                      <a:endParaRPr lang="en-US" sz="1400" b="0" i="0" u="none" strike="noStrike" dirty="0">
                        <a:effectLst/>
                        <a:latin typeface="Arial" panose="020B0604020202020204" pitchFamily="34" charset="0"/>
                      </a:endParaRPr>
                    </a:p>
                  </a:txBody>
                  <a:tcPr marL="28630" marR="28630" marT="28630" marB="0" anchor="ctr"/>
                </a:tc>
                <a:tc rowSpan="2">
                  <a:txBody>
                    <a:bodyPr/>
                    <a:lstStyle/>
                    <a:p>
                      <a:pPr marR="0" algn="ctr" rtl="0" fontAlgn="ctr">
                        <a:lnSpc>
                          <a:spcPct val="100000"/>
                        </a:lnSpc>
                        <a:spcBef>
                          <a:spcPts val="0"/>
                        </a:spcBef>
                        <a:spcAft>
                          <a:spcPts val="0"/>
                        </a:spcAft>
                        <a:buClr>
                          <a:srgbClr val="000000"/>
                        </a:buClr>
                        <a:buFont typeface="Arial"/>
                        <a:buNone/>
                      </a:pPr>
                      <a:r>
                        <a:rPr lang="en-US" sz="1400" dirty="0"/>
                        <a:t>-0.23</a:t>
                      </a:r>
                      <a:endParaRPr lang="en-US" sz="1400" b="0" i="0" u="none" strike="noStrike" cap="none" dirty="0">
                        <a:solidFill>
                          <a:srgbClr val="242424"/>
                        </a:solidFill>
                        <a:effectLst/>
                        <a:latin typeface="Segoe UI" panose="020B0502040204020203" pitchFamily="34" charset="0"/>
                        <a:ea typeface="+mn-ea"/>
                        <a:cs typeface="+mn-cs"/>
                        <a:sym typeface="Arial"/>
                      </a:endParaRPr>
                    </a:p>
                  </a:txBody>
                  <a:tcPr marL="412281" marR="412281" marT="206140" marB="206140"/>
                </a:tc>
                <a:extLst>
                  <a:ext uri="{0D108BD9-81ED-4DB2-BD59-A6C34878D82A}">
                    <a16:rowId xmlns:a16="http://schemas.microsoft.com/office/drawing/2014/main" val="1226255813"/>
                  </a:ext>
                </a:extLst>
              </a:tr>
              <a:tr h="348327">
                <a:tc>
                  <a:txBody>
                    <a:bodyPr/>
                    <a:lstStyle/>
                    <a:p>
                      <a:pPr algn="l" fontAlgn="ctr">
                        <a:buNone/>
                      </a:pPr>
                      <a:r>
                        <a:rPr lang="en-US" sz="1400" b="0" u="none" strike="noStrike">
                          <a:solidFill>
                            <a:srgbClr val="242424"/>
                          </a:solidFill>
                          <a:effectLst/>
                        </a:rPr>
                        <a:t>MAE After AR Model</a:t>
                      </a:r>
                      <a:endParaRPr lang="en-US" sz="1400" b="0" i="0" u="none" strike="noStrike">
                        <a:effectLst/>
                        <a:latin typeface="Arial" panose="020B0604020202020204" pitchFamily="34" charset="0"/>
                      </a:endParaRPr>
                    </a:p>
                  </a:txBody>
                  <a:tcPr marL="28630" marR="28630" marT="28630" marB="0" anchor="ctr"/>
                </a:tc>
                <a:tc>
                  <a:txBody>
                    <a:bodyPr/>
                    <a:lstStyle/>
                    <a:p>
                      <a:pPr algn="r" fontAlgn="ctr">
                        <a:buNone/>
                      </a:pPr>
                      <a:r>
                        <a:rPr lang="en-US" sz="1400" dirty="0"/>
                        <a:t>4437.53</a:t>
                      </a:r>
                      <a:endParaRPr lang="en-US" sz="1400" b="0" i="0" u="none" strike="noStrike" dirty="0">
                        <a:effectLst/>
                        <a:latin typeface="Arial" panose="020B0604020202020204" pitchFamily="34" charset="0"/>
                      </a:endParaRPr>
                    </a:p>
                  </a:txBody>
                  <a:tcPr marL="28630" marR="28630" marT="28630" marB="0" anchor="ctr"/>
                </a:tc>
                <a:tc vMerge="1">
                  <a:txBody>
                    <a:bodyPr/>
                    <a:lstStyle/>
                    <a:p>
                      <a:endParaRPr lang="en-US"/>
                    </a:p>
                  </a:txBody>
                  <a:tcPr/>
                </a:tc>
                <a:extLst>
                  <a:ext uri="{0D108BD9-81ED-4DB2-BD59-A6C34878D82A}">
                    <a16:rowId xmlns:a16="http://schemas.microsoft.com/office/drawing/2014/main" val="2437385801"/>
                  </a:ext>
                </a:extLst>
              </a:tr>
            </a:tbl>
          </a:graphicData>
        </a:graphic>
      </p:graphicFrame>
      <p:graphicFrame>
        <p:nvGraphicFramePr>
          <p:cNvPr id="6" name="Chart 5">
            <a:extLst>
              <a:ext uri="{FF2B5EF4-FFF2-40B4-BE49-F238E27FC236}">
                <a16:creationId xmlns:a16="http://schemas.microsoft.com/office/drawing/2014/main" id="{1B1EFC99-2C6D-64A9-084D-3F923D8ED58F}"/>
              </a:ext>
            </a:extLst>
          </p:cNvPr>
          <p:cNvGraphicFramePr/>
          <p:nvPr>
            <p:extLst>
              <p:ext uri="{D42A27DB-BD31-4B8C-83A1-F6EECF244321}">
                <p14:modId xmlns:p14="http://schemas.microsoft.com/office/powerpoint/2010/main" val="63246702"/>
              </p:ext>
            </p:extLst>
          </p:nvPr>
        </p:nvGraphicFramePr>
        <p:xfrm>
          <a:off x="440072" y="2647842"/>
          <a:ext cx="5396855" cy="331731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00395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91DF823-B12F-C3AB-226C-F6397F9ADFE8}"/>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F47198ED-C5E3-D9A1-5470-CBD4C196B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DBF767D3-C6E9-235B-A9C3-DEC3524C2F52}"/>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Light Boost</a:t>
            </a:r>
          </a:p>
        </p:txBody>
      </p:sp>
      <p:sp>
        <p:nvSpPr>
          <p:cNvPr id="205" name="sketchy line">
            <a:extLst>
              <a:ext uri="{FF2B5EF4-FFF2-40B4-BE49-F238E27FC236}">
                <a16:creationId xmlns:a16="http://schemas.microsoft.com/office/drawing/2014/main" id="{061F659D-F607-F62C-694D-425F209CD2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C441E6D-5FDA-A2FF-E549-2510FF1F4D82}"/>
              </a:ext>
            </a:extLst>
          </p:cNvPr>
          <p:cNvSpPr txBox="1"/>
          <p:nvPr/>
        </p:nvSpPr>
        <p:spPr>
          <a:xfrm>
            <a:off x="6780929" y="3004456"/>
            <a:ext cx="4795374"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colsample_bytree</a:t>
            </a:r>
            <a:r>
              <a:rPr lang="en-US" sz="1800" dirty="0">
                <a:latin typeface="Times New Roman" panose="02020603050405020304" pitchFamily="18" charset="0"/>
                <a:cs typeface="Times New Roman" panose="02020603050405020304" pitchFamily="18" charset="0"/>
              </a:rPr>
              <a:t>': 0.8,</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learning_rate</a:t>
            </a:r>
            <a:r>
              <a:rPr lang="en-US" sz="1800" dirty="0">
                <a:latin typeface="Times New Roman" panose="02020603050405020304" pitchFamily="18" charset="0"/>
                <a:cs typeface="Times New Roman" panose="02020603050405020304" pitchFamily="18" charset="0"/>
              </a:rPr>
              <a:t>': 0.1,</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6,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100,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reg_alpha</a:t>
            </a:r>
            <a:r>
              <a:rPr lang="en-US" sz="1800" dirty="0">
                <a:latin typeface="Times New Roman" panose="02020603050405020304" pitchFamily="18" charset="0"/>
                <a:cs typeface="Times New Roman" panose="02020603050405020304" pitchFamily="18" charset="0"/>
              </a:rPr>
              <a:t>': 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reg_lambda</a:t>
            </a:r>
            <a:r>
              <a:rPr lang="en-US" sz="1800" dirty="0">
                <a:latin typeface="Times New Roman" panose="02020603050405020304" pitchFamily="18" charset="0"/>
                <a:cs typeface="Times New Roman" panose="02020603050405020304" pitchFamily="18" charset="0"/>
              </a:rPr>
              <a:t>': 0,</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 'subsample': 0.8</a:t>
            </a:r>
          </a:p>
        </p:txBody>
      </p:sp>
      <p:graphicFrame>
        <p:nvGraphicFramePr>
          <p:cNvPr id="207" name="Google Shape;174;p4">
            <a:extLst>
              <a:ext uri="{FF2B5EF4-FFF2-40B4-BE49-F238E27FC236}">
                <a16:creationId xmlns:a16="http://schemas.microsoft.com/office/drawing/2014/main" id="{3ABBEE0E-BBA1-095E-4A31-83CCF8FAED9F}"/>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Chart 5">
            <a:extLst>
              <a:ext uri="{FF2B5EF4-FFF2-40B4-BE49-F238E27FC236}">
                <a16:creationId xmlns:a16="http://schemas.microsoft.com/office/drawing/2014/main" id="{42CD47C3-83AC-673D-C8B4-D6E4AC2C1FA0}"/>
              </a:ext>
            </a:extLst>
          </p:cNvPr>
          <p:cNvGraphicFramePr/>
          <p:nvPr>
            <p:extLst>
              <p:ext uri="{D42A27DB-BD31-4B8C-83A1-F6EECF244321}">
                <p14:modId xmlns:p14="http://schemas.microsoft.com/office/powerpoint/2010/main" val="2704630467"/>
              </p:ext>
            </p:extLst>
          </p:nvPr>
        </p:nvGraphicFramePr>
        <p:xfrm>
          <a:off x="779850" y="1977726"/>
          <a:ext cx="5205990" cy="4361784"/>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2431499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4594AE2-2181-7887-76B4-1C544C5477BE}"/>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8BF2ADCA-A24B-0706-885F-056BA0A38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59839144-FDB4-EFC8-AD75-A0223787FE9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a:t>
            </a:r>
          </a:p>
        </p:txBody>
      </p:sp>
      <p:sp>
        <p:nvSpPr>
          <p:cNvPr id="205" name="sketchy line">
            <a:extLst>
              <a:ext uri="{FF2B5EF4-FFF2-40B4-BE49-F238E27FC236}">
                <a16:creationId xmlns:a16="http://schemas.microsoft.com/office/drawing/2014/main" id="{9E9B9BF5-CAF2-0663-BED8-2FC434655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3963F84-E876-85E4-A5FE-ECC7101FC5D7}"/>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BD9B5E62-23C3-92C7-6DAA-2DB2155EBABE}"/>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9F7CF70E-EC57-A725-E9E6-E900E3374CEE}"/>
              </a:ext>
            </a:extLst>
          </p:cNvPr>
          <p:cNvGraphicFramePr/>
          <p:nvPr>
            <p:extLst>
              <p:ext uri="{D42A27DB-BD31-4B8C-83A1-F6EECF244321}">
                <p14:modId xmlns:p14="http://schemas.microsoft.com/office/powerpoint/2010/main" val="3212842947"/>
              </p:ext>
            </p:extLst>
          </p:nvPr>
        </p:nvGraphicFramePr>
        <p:xfrm>
          <a:off x="871653" y="1864626"/>
          <a:ext cx="4965273" cy="4348722"/>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56892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6B8CB99B-5473-EB48-AD1B-C2932D8FC61A}"/>
            </a:ext>
          </a:extLst>
        </p:cNvPr>
        <p:cNvGrpSpPr/>
        <p:nvPr/>
      </p:nvGrpSpPr>
      <p:grpSpPr>
        <a:xfrm>
          <a:off x="0" y="0"/>
          <a:ext cx="0" cy="0"/>
          <a:chOff x="0" y="0"/>
          <a:chExt cx="0" cy="0"/>
        </a:xfrm>
      </p:grpSpPr>
      <p:sp useBgFill="1">
        <p:nvSpPr>
          <p:cNvPr id="203" name="Rectangle 202">
            <a:extLst>
              <a:ext uri="{FF2B5EF4-FFF2-40B4-BE49-F238E27FC236}">
                <a16:creationId xmlns:a16="http://schemas.microsoft.com/office/drawing/2014/main" id="{0D49FA96-027E-F2BD-0AC1-2B6CBCACED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CA868A0E-38CD-E81F-32F8-6189DCBE0C13}"/>
              </a:ext>
            </a:extLst>
          </p:cNvPr>
          <p:cNvSpPr txBox="1">
            <a:spLocks noGrp="1"/>
          </p:cNvSpPr>
          <p:nvPr>
            <p:ph type="title"/>
          </p:nvPr>
        </p:nvSpPr>
        <p:spPr>
          <a:xfrm>
            <a:off x="630935" y="457200"/>
            <a:ext cx="5205991" cy="1929384"/>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kern="1200" dirty="0">
                <a:solidFill>
                  <a:schemeClr val="tx1"/>
                </a:solidFill>
                <a:latin typeface="+mj-lt"/>
                <a:ea typeface="+mj-ea"/>
                <a:cs typeface="+mj-cs"/>
                <a:sym typeface="Times New Roman"/>
              </a:rPr>
              <a:t>LASSO + AR</a:t>
            </a:r>
          </a:p>
        </p:txBody>
      </p:sp>
      <p:sp>
        <p:nvSpPr>
          <p:cNvPr id="205" name="sketchy line">
            <a:extLst>
              <a:ext uri="{FF2B5EF4-FFF2-40B4-BE49-F238E27FC236}">
                <a16:creationId xmlns:a16="http://schemas.microsoft.com/office/drawing/2014/main" id="{309F9C13-FDA3-46D8-2B5F-77C7DC649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1E36CC7-39EB-CF41-AD67-2E0C0966E851}"/>
              </a:ext>
            </a:extLst>
          </p:cNvPr>
          <p:cNvSpPr txBox="1"/>
          <p:nvPr/>
        </p:nvSpPr>
        <p:spPr>
          <a:xfrm>
            <a:off x="6780929" y="3004456"/>
            <a:ext cx="4795374" cy="1200329"/>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Best parameters for </a:t>
            </a:r>
            <a:r>
              <a:rPr lang="en-US" sz="1800" dirty="0" err="1">
                <a:latin typeface="Times New Roman" panose="02020603050405020304" pitchFamily="18" charset="0"/>
                <a:cs typeface="Times New Roman" panose="02020603050405020304" pitchFamily="18" charset="0"/>
              </a:rPr>
              <a:t>AnnualValue_AllHomes</a:t>
            </a:r>
            <a:r>
              <a:rPr lang="en-US" sz="1800" dirty="0">
                <a:latin typeface="Times New Roman" panose="02020603050405020304" pitchFamily="18" charset="0"/>
                <a:cs typeface="Times New Roman" panose="02020603050405020304" pitchFamily="18" charset="0"/>
              </a:rPr>
              <a:t>: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'alpha': 10,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max_iter</a:t>
            </a:r>
            <a:r>
              <a:rPr lang="en-US" sz="1800" dirty="0">
                <a:latin typeface="Times New Roman" panose="02020603050405020304" pitchFamily="18" charset="0"/>
                <a:cs typeface="Times New Roman" panose="02020603050405020304" pitchFamily="18" charset="0"/>
              </a:rPr>
              <a:t>': 1000, </a:t>
            </a:r>
          </a:p>
          <a:p>
            <a:pPr marL="285750" lvl="8" indent="-285750">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tol</a:t>
            </a:r>
            <a:r>
              <a:rPr lang="en-US" sz="1800" dirty="0">
                <a:latin typeface="Times New Roman" panose="02020603050405020304" pitchFamily="18" charset="0"/>
                <a:cs typeface="Times New Roman" panose="02020603050405020304" pitchFamily="18" charset="0"/>
              </a:rPr>
              <a:t>': 0.001</a:t>
            </a:r>
          </a:p>
        </p:txBody>
      </p:sp>
      <p:graphicFrame>
        <p:nvGraphicFramePr>
          <p:cNvPr id="207" name="Google Shape;174;p4">
            <a:extLst>
              <a:ext uri="{FF2B5EF4-FFF2-40B4-BE49-F238E27FC236}">
                <a16:creationId xmlns:a16="http://schemas.microsoft.com/office/drawing/2014/main" id="{7E7A2374-E7DD-4CEC-514D-1DC78BB990EA}"/>
              </a:ext>
            </a:extLst>
          </p:cNvPr>
          <p:cNvGraphicFramePr/>
          <p:nvPr/>
        </p:nvGraphicFramePr>
        <p:xfrm>
          <a:off x="6355074" y="-261259"/>
          <a:ext cx="6199636" cy="32657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hart 4">
            <a:extLst>
              <a:ext uri="{FF2B5EF4-FFF2-40B4-BE49-F238E27FC236}">
                <a16:creationId xmlns:a16="http://schemas.microsoft.com/office/drawing/2014/main" id="{7708BFA7-7F68-3199-6BC9-1C09352699C4}"/>
              </a:ext>
            </a:extLst>
          </p:cNvPr>
          <p:cNvGraphicFramePr/>
          <p:nvPr>
            <p:extLst>
              <p:ext uri="{D42A27DB-BD31-4B8C-83A1-F6EECF244321}">
                <p14:modId xmlns:p14="http://schemas.microsoft.com/office/powerpoint/2010/main" val="659326754"/>
              </p:ext>
            </p:extLst>
          </p:nvPr>
        </p:nvGraphicFramePr>
        <p:xfrm>
          <a:off x="773541" y="1812375"/>
          <a:ext cx="5641630" cy="440097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37619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C76CD97F-8C11-E777-D5F6-E9F3833E6C78}"/>
            </a:ext>
          </a:extLst>
        </p:cNvPr>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8CE0FC2D-001F-E55C-F145-30AA0A337A1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Train Data</a:t>
            </a:r>
            <a:endParaRPr lang="en-US" sz="3700" kern="1200">
              <a:solidFill>
                <a:srgbClr val="FFFFFF"/>
              </a:solidFill>
              <a:latin typeface="+mj-lt"/>
              <a:ea typeface="+mj-ea"/>
              <a:cs typeface="+mj-cs"/>
              <a:sym typeface="Times New Roman"/>
            </a:endParaRPr>
          </a:p>
        </p:txBody>
      </p:sp>
      <p:pic>
        <p:nvPicPr>
          <p:cNvPr id="6146" name="Picture 2" descr="No description has been provided for this image">
            <a:extLst>
              <a:ext uri="{FF2B5EF4-FFF2-40B4-BE49-F238E27FC236}">
                <a16:creationId xmlns:a16="http://schemas.microsoft.com/office/drawing/2014/main" id="{99826E97-BEA2-C865-2539-244E195569B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10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A576F6F-6225-77AE-3D8B-DAC03FB49D9B}"/>
            </a:ext>
          </a:extLst>
        </p:cNvPr>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Google Shape;173;p4">
            <a:extLst>
              <a:ext uri="{FF2B5EF4-FFF2-40B4-BE49-F238E27FC236}">
                <a16:creationId xmlns:a16="http://schemas.microsoft.com/office/drawing/2014/main" id="{97FA7A38-6D05-3433-F602-86F503DF7027}"/>
              </a:ext>
            </a:extLst>
          </p:cNvPr>
          <p:cNvSpPr txBox="1">
            <a:spLocks noGrp="1"/>
          </p:cNvSpPr>
          <p:nvPr>
            <p:ph type="title"/>
          </p:nvPr>
        </p:nvSpPr>
        <p:spPr>
          <a:xfrm>
            <a:off x="699713" y="248038"/>
            <a:ext cx="706372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3700" b="1" kern="1200">
                <a:solidFill>
                  <a:srgbClr val="FFFFFF"/>
                </a:solidFill>
                <a:latin typeface="+mj-lt"/>
                <a:ea typeface="+mj-ea"/>
                <a:cs typeface="+mj-cs"/>
                <a:sym typeface="Times New Roman"/>
              </a:rPr>
              <a:t>Model Evaluation on Test Data</a:t>
            </a:r>
            <a:endParaRPr lang="en-US" sz="3700" kern="1200">
              <a:solidFill>
                <a:srgbClr val="FFFFFF"/>
              </a:solidFill>
              <a:latin typeface="+mj-lt"/>
              <a:ea typeface="+mj-ea"/>
              <a:cs typeface="+mj-cs"/>
              <a:sym typeface="Times New Roman"/>
            </a:endParaRPr>
          </a:p>
        </p:txBody>
      </p:sp>
      <p:pic>
        <p:nvPicPr>
          <p:cNvPr id="7170" name="Picture 2" descr="No description has been provided for this image">
            <a:extLst>
              <a:ext uri="{FF2B5EF4-FFF2-40B4-BE49-F238E27FC236}">
                <a16:creationId xmlns:a16="http://schemas.microsoft.com/office/drawing/2014/main" id="{B91155E2-EAC5-A6EC-CB4C-9FC4827881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98870" y="1966293"/>
            <a:ext cx="8994259" cy="445216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192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8AC9C583-2C46-9A68-BF38-7ADE4F085010}"/>
            </a:ext>
          </a:extLst>
        </p:cNvPr>
        <p:cNvGrpSpPr/>
        <p:nvPr/>
      </p:nvGrpSpPr>
      <p:grpSpPr>
        <a:xfrm>
          <a:off x="0" y="0"/>
          <a:ext cx="0" cy="0"/>
          <a:chOff x="0" y="0"/>
          <a:chExt cx="0" cy="0"/>
        </a:xfrm>
      </p:grpSpPr>
      <p:sp useBgFill="1">
        <p:nvSpPr>
          <p:cNvPr id="7217" name="Rectangle 72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9" name="Rectangle 72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Rectangle 72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Rectangle 72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Google Shape;173;p4">
            <a:extLst>
              <a:ext uri="{FF2B5EF4-FFF2-40B4-BE49-F238E27FC236}">
                <a16:creationId xmlns:a16="http://schemas.microsoft.com/office/drawing/2014/main" id="{FB825770-087C-C81E-0B3A-AD0065916AA9}"/>
              </a:ext>
            </a:extLst>
          </p:cNvPr>
          <p:cNvSpPr txBox="1">
            <a:spLocks noGrp="1"/>
          </p:cNvSpPr>
          <p:nvPr>
            <p:ph type="title"/>
          </p:nvPr>
        </p:nvSpPr>
        <p:spPr>
          <a:xfrm>
            <a:off x="1371597" y="348865"/>
            <a:ext cx="10044023" cy="877729"/>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000" b="1" kern="1200">
                <a:solidFill>
                  <a:srgbClr val="FFFFFF"/>
                </a:solidFill>
                <a:latin typeface="+mj-lt"/>
                <a:ea typeface="+mj-ea"/>
                <a:cs typeface="+mj-cs"/>
                <a:sym typeface="Times New Roman"/>
              </a:rPr>
              <a:t>MODEL SELECTED</a:t>
            </a:r>
            <a:endParaRPr lang="en-US" sz="4000" kern="1200">
              <a:solidFill>
                <a:srgbClr val="FFFFFF"/>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5300D6F0-66D4-6522-6D00-A14B5CB3C93B}"/>
              </a:ext>
            </a:extLst>
          </p:cNvPr>
          <p:cNvGraphicFramePr/>
          <p:nvPr>
            <p:extLst>
              <p:ext uri="{D42A27DB-BD31-4B8C-83A1-F6EECF244321}">
                <p14:modId xmlns:p14="http://schemas.microsoft.com/office/powerpoint/2010/main" val="344723293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3196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47ABEB-A6BD-009B-C2AB-CA6AFC28E7A0}"/>
              </a:ext>
            </a:extLst>
          </p:cNvPr>
          <p:cNvSpPr>
            <a:spLocks noGrp="1"/>
          </p:cNvSpPr>
          <p:nvPr>
            <p:ph type="title"/>
          </p:nvPr>
        </p:nvSpPr>
        <p:spPr>
          <a:xfrm>
            <a:off x="1371597" y="348865"/>
            <a:ext cx="10044023" cy="877729"/>
          </a:xfrm>
        </p:spPr>
        <p:txBody>
          <a:bodyPr anchor="ctr">
            <a:noAutofit/>
          </a:bodyPr>
          <a:lstStyle/>
          <a:p>
            <a:pPr algn="ctr"/>
            <a:br>
              <a:rPr lang="en-US" sz="3200" b="0" i="0" dirty="0">
                <a:solidFill>
                  <a:srgbClr val="FFFFFF"/>
                </a:solidFill>
                <a:effectLst/>
                <a:latin typeface="Times New Roman" panose="02020603050405020304" pitchFamily="18" charset="0"/>
                <a:cs typeface="Times New Roman" panose="02020603050405020304" pitchFamily="18" charset="0"/>
              </a:rPr>
            </a:br>
            <a:r>
              <a:rPr lang="en-US" sz="3200" b="0" i="0" dirty="0">
                <a:solidFill>
                  <a:srgbClr val="FFFFFF"/>
                </a:solidFill>
                <a:effectLst/>
                <a:latin typeface="Times New Roman" panose="02020603050405020304" pitchFamily="18" charset="0"/>
                <a:cs typeface="Times New Roman" panose="02020603050405020304" pitchFamily="18" charset="0"/>
              </a:rPr>
              <a:t>Objective of the Study</a:t>
            </a:r>
            <a:br>
              <a:rPr lang="en-US" sz="3200" b="0" i="0" dirty="0">
                <a:solidFill>
                  <a:srgbClr val="FFFFFF"/>
                </a:solidFill>
                <a:effectLst/>
                <a:latin typeface="Times New Roman" panose="02020603050405020304" pitchFamily="18" charset="0"/>
                <a:cs typeface="Times New Roman" panose="02020603050405020304" pitchFamily="18" charset="0"/>
              </a:rPr>
            </a:br>
            <a:endParaRPr lang="en-US" sz="3200" dirty="0">
              <a:solidFill>
                <a:srgbClr val="FFFFFF"/>
              </a:solidFill>
              <a:latin typeface="Times New Roman" panose="02020603050405020304" pitchFamily="18" charset="0"/>
              <a:cs typeface="Times New Roman" panose="02020603050405020304" pitchFamily="18" charset="0"/>
            </a:endParaRPr>
          </a:p>
        </p:txBody>
      </p:sp>
      <p:graphicFrame>
        <p:nvGraphicFramePr>
          <p:cNvPr id="23" name="Text Placeholder 2">
            <a:extLst>
              <a:ext uri="{FF2B5EF4-FFF2-40B4-BE49-F238E27FC236}">
                <a16:creationId xmlns:a16="http://schemas.microsoft.com/office/drawing/2014/main" id="{5EF5D012-99F7-0E6A-739E-5E51AC82D359}"/>
              </a:ext>
            </a:extLst>
          </p:cNvPr>
          <p:cNvGraphicFramePr/>
          <p:nvPr>
            <p:extLst>
              <p:ext uri="{D42A27DB-BD31-4B8C-83A1-F6EECF244321}">
                <p14:modId xmlns:p14="http://schemas.microsoft.com/office/powerpoint/2010/main" val="221720634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7379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p:nvPr/>
        </p:nvSpPr>
        <p:spPr>
          <a:xfrm>
            <a:off x="0" y="651752"/>
            <a:ext cx="12192000" cy="7365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4" name="Google Shape;214;p21"/>
          <p:cNvSpPr txBox="1">
            <a:spLocks noGrp="1"/>
          </p:cNvSpPr>
          <p:nvPr>
            <p:ph type="title"/>
          </p:nvPr>
        </p:nvSpPr>
        <p:spPr>
          <a:xfrm>
            <a:off x="0" y="0"/>
            <a:ext cx="12192000" cy="1388303"/>
          </a:xfrm>
          <a:prstGeom prst="rect">
            <a:avLst/>
          </a:prstGeom>
          <a:solidFill>
            <a:schemeClr val="bg2"/>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27776"/>
              <a:buNone/>
            </a:pPr>
            <a:r>
              <a:rPr lang="en-US" sz="3600" b="1" dirty="0">
                <a:solidFill>
                  <a:schemeClr val="bg1"/>
                </a:solidFill>
                <a:latin typeface="Times New Roman"/>
                <a:ea typeface="Times New Roman"/>
                <a:cs typeface="Times New Roman"/>
                <a:sym typeface="Times New Roman"/>
              </a:rPr>
              <a:t>Predictions including 2020 to 2025 across all categories</a:t>
            </a:r>
            <a:br>
              <a:rPr lang="en-US" sz="2200" dirty="0">
                <a:solidFill>
                  <a:schemeClr val="bg1"/>
                </a:solidFill>
                <a:latin typeface="Arial"/>
                <a:ea typeface="Arial"/>
                <a:cs typeface="Arial"/>
                <a:sym typeface="Arial"/>
              </a:rPr>
            </a:br>
            <a:endParaRPr sz="2200" dirty="0">
              <a:solidFill>
                <a:schemeClr val="bg1"/>
              </a:solidFill>
              <a:latin typeface="Arial"/>
              <a:ea typeface="Arial"/>
              <a:cs typeface="Arial"/>
              <a:sym typeface="Arial"/>
            </a:endParaRPr>
          </a:p>
        </p:txBody>
      </p:sp>
      <p:pic>
        <p:nvPicPr>
          <p:cNvPr id="215" name="Google Shape;215;p21"/>
          <p:cNvPicPr preferRelativeResize="0"/>
          <p:nvPr/>
        </p:nvPicPr>
        <p:blipFill rotWithShape="1">
          <a:blip r:embed="rId3">
            <a:alphaModFix/>
          </a:blip>
          <a:srcRect/>
          <a:stretch/>
        </p:blipFill>
        <p:spPr>
          <a:xfrm>
            <a:off x="556533" y="1558977"/>
            <a:ext cx="11210924" cy="5126636"/>
          </a:xfrm>
          <a:prstGeom prst="rect">
            <a:avLst/>
          </a:prstGeom>
          <a:noFill/>
          <a:ln>
            <a:solidFill>
              <a:schemeClr val="tx1"/>
            </a:solid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E73C29F2-7CFB-0A58-6029-B8687FDFE7CA}"/>
            </a:ext>
          </a:extLst>
        </p:cNvPr>
        <p:cNvGrpSpPr/>
        <p:nvPr/>
      </p:nvGrpSpPr>
      <p:grpSpPr>
        <a:xfrm>
          <a:off x="0" y="0"/>
          <a:ext cx="0" cy="0"/>
          <a:chOff x="0" y="0"/>
          <a:chExt cx="0" cy="0"/>
        </a:xfrm>
      </p:grpSpPr>
      <p:sp useBgFill="1">
        <p:nvSpPr>
          <p:cNvPr id="7228"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30"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8" name="Group 127">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29"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33" name="Group 72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7234" name="Freeform: Shape 7233">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5" name="Freeform: Shape 7234">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6" name="Freeform: Shape 7235">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7" name="Freeform: Shape 7236">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8" name="Freeform: Shape 7237">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39" name="Freeform: Shape 7238">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7240" name="Freeform: Shape 7239">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173" name="Google Shape;173;p4">
            <a:extLst>
              <a:ext uri="{FF2B5EF4-FFF2-40B4-BE49-F238E27FC236}">
                <a16:creationId xmlns:a16="http://schemas.microsoft.com/office/drawing/2014/main" id="{96274B5A-5B24-C873-5BE8-9B3C589BB14C}"/>
              </a:ext>
            </a:extLst>
          </p:cNvPr>
          <p:cNvSpPr txBox="1">
            <a:spLocks noGrp="1"/>
          </p:cNvSpPr>
          <p:nvPr>
            <p:ph type="title"/>
          </p:nvPr>
        </p:nvSpPr>
        <p:spPr>
          <a:xfrm>
            <a:off x="786385" y="841248"/>
            <a:ext cx="3515244" cy="5340097"/>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sz="4800" b="1" kern="1200">
                <a:solidFill>
                  <a:schemeClr val="bg1"/>
                </a:solidFill>
                <a:latin typeface="+mj-lt"/>
                <a:ea typeface="+mj-ea"/>
                <a:cs typeface="+mj-cs"/>
                <a:sym typeface="Times New Roman"/>
              </a:rPr>
              <a:t>Conclusion</a:t>
            </a:r>
            <a:endParaRPr lang="en-US" sz="4800" kern="1200">
              <a:solidFill>
                <a:schemeClr val="bg1"/>
              </a:solidFill>
              <a:latin typeface="+mj-lt"/>
              <a:ea typeface="+mj-ea"/>
              <a:cs typeface="+mj-cs"/>
              <a:sym typeface="Times New Roman"/>
            </a:endParaRPr>
          </a:p>
        </p:txBody>
      </p:sp>
      <p:graphicFrame>
        <p:nvGraphicFramePr>
          <p:cNvPr id="7183" name="TextBox 2">
            <a:extLst>
              <a:ext uri="{FF2B5EF4-FFF2-40B4-BE49-F238E27FC236}">
                <a16:creationId xmlns:a16="http://schemas.microsoft.com/office/drawing/2014/main" id="{95E85DB1-4550-9B0D-067A-7E75DF7EACB4}"/>
              </a:ext>
            </a:extLst>
          </p:cNvPr>
          <p:cNvGraphicFramePr/>
          <p:nvPr>
            <p:extLst>
              <p:ext uri="{D42A27DB-BD31-4B8C-83A1-F6EECF244321}">
                <p14:modId xmlns:p14="http://schemas.microsoft.com/office/powerpoint/2010/main" val="2535948240"/>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266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9C3FD80F-B429-4EAF-14D2-DA970BC5E595}"/>
            </a:ext>
          </a:extLst>
        </p:cNvPr>
        <p:cNvGrpSpPr/>
        <p:nvPr/>
      </p:nvGrpSpPr>
      <p:grpSpPr>
        <a:xfrm>
          <a:off x="0" y="0"/>
          <a:ext cx="0" cy="0"/>
          <a:chOff x="0" y="0"/>
          <a:chExt cx="0" cy="0"/>
        </a:xfrm>
      </p:grpSpPr>
      <p:sp>
        <p:nvSpPr>
          <p:cNvPr id="7247" name="Rectangle 724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9" name="Picture 128" descr="A blue and green background&#10;&#10;AI-generated content may be incorrect.">
            <a:extLst>
              <a:ext uri="{FF2B5EF4-FFF2-40B4-BE49-F238E27FC236}">
                <a16:creationId xmlns:a16="http://schemas.microsoft.com/office/drawing/2014/main" id="{FEA994CB-371A-5366-445F-6A81314AE56E}"/>
              </a:ext>
            </a:extLst>
          </p:cNvPr>
          <p:cNvPicPr>
            <a:picLocks noChangeAspect="1"/>
          </p:cNvPicPr>
          <p:nvPr/>
        </p:nvPicPr>
        <p:blipFill>
          <a:blip r:embed="rId3">
            <a:alphaModFix amt="35000"/>
          </a:blip>
          <a:srcRect b="15730"/>
          <a:stretch/>
        </p:blipFill>
        <p:spPr>
          <a:xfrm>
            <a:off x="20" y="10"/>
            <a:ext cx="12191980" cy="6857990"/>
          </a:xfrm>
          <a:prstGeom prst="rect">
            <a:avLst/>
          </a:prstGeom>
          <a:solidFill>
            <a:schemeClr val="accent1"/>
          </a:solidFill>
          <a:ln>
            <a:solidFill>
              <a:schemeClr val="tx1">
                <a:lumMod val="85000"/>
              </a:schemeClr>
            </a:solidFill>
          </a:ln>
        </p:spPr>
      </p:pic>
      <p:sp>
        <p:nvSpPr>
          <p:cNvPr id="173" name="Google Shape;173;p4">
            <a:extLst>
              <a:ext uri="{FF2B5EF4-FFF2-40B4-BE49-F238E27FC236}">
                <a16:creationId xmlns:a16="http://schemas.microsoft.com/office/drawing/2014/main" id="{7C2CEFFC-8323-1455-18D9-54BC83FB988A}"/>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dk1"/>
              </a:buClr>
              <a:buSzPts val="1800"/>
            </a:pPr>
            <a:r>
              <a:rPr lang="en-US" b="1" kern="1200" dirty="0">
                <a:solidFill>
                  <a:srgbClr val="FFFFFF"/>
                </a:solidFill>
                <a:latin typeface="+mj-lt"/>
                <a:ea typeface="+mj-ea"/>
                <a:cs typeface="+mj-cs"/>
                <a:sym typeface="Times New Roman"/>
              </a:rPr>
              <a:t>Instructor Feedback Comments</a:t>
            </a:r>
            <a:endParaRPr lang="en-US" kern="1200" dirty="0">
              <a:solidFill>
                <a:srgbClr val="FFFFFF"/>
              </a:solidFill>
              <a:latin typeface="+mj-lt"/>
              <a:ea typeface="+mj-ea"/>
              <a:cs typeface="+mj-cs"/>
              <a:sym typeface="Times New Roman"/>
            </a:endParaRPr>
          </a:p>
        </p:txBody>
      </p:sp>
      <p:sp>
        <p:nvSpPr>
          <p:cNvPr id="7246" name="TextBox 7245">
            <a:extLst>
              <a:ext uri="{FF2B5EF4-FFF2-40B4-BE49-F238E27FC236}">
                <a16:creationId xmlns:a16="http://schemas.microsoft.com/office/drawing/2014/main" id="{D74F73B5-02FB-CC6F-286C-43CAE6967B3A}"/>
              </a:ext>
            </a:extLst>
          </p:cNvPr>
          <p:cNvSpPr txBox="1"/>
          <p:nvPr/>
        </p:nvSpPr>
        <p:spPr>
          <a:xfrm>
            <a:off x="838200" y="1825625"/>
            <a:ext cx="10515600" cy="4351338"/>
          </a:xfrm>
          <a:prstGeom prst="rect">
            <a:avLst/>
          </a:prstGeom>
        </p:spPr>
        <p:txBody>
          <a:bodyPr vert="horz" lIns="91440" tIns="45720" rIns="91440" bIns="45720" rtlCol="0">
            <a:normAutofit/>
          </a:bodyPr>
          <a:lstStyle/>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SARIMA or Prophet models should have been discussed as this is a time series data set. --Added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Missing data and outlier imputations are very questionable.– Imputation removed</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R&amp;D for the Final Presentation:-</a:t>
            </a:r>
          </a:p>
          <a:p>
            <a:pPr lvl="5">
              <a:lnSpc>
                <a:spcPct val="90000"/>
              </a:lnSpc>
              <a:spcAft>
                <a:spcPts val="600"/>
              </a:spcAft>
            </a:pPr>
            <a:r>
              <a:rPr lang="en-US" kern="1200" dirty="0">
                <a:solidFill>
                  <a:srgbClr val="FFFFFF"/>
                </a:solidFill>
                <a:latin typeface="+mn-lt"/>
                <a:ea typeface="+mn-ea"/>
                <a:cs typeface="+mn-cs"/>
              </a:rPr>
              <a:t>	Apply Boosting Techniques with ARIMA methods – Added </a:t>
            </a:r>
          </a:p>
          <a:p>
            <a:pPr lvl="5">
              <a:lnSpc>
                <a:spcPct val="90000"/>
              </a:lnSpc>
              <a:spcAft>
                <a:spcPts val="600"/>
              </a:spcAft>
            </a:pPr>
            <a:r>
              <a:rPr lang="en-US" kern="1200" dirty="0">
                <a:solidFill>
                  <a:srgbClr val="FFFFFF"/>
                </a:solidFill>
                <a:latin typeface="+mn-lt"/>
                <a:ea typeface="+mn-ea"/>
                <a:cs typeface="+mn-cs"/>
              </a:rPr>
              <a:t>	Develop Deep Learning Models for the Data Set –Done</a:t>
            </a:r>
          </a:p>
          <a:p>
            <a:pPr lvl="5">
              <a:lnSpc>
                <a:spcPct val="90000"/>
              </a:lnSpc>
              <a:spcAft>
                <a:spcPts val="600"/>
              </a:spcAft>
            </a:pPr>
            <a:r>
              <a:rPr lang="en-US" kern="1200" dirty="0">
                <a:solidFill>
                  <a:srgbClr val="FFFFFF"/>
                </a:solidFill>
                <a:latin typeface="+mn-lt"/>
                <a:ea typeface="+mn-ea"/>
                <a:cs typeface="+mn-cs"/>
              </a:rPr>
              <a:t>	Need to explain how your approaches are different from Kaggle</a:t>
            </a:r>
          </a:p>
          <a:p>
            <a:pPr marL="285750" indent="-285750">
              <a:lnSpc>
                <a:spcPct val="90000"/>
              </a:lnSpc>
              <a:spcAft>
                <a:spcPts val="600"/>
              </a:spcAft>
              <a:buFont typeface="Wingdings" panose="05000000000000000000" pitchFamily="2" charset="2"/>
              <a:buChar char="ü"/>
            </a:pPr>
            <a:endParaRPr lang="en-US"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endParaRPr lang="en-US" sz="2800" kern="1200" dirty="0">
              <a:solidFill>
                <a:srgbClr val="FFFFFF"/>
              </a:solidFill>
              <a:latin typeface="+mn-lt"/>
              <a:ea typeface="+mn-ea"/>
              <a:cs typeface="+mn-cs"/>
            </a:endParaRPr>
          </a:p>
          <a:p>
            <a:pPr algn="ctr">
              <a:lnSpc>
                <a:spcPct val="90000"/>
              </a:lnSpc>
              <a:spcAft>
                <a:spcPts val="600"/>
              </a:spcAft>
            </a:pPr>
            <a:r>
              <a:rPr lang="en-US" sz="2800" kern="1200" dirty="0">
                <a:solidFill>
                  <a:srgbClr val="FFFFFF"/>
                </a:solidFill>
                <a:latin typeface="+mn-lt"/>
                <a:ea typeface="+mn-ea"/>
                <a:cs typeface="+mn-cs"/>
              </a:rPr>
              <a:t>Difference from Kaggle </a:t>
            </a:r>
          </a:p>
          <a:p>
            <a:pPr algn="ctr">
              <a:lnSpc>
                <a:spcPct val="90000"/>
              </a:lnSpc>
              <a:spcAft>
                <a:spcPts val="600"/>
              </a:spcAft>
            </a:pPr>
            <a:endParaRPr lang="en-US" sz="2800" kern="1200" dirty="0">
              <a:solidFill>
                <a:srgbClr val="FFFFFF"/>
              </a:solidFill>
              <a:latin typeface="+mn-lt"/>
              <a:ea typeface="+mn-ea"/>
              <a:cs typeface="+mn-cs"/>
            </a:endParaRP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live data sets from Zillow and us bureau.</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Kagle solutions have datasets which have many features which we could not find in the Zillow data set</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are using latest datasets whereas Kaggle are using 2016 to 2020 datasets</a:t>
            </a:r>
          </a:p>
          <a:p>
            <a:pPr marL="285750" indent="-285750">
              <a:lnSpc>
                <a:spcPct val="90000"/>
              </a:lnSpc>
              <a:spcAft>
                <a:spcPts val="600"/>
              </a:spcAft>
              <a:buFont typeface="Wingdings" panose="05000000000000000000" pitchFamily="2" charset="2"/>
              <a:buChar char="ü"/>
            </a:pPr>
            <a:r>
              <a:rPr lang="en-US" kern="1200" dirty="0">
                <a:solidFill>
                  <a:srgbClr val="FFFFFF"/>
                </a:solidFill>
                <a:latin typeface="+mn-lt"/>
                <a:ea typeface="+mn-ea"/>
                <a:cs typeface="+mn-cs"/>
              </a:rPr>
              <a:t>We have used many models and as per instructor feedback like </a:t>
            </a:r>
            <a:r>
              <a:rPr lang="en-US" kern="1200" dirty="0" err="1">
                <a:solidFill>
                  <a:srgbClr val="FFFFFF"/>
                </a:solidFill>
                <a:latin typeface="+mn-lt"/>
                <a:ea typeface="+mn-ea"/>
                <a:cs typeface="+mn-cs"/>
              </a:rPr>
              <a:t>XGBoost</a:t>
            </a:r>
            <a:r>
              <a:rPr lang="en-US" kern="1200" dirty="0">
                <a:solidFill>
                  <a:srgbClr val="FFFFFF"/>
                </a:solidFill>
                <a:latin typeface="+mn-lt"/>
                <a:ea typeface="+mn-ea"/>
                <a:cs typeface="+mn-cs"/>
              </a:rPr>
              <a:t> +AR and LSTM models . </a:t>
            </a:r>
          </a:p>
        </p:txBody>
      </p:sp>
    </p:spTree>
    <p:extLst>
      <p:ext uri="{BB962C8B-B14F-4D97-AF65-F5344CB8AC3E}">
        <p14:creationId xmlns:p14="http://schemas.microsoft.com/office/powerpoint/2010/main" val="327093293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a:extLst>
            <a:ext uri="{FF2B5EF4-FFF2-40B4-BE49-F238E27FC236}">
              <a16:creationId xmlns:a16="http://schemas.microsoft.com/office/drawing/2014/main" id="{1F8B6A72-1AF2-89BB-09FE-B92BA1C7BED3}"/>
            </a:ext>
          </a:extLst>
        </p:cNvPr>
        <p:cNvGrpSpPr/>
        <p:nvPr/>
      </p:nvGrpSpPr>
      <p:grpSpPr>
        <a:xfrm>
          <a:off x="0" y="0"/>
          <a:ext cx="0" cy="0"/>
          <a:chOff x="0" y="0"/>
          <a:chExt cx="0" cy="0"/>
        </a:xfrm>
      </p:grpSpPr>
      <p:pic>
        <p:nvPicPr>
          <p:cNvPr id="129" name="Picture 128" descr="A blue and green background&#10;&#10;AI-generated content may be incorrect.">
            <a:extLst>
              <a:ext uri="{FF2B5EF4-FFF2-40B4-BE49-F238E27FC236}">
                <a16:creationId xmlns:a16="http://schemas.microsoft.com/office/drawing/2014/main" id="{BCFE0CBB-E17D-6D6B-C89A-A14B86FD1EDD}"/>
              </a:ext>
            </a:extLst>
          </p:cNvPr>
          <p:cNvPicPr>
            <a:picLocks noChangeAspect="1"/>
          </p:cNvPicPr>
          <p:nvPr/>
        </p:nvPicPr>
        <p:blipFill>
          <a:blip r:embed="rId3"/>
          <a:srcRect b="15730"/>
          <a:stretch/>
        </p:blipFill>
        <p:spPr>
          <a:xfrm>
            <a:off x="20" y="10"/>
            <a:ext cx="12191980" cy="6857990"/>
          </a:xfrm>
          <a:prstGeom prst="rect">
            <a:avLst/>
          </a:prstGeom>
        </p:spPr>
      </p:pic>
      <p:sp>
        <p:nvSpPr>
          <p:cNvPr id="7235" name="Rectangle 7234">
            <a:extLst>
              <a:ext uri="{FF2B5EF4-FFF2-40B4-BE49-F238E27FC236}">
                <a16:creationId xmlns:a16="http://schemas.microsoft.com/office/drawing/2014/main" id="{3D62E0D9-6FF0-EA8E-946D-E674657D26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3" name="Google Shape;173;p4">
            <a:extLst>
              <a:ext uri="{FF2B5EF4-FFF2-40B4-BE49-F238E27FC236}">
                <a16:creationId xmlns:a16="http://schemas.microsoft.com/office/drawing/2014/main" id="{8529B773-E49E-502C-68C5-5B8D57434A20}"/>
              </a:ext>
            </a:extLst>
          </p:cNvPr>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buClr>
                <a:schemeClr val="dk1"/>
              </a:buClr>
              <a:buSzPts val="1800"/>
            </a:pPr>
            <a:r>
              <a:rPr lang="en-US" b="1" kern="1200" dirty="0">
                <a:solidFill>
                  <a:schemeClr val="tx1"/>
                </a:solidFill>
                <a:latin typeface="+mj-lt"/>
                <a:ea typeface="+mj-ea"/>
                <a:cs typeface="+mj-cs"/>
                <a:sym typeface="Times New Roman"/>
              </a:rPr>
              <a:t>Future Scope / Enhancements</a:t>
            </a:r>
            <a:endParaRPr lang="en-US" kern="1200" dirty="0">
              <a:solidFill>
                <a:schemeClr val="tx1"/>
              </a:solidFill>
              <a:latin typeface="+mj-lt"/>
              <a:ea typeface="+mj-ea"/>
              <a:cs typeface="+mj-cs"/>
              <a:sym typeface="Times New Roman"/>
            </a:endParaRPr>
          </a:p>
        </p:txBody>
      </p:sp>
      <p:graphicFrame>
        <p:nvGraphicFramePr>
          <p:cNvPr id="128" name="TextBox 2">
            <a:extLst>
              <a:ext uri="{FF2B5EF4-FFF2-40B4-BE49-F238E27FC236}">
                <a16:creationId xmlns:a16="http://schemas.microsoft.com/office/drawing/2014/main" id="{C7D684E9-88FB-1B57-1968-88D7C017A64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111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BA6C93-8FFD-CBAF-48BE-AB7A04C2BD8B}"/>
              </a:ext>
            </a:extLst>
          </p:cNvPr>
          <p:cNvPicPr>
            <a:picLocks noChangeAspect="1"/>
          </p:cNvPicPr>
          <p:nvPr/>
        </p:nvPicPr>
        <p:blipFill>
          <a:blip r:embed="rId2"/>
          <a:srcRect b="1541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F9A96D-9570-C93A-B255-322EABC05C5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kern="1200" dirty="0">
                <a:solidFill>
                  <a:schemeClr val="tx1"/>
                </a:solidFill>
                <a:latin typeface="+mj-lt"/>
                <a:ea typeface="+mj-ea"/>
                <a:cs typeface="+mj-cs"/>
              </a:rPr>
              <a:t>References</a:t>
            </a:r>
          </a:p>
        </p:txBody>
      </p:sp>
      <p:graphicFrame>
        <p:nvGraphicFramePr>
          <p:cNvPr id="7" name="Text Placeholder 2">
            <a:extLst>
              <a:ext uri="{FF2B5EF4-FFF2-40B4-BE49-F238E27FC236}">
                <a16:creationId xmlns:a16="http://schemas.microsoft.com/office/drawing/2014/main" id="{FD389519-06D8-8673-F489-FE2C0FA17448}"/>
              </a:ext>
            </a:extLst>
          </p:cNvPr>
          <p:cNvGraphicFramePr/>
          <p:nvPr>
            <p:extLst>
              <p:ext uri="{D42A27DB-BD31-4B8C-83A1-F6EECF244321}">
                <p14:modId xmlns:p14="http://schemas.microsoft.com/office/powerpoint/2010/main" val="27749835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9660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D0F35-9955-2EAD-B6E6-7DDBE162FCB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04624-D701-3408-2DC7-AE50B1B60203}"/>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spcBef>
                <a:spcPct val="0"/>
              </a:spcBef>
            </a:pPr>
            <a:r>
              <a:rPr lang="en-US" sz="4000" kern="1200" dirty="0">
                <a:solidFill>
                  <a:schemeClr val="bg2"/>
                </a:solidFill>
                <a:latin typeface="Times New Roman" panose="02020603050405020304" pitchFamily="18" charset="0"/>
                <a:ea typeface="+mj-ea"/>
                <a:cs typeface="Times New Roman" panose="02020603050405020304" pitchFamily="18" charset="0"/>
              </a:rPr>
              <a:t>Thank You</a:t>
            </a: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3" name="Graphic 42" descr="Handshake">
            <a:extLst>
              <a:ext uri="{FF2B5EF4-FFF2-40B4-BE49-F238E27FC236}">
                <a16:creationId xmlns:a16="http://schemas.microsoft.com/office/drawing/2014/main" id="{E3983F61-733F-84BA-C7E4-0FCE08069C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141391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64AA1-603C-B67F-A1F1-9B326EB20F78}"/>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8">
            <a:extLst>
              <a:ext uri="{FF2B5EF4-FFF2-40B4-BE49-F238E27FC236}">
                <a16:creationId xmlns:a16="http://schemas.microsoft.com/office/drawing/2014/main" id="{EAE45D33-544E-9846-3F7B-EDDC941877E6}"/>
              </a:ext>
            </a:extLst>
          </p:cNvPr>
          <p:cNvSpPr>
            <a:spLocks noChangeArrowheads="1"/>
          </p:cNvSpPr>
          <p:nvPr/>
        </p:nvSpPr>
        <p:spPr bwMode="auto">
          <a:xfrm>
            <a:off x="1155549" y="2217344"/>
            <a:ext cx="3259698" cy="14877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Data Overview</a:t>
            </a:r>
          </a:p>
          <a:p>
            <a:pPr marR="0" lvl="0" fontAlgn="base">
              <a:lnSpc>
                <a:spcPct val="90000"/>
              </a:lnSpc>
              <a:spcBef>
                <a:spcPct val="0"/>
              </a:spcBef>
              <a:spcAft>
                <a:spcPts val="600"/>
              </a:spcAft>
              <a:buClrTx/>
              <a:buSzTx/>
              <a:tabLst/>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Property Types Analyzed (Zillow Dataset):</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Single Family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Two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Three Bedroom Homes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All Homes (General)</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lvl="8" fontAlgn="base">
              <a:lnSpc>
                <a:spcPct val="90000"/>
              </a:lnSpc>
              <a:spcBef>
                <a:spcPct val="0"/>
              </a:spcBef>
              <a:spcAft>
                <a:spcPts val="600"/>
              </a:spcAft>
              <a:buClrTx/>
            </a:pPr>
            <a:r>
              <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Condos</a:t>
            </a:r>
            <a:r>
              <a:rPr kumimoji="0" lang="en-US" altLang="en-US" sz="1200" b="0"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 – 10.5K records</a:t>
            </a:r>
          </a:p>
          <a:p>
            <a:pPr marR="0" lvl="0" fontAlgn="base">
              <a:lnSpc>
                <a:spcPct val="90000"/>
              </a:lnSpc>
              <a:spcBef>
                <a:spcPct val="0"/>
              </a:spcBef>
              <a:spcAft>
                <a:spcPts val="600"/>
              </a:spcAft>
              <a:buClrTx/>
              <a:buSzTx/>
              <a:tabLst/>
            </a:pPr>
            <a:r>
              <a:rPr kumimoji="0" lang="en-US" altLang="en-US" sz="1200" b="0" i="1"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rPr>
              <a:t>Each property type dataset contains approximately 10,500 records.</a:t>
            </a:r>
          </a:p>
          <a:p>
            <a:pPr marR="0" lvl="0" fontAlgn="base">
              <a:lnSpc>
                <a:spcPct val="90000"/>
              </a:lnSpc>
              <a:spcBef>
                <a:spcPct val="0"/>
              </a:spcBef>
              <a:spcAft>
                <a:spcPts val="600"/>
              </a:spcAft>
              <a:buClrTx/>
              <a:buSzTx/>
              <a:tabLst/>
            </a:pPr>
            <a:endParaRPr kumimoji="0" lang="en-US" altLang="en-US" sz="1200" b="1" i="0" u="none" strike="noStrike" kern="1200" cap="none" normalizeH="0" baseline="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15" name="TextBox 14">
            <a:extLst>
              <a:ext uri="{FF2B5EF4-FFF2-40B4-BE49-F238E27FC236}">
                <a16:creationId xmlns:a16="http://schemas.microsoft.com/office/drawing/2014/main" id="{D3F7325E-12FA-32E6-AEFA-A7DD8AEE1A26}"/>
              </a:ext>
            </a:extLst>
          </p:cNvPr>
          <p:cNvSpPr txBox="1"/>
          <p:nvPr/>
        </p:nvSpPr>
        <p:spPr>
          <a:xfrm>
            <a:off x="5084717" y="2056477"/>
            <a:ext cx="6093822" cy="1474250"/>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Supplementary Economic Indicators: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Personal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Population Growth</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Per Capita Income</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0" i="1"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Economic data has been merged with Zillow records for enhanced analysis.</a:t>
            </a:r>
          </a:p>
        </p:txBody>
      </p:sp>
      <p:sp>
        <p:nvSpPr>
          <p:cNvPr id="17" name="TextBox 16">
            <a:extLst>
              <a:ext uri="{FF2B5EF4-FFF2-40B4-BE49-F238E27FC236}">
                <a16:creationId xmlns:a16="http://schemas.microsoft.com/office/drawing/2014/main" id="{EC90E67E-1FF7-0BCC-6B8A-DFFC27A3C616}"/>
              </a:ext>
            </a:extLst>
          </p:cNvPr>
          <p:cNvSpPr txBox="1"/>
          <p:nvPr/>
        </p:nvSpPr>
        <p:spPr>
          <a:xfrm>
            <a:off x="3402876" y="5368697"/>
            <a:ext cx="6093822" cy="987963"/>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Data Sources:</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Zillow Real Estate Dataset</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U.S. Bureau of Economic Analysis</a:t>
            </a:r>
            <a:endParaRPr kumimoji="0" lang="en-US" altLang="en-US" sz="1200" b="0"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p:txBody>
      </p:sp>
      <p:sp>
        <p:nvSpPr>
          <p:cNvPr id="42" name="TextBox 41">
            <a:extLst>
              <a:ext uri="{FF2B5EF4-FFF2-40B4-BE49-F238E27FC236}">
                <a16:creationId xmlns:a16="http://schemas.microsoft.com/office/drawing/2014/main" id="{79EB39F6-9E4F-5C9D-BA52-BD751B8DD76C}"/>
              </a:ext>
            </a:extLst>
          </p:cNvPr>
          <p:cNvSpPr txBox="1"/>
          <p:nvPr/>
        </p:nvSpPr>
        <p:spPr>
          <a:xfrm>
            <a:off x="2403567" y="4608139"/>
            <a:ext cx="1998617" cy="501676"/>
          </a:xfrm>
          <a:prstGeom prst="rect">
            <a:avLst/>
          </a:prstGeom>
          <a:noFill/>
        </p:spPr>
        <p:txBody>
          <a:bodyPr wrap="square">
            <a:spAutoFit/>
          </a:bodyPr>
          <a:lstStyle/>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Time Frame:</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2020 to 2024</a:t>
            </a:r>
          </a:p>
        </p:txBody>
      </p:sp>
      <p:sp>
        <p:nvSpPr>
          <p:cNvPr id="46" name="TextBox 45">
            <a:extLst>
              <a:ext uri="{FF2B5EF4-FFF2-40B4-BE49-F238E27FC236}">
                <a16:creationId xmlns:a16="http://schemas.microsoft.com/office/drawing/2014/main" id="{B67EBE13-6786-C9BC-6EB3-A4E15750F0CE}"/>
              </a:ext>
            </a:extLst>
          </p:cNvPr>
          <p:cNvSpPr txBox="1"/>
          <p:nvPr/>
        </p:nvSpPr>
        <p:spPr>
          <a:xfrm>
            <a:off x="5557153" y="4424540"/>
            <a:ext cx="2232665" cy="744819"/>
          </a:xfrm>
          <a:prstGeom prst="rect">
            <a:avLst/>
          </a:prstGeom>
          <a:noFill/>
        </p:spPr>
        <p:txBody>
          <a:bodyPr wrap="square">
            <a:spAutoFit/>
          </a:bodyPr>
          <a:lstStyle/>
          <a:p>
            <a:pPr marR="0" lvl="0" fontAlgn="base">
              <a:lnSpc>
                <a:spcPct val="90000"/>
              </a:lnSpc>
              <a:spcBef>
                <a:spcPct val="0"/>
              </a:spcBef>
              <a:spcAft>
                <a:spcPts val="600"/>
              </a:spcAft>
              <a:buClrTx/>
              <a:buSzTx/>
              <a:tabLst/>
            </a:pPr>
            <a:endPar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endParaRP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 Granularity:</a:t>
            </a:r>
          </a:p>
          <a:p>
            <a:pPr marR="0" lvl="0" fontAlgn="base">
              <a:lnSpc>
                <a:spcPct val="90000"/>
              </a:lnSpc>
              <a:spcBef>
                <a:spcPct val="0"/>
              </a:spcBef>
              <a:spcAft>
                <a:spcPts val="600"/>
              </a:spcAft>
              <a:buClrTx/>
              <a:buSzTx/>
              <a:tabLst/>
            </a:pPr>
            <a:r>
              <a:rPr kumimoji="0" lang="en-US" altLang="en-US" sz="1200" b="1" i="0" u="none" strike="noStrike" kern="1200" cap="none" normalizeH="0" baseline="0" dirty="0">
                <a:ln>
                  <a:noFill/>
                </a:ln>
                <a:solidFill>
                  <a:schemeClr val="tx1"/>
                </a:solidFill>
                <a:effectLst/>
                <a:latin typeface="Times New Roman" panose="02020603050405020304" pitchFamily="18" charset="0"/>
                <a:ea typeface="+mn-ea"/>
                <a:cs typeface="Times New Roman" panose="02020603050405020304" pitchFamily="18" charset="0"/>
              </a:rPr>
              <a:t>County-Level Analysis</a:t>
            </a:r>
          </a:p>
        </p:txBody>
      </p:sp>
      <p:sp>
        <p:nvSpPr>
          <p:cNvPr id="48" name="TextBox 47">
            <a:extLst>
              <a:ext uri="{FF2B5EF4-FFF2-40B4-BE49-F238E27FC236}">
                <a16:creationId xmlns:a16="http://schemas.microsoft.com/office/drawing/2014/main" id="{85CF97B0-E018-4040-9F6C-08ABA8EE8980}"/>
              </a:ext>
            </a:extLst>
          </p:cNvPr>
          <p:cNvSpPr txBox="1"/>
          <p:nvPr/>
        </p:nvSpPr>
        <p:spPr>
          <a:xfrm>
            <a:off x="2785398" y="702957"/>
            <a:ext cx="6093822" cy="461665"/>
          </a:xfrm>
          <a:prstGeom prst="rect">
            <a:avLst/>
          </a:prstGeom>
          <a:noFill/>
        </p:spPr>
        <p:txBody>
          <a:bodyPr wrap="square">
            <a:spAutoFit/>
          </a:bodyPr>
          <a:lstStyle/>
          <a:p>
            <a:r>
              <a:rPr kumimoji="0" lang="en-US" altLang="en-US" sz="2400" b="1" i="0" u="none" strike="noStrike" kern="1200" cap="none" normalizeH="0" baseline="0">
                <a:ln>
                  <a:noFill/>
                </a:ln>
                <a:solidFill>
                  <a:schemeClr val="bg1"/>
                </a:solidFill>
                <a:effectLst/>
                <a:latin typeface="Times New Roman" panose="02020603050405020304" pitchFamily="18" charset="0"/>
                <a:ea typeface="+mn-ea"/>
                <a:cs typeface="Times New Roman" panose="02020603050405020304" pitchFamily="18" charset="0"/>
              </a:rPr>
              <a:t>📊 Data Overview</a:t>
            </a:r>
            <a:endParaRPr lang="en-US" sz="2400" dirty="0">
              <a:solidFill>
                <a:schemeClr val="bg1"/>
              </a:solidFill>
            </a:endParaRPr>
          </a:p>
        </p:txBody>
      </p:sp>
    </p:spTree>
    <p:extLst>
      <p:ext uri="{BB962C8B-B14F-4D97-AF65-F5344CB8AC3E}">
        <p14:creationId xmlns:p14="http://schemas.microsoft.com/office/powerpoint/2010/main" val="533041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CF922-182D-515C-1E25-C1B428664EDD}"/>
              </a:ext>
            </a:extLst>
          </p:cNvPr>
          <p:cNvSpPr>
            <a:spLocks noGrp="1"/>
          </p:cNvSpPr>
          <p:nvPr>
            <p:ph type="title"/>
          </p:nvPr>
        </p:nvSpPr>
        <p:spPr>
          <a:xfrm>
            <a:off x="1383564" y="348865"/>
            <a:ext cx="9718111" cy="1576446"/>
          </a:xfrm>
        </p:spPr>
        <p:txBody>
          <a:bodyPr anchor="ctr">
            <a:normAutofit/>
          </a:bodyPr>
          <a:lstStyle/>
          <a:p>
            <a:pPr>
              <a:spcBef>
                <a:spcPts val="900"/>
              </a:spcBef>
              <a:spcAft>
                <a:spcPts val="900"/>
              </a:spcAft>
            </a:pPr>
            <a:r>
              <a:rPr lang="en-US" sz="4000" b="1" i="0">
                <a:solidFill>
                  <a:srgbClr val="FFFFFF"/>
                </a:solidFill>
                <a:effectLst/>
                <a:latin typeface="Times New Roman" panose="02020603050405020304" pitchFamily="18" charset="0"/>
                <a:cs typeface="Times New Roman" panose="02020603050405020304" pitchFamily="18" charset="0"/>
              </a:rPr>
              <a:t>Data Cleaning &amp; Preprocessing</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35" name="Text Placeholder 2">
            <a:extLst>
              <a:ext uri="{FF2B5EF4-FFF2-40B4-BE49-F238E27FC236}">
                <a16:creationId xmlns:a16="http://schemas.microsoft.com/office/drawing/2014/main" id="{FB93B145-B1B0-C093-7238-D04FC3B51578}"/>
              </a:ext>
            </a:extLst>
          </p:cNvPr>
          <p:cNvGraphicFramePr/>
          <p:nvPr>
            <p:extLst>
              <p:ext uri="{D42A27DB-BD31-4B8C-83A1-F6EECF244321}">
                <p14:modId xmlns:p14="http://schemas.microsoft.com/office/powerpoint/2010/main" val="150772738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351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CE88A-5497-6103-916D-27EAD1C9CF73}"/>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9" name="Freeform: Shape 7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1" name="Freeform: Shape 8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8BFC83-1DC9-07DD-AA7F-CE1D14152A51}"/>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in House Values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83" name="Rectangle 8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56BF294-6ED6-6DA4-F414-9E783CFA579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buFont typeface="Arial" panose="020B0604020202020204" pitchFamily="34" charset="0"/>
              <a:buChar char="•"/>
            </a:pPr>
            <a:r>
              <a:rPr lang="en-US" sz="1700" b="1" i="0" kern="1200">
                <a:solidFill>
                  <a:schemeClr val="tx1"/>
                </a:solidFill>
                <a:effectLst/>
                <a:latin typeface="+mn-lt"/>
                <a:ea typeface="+mn-ea"/>
                <a:cs typeface="+mn-cs"/>
              </a:rPr>
              <a:t>Top Performers</a:t>
            </a:r>
            <a:r>
              <a:rPr lang="en-US" sz="1700" b="0" i="0" kern="1200">
                <a:solidFill>
                  <a:schemeClr val="tx1"/>
                </a:solidFill>
                <a:effectLst/>
                <a:latin typeface="+mn-lt"/>
                <a:ea typeface="+mn-ea"/>
                <a:cs typeface="+mn-cs"/>
              </a:rPr>
              <a:t>:</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GATES, NC</a:t>
            </a:r>
            <a:r>
              <a:rPr lang="en-US" sz="1700" b="0" i="0" kern="1200">
                <a:solidFill>
                  <a:schemeClr val="tx1"/>
                </a:solidFill>
                <a:effectLst/>
                <a:latin typeface="+mn-lt"/>
                <a:ea typeface="+mn-ea"/>
                <a:cs typeface="+mn-cs"/>
              </a:rPr>
              <a:t>: Leading with a 15.0%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EDWARDS, KS</a:t>
            </a:r>
            <a:r>
              <a:rPr lang="en-US" sz="1700" b="0" i="0" kern="1200">
                <a:solidFill>
                  <a:schemeClr val="tx1"/>
                </a:solidFill>
                <a:effectLst/>
                <a:latin typeface="+mn-lt"/>
                <a:ea typeface="+mn-ea"/>
                <a:cs typeface="+mn-cs"/>
              </a:rPr>
              <a:t>: Close behind with a 14.0% increase.</a:t>
            </a:r>
          </a:p>
          <a:p>
            <a:pPr indent="-228600">
              <a:lnSpc>
                <a:spcPct val="90000"/>
              </a:lnSpc>
              <a:spcBef>
                <a:spcPts val="750"/>
              </a:spcBef>
              <a:spcAft>
                <a:spcPts val="750"/>
              </a:spcAft>
              <a:buFont typeface="Arial" panose="020B0604020202020204" pitchFamily="34" charset="0"/>
              <a:buChar char="•"/>
            </a:pPr>
            <a:r>
              <a:rPr lang="en-US" sz="1700" b="1" i="0" kern="1200">
                <a:solidFill>
                  <a:schemeClr val="tx1"/>
                </a:solidFill>
                <a:effectLst/>
                <a:latin typeface="+mn-lt"/>
                <a:ea typeface="+mn-ea"/>
                <a:cs typeface="+mn-cs"/>
              </a:rPr>
              <a:t>LINCOLN, MO</a:t>
            </a:r>
            <a:r>
              <a:rPr lang="en-US" sz="1700" b="0" i="0" kern="1200">
                <a:solidFill>
                  <a:schemeClr val="tx1"/>
                </a:solidFill>
                <a:effectLst/>
                <a:latin typeface="+mn-lt"/>
                <a:ea typeface="+mn-ea"/>
                <a:cs typeface="+mn-cs"/>
              </a:rPr>
              <a:t> and </a:t>
            </a:r>
            <a:r>
              <a:rPr lang="en-US" sz="1700" b="1" i="0" kern="1200">
                <a:solidFill>
                  <a:schemeClr val="tx1"/>
                </a:solidFill>
                <a:effectLst/>
                <a:latin typeface="+mn-lt"/>
                <a:ea typeface="+mn-ea"/>
                <a:cs typeface="+mn-cs"/>
              </a:rPr>
              <a:t>CARROLL, NE</a:t>
            </a:r>
            <a:r>
              <a:rPr lang="en-US" sz="1700" b="0" i="0" kern="1200">
                <a:solidFill>
                  <a:schemeClr val="tx1"/>
                </a:solidFill>
                <a:effectLst/>
                <a:latin typeface="+mn-lt"/>
                <a:ea typeface="+mn-ea"/>
                <a:cs typeface="+mn-cs"/>
              </a:rPr>
              <a:t>: Both showing a 12.0% increase.</a:t>
            </a:r>
          </a:p>
        </p:txBody>
      </p:sp>
      <p:pic>
        <p:nvPicPr>
          <p:cNvPr id="2" name="Picture 2" descr="A chart of a number of houses&#10;&#10;AI-generated content may be incorrect.">
            <a:extLst>
              <a:ext uri="{FF2B5EF4-FFF2-40B4-BE49-F238E27FC236}">
                <a16:creationId xmlns:a16="http://schemas.microsoft.com/office/drawing/2014/main" id="{F4D89570-369B-50AF-093C-730984AB1D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01184" y="1324817"/>
            <a:ext cx="6922008" cy="430894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D26C-38A6-6F2D-7090-A0EEEADADB3C}"/>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Freeform: Shape 46">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9" name="Freeform: Shape 48">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36940CA2-6190-0066-AA9B-6E358980DFFD}"/>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lang="en-US" sz="2800" kern="1200">
                <a:solidFill>
                  <a:schemeClr val="tx1"/>
                </a:solidFill>
                <a:latin typeface="+mj-lt"/>
                <a:ea typeface="+mj-ea"/>
                <a:cs typeface="+mj-cs"/>
              </a:rPr>
              <a:t>Annual Increase Vs Economic Factors</a:t>
            </a:r>
            <a:endParaRPr kumimoji="0" lang="en-US" altLang="en-US" sz="2800" b="0" i="0" u="none" strike="noStrike" kern="1200" cap="none" normalizeH="0" baseline="0">
              <a:ln>
                <a:noFill/>
              </a:ln>
              <a:solidFill>
                <a:schemeClr val="tx1"/>
              </a:solidFill>
              <a:effectLst/>
              <a:latin typeface="+mj-lt"/>
              <a:ea typeface="+mj-ea"/>
              <a:cs typeface="+mj-cs"/>
            </a:endParaRPr>
          </a:p>
        </p:txBody>
      </p:sp>
      <p:sp>
        <p:nvSpPr>
          <p:cNvPr id="51" name="Rectangle 5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3" name="Rectangle 5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8FFCFDA-8E36-6117-BB5B-C40528BECABB}"/>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700" b="0" i="0" kern="1200">
                <a:solidFill>
                  <a:schemeClr val="tx1"/>
                </a:solidFill>
                <a:effectLst/>
                <a:latin typeface="+mn-lt"/>
                <a:ea typeface="+mn-ea"/>
                <a:cs typeface="+mn-cs"/>
              </a:rPr>
              <a:t>The overall trend indicates that counties with higher median income rates and population growth tend to have higher annual increases in house values.</a:t>
            </a:r>
          </a:p>
        </p:txBody>
      </p:sp>
      <p:pic>
        <p:nvPicPr>
          <p:cNvPr id="3" name="Picture 2" descr="A graph of a number of people&#10;&#10;AI-generated content may be incorrect.">
            <a:extLst>
              <a:ext uri="{FF2B5EF4-FFF2-40B4-BE49-F238E27FC236}">
                <a16:creationId xmlns:a16="http://schemas.microsoft.com/office/drawing/2014/main" id="{1C3AFDB8-FA44-6121-AD36-274585B51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562"/>
          <a:stretch/>
        </p:blipFill>
        <p:spPr bwMode="auto">
          <a:xfrm>
            <a:off x="5107127" y="841248"/>
            <a:ext cx="6510121" cy="5276088"/>
          </a:xfrm>
          <a:prstGeom prst="rect">
            <a:avLst/>
          </a:prstGeom>
          <a:noFill/>
          <a:ln>
            <a:solidFill>
              <a:schemeClr val="tx1"/>
            </a:solidFill>
          </a:ln>
        </p:spPr>
      </p:pic>
    </p:spTree>
    <p:extLst>
      <p:ext uri="{BB962C8B-B14F-4D97-AF65-F5344CB8AC3E}">
        <p14:creationId xmlns:p14="http://schemas.microsoft.com/office/powerpoint/2010/main" val="72865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A6775-2FF8-C9DF-8660-A03E681EECF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3" name="Freeform: Shape 6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5" name="Freeform: Shape 6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1">
            <a:extLst>
              <a:ext uri="{FF2B5EF4-FFF2-40B4-BE49-F238E27FC236}">
                <a16:creationId xmlns:a16="http://schemas.microsoft.com/office/drawing/2014/main" id="{98DD9D6D-9B59-5C05-5A48-1C4028BEB439}"/>
              </a:ext>
            </a:extLst>
          </p:cNvPr>
          <p:cNvSpPr>
            <a:spLocks noGrp="1" noChangeArrowheads="1"/>
          </p:cNvSpPr>
          <p:nvPr>
            <p:ph type="title"/>
          </p:nvPr>
        </p:nvSpPr>
        <p:spPr bwMode="auto">
          <a:xfrm>
            <a:off x="371094" y="1161288"/>
            <a:ext cx="3438144" cy="1239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fontAlgn="base">
              <a:spcBef>
                <a:spcPct val="0"/>
              </a:spcBef>
              <a:spcAft>
                <a:spcPct val="0"/>
              </a:spcAft>
              <a:buClrTx/>
              <a:buSzTx/>
              <a:tabLst/>
            </a:pPr>
            <a:r>
              <a:rPr kumimoji="0" lang="en-US" altLang="en-US" sz="2600" b="0" i="0" u="none" strike="noStrike" kern="1200" cap="none" normalizeH="0" baseline="0">
                <a:ln>
                  <a:noFill/>
                </a:ln>
                <a:solidFill>
                  <a:schemeClr val="tx1"/>
                </a:solidFill>
                <a:effectLst/>
                <a:latin typeface="+mj-lt"/>
                <a:ea typeface="+mj-ea"/>
                <a:cs typeface="+mj-cs"/>
              </a:rPr>
              <a:t>Property Value Distribution Over Years</a:t>
            </a:r>
          </a:p>
        </p:txBody>
      </p:sp>
      <p:sp>
        <p:nvSpPr>
          <p:cNvPr id="67" name="Rectangle 6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9" name="Rectangle 6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A5CE4A-40F1-8981-90B0-2EF712EEF439}"/>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Observations</a:t>
            </a:r>
            <a:r>
              <a:rPr lang="en-US" sz="1200" b="0" i="0" kern="1200">
                <a:solidFill>
                  <a:schemeClr val="tx1"/>
                </a:solidFill>
                <a:effectLst/>
                <a:latin typeface="+mn-lt"/>
                <a:ea typeface="+mn-ea"/>
                <a:cs typeface="+mn-cs"/>
              </a:rPr>
              <a:t>:</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Rising Median Values</a:t>
            </a:r>
            <a:r>
              <a:rPr lang="en-US" sz="1200" b="0" i="0" kern="1200">
                <a:solidFill>
                  <a:schemeClr val="tx1"/>
                </a:solidFill>
                <a:effectLst/>
                <a:latin typeface="+mn-lt"/>
                <a:ea typeface="+mn-ea"/>
                <a:cs typeface="+mn-cs"/>
              </a:rPr>
              <a:t>: Median property values have risen consistently over the period, indicating an overall upward trend in property prices.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Variability</a:t>
            </a:r>
            <a:r>
              <a:rPr lang="en-US" sz="1200" b="0" i="0" kern="1200">
                <a:solidFill>
                  <a:schemeClr val="tx1"/>
                </a:solidFill>
                <a:effectLst/>
                <a:latin typeface="+mn-lt"/>
                <a:ea typeface="+mn-ea"/>
                <a:cs typeface="+mn-cs"/>
              </a:rPr>
              <a:t>: There is noticeable variability in property values each year, with some years showing wider IQRs than others.</a:t>
            </a:r>
          </a:p>
          <a:p>
            <a:pPr marL="742950" lvl="1" indent="-228600">
              <a:lnSpc>
                <a:spcPct val="90000"/>
              </a:lnSpc>
              <a:spcBef>
                <a:spcPts val="750"/>
              </a:spcBef>
              <a:spcAft>
                <a:spcPts val="750"/>
              </a:spcAft>
              <a:buFont typeface="Arial" panose="020B0604020202020204" pitchFamily="34" charset="0"/>
              <a:buChar char="•"/>
            </a:pPr>
            <a:r>
              <a:rPr lang="en-US" sz="1200" b="1" i="0" kern="1200">
                <a:solidFill>
                  <a:schemeClr val="tx1"/>
                </a:solidFill>
                <a:effectLst/>
                <a:latin typeface="+mn-lt"/>
                <a:ea typeface="+mn-ea"/>
                <a:cs typeface="+mn-cs"/>
              </a:rPr>
              <a:t>Outliers</a:t>
            </a:r>
            <a:r>
              <a:rPr lang="en-US" sz="1200" b="0" i="0" kern="1200">
                <a:solidFill>
                  <a:schemeClr val="tx1"/>
                </a:solidFill>
                <a:effectLst/>
                <a:latin typeface="+mn-lt"/>
                <a:ea typeface="+mn-ea"/>
                <a:cs typeface="+mn-cs"/>
              </a:rPr>
              <a:t>: Present in most years, suggesting that there are some properties with significantly higher or lower values compared to the majority.</a:t>
            </a:r>
          </a:p>
        </p:txBody>
      </p:sp>
      <p:pic>
        <p:nvPicPr>
          <p:cNvPr id="2" name="Picture 1" descr="A graph showing a number of colored bars&#10;&#10;AI-generated content may be incorrect.">
            <a:extLst>
              <a:ext uri="{FF2B5EF4-FFF2-40B4-BE49-F238E27FC236}">
                <a16:creationId xmlns:a16="http://schemas.microsoft.com/office/drawing/2014/main" id="{12FF3429-7ACF-DA82-1743-9C7D5E24DD9D}"/>
              </a:ext>
            </a:extLst>
          </p:cNvPr>
          <p:cNvPicPr>
            <a:picLocks noChangeAspect="1"/>
          </p:cNvPicPr>
          <p:nvPr/>
        </p:nvPicPr>
        <p:blipFill>
          <a:blip r:embed="rId3"/>
          <a:stretch>
            <a:fillRect/>
          </a:stretch>
        </p:blipFill>
        <p:spPr>
          <a:xfrm>
            <a:off x="4901184" y="1688222"/>
            <a:ext cx="6922008" cy="3582139"/>
          </a:xfrm>
          <a:prstGeom prst="rect">
            <a:avLst/>
          </a:prstGeom>
          <a:ln>
            <a:solidFill>
              <a:schemeClr val="tx1"/>
            </a:solidFill>
          </a:ln>
        </p:spPr>
      </p:pic>
    </p:spTree>
    <p:extLst>
      <p:ext uri="{BB962C8B-B14F-4D97-AF65-F5344CB8AC3E}">
        <p14:creationId xmlns:p14="http://schemas.microsoft.com/office/powerpoint/2010/main" val="1029786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14961-75FF-C212-CA32-FF7D0C1471E5}"/>
            </a:ext>
          </a:extLst>
        </p:cNvPr>
        <p:cNvGrpSpPr/>
        <p:nvPr/>
      </p:nvGrpSpPr>
      <p:grpSpPr>
        <a:xfrm>
          <a:off x="0" y="0"/>
          <a:ext cx="0" cy="0"/>
          <a:chOff x="0" y="0"/>
          <a:chExt cx="0" cy="0"/>
        </a:xfrm>
      </p:grpSpPr>
      <p:sp>
        <p:nvSpPr>
          <p:cNvPr id="1031" name="Rectangle 103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352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C7349077-F762-4BA6-3B7C-20773F5EDA2B}"/>
              </a:ext>
            </a:extLst>
          </p:cNvPr>
          <p:cNvSpPr>
            <a:spLocks noGrp="1" noChangeArrowheads="1"/>
          </p:cNvSpPr>
          <p:nvPr>
            <p:ph type="title"/>
          </p:nvPr>
        </p:nvSpPr>
        <p:spPr bwMode="auto">
          <a:xfrm>
            <a:off x="640080" y="2074363"/>
            <a:ext cx="2752354" cy="2709275"/>
          </a:xfrm>
          <a:prstGeom prst="ellipse">
            <a:avLst/>
          </a:prstGeom>
          <a:solidFill>
            <a:srgbClr val="262626"/>
          </a:solidFill>
          <a:ln w="174625" cmpd="thinThick">
            <a:solidFill>
              <a:srgbClr val="262626"/>
            </a:solidFill>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0" algn="ctr" fontAlgn="base">
              <a:spcBef>
                <a:spcPct val="0"/>
              </a:spcBef>
              <a:spcAft>
                <a:spcPct val="0"/>
              </a:spcAft>
              <a:buClrTx/>
              <a:buSzTx/>
              <a:tabLst/>
            </a:pPr>
            <a:r>
              <a:rPr kumimoji="0" lang="en-US" altLang="en-US" sz="2600" b="0" i="0" u="none" strike="noStrike" kern="1200" cap="none" normalizeH="0" baseline="0">
                <a:ln>
                  <a:noFill/>
                </a:ln>
                <a:solidFill>
                  <a:srgbClr val="FFFFFF"/>
                </a:solidFill>
                <a:effectLst/>
                <a:latin typeface="+mj-lt"/>
                <a:ea typeface="+mj-ea"/>
                <a:cs typeface="+mj-cs"/>
              </a:rPr>
              <a:t>Counties house Values 2024</a:t>
            </a:r>
          </a:p>
        </p:txBody>
      </p:sp>
      <p:pic>
        <p:nvPicPr>
          <p:cNvPr id="1026" name="Picture 2">
            <a:extLst>
              <a:ext uri="{FF2B5EF4-FFF2-40B4-BE49-F238E27FC236}">
                <a16:creationId xmlns:a16="http://schemas.microsoft.com/office/drawing/2014/main" id="{0B24B7E8-47D7-0063-F65D-3CD464F173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0" y="1648226"/>
            <a:ext cx="7188199" cy="35581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45ABAD-9AE4-7405-8D33-A7276570DD8C}"/>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Bef>
                <a:spcPts val="750"/>
              </a:spcBef>
              <a:spcAft>
                <a:spcPts val="750"/>
              </a:spcAft>
              <a:buFont typeface="Arial" panose="020B0604020202020204" pitchFamily="34" charset="0"/>
              <a:buChar cha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4791839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4792</TotalTime>
  <Words>2672</Words>
  <Application>Microsoft Office PowerPoint</Application>
  <PresentationFormat>Widescreen</PresentationFormat>
  <Paragraphs>294</Paragraphs>
  <Slides>35</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Wingdings</vt:lpstr>
      <vt:lpstr>Segoe UI</vt:lpstr>
      <vt:lpstr>Calibri</vt:lpstr>
      <vt:lpstr>Arial</vt:lpstr>
      <vt:lpstr>LatoWeb</vt:lpstr>
      <vt:lpstr>Play</vt:lpstr>
      <vt:lpstr>Times New Roman</vt:lpstr>
      <vt:lpstr>Noto Sans Symbols</vt:lpstr>
      <vt:lpstr>Office Theme</vt:lpstr>
      <vt:lpstr>Predicting Housing Market Trends: A Data-Driven Approach to Price Forecasting</vt:lpstr>
      <vt:lpstr>PowerPoint Presentation</vt:lpstr>
      <vt:lpstr> Objective of the Study </vt:lpstr>
      <vt:lpstr>PowerPoint Presentation</vt:lpstr>
      <vt:lpstr>Data Cleaning &amp; Preprocessing</vt:lpstr>
      <vt:lpstr>Annual Increase in House Values</vt:lpstr>
      <vt:lpstr>Annual Increase Vs Economic Factors</vt:lpstr>
      <vt:lpstr>Property Value Distribution Over Years</vt:lpstr>
      <vt:lpstr>Counties house Values 2024</vt:lpstr>
      <vt:lpstr>Correlation Matrix for Nebraska/Texas Annual Value Increases</vt:lpstr>
      <vt:lpstr>Kernel Density Estimate of Annual Home Values (Nebraska Counties) </vt:lpstr>
      <vt:lpstr>EDA with House Values across all Categories over Years</vt:lpstr>
      <vt:lpstr>PowerPoint Presentation</vt:lpstr>
      <vt:lpstr>PowerPoint Presentation</vt:lpstr>
      <vt:lpstr>ARIMA (p,d,q)</vt:lpstr>
      <vt:lpstr>SARIMA(p, d, q)(P, D, Q, s)</vt:lpstr>
      <vt:lpstr>PROPHET</vt:lpstr>
      <vt:lpstr>LSTM</vt:lpstr>
      <vt:lpstr>TIME Series Models</vt:lpstr>
      <vt:lpstr>PowerPoint Presentation</vt:lpstr>
      <vt:lpstr> Random Forest</vt:lpstr>
      <vt:lpstr>XGBOOST</vt:lpstr>
      <vt:lpstr>XGBOOST + AR</vt:lpstr>
      <vt:lpstr>Light Boost</vt:lpstr>
      <vt:lpstr>LASSO</vt:lpstr>
      <vt:lpstr>LASSO + AR</vt:lpstr>
      <vt:lpstr>Model Evaluation on Train Data</vt:lpstr>
      <vt:lpstr>Model Evaluation on Test Data</vt:lpstr>
      <vt:lpstr>MODEL SELECTED</vt:lpstr>
      <vt:lpstr>Predictions including 2020 to 2025 across all categories </vt:lpstr>
      <vt:lpstr>Conclusion</vt:lpstr>
      <vt:lpstr>Instructor Feedback Comments</vt:lpstr>
      <vt:lpstr>Future Scope /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350</cp:revision>
  <dcterms:created xsi:type="dcterms:W3CDTF">2025-02-05T23:04:10Z</dcterms:created>
  <dcterms:modified xsi:type="dcterms:W3CDTF">2025-04-24T16:31:16Z</dcterms:modified>
</cp:coreProperties>
</file>