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306" r:id="rId2"/>
    <p:sldId id="257" r:id="rId3"/>
    <p:sldId id="273" r:id="rId4"/>
    <p:sldId id="292" r:id="rId5"/>
    <p:sldId id="275" r:id="rId6"/>
    <p:sldId id="285" r:id="rId7"/>
    <p:sldId id="284" r:id="rId8"/>
    <p:sldId id="280" r:id="rId9"/>
    <p:sldId id="317" r:id="rId10"/>
    <p:sldId id="293" r:id="rId11"/>
    <p:sldId id="276" r:id="rId12"/>
    <p:sldId id="294" r:id="rId13"/>
    <p:sldId id="259" r:id="rId14"/>
    <p:sldId id="262" r:id="rId15"/>
    <p:sldId id="323" r:id="rId16"/>
    <p:sldId id="302" r:id="rId17"/>
    <p:sldId id="303" r:id="rId18"/>
    <p:sldId id="308" r:id="rId19"/>
    <p:sldId id="304" r:id="rId20"/>
    <p:sldId id="307" r:id="rId21"/>
    <p:sldId id="264" r:id="rId22"/>
    <p:sldId id="309" r:id="rId23"/>
    <p:sldId id="310" r:id="rId24"/>
    <p:sldId id="311" r:id="rId25"/>
    <p:sldId id="312" r:id="rId26"/>
    <p:sldId id="313" r:id="rId27"/>
    <p:sldId id="298" r:id="rId28"/>
    <p:sldId id="299" r:id="rId29"/>
    <p:sldId id="314" r:id="rId30"/>
    <p:sldId id="269" r:id="rId31"/>
    <p:sldId id="316" r:id="rId32"/>
    <p:sldId id="318" r:id="rId33"/>
    <p:sldId id="321" r:id="rId34"/>
    <p:sldId id="320" r:id="rId35"/>
    <p:sldId id="322" r:id="rId36"/>
  </p:sldIdLst>
  <p:sldSz cx="12192000" cy="6858000"/>
  <p:notesSz cx="6858000" cy="9144000"/>
  <p:embeddedFontLst>
    <p:embeddedFont>
      <p:font typeface="Play" panose="020B0604020202020204" charset="0"/>
      <p:regular r:id="rId38"/>
      <p:bold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73" autoAdjust="0"/>
  </p:normalViewPr>
  <p:slideViewPr>
    <p:cSldViewPr snapToGrid="0">
      <p:cViewPr varScale="1">
        <p:scale>
          <a:sx n="73" d="100"/>
          <a:sy n="73" d="100"/>
        </p:scale>
        <p:origin x="1194" y="66"/>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13.37</c:v>
                </c:pt>
                <c:pt idx="1">
                  <c:v>7.44</c:v>
                </c:pt>
                <c:pt idx="2">
                  <c:v>20.3</c:v>
                </c:pt>
                <c:pt idx="3">
                  <c:v>12.29</c:v>
                </c:pt>
                <c:pt idx="4">
                  <c:v>7.55</c:v>
                </c:pt>
              </c:numCache>
            </c:numRef>
          </c:val>
          <c:extLst>
            <c:ext xmlns:c16="http://schemas.microsoft.com/office/drawing/2014/chart" uri="{C3380CC4-5D6E-409C-BE32-E72D297353CC}">
              <c16:uniqueId val="{00000000-65B4-4048-A3CB-A3439E77447D}"/>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7.06</c:v>
                </c:pt>
                <c:pt idx="1">
                  <c:v>2.77</c:v>
                </c:pt>
                <c:pt idx="2">
                  <c:v>7.34</c:v>
                </c:pt>
                <c:pt idx="3">
                  <c:v>5.9</c:v>
                </c:pt>
                <c:pt idx="4">
                  <c:v>4.0599999999999996</c:v>
                </c:pt>
              </c:numCache>
            </c:numRef>
          </c:val>
          <c:extLst>
            <c:ext xmlns:c16="http://schemas.microsoft.com/office/drawing/2014/chart" uri="{C3380CC4-5D6E-409C-BE32-E72D297353CC}">
              <c16:uniqueId val="{00000001-65B4-4048-A3CB-A3439E77447D}"/>
            </c:ext>
          </c:extLst>
        </c:ser>
        <c:dLbls>
          <c:showLegendKey val="0"/>
          <c:showVal val="0"/>
          <c:showCatName val="0"/>
          <c:showSerName val="0"/>
          <c:showPercent val="0"/>
          <c:showBubbleSize val="0"/>
        </c:dLbls>
        <c:gapWidth val="219"/>
        <c:overlap val="-27"/>
        <c:axId val="881446832"/>
        <c:axId val="881445392"/>
      </c:barChart>
      <c:catAx>
        <c:axId val="881446832"/>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5392"/>
        <c:crosses val="autoZero"/>
        <c:auto val="1"/>
        <c:lblAlgn val="ctr"/>
        <c:lblOffset val="100"/>
        <c:noMultiLvlLbl val="0"/>
      </c:catAx>
      <c:valAx>
        <c:axId val="881445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6832"/>
        <c:crosses val="autoZero"/>
        <c:crossBetween val="between"/>
      </c:valAx>
      <c:spPr>
        <a:noFill/>
        <a:ln>
          <a:solidFill>
            <a:schemeClr val="accent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LASSO + 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0</c:v>
                </c:pt>
                <c:pt idx="1">
                  <c:v>2</c:v>
                </c:pt>
                <c:pt idx="2">
                  <c:v>1</c:v>
                </c:pt>
                <c:pt idx="3">
                  <c:v>1</c:v>
                </c:pt>
                <c:pt idx="4">
                  <c:v>1</c:v>
                </c:pt>
              </c:numCache>
            </c:numRef>
          </c:val>
          <c:extLst>
            <c:ext xmlns:c16="http://schemas.microsoft.com/office/drawing/2014/chart" uri="{C3380CC4-5D6E-409C-BE32-E72D297353CC}">
              <c16:uniqueId val="{00000000-A207-46C7-807E-841896F6BED7}"/>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c:v>
                </c:pt>
                <c:pt idx="1">
                  <c:v>1</c:v>
                </c:pt>
                <c:pt idx="2">
                  <c:v>1</c:v>
                </c:pt>
                <c:pt idx="3">
                  <c:v>1</c:v>
                </c:pt>
                <c:pt idx="4">
                  <c:v>1</c:v>
                </c:pt>
              </c:numCache>
            </c:numRef>
          </c:val>
          <c:extLst>
            <c:ext xmlns:c16="http://schemas.microsoft.com/office/drawing/2014/chart" uri="{C3380CC4-5D6E-409C-BE32-E72D297353CC}">
              <c16:uniqueId val="{00000001-A207-46C7-807E-841896F6BED7}"/>
            </c:ext>
          </c:extLst>
        </c:ser>
        <c:dLbls>
          <c:showLegendKey val="0"/>
          <c:showVal val="0"/>
          <c:showCatName val="0"/>
          <c:showSerName val="0"/>
          <c:showPercent val="0"/>
          <c:showBubbleSize val="0"/>
        </c:dLbls>
        <c:gapWidth val="219"/>
        <c:overlap val="-27"/>
        <c:axId val="937784280"/>
        <c:axId val="937783920"/>
      </c:barChart>
      <c:catAx>
        <c:axId val="937784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3920"/>
        <c:crosses val="autoZero"/>
        <c:auto val="1"/>
        <c:lblAlgn val="ctr"/>
        <c:lblOffset val="100"/>
        <c:noMultiLvlLbl val="0"/>
      </c:catAx>
      <c:valAx>
        <c:axId val="93778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4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16.329999999999998</c:v>
                </c:pt>
                <c:pt idx="1">
                  <c:v>8.01</c:v>
                </c:pt>
                <c:pt idx="2">
                  <c:v>22.61</c:v>
                </c:pt>
                <c:pt idx="3">
                  <c:v>16.149999999999999</c:v>
                </c:pt>
                <c:pt idx="4">
                  <c:v>10.25</c:v>
                </c:pt>
              </c:numCache>
            </c:numRef>
          </c:val>
          <c:extLst>
            <c:ext xmlns:c16="http://schemas.microsoft.com/office/drawing/2014/chart" uri="{C3380CC4-5D6E-409C-BE32-E72D297353CC}">
              <c16:uniqueId val="{00000000-B68C-4163-B311-F496270122A0}"/>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11.35</c:v>
                </c:pt>
                <c:pt idx="1">
                  <c:v>3.21</c:v>
                </c:pt>
                <c:pt idx="2">
                  <c:v>11.67</c:v>
                </c:pt>
                <c:pt idx="3">
                  <c:v>11.02</c:v>
                </c:pt>
                <c:pt idx="4">
                  <c:v>6.7</c:v>
                </c:pt>
              </c:numCache>
            </c:numRef>
          </c:val>
          <c:extLst>
            <c:ext xmlns:c16="http://schemas.microsoft.com/office/drawing/2014/chart" uri="{C3380CC4-5D6E-409C-BE32-E72D297353CC}">
              <c16:uniqueId val="{00000001-B68C-4163-B311-F496270122A0}"/>
            </c:ext>
          </c:extLst>
        </c:ser>
        <c:dLbls>
          <c:showLegendKey val="0"/>
          <c:showVal val="0"/>
          <c:showCatName val="0"/>
          <c:showSerName val="0"/>
          <c:showPercent val="0"/>
          <c:showBubbleSize val="0"/>
        </c:dLbls>
        <c:gapWidth val="219"/>
        <c:overlap val="-27"/>
        <c:axId val="442463872"/>
        <c:axId val="442463152"/>
      </c:barChart>
      <c:catAx>
        <c:axId val="4424638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152"/>
        <c:crosses val="autoZero"/>
        <c:auto val="1"/>
        <c:lblAlgn val="ctr"/>
        <c:lblOffset val="100"/>
        <c:noMultiLvlLbl val="0"/>
      </c:catAx>
      <c:valAx>
        <c:axId val="44246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872"/>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Prophet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26.46</c:v>
                </c:pt>
                <c:pt idx="1">
                  <c:v>22.41</c:v>
                </c:pt>
                <c:pt idx="2">
                  <c:v>29.92</c:v>
                </c:pt>
                <c:pt idx="3">
                  <c:v>27.39</c:v>
                </c:pt>
                <c:pt idx="4">
                  <c:v>21.25</c:v>
                </c:pt>
              </c:numCache>
            </c:numRef>
          </c:val>
          <c:extLst>
            <c:ext xmlns:c16="http://schemas.microsoft.com/office/drawing/2014/chart" uri="{C3380CC4-5D6E-409C-BE32-E72D297353CC}">
              <c16:uniqueId val="{00000000-CC3B-46CE-9641-5AD3F6E8502E}"/>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15.53</c:v>
                </c:pt>
                <c:pt idx="1">
                  <c:v>9.09</c:v>
                </c:pt>
                <c:pt idx="2">
                  <c:v>16.010000000000002</c:v>
                </c:pt>
                <c:pt idx="3">
                  <c:v>15.63</c:v>
                </c:pt>
                <c:pt idx="4">
                  <c:v>11.32</c:v>
                </c:pt>
              </c:numCache>
            </c:numRef>
          </c:val>
          <c:extLst>
            <c:ext xmlns:c16="http://schemas.microsoft.com/office/drawing/2014/chart" uri="{C3380CC4-5D6E-409C-BE32-E72D297353CC}">
              <c16:uniqueId val="{00000001-CC3B-46CE-9641-5AD3F6E8502E}"/>
            </c:ext>
          </c:extLst>
        </c:ser>
        <c:dLbls>
          <c:showLegendKey val="0"/>
          <c:showVal val="0"/>
          <c:showCatName val="0"/>
          <c:showSerName val="0"/>
          <c:showPercent val="0"/>
          <c:showBubbleSize val="0"/>
        </c:dLbls>
        <c:gapWidth val="219"/>
        <c:overlap val="-27"/>
        <c:axId val="805887144"/>
        <c:axId val="805886424"/>
      </c:barChart>
      <c:catAx>
        <c:axId val="80588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6424"/>
        <c:crosses val="autoZero"/>
        <c:auto val="1"/>
        <c:lblAlgn val="ctr"/>
        <c:lblOffset val="100"/>
        <c:noMultiLvlLbl val="0"/>
      </c:catAx>
      <c:valAx>
        <c:axId val="805886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71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LSTM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75.48</c:v>
                </c:pt>
                <c:pt idx="1">
                  <c:v>53.84</c:v>
                </c:pt>
                <c:pt idx="2">
                  <c:v>82.79</c:v>
                </c:pt>
                <c:pt idx="3">
                  <c:v>55.7</c:v>
                </c:pt>
                <c:pt idx="4">
                  <c:v>80.41</c:v>
                </c:pt>
              </c:numCache>
            </c:numRef>
          </c:val>
          <c:extLst>
            <c:ext xmlns:c16="http://schemas.microsoft.com/office/drawing/2014/chart" uri="{C3380CC4-5D6E-409C-BE32-E72D297353CC}">
              <c16:uniqueId val="{00000000-BC4A-445B-A392-D720341B3411}"/>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34.81</c:v>
                </c:pt>
                <c:pt idx="1">
                  <c:v>27.87</c:v>
                </c:pt>
                <c:pt idx="2">
                  <c:v>46.99</c:v>
                </c:pt>
                <c:pt idx="3">
                  <c:v>24.9</c:v>
                </c:pt>
                <c:pt idx="4">
                  <c:v>48.99</c:v>
                </c:pt>
              </c:numCache>
            </c:numRef>
          </c:val>
          <c:extLst>
            <c:ext xmlns:c16="http://schemas.microsoft.com/office/drawing/2014/chart" uri="{C3380CC4-5D6E-409C-BE32-E72D297353CC}">
              <c16:uniqueId val="{00000001-BC4A-445B-A392-D720341B3411}"/>
            </c:ext>
          </c:extLst>
        </c:ser>
        <c:dLbls>
          <c:showLegendKey val="0"/>
          <c:showVal val="0"/>
          <c:showCatName val="0"/>
          <c:showSerName val="0"/>
          <c:showPercent val="0"/>
          <c:showBubbleSize val="0"/>
        </c:dLbls>
        <c:gapWidth val="219"/>
        <c:overlap val="-27"/>
        <c:axId val="936495824"/>
        <c:axId val="936495464"/>
      </c:barChart>
      <c:catAx>
        <c:axId val="9364958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464"/>
        <c:crosses val="autoZero"/>
        <c:auto val="1"/>
        <c:lblAlgn val="ctr"/>
        <c:lblOffset val="100"/>
        <c:noMultiLvlLbl val="0"/>
      </c:catAx>
      <c:valAx>
        <c:axId val="936495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Random Forest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5</c:v>
                </c:pt>
                <c:pt idx="1">
                  <c:v>3</c:v>
                </c:pt>
                <c:pt idx="2">
                  <c:v>7</c:v>
                </c:pt>
                <c:pt idx="3">
                  <c:v>5</c:v>
                </c:pt>
                <c:pt idx="4">
                  <c:v>3</c:v>
                </c:pt>
              </c:numCache>
            </c:numRef>
          </c:val>
          <c:extLst>
            <c:ext xmlns:c16="http://schemas.microsoft.com/office/drawing/2014/chart" uri="{C3380CC4-5D6E-409C-BE32-E72D297353CC}">
              <c16:uniqueId val="{00000000-732A-46A8-A13F-EF927CA9BB3E}"/>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2</c:v>
                </c:pt>
                <c:pt idx="1">
                  <c:v>1</c:v>
                </c:pt>
                <c:pt idx="2">
                  <c:v>1</c:v>
                </c:pt>
                <c:pt idx="3">
                  <c:v>1</c:v>
                </c:pt>
                <c:pt idx="4">
                  <c:v>1</c:v>
                </c:pt>
              </c:numCache>
            </c:numRef>
          </c:val>
          <c:extLst>
            <c:ext xmlns:c16="http://schemas.microsoft.com/office/drawing/2014/chart" uri="{C3380CC4-5D6E-409C-BE32-E72D297353CC}">
              <c16:uniqueId val="{00000001-732A-46A8-A13F-EF927CA9BB3E}"/>
            </c:ext>
          </c:extLst>
        </c:ser>
        <c:dLbls>
          <c:showLegendKey val="0"/>
          <c:showVal val="0"/>
          <c:showCatName val="0"/>
          <c:showSerName val="0"/>
          <c:showPercent val="0"/>
          <c:showBubbleSize val="0"/>
        </c:dLbls>
        <c:gapWidth val="219"/>
        <c:overlap val="-27"/>
        <c:axId val="434497376"/>
        <c:axId val="434499896"/>
      </c:barChart>
      <c:catAx>
        <c:axId val="43449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9896"/>
        <c:crosses val="autoZero"/>
        <c:auto val="1"/>
        <c:lblAlgn val="ctr"/>
        <c:lblOffset val="100"/>
        <c:noMultiLvlLbl val="0"/>
      </c:catAx>
      <c:valAx>
        <c:axId val="43449989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7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3</c:v>
                </c:pt>
                <c:pt idx="1">
                  <c:v>2</c:v>
                </c:pt>
                <c:pt idx="2">
                  <c:v>4</c:v>
                </c:pt>
                <c:pt idx="3">
                  <c:v>3</c:v>
                </c:pt>
                <c:pt idx="4">
                  <c:v>1</c:v>
                </c:pt>
              </c:numCache>
            </c:numRef>
          </c:val>
          <c:extLst>
            <c:ext xmlns:c16="http://schemas.microsoft.com/office/drawing/2014/chart" uri="{C3380CC4-5D6E-409C-BE32-E72D297353CC}">
              <c16:uniqueId val="{00000000-0A0A-4F01-B746-C6761068D6C5}"/>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c:v>
                </c:pt>
                <c:pt idx="1">
                  <c:v>1</c:v>
                </c:pt>
                <c:pt idx="2">
                  <c:v>1</c:v>
                </c:pt>
                <c:pt idx="3">
                  <c:v>1</c:v>
                </c:pt>
                <c:pt idx="4">
                  <c:v>0</c:v>
                </c:pt>
              </c:numCache>
            </c:numRef>
          </c:val>
          <c:extLst>
            <c:ext xmlns:c16="http://schemas.microsoft.com/office/drawing/2014/chart" uri="{C3380CC4-5D6E-409C-BE32-E72D297353CC}">
              <c16:uniqueId val="{00000001-0A0A-4F01-B746-C6761068D6C5}"/>
            </c:ext>
          </c:extLst>
        </c:ser>
        <c:dLbls>
          <c:showLegendKey val="0"/>
          <c:showVal val="0"/>
          <c:showCatName val="0"/>
          <c:showSerName val="0"/>
          <c:showPercent val="0"/>
          <c:showBubbleSize val="0"/>
        </c:dLbls>
        <c:gapWidth val="219"/>
        <c:overlap val="-27"/>
        <c:axId val="798742552"/>
        <c:axId val="798741472"/>
      </c:barChart>
      <c:catAx>
        <c:axId val="798742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1472"/>
        <c:crosses val="autoZero"/>
        <c:auto val="1"/>
        <c:lblAlgn val="ctr"/>
        <c:lblOffset val="100"/>
        <c:noMultiLvlLbl val="0"/>
      </c:catAx>
      <c:valAx>
        <c:axId val="79874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2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 + 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c:v>
                </c:pt>
                <c:pt idx="1">
                  <c:v>2</c:v>
                </c:pt>
                <c:pt idx="2">
                  <c:v>10</c:v>
                </c:pt>
                <c:pt idx="3">
                  <c:v>3</c:v>
                </c:pt>
                <c:pt idx="4">
                  <c:v>2</c:v>
                </c:pt>
              </c:numCache>
            </c:numRef>
          </c:val>
          <c:extLst>
            <c:ext xmlns:c16="http://schemas.microsoft.com/office/drawing/2014/chart" uri="{C3380CC4-5D6E-409C-BE32-E72D297353CC}">
              <c16:uniqueId val="{00000000-B3E3-4ACA-AB93-CE2E4C3CD98D}"/>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c:v>
                </c:pt>
                <c:pt idx="1">
                  <c:v>1</c:v>
                </c:pt>
                <c:pt idx="2">
                  <c:v>1</c:v>
                </c:pt>
                <c:pt idx="3">
                  <c:v>1</c:v>
                </c:pt>
                <c:pt idx="4">
                  <c:v>0</c:v>
                </c:pt>
              </c:numCache>
            </c:numRef>
          </c:val>
          <c:extLst>
            <c:ext xmlns:c16="http://schemas.microsoft.com/office/drawing/2014/chart" uri="{C3380CC4-5D6E-409C-BE32-E72D297353CC}">
              <c16:uniqueId val="{00000001-B3E3-4ACA-AB93-CE2E4C3CD98D}"/>
            </c:ext>
          </c:extLst>
        </c:ser>
        <c:dLbls>
          <c:showLegendKey val="0"/>
          <c:showVal val="0"/>
          <c:showCatName val="0"/>
          <c:showSerName val="0"/>
          <c:showPercent val="0"/>
          <c:showBubbleSize val="0"/>
        </c:dLbls>
        <c:gapWidth val="219"/>
        <c:overlap val="-27"/>
        <c:axId val="942960960"/>
        <c:axId val="942962040"/>
      </c:barChart>
      <c:catAx>
        <c:axId val="94296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2040"/>
        <c:crosses val="autoZero"/>
        <c:auto val="1"/>
        <c:lblAlgn val="ctr"/>
        <c:lblOffset val="100"/>
        <c:noMultiLvlLbl val="0"/>
      </c:catAx>
      <c:valAx>
        <c:axId val="942962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Light 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c:v>
                </c:pt>
                <c:pt idx="1">
                  <c:v>2</c:v>
                </c:pt>
                <c:pt idx="2">
                  <c:v>10</c:v>
                </c:pt>
                <c:pt idx="3">
                  <c:v>3</c:v>
                </c:pt>
                <c:pt idx="4">
                  <c:v>2</c:v>
                </c:pt>
              </c:numCache>
            </c:numRef>
          </c:val>
          <c:extLst>
            <c:ext xmlns:c16="http://schemas.microsoft.com/office/drawing/2014/chart" uri="{C3380CC4-5D6E-409C-BE32-E72D297353CC}">
              <c16:uniqueId val="{00000000-5EB4-4212-910B-D32FC29829E9}"/>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c:v>
                </c:pt>
                <c:pt idx="1">
                  <c:v>1</c:v>
                </c:pt>
                <c:pt idx="2">
                  <c:v>1</c:v>
                </c:pt>
                <c:pt idx="3">
                  <c:v>1</c:v>
                </c:pt>
                <c:pt idx="4">
                  <c:v>0</c:v>
                </c:pt>
              </c:numCache>
            </c:numRef>
          </c:val>
          <c:extLst>
            <c:ext xmlns:c16="http://schemas.microsoft.com/office/drawing/2014/chart" uri="{C3380CC4-5D6E-409C-BE32-E72D297353CC}">
              <c16:uniqueId val="{00000001-5EB4-4212-910B-D32FC29829E9}"/>
            </c:ext>
          </c:extLst>
        </c:ser>
        <c:dLbls>
          <c:showLegendKey val="0"/>
          <c:showVal val="0"/>
          <c:showCatName val="0"/>
          <c:showSerName val="0"/>
          <c:showPercent val="0"/>
          <c:showBubbleSize val="0"/>
        </c:dLbls>
        <c:gapWidth val="219"/>
        <c:overlap val="-27"/>
        <c:axId val="937781400"/>
        <c:axId val="937783560"/>
      </c:barChart>
      <c:catAx>
        <c:axId val="937781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3560"/>
        <c:crosses val="autoZero"/>
        <c:auto val="1"/>
        <c:lblAlgn val="ctr"/>
        <c:lblOffset val="100"/>
        <c:noMultiLvlLbl val="0"/>
      </c:catAx>
      <c:valAx>
        <c:axId val="937783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1400"/>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LASSO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0</c:v>
                </c:pt>
                <c:pt idx="1">
                  <c:v>2</c:v>
                </c:pt>
                <c:pt idx="2">
                  <c:v>1</c:v>
                </c:pt>
                <c:pt idx="3">
                  <c:v>1</c:v>
                </c:pt>
                <c:pt idx="4">
                  <c:v>1</c:v>
                </c:pt>
              </c:numCache>
            </c:numRef>
          </c:val>
          <c:extLst>
            <c:ext xmlns:c16="http://schemas.microsoft.com/office/drawing/2014/chart" uri="{C3380CC4-5D6E-409C-BE32-E72D297353CC}">
              <c16:uniqueId val="{00000000-E549-47AD-9FC1-2976F3981AC4}"/>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0</c:v>
                </c:pt>
                <c:pt idx="1">
                  <c:v>1</c:v>
                </c:pt>
                <c:pt idx="2">
                  <c:v>1</c:v>
                </c:pt>
                <c:pt idx="3">
                  <c:v>1</c:v>
                </c:pt>
                <c:pt idx="4">
                  <c:v>1</c:v>
                </c:pt>
              </c:numCache>
            </c:numRef>
          </c:val>
          <c:extLst>
            <c:ext xmlns:c16="http://schemas.microsoft.com/office/drawing/2014/chart" uri="{C3380CC4-5D6E-409C-BE32-E72D297353CC}">
              <c16:uniqueId val="{00000001-E549-47AD-9FC1-2976F3981AC4}"/>
            </c:ext>
          </c:extLst>
        </c:ser>
        <c:dLbls>
          <c:showLegendKey val="0"/>
          <c:showVal val="0"/>
          <c:showCatName val="0"/>
          <c:showSerName val="0"/>
          <c:showPercent val="0"/>
          <c:showBubbleSize val="0"/>
        </c:dLbls>
        <c:gapWidth val="219"/>
        <c:overlap val="-27"/>
        <c:axId val="803901864"/>
        <c:axId val="803902224"/>
      </c:barChart>
      <c:catAx>
        <c:axId val="803901864"/>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02224"/>
        <c:crosses val="autoZero"/>
        <c:auto val="1"/>
        <c:lblAlgn val="ctr"/>
        <c:lblOffset val="100"/>
        <c:noMultiLvlLbl val="0"/>
      </c:catAx>
      <c:valAx>
        <c:axId val="80390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01864"/>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629A-926F-4703-8308-72E5FF30B9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4F76062-40DA-4F12-A37C-32B06C4C47D6}">
      <dgm:prSet/>
      <dgm:spPr/>
      <dgm:t>
        <a:bodyPr/>
        <a:lstStyle/>
        <a:p>
          <a:r>
            <a:rPr lang="en-US" b="1" i="0"/>
            <a:t>How accurately can we predict housing prices using machine learning models based on property features and market conditions</a:t>
          </a:r>
          <a:r>
            <a:rPr lang="en-US" b="1"/>
            <a:t>.</a:t>
          </a:r>
          <a:endParaRPr lang="en-US"/>
        </a:p>
      </dgm:t>
    </dgm:pt>
    <dgm:pt modelId="{F80A9820-6236-4AD2-83F3-9FC0CDFB0942}" type="parTrans" cxnId="{73F781B8-5560-436D-BFD0-D86A2B036A8E}">
      <dgm:prSet/>
      <dgm:spPr/>
      <dgm:t>
        <a:bodyPr/>
        <a:lstStyle/>
        <a:p>
          <a:endParaRPr lang="en-US"/>
        </a:p>
      </dgm:t>
    </dgm:pt>
    <dgm:pt modelId="{52466FE1-17F4-49D1-9E67-B5199311A11C}" type="sibTrans" cxnId="{73F781B8-5560-436D-BFD0-D86A2B036A8E}">
      <dgm:prSet/>
      <dgm:spPr/>
      <dgm:t>
        <a:bodyPr/>
        <a:lstStyle/>
        <a:p>
          <a:endParaRPr lang="en-US"/>
        </a:p>
      </dgm:t>
    </dgm:pt>
    <dgm:pt modelId="{86185CE6-F4E3-4122-8714-5A13714D975A}">
      <dgm:prSet/>
      <dgm:spPr/>
      <dgm:t>
        <a:bodyPr/>
        <a:lstStyle/>
        <a:p>
          <a:r>
            <a:rPr lang="en-US" b="1" i="0"/>
            <a:t>Identify most important features affecting price?</a:t>
          </a:r>
          <a:endParaRPr lang="en-US"/>
        </a:p>
      </dgm:t>
    </dgm:pt>
    <dgm:pt modelId="{39CC0712-9179-4BD2-B0C7-19DA373EEEB7}" type="parTrans" cxnId="{D93E4341-A23C-4F6A-9B05-0524D657412B}">
      <dgm:prSet/>
      <dgm:spPr/>
      <dgm:t>
        <a:bodyPr/>
        <a:lstStyle/>
        <a:p>
          <a:endParaRPr lang="en-US"/>
        </a:p>
      </dgm:t>
    </dgm:pt>
    <dgm:pt modelId="{23F26411-2719-4623-BFC6-3C915BC149EC}" type="sibTrans" cxnId="{D93E4341-A23C-4F6A-9B05-0524D657412B}">
      <dgm:prSet/>
      <dgm:spPr/>
      <dgm:t>
        <a:bodyPr/>
        <a:lstStyle/>
        <a:p>
          <a:endParaRPr lang="en-US"/>
        </a:p>
      </dgm:t>
    </dgm:pt>
    <dgm:pt modelId="{0EF9700F-7916-4BF2-9CE7-BE28BB3DE943}" type="pres">
      <dgm:prSet presAssocID="{00BE629A-926F-4703-8308-72E5FF30B9BC}" presName="hierChild1" presStyleCnt="0">
        <dgm:presLayoutVars>
          <dgm:chPref val="1"/>
          <dgm:dir/>
          <dgm:animOne val="branch"/>
          <dgm:animLvl val="lvl"/>
          <dgm:resizeHandles/>
        </dgm:presLayoutVars>
      </dgm:prSet>
      <dgm:spPr/>
    </dgm:pt>
    <dgm:pt modelId="{3D012B91-1BB0-4C1E-B377-206BD2F9985E}" type="pres">
      <dgm:prSet presAssocID="{94F76062-40DA-4F12-A37C-32B06C4C47D6}" presName="hierRoot1" presStyleCnt="0"/>
      <dgm:spPr/>
    </dgm:pt>
    <dgm:pt modelId="{4EAA1F6B-6240-4D62-9EE1-F77A67CF518F}" type="pres">
      <dgm:prSet presAssocID="{94F76062-40DA-4F12-A37C-32B06C4C47D6}" presName="composite" presStyleCnt="0"/>
      <dgm:spPr/>
    </dgm:pt>
    <dgm:pt modelId="{501ED152-EDEC-4BC9-A3B4-085B581A4AE2}" type="pres">
      <dgm:prSet presAssocID="{94F76062-40DA-4F12-A37C-32B06C4C47D6}" presName="background" presStyleLbl="node0" presStyleIdx="0" presStyleCnt="2"/>
      <dgm:spPr/>
    </dgm:pt>
    <dgm:pt modelId="{D69D4E31-DF93-4FA1-8240-1C65A66FE553}" type="pres">
      <dgm:prSet presAssocID="{94F76062-40DA-4F12-A37C-32B06C4C47D6}" presName="text" presStyleLbl="fgAcc0" presStyleIdx="0" presStyleCnt="2">
        <dgm:presLayoutVars>
          <dgm:chPref val="3"/>
        </dgm:presLayoutVars>
      </dgm:prSet>
      <dgm:spPr/>
    </dgm:pt>
    <dgm:pt modelId="{A96D297E-35F8-49FD-889D-2CE7A5AB4D07}" type="pres">
      <dgm:prSet presAssocID="{94F76062-40DA-4F12-A37C-32B06C4C47D6}" presName="hierChild2" presStyleCnt="0"/>
      <dgm:spPr/>
    </dgm:pt>
    <dgm:pt modelId="{175D9BAF-D692-427B-ACB1-CF2BF16EE0C8}" type="pres">
      <dgm:prSet presAssocID="{86185CE6-F4E3-4122-8714-5A13714D975A}" presName="hierRoot1" presStyleCnt="0"/>
      <dgm:spPr/>
    </dgm:pt>
    <dgm:pt modelId="{27975E8F-EEC4-4D5B-A840-E15E1D0169E5}" type="pres">
      <dgm:prSet presAssocID="{86185CE6-F4E3-4122-8714-5A13714D975A}" presName="composite" presStyleCnt="0"/>
      <dgm:spPr/>
    </dgm:pt>
    <dgm:pt modelId="{5693BD13-B027-4402-9343-2F8BA0E19297}" type="pres">
      <dgm:prSet presAssocID="{86185CE6-F4E3-4122-8714-5A13714D975A}" presName="background" presStyleLbl="node0" presStyleIdx="1" presStyleCnt="2"/>
      <dgm:spPr/>
    </dgm:pt>
    <dgm:pt modelId="{90DA04AB-0CD9-478E-9B7E-710F8DB187C6}" type="pres">
      <dgm:prSet presAssocID="{86185CE6-F4E3-4122-8714-5A13714D975A}" presName="text" presStyleLbl="fgAcc0" presStyleIdx="1" presStyleCnt="2">
        <dgm:presLayoutVars>
          <dgm:chPref val="3"/>
        </dgm:presLayoutVars>
      </dgm:prSet>
      <dgm:spPr/>
    </dgm:pt>
    <dgm:pt modelId="{791E4971-94C3-4842-BF03-784A38648ED9}" type="pres">
      <dgm:prSet presAssocID="{86185CE6-F4E3-4122-8714-5A13714D975A}" presName="hierChild2" presStyleCnt="0"/>
      <dgm:spPr/>
    </dgm:pt>
  </dgm:ptLst>
  <dgm:cxnLst>
    <dgm:cxn modelId="{D93E4341-A23C-4F6A-9B05-0524D657412B}" srcId="{00BE629A-926F-4703-8308-72E5FF30B9BC}" destId="{86185CE6-F4E3-4122-8714-5A13714D975A}" srcOrd="1" destOrd="0" parTransId="{39CC0712-9179-4BD2-B0C7-19DA373EEEB7}" sibTransId="{23F26411-2719-4623-BFC6-3C915BC149EC}"/>
    <dgm:cxn modelId="{9BBA0C53-1885-4E52-89DF-1D4C415F1BE8}" type="presOf" srcId="{94F76062-40DA-4F12-A37C-32B06C4C47D6}" destId="{D69D4E31-DF93-4FA1-8240-1C65A66FE553}" srcOrd="0" destOrd="0" presId="urn:microsoft.com/office/officeart/2005/8/layout/hierarchy1"/>
    <dgm:cxn modelId="{A8E8269B-17C5-483F-A70F-0F77DEBBBE05}" type="presOf" srcId="{86185CE6-F4E3-4122-8714-5A13714D975A}" destId="{90DA04AB-0CD9-478E-9B7E-710F8DB187C6}" srcOrd="0" destOrd="0" presId="urn:microsoft.com/office/officeart/2005/8/layout/hierarchy1"/>
    <dgm:cxn modelId="{73F781B8-5560-436D-BFD0-D86A2B036A8E}" srcId="{00BE629A-926F-4703-8308-72E5FF30B9BC}" destId="{94F76062-40DA-4F12-A37C-32B06C4C47D6}" srcOrd="0" destOrd="0" parTransId="{F80A9820-6236-4AD2-83F3-9FC0CDFB0942}" sibTransId="{52466FE1-17F4-49D1-9E67-B5199311A11C}"/>
    <dgm:cxn modelId="{C70514DB-42DE-4D37-B112-642997AD5F4C}" type="presOf" srcId="{00BE629A-926F-4703-8308-72E5FF30B9BC}" destId="{0EF9700F-7916-4BF2-9CE7-BE28BB3DE943}" srcOrd="0" destOrd="0" presId="urn:microsoft.com/office/officeart/2005/8/layout/hierarchy1"/>
    <dgm:cxn modelId="{071EBC5A-1042-45CB-9C05-E6996A34007B}" type="presParOf" srcId="{0EF9700F-7916-4BF2-9CE7-BE28BB3DE943}" destId="{3D012B91-1BB0-4C1E-B377-206BD2F9985E}" srcOrd="0" destOrd="0" presId="urn:microsoft.com/office/officeart/2005/8/layout/hierarchy1"/>
    <dgm:cxn modelId="{9EF3513D-87B0-48E5-BE96-8573C9CC31AC}" type="presParOf" srcId="{3D012B91-1BB0-4C1E-B377-206BD2F9985E}" destId="{4EAA1F6B-6240-4D62-9EE1-F77A67CF518F}" srcOrd="0" destOrd="0" presId="urn:microsoft.com/office/officeart/2005/8/layout/hierarchy1"/>
    <dgm:cxn modelId="{8EA935C0-B4CA-4057-A488-585B5F66FB70}" type="presParOf" srcId="{4EAA1F6B-6240-4D62-9EE1-F77A67CF518F}" destId="{501ED152-EDEC-4BC9-A3B4-085B581A4AE2}" srcOrd="0" destOrd="0" presId="urn:microsoft.com/office/officeart/2005/8/layout/hierarchy1"/>
    <dgm:cxn modelId="{4FABF321-7C00-4A63-9997-F7AC7F173B79}" type="presParOf" srcId="{4EAA1F6B-6240-4D62-9EE1-F77A67CF518F}" destId="{D69D4E31-DF93-4FA1-8240-1C65A66FE553}" srcOrd="1" destOrd="0" presId="urn:microsoft.com/office/officeart/2005/8/layout/hierarchy1"/>
    <dgm:cxn modelId="{58D2735C-352A-4E11-84C8-9E693DDA03EF}" type="presParOf" srcId="{3D012B91-1BB0-4C1E-B377-206BD2F9985E}" destId="{A96D297E-35F8-49FD-889D-2CE7A5AB4D07}" srcOrd="1" destOrd="0" presId="urn:microsoft.com/office/officeart/2005/8/layout/hierarchy1"/>
    <dgm:cxn modelId="{09D00DE5-93FD-4D2A-BEB3-8F1B8E917DF7}" type="presParOf" srcId="{0EF9700F-7916-4BF2-9CE7-BE28BB3DE943}" destId="{175D9BAF-D692-427B-ACB1-CF2BF16EE0C8}" srcOrd="1" destOrd="0" presId="urn:microsoft.com/office/officeart/2005/8/layout/hierarchy1"/>
    <dgm:cxn modelId="{BB7007A9-CBC0-49D1-AECD-F074D063335E}" type="presParOf" srcId="{175D9BAF-D692-427B-ACB1-CF2BF16EE0C8}" destId="{27975E8F-EEC4-4D5B-A840-E15E1D0169E5}" srcOrd="0" destOrd="0" presId="urn:microsoft.com/office/officeart/2005/8/layout/hierarchy1"/>
    <dgm:cxn modelId="{EA749EAA-4683-4759-B75E-BC469CC04CD7}" type="presParOf" srcId="{27975E8F-EEC4-4D5B-A840-E15E1D0169E5}" destId="{5693BD13-B027-4402-9343-2F8BA0E19297}" srcOrd="0" destOrd="0" presId="urn:microsoft.com/office/officeart/2005/8/layout/hierarchy1"/>
    <dgm:cxn modelId="{D818989F-E2CC-4766-BDD3-0DAD16109883}" type="presParOf" srcId="{27975E8F-EEC4-4D5B-A840-E15E1D0169E5}" destId="{90DA04AB-0CD9-478E-9B7E-710F8DB187C6}" srcOrd="1" destOrd="0" presId="urn:microsoft.com/office/officeart/2005/8/layout/hierarchy1"/>
    <dgm:cxn modelId="{2A2B819A-D86C-45D2-98C8-7C3ABBEA9D32}" type="presParOf" srcId="{175D9BAF-D692-427B-ACB1-CF2BF16EE0C8}" destId="{791E4971-94C3-4842-BF03-784A38648E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0F5B52-1C52-4FFE-821A-5EEA4080662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564F9F8-3530-4E7A-A223-1BE7FDF992DC}">
      <dgm:prSet/>
      <dgm:spPr/>
      <dgm:t>
        <a:bodyPr/>
        <a:lstStyle/>
        <a:p>
          <a:pPr>
            <a:lnSpc>
              <a:spcPct val="100000"/>
            </a:lnSpc>
            <a:defRPr cap="all"/>
          </a:pPr>
          <a:r>
            <a:rPr lang="en-US" b="0" i="0"/>
            <a:t>XGBoost has best RMSE on Train dataset. </a:t>
          </a:r>
          <a:endParaRPr lang="en-US"/>
        </a:p>
      </dgm:t>
    </dgm:pt>
    <dgm:pt modelId="{9AA1330D-5215-41EF-BB49-117BCCF532C9}" type="parTrans" cxnId="{EC47F74E-562C-465A-8684-116C67B2DB9A}">
      <dgm:prSet/>
      <dgm:spPr/>
      <dgm:t>
        <a:bodyPr/>
        <a:lstStyle/>
        <a:p>
          <a:endParaRPr lang="en-US"/>
        </a:p>
      </dgm:t>
    </dgm:pt>
    <dgm:pt modelId="{8E5A92C7-AC58-4A09-A4A6-E34583C3B94C}" type="sibTrans" cxnId="{EC47F74E-562C-465A-8684-116C67B2DB9A}">
      <dgm:prSet/>
      <dgm:spPr/>
      <dgm:t>
        <a:bodyPr/>
        <a:lstStyle/>
        <a:p>
          <a:endParaRPr lang="en-US"/>
        </a:p>
      </dgm:t>
    </dgm:pt>
    <dgm:pt modelId="{51CB6AE2-C9CF-4E3C-A017-3C97B1A2D4D6}">
      <dgm:prSet/>
      <dgm:spPr/>
      <dgm:t>
        <a:bodyPr/>
        <a:lstStyle/>
        <a:p>
          <a:pPr>
            <a:lnSpc>
              <a:spcPct val="100000"/>
            </a:lnSpc>
            <a:defRPr cap="all"/>
          </a:pPr>
          <a:r>
            <a:rPr lang="en-US" b="0" i="0"/>
            <a:t>LASSO - AR Model performed better with best RMSE on Test Dataset </a:t>
          </a:r>
          <a:endParaRPr lang="en-US"/>
        </a:p>
      </dgm:t>
    </dgm:pt>
    <dgm:pt modelId="{A462533D-4AC6-4D6A-A309-D0233F7509F4}" type="parTrans" cxnId="{74326B81-048E-4ABA-B9A4-B25D5C0EAEDA}">
      <dgm:prSet/>
      <dgm:spPr/>
      <dgm:t>
        <a:bodyPr/>
        <a:lstStyle/>
        <a:p>
          <a:endParaRPr lang="en-US"/>
        </a:p>
      </dgm:t>
    </dgm:pt>
    <dgm:pt modelId="{6E15B56B-7D3A-49EF-A521-BB960B40CE41}" type="sibTrans" cxnId="{74326B81-048E-4ABA-B9A4-B25D5C0EAEDA}">
      <dgm:prSet/>
      <dgm:spPr/>
      <dgm:t>
        <a:bodyPr/>
        <a:lstStyle/>
        <a:p>
          <a:endParaRPr lang="en-US"/>
        </a:p>
      </dgm:t>
    </dgm:pt>
    <dgm:pt modelId="{095935AB-70A8-4099-83AD-49DD8882B088}">
      <dgm:prSet/>
      <dgm:spPr/>
      <dgm:t>
        <a:bodyPr/>
        <a:lstStyle/>
        <a:p>
          <a:pPr>
            <a:lnSpc>
              <a:spcPct val="100000"/>
            </a:lnSpc>
            <a:defRPr cap="all"/>
          </a:pPr>
          <a:r>
            <a:rPr lang="en-US" b="0" i="0"/>
            <a:t>Conclude LASSO with Auto regressive model performed better  all models.</a:t>
          </a:r>
          <a:endParaRPr lang="en-US"/>
        </a:p>
      </dgm:t>
    </dgm:pt>
    <dgm:pt modelId="{F55D3B45-EB88-4C71-86A1-BBD7F496C9BF}" type="parTrans" cxnId="{85F934BE-A8D7-4581-BC83-06DA412DC7A7}">
      <dgm:prSet/>
      <dgm:spPr/>
      <dgm:t>
        <a:bodyPr/>
        <a:lstStyle/>
        <a:p>
          <a:endParaRPr lang="en-US"/>
        </a:p>
      </dgm:t>
    </dgm:pt>
    <dgm:pt modelId="{4F92F64F-760F-42B5-BAC7-0B3550C9E928}" type="sibTrans" cxnId="{85F934BE-A8D7-4581-BC83-06DA412DC7A7}">
      <dgm:prSet/>
      <dgm:spPr/>
      <dgm:t>
        <a:bodyPr/>
        <a:lstStyle/>
        <a:p>
          <a:endParaRPr lang="en-US"/>
        </a:p>
      </dgm:t>
    </dgm:pt>
    <dgm:pt modelId="{A691F334-21A8-43D6-AFF6-05DF7EDC7969}" type="pres">
      <dgm:prSet presAssocID="{D70F5B52-1C52-4FFE-821A-5EEA4080662F}" presName="root" presStyleCnt="0">
        <dgm:presLayoutVars>
          <dgm:dir/>
          <dgm:resizeHandles val="exact"/>
        </dgm:presLayoutVars>
      </dgm:prSet>
      <dgm:spPr/>
    </dgm:pt>
    <dgm:pt modelId="{2834DA53-2975-4B73-B6F1-57334303A5BA}" type="pres">
      <dgm:prSet presAssocID="{9564F9F8-3530-4E7A-A223-1BE7FDF992DC}" presName="compNode" presStyleCnt="0"/>
      <dgm:spPr/>
    </dgm:pt>
    <dgm:pt modelId="{35CA3347-47F0-4CDC-AD9F-E8AA5C363DD6}" type="pres">
      <dgm:prSet presAssocID="{9564F9F8-3530-4E7A-A223-1BE7FDF992DC}" presName="iconBgRect" presStyleLbl="bgShp" presStyleIdx="0" presStyleCnt="3"/>
      <dgm:spPr/>
    </dgm:pt>
    <dgm:pt modelId="{4138F18D-3A7A-431E-83F4-D0ADB1D9724F}" type="pres">
      <dgm:prSet presAssocID="{9564F9F8-3530-4E7A-A223-1BE7FDF992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4BBA529-DCB3-427D-BBCC-12A42893AA64}" type="pres">
      <dgm:prSet presAssocID="{9564F9F8-3530-4E7A-A223-1BE7FDF992DC}" presName="spaceRect" presStyleCnt="0"/>
      <dgm:spPr/>
    </dgm:pt>
    <dgm:pt modelId="{B27DDAF2-3A6A-45EC-97C5-88C030D7F1C7}" type="pres">
      <dgm:prSet presAssocID="{9564F9F8-3530-4E7A-A223-1BE7FDF992DC}" presName="textRect" presStyleLbl="revTx" presStyleIdx="0" presStyleCnt="3">
        <dgm:presLayoutVars>
          <dgm:chMax val="1"/>
          <dgm:chPref val="1"/>
        </dgm:presLayoutVars>
      </dgm:prSet>
      <dgm:spPr/>
    </dgm:pt>
    <dgm:pt modelId="{01E3F3E6-BDFC-4035-B1AF-1C29FB3FDFAF}" type="pres">
      <dgm:prSet presAssocID="{8E5A92C7-AC58-4A09-A4A6-E34583C3B94C}" presName="sibTrans" presStyleCnt="0"/>
      <dgm:spPr/>
    </dgm:pt>
    <dgm:pt modelId="{D6962A6F-AC7D-4FAC-AD8D-98D17EA36A36}" type="pres">
      <dgm:prSet presAssocID="{51CB6AE2-C9CF-4E3C-A017-3C97B1A2D4D6}" presName="compNode" presStyleCnt="0"/>
      <dgm:spPr/>
    </dgm:pt>
    <dgm:pt modelId="{7A2FB7C8-AD6D-4570-BF29-E5C6CF19D5DA}" type="pres">
      <dgm:prSet presAssocID="{51CB6AE2-C9CF-4E3C-A017-3C97B1A2D4D6}" presName="iconBgRect" presStyleLbl="bgShp" presStyleIdx="1" presStyleCnt="3"/>
      <dgm:spPr/>
    </dgm:pt>
    <dgm:pt modelId="{E0C579B5-8E50-4875-A361-18D25CC5F703}" type="pres">
      <dgm:prSet presAssocID="{51CB6AE2-C9CF-4E3C-A017-3C97B1A2D4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19A3583D-E532-4B26-BF36-6AC74F8A2626}" type="pres">
      <dgm:prSet presAssocID="{51CB6AE2-C9CF-4E3C-A017-3C97B1A2D4D6}" presName="spaceRect" presStyleCnt="0"/>
      <dgm:spPr/>
    </dgm:pt>
    <dgm:pt modelId="{48C4D736-D456-4DD8-9937-0C102160F313}" type="pres">
      <dgm:prSet presAssocID="{51CB6AE2-C9CF-4E3C-A017-3C97B1A2D4D6}" presName="textRect" presStyleLbl="revTx" presStyleIdx="1" presStyleCnt="3">
        <dgm:presLayoutVars>
          <dgm:chMax val="1"/>
          <dgm:chPref val="1"/>
        </dgm:presLayoutVars>
      </dgm:prSet>
      <dgm:spPr/>
    </dgm:pt>
    <dgm:pt modelId="{2D18D655-7F56-42BD-B224-D7E48E47F28F}" type="pres">
      <dgm:prSet presAssocID="{6E15B56B-7D3A-49EF-A521-BB960B40CE41}" presName="sibTrans" presStyleCnt="0"/>
      <dgm:spPr/>
    </dgm:pt>
    <dgm:pt modelId="{9584A882-045F-4417-A35E-A5BE0BEE94B6}" type="pres">
      <dgm:prSet presAssocID="{095935AB-70A8-4099-83AD-49DD8882B088}" presName="compNode" presStyleCnt="0"/>
      <dgm:spPr/>
    </dgm:pt>
    <dgm:pt modelId="{D967C888-458A-4E60-BCE7-B5C571D2A4FC}" type="pres">
      <dgm:prSet presAssocID="{095935AB-70A8-4099-83AD-49DD8882B088}" presName="iconBgRect" presStyleLbl="bgShp" presStyleIdx="2" presStyleCnt="3"/>
      <dgm:spPr/>
    </dgm:pt>
    <dgm:pt modelId="{646D6A02-E1DE-4715-B02D-5D41FD7D57A8}" type="pres">
      <dgm:prSet presAssocID="{095935AB-70A8-4099-83AD-49DD8882B0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terinarian"/>
        </a:ext>
      </dgm:extLst>
    </dgm:pt>
    <dgm:pt modelId="{8133E2BF-C292-46DA-AA9A-1E143E4EF416}" type="pres">
      <dgm:prSet presAssocID="{095935AB-70A8-4099-83AD-49DD8882B088}" presName="spaceRect" presStyleCnt="0"/>
      <dgm:spPr/>
    </dgm:pt>
    <dgm:pt modelId="{9C1DE208-7432-4568-80E6-E05F7721866D}" type="pres">
      <dgm:prSet presAssocID="{095935AB-70A8-4099-83AD-49DD8882B088}" presName="textRect" presStyleLbl="revTx" presStyleIdx="2" presStyleCnt="3">
        <dgm:presLayoutVars>
          <dgm:chMax val="1"/>
          <dgm:chPref val="1"/>
        </dgm:presLayoutVars>
      </dgm:prSet>
      <dgm:spPr/>
    </dgm:pt>
  </dgm:ptLst>
  <dgm:cxnLst>
    <dgm:cxn modelId="{16350D21-61B2-40D6-9144-4AD469FB66D6}" type="presOf" srcId="{9564F9F8-3530-4E7A-A223-1BE7FDF992DC}" destId="{B27DDAF2-3A6A-45EC-97C5-88C030D7F1C7}" srcOrd="0" destOrd="0" presId="urn:microsoft.com/office/officeart/2018/5/layout/IconCircleLabelList"/>
    <dgm:cxn modelId="{4969F726-160C-4611-B371-B739CE59EE16}" type="presOf" srcId="{D70F5B52-1C52-4FFE-821A-5EEA4080662F}" destId="{A691F334-21A8-43D6-AFF6-05DF7EDC7969}" srcOrd="0" destOrd="0" presId="urn:microsoft.com/office/officeart/2018/5/layout/IconCircleLabelList"/>
    <dgm:cxn modelId="{80E32647-73A8-4213-AEF0-6C2F135BA064}" type="presOf" srcId="{51CB6AE2-C9CF-4E3C-A017-3C97B1A2D4D6}" destId="{48C4D736-D456-4DD8-9937-0C102160F313}" srcOrd="0" destOrd="0" presId="urn:microsoft.com/office/officeart/2018/5/layout/IconCircleLabelList"/>
    <dgm:cxn modelId="{06384168-AF8A-4F40-98FC-7DFA80F53072}" type="presOf" srcId="{095935AB-70A8-4099-83AD-49DD8882B088}" destId="{9C1DE208-7432-4568-80E6-E05F7721866D}" srcOrd="0" destOrd="0" presId="urn:microsoft.com/office/officeart/2018/5/layout/IconCircleLabelList"/>
    <dgm:cxn modelId="{EC47F74E-562C-465A-8684-116C67B2DB9A}" srcId="{D70F5B52-1C52-4FFE-821A-5EEA4080662F}" destId="{9564F9F8-3530-4E7A-A223-1BE7FDF992DC}" srcOrd="0" destOrd="0" parTransId="{9AA1330D-5215-41EF-BB49-117BCCF532C9}" sibTransId="{8E5A92C7-AC58-4A09-A4A6-E34583C3B94C}"/>
    <dgm:cxn modelId="{74326B81-048E-4ABA-B9A4-B25D5C0EAEDA}" srcId="{D70F5B52-1C52-4FFE-821A-5EEA4080662F}" destId="{51CB6AE2-C9CF-4E3C-A017-3C97B1A2D4D6}" srcOrd="1" destOrd="0" parTransId="{A462533D-4AC6-4D6A-A309-D0233F7509F4}" sibTransId="{6E15B56B-7D3A-49EF-A521-BB960B40CE41}"/>
    <dgm:cxn modelId="{85F934BE-A8D7-4581-BC83-06DA412DC7A7}" srcId="{D70F5B52-1C52-4FFE-821A-5EEA4080662F}" destId="{095935AB-70A8-4099-83AD-49DD8882B088}" srcOrd="2" destOrd="0" parTransId="{F55D3B45-EB88-4C71-86A1-BBD7F496C9BF}" sibTransId="{4F92F64F-760F-42B5-BAC7-0B3550C9E928}"/>
    <dgm:cxn modelId="{F4323B67-EC0C-4764-9BEE-1183A771D260}" type="presParOf" srcId="{A691F334-21A8-43D6-AFF6-05DF7EDC7969}" destId="{2834DA53-2975-4B73-B6F1-57334303A5BA}" srcOrd="0" destOrd="0" presId="urn:microsoft.com/office/officeart/2018/5/layout/IconCircleLabelList"/>
    <dgm:cxn modelId="{07B25947-3641-49E2-B18E-F585016440B5}" type="presParOf" srcId="{2834DA53-2975-4B73-B6F1-57334303A5BA}" destId="{35CA3347-47F0-4CDC-AD9F-E8AA5C363DD6}" srcOrd="0" destOrd="0" presId="urn:microsoft.com/office/officeart/2018/5/layout/IconCircleLabelList"/>
    <dgm:cxn modelId="{85950D3F-309B-46CE-8ACC-C215BA697D69}" type="presParOf" srcId="{2834DA53-2975-4B73-B6F1-57334303A5BA}" destId="{4138F18D-3A7A-431E-83F4-D0ADB1D9724F}" srcOrd="1" destOrd="0" presId="urn:microsoft.com/office/officeart/2018/5/layout/IconCircleLabelList"/>
    <dgm:cxn modelId="{C79D1ED8-7D12-4BE3-9435-35EC0100147D}" type="presParOf" srcId="{2834DA53-2975-4B73-B6F1-57334303A5BA}" destId="{E4BBA529-DCB3-427D-BBCC-12A42893AA64}" srcOrd="2" destOrd="0" presId="urn:microsoft.com/office/officeart/2018/5/layout/IconCircleLabelList"/>
    <dgm:cxn modelId="{5C403720-54D2-48B4-8002-7F47D073EDFB}" type="presParOf" srcId="{2834DA53-2975-4B73-B6F1-57334303A5BA}" destId="{B27DDAF2-3A6A-45EC-97C5-88C030D7F1C7}" srcOrd="3" destOrd="0" presId="urn:microsoft.com/office/officeart/2018/5/layout/IconCircleLabelList"/>
    <dgm:cxn modelId="{8C3B90AD-F158-4E77-BFD9-61C77347D1C6}" type="presParOf" srcId="{A691F334-21A8-43D6-AFF6-05DF7EDC7969}" destId="{01E3F3E6-BDFC-4035-B1AF-1C29FB3FDFAF}" srcOrd="1" destOrd="0" presId="urn:microsoft.com/office/officeart/2018/5/layout/IconCircleLabelList"/>
    <dgm:cxn modelId="{32BAB30C-5111-44B1-B139-86DE077443CA}" type="presParOf" srcId="{A691F334-21A8-43D6-AFF6-05DF7EDC7969}" destId="{D6962A6F-AC7D-4FAC-AD8D-98D17EA36A36}" srcOrd="2" destOrd="0" presId="urn:microsoft.com/office/officeart/2018/5/layout/IconCircleLabelList"/>
    <dgm:cxn modelId="{7F48396A-CF6C-4682-8C02-34DEABD586F1}" type="presParOf" srcId="{D6962A6F-AC7D-4FAC-AD8D-98D17EA36A36}" destId="{7A2FB7C8-AD6D-4570-BF29-E5C6CF19D5DA}" srcOrd="0" destOrd="0" presId="urn:microsoft.com/office/officeart/2018/5/layout/IconCircleLabelList"/>
    <dgm:cxn modelId="{8D7593FC-2B72-437D-9576-93C2941CA3CC}" type="presParOf" srcId="{D6962A6F-AC7D-4FAC-AD8D-98D17EA36A36}" destId="{E0C579B5-8E50-4875-A361-18D25CC5F703}" srcOrd="1" destOrd="0" presId="urn:microsoft.com/office/officeart/2018/5/layout/IconCircleLabelList"/>
    <dgm:cxn modelId="{4D64B142-B4F2-4B5F-9728-5A8D478A5874}" type="presParOf" srcId="{D6962A6F-AC7D-4FAC-AD8D-98D17EA36A36}" destId="{19A3583D-E532-4B26-BF36-6AC74F8A2626}" srcOrd="2" destOrd="0" presId="urn:microsoft.com/office/officeart/2018/5/layout/IconCircleLabelList"/>
    <dgm:cxn modelId="{4D964C83-A4A2-45D7-B68A-40AC6E5CC0A9}" type="presParOf" srcId="{D6962A6F-AC7D-4FAC-AD8D-98D17EA36A36}" destId="{48C4D736-D456-4DD8-9937-0C102160F313}" srcOrd="3" destOrd="0" presId="urn:microsoft.com/office/officeart/2018/5/layout/IconCircleLabelList"/>
    <dgm:cxn modelId="{54D270D2-4BAA-4880-9CF6-37AF9D5B9498}" type="presParOf" srcId="{A691F334-21A8-43D6-AFF6-05DF7EDC7969}" destId="{2D18D655-7F56-42BD-B224-D7E48E47F28F}" srcOrd="3" destOrd="0" presId="urn:microsoft.com/office/officeart/2018/5/layout/IconCircleLabelList"/>
    <dgm:cxn modelId="{E106D6C1-D5C7-4836-A645-17A629F71662}" type="presParOf" srcId="{A691F334-21A8-43D6-AFF6-05DF7EDC7969}" destId="{9584A882-045F-4417-A35E-A5BE0BEE94B6}" srcOrd="4" destOrd="0" presId="urn:microsoft.com/office/officeart/2018/5/layout/IconCircleLabelList"/>
    <dgm:cxn modelId="{A266CA49-CC66-487A-965A-BB1494F9CA9C}" type="presParOf" srcId="{9584A882-045F-4417-A35E-A5BE0BEE94B6}" destId="{D967C888-458A-4E60-BCE7-B5C571D2A4FC}" srcOrd="0" destOrd="0" presId="urn:microsoft.com/office/officeart/2018/5/layout/IconCircleLabelList"/>
    <dgm:cxn modelId="{34AE6450-5C86-46DF-81B7-D2D7D15F4889}" type="presParOf" srcId="{9584A882-045F-4417-A35E-A5BE0BEE94B6}" destId="{646D6A02-E1DE-4715-B02D-5D41FD7D57A8}" srcOrd="1" destOrd="0" presId="urn:microsoft.com/office/officeart/2018/5/layout/IconCircleLabelList"/>
    <dgm:cxn modelId="{8A43E0D2-F0F2-4ED8-B0EA-CFD593510CC3}" type="presParOf" srcId="{9584A882-045F-4417-A35E-A5BE0BEE94B6}" destId="{8133E2BF-C292-46DA-AA9A-1E143E4EF416}" srcOrd="2" destOrd="0" presId="urn:microsoft.com/office/officeart/2018/5/layout/IconCircleLabelList"/>
    <dgm:cxn modelId="{7F5E2061-3613-41BD-94B9-40DBFEA91D71}" type="presParOf" srcId="{9584A882-045F-4417-A35E-A5BE0BEE94B6}" destId="{9C1DE208-7432-4568-80E6-E05F772186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0F5B52-1C52-4FFE-821A-5EEA4080662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34617D5-1148-482B-B6D0-E198D2A7C0A3}">
      <dgm:prSet/>
      <dgm:spPr/>
      <dgm:t>
        <a:bodyPr/>
        <a:lstStyle/>
        <a:p>
          <a:pPr>
            <a:defRPr cap="all"/>
          </a:pPr>
          <a:r>
            <a:rPr lang="en-US" b="1" i="0" dirty="0"/>
            <a:t>Data Cleaning &amp; Preprocessed</a:t>
          </a:r>
          <a:r>
            <a:rPr lang="en-US" b="0" i="0" dirty="0"/>
            <a:t>:</a:t>
          </a:r>
          <a:endParaRPr lang="en-US" dirty="0"/>
        </a:p>
      </dgm:t>
    </dgm:pt>
    <dgm:pt modelId="{88F0C654-E9BB-48B0-8074-B6191C02E891}" type="parTrans" cxnId="{DFA45CE9-8672-44A0-A67D-055B0EAA2D1E}">
      <dgm:prSet/>
      <dgm:spPr/>
      <dgm:t>
        <a:bodyPr/>
        <a:lstStyle/>
        <a:p>
          <a:endParaRPr lang="en-US"/>
        </a:p>
      </dgm:t>
    </dgm:pt>
    <dgm:pt modelId="{68D5687C-4902-4116-B377-5AF0F3C81C3E}" type="sibTrans" cxnId="{DFA45CE9-8672-44A0-A67D-055B0EAA2D1E}">
      <dgm:prSet/>
      <dgm:spPr/>
      <dgm:t>
        <a:bodyPr/>
        <a:lstStyle/>
        <a:p>
          <a:endParaRPr lang="en-US"/>
        </a:p>
      </dgm:t>
    </dgm:pt>
    <dgm:pt modelId="{C94C6B64-4718-447C-B3CE-6594F3F60E5C}">
      <dgm:prSet/>
      <dgm:spPr/>
      <dgm:t>
        <a:bodyPr/>
        <a:lstStyle/>
        <a:p>
          <a:pPr>
            <a:defRPr cap="all"/>
          </a:pPr>
          <a:r>
            <a:rPr lang="en-US" b="1" i="0" dirty="0"/>
            <a:t>Time Series </a:t>
          </a:r>
          <a:r>
            <a:rPr lang="en-US" b="1" i="0" dirty="0" err="1"/>
            <a:t>ModeLs</a:t>
          </a:r>
          <a:r>
            <a:rPr lang="en-US" b="1" i="0" dirty="0"/>
            <a:t>:-</a:t>
          </a:r>
        </a:p>
        <a:p>
          <a:pPr>
            <a:defRPr cap="all"/>
          </a:pPr>
          <a:r>
            <a:rPr lang="en-US" b="1" i="0" dirty="0"/>
            <a:t>ARIMA</a:t>
          </a:r>
          <a:br>
            <a:rPr lang="en-US" b="1" i="0" dirty="0"/>
          </a:br>
          <a:r>
            <a:rPr lang="en-US" b="1" i="0" dirty="0"/>
            <a:t>SARIMA</a:t>
          </a:r>
        </a:p>
        <a:p>
          <a:pPr>
            <a:defRPr cap="all"/>
          </a:pPr>
          <a:r>
            <a:rPr lang="en-US" b="1" i="0" dirty="0"/>
            <a:t>PROPHET</a:t>
          </a:r>
        </a:p>
        <a:p>
          <a:pPr>
            <a:defRPr cap="all"/>
          </a:pPr>
          <a:r>
            <a:rPr lang="en-US" b="1" i="0" dirty="0"/>
            <a:t>LSTM</a:t>
          </a:r>
          <a:endParaRPr lang="en-US" dirty="0"/>
        </a:p>
      </dgm:t>
    </dgm:pt>
    <dgm:pt modelId="{130C81EF-CE55-42CB-9BFD-69BEEA5598C2}" type="parTrans" cxnId="{DABBD193-8D07-4F10-AC96-C66495ED3036}">
      <dgm:prSet/>
      <dgm:spPr/>
      <dgm:t>
        <a:bodyPr/>
        <a:lstStyle/>
        <a:p>
          <a:endParaRPr lang="en-US"/>
        </a:p>
      </dgm:t>
    </dgm:pt>
    <dgm:pt modelId="{B35CAA28-F054-4383-A9FE-C78604AA7119}" type="sibTrans" cxnId="{DABBD193-8D07-4F10-AC96-C66495ED3036}">
      <dgm:prSet/>
      <dgm:spPr/>
      <dgm:t>
        <a:bodyPr/>
        <a:lstStyle/>
        <a:p>
          <a:endParaRPr lang="en-US"/>
        </a:p>
      </dgm:t>
    </dgm:pt>
    <dgm:pt modelId="{894EDC64-B94D-481A-A26A-3DF070D757D1}">
      <dgm:prSet/>
      <dgm:spPr/>
      <dgm:t>
        <a:bodyPr/>
        <a:lstStyle/>
        <a:p>
          <a:pPr>
            <a:defRPr cap="all"/>
          </a:pPr>
          <a:r>
            <a:rPr lang="en-US" b="1" i="0" dirty="0"/>
            <a:t>Machine Learning </a:t>
          </a:r>
          <a:r>
            <a:rPr lang="en-US" b="1" i="0" dirty="0" err="1"/>
            <a:t>ModeLs</a:t>
          </a:r>
          <a:r>
            <a:rPr lang="en-US" b="1" i="0" dirty="0"/>
            <a:t>:-</a:t>
          </a:r>
        </a:p>
        <a:p>
          <a:r>
            <a:rPr lang="en-US" dirty="0" err="1"/>
            <a:t>XGBoost</a:t>
          </a:r>
          <a:endParaRPr lang="en-US" dirty="0"/>
        </a:p>
        <a:p>
          <a:r>
            <a:rPr lang="en-US" dirty="0" err="1"/>
            <a:t>XGBoost</a:t>
          </a:r>
          <a:r>
            <a:rPr lang="en-US" dirty="0"/>
            <a:t> + AR</a:t>
          </a:r>
        </a:p>
        <a:p>
          <a:r>
            <a:rPr lang="en-US" dirty="0" err="1"/>
            <a:t>RandomForest</a:t>
          </a:r>
          <a:endParaRPr lang="en-US" dirty="0"/>
        </a:p>
        <a:p>
          <a:r>
            <a:rPr lang="en-US" dirty="0"/>
            <a:t>LGBM</a:t>
          </a:r>
        </a:p>
        <a:p>
          <a:r>
            <a:rPr lang="en-US" dirty="0"/>
            <a:t>LASSO</a:t>
          </a:r>
        </a:p>
        <a:p>
          <a:r>
            <a:rPr lang="en-US" dirty="0"/>
            <a:t>LASSO+AR</a:t>
          </a:r>
        </a:p>
      </dgm:t>
    </dgm:pt>
    <dgm:pt modelId="{93F7EC1C-47C5-44DE-BAF7-B143A8E59866}" type="parTrans" cxnId="{3165FC3C-08B5-44C1-8448-2249D06823C4}">
      <dgm:prSet/>
      <dgm:spPr/>
      <dgm:t>
        <a:bodyPr/>
        <a:lstStyle/>
        <a:p>
          <a:endParaRPr lang="en-US"/>
        </a:p>
      </dgm:t>
    </dgm:pt>
    <dgm:pt modelId="{86799C25-D4F5-42B5-A50D-953FB437E46A}" type="sibTrans" cxnId="{3165FC3C-08B5-44C1-8448-2249D06823C4}">
      <dgm:prSet/>
      <dgm:spPr/>
      <dgm:t>
        <a:bodyPr/>
        <a:lstStyle/>
        <a:p>
          <a:endParaRPr lang="en-US"/>
        </a:p>
      </dgm:t>
    </dgm:pt>
    <dgm:pt modelId="{AE254953-A90A-4817-B2C9-86CEB097E00D}">
      <dgm:prSet/>
      <dgm:spPr/>
      <dgm:t>
        <a:bodyPr/>
        <a:lstStyle/>
        <a:p>
          <a:r>
            <a:rPr lang="en-US" b="0" i="0" dirty="0"/>
            <a:t>Model chosen as</a:t>
          </a:r>
        </a:p>
        <a:p>
          <a:r>
            <a:rPr lang="en-US" b="0" i="0" dirty="0"/>
            <a:t> LASSO + AR</a:t>
          </a:r>
          <a:endParaRPr lang="en-US" dirty="0"/>
        </a:p>
      </dgm:t>
    </dgm:pt>
    <dgm:pt modelId="{E801F6A4-0507-41C4-BDAB-DEBDEEC5B9D5}" type="parTrans" cxnId="{5F8999D2-C788-411E-8B04-A6F5C4D86A12}">
      <dgm:prSet/>
      <dgm:spPr/>
      <dgm:t>
        <a:bodyPr/>
        <a:lstStyle/>
        <a:p>
          <a:endParaRPr lang="en-US"/>
        </a:p>
      </dgm:t>
    </dgm:pt>
    <dgm:pt modelId="{1B6902F7-42CB-470F-85C9-3909ABA8DFF5}" type="sibTrans" cxnId="{5F8999D2-C788-411E-8B04-A6F5C4D86A12}">
      <dgm:prSet/>
      <dgm:spPr/>
      <dgm:t>
        <a:bodyPr/>
        <a:lstStyle/>
        <a:p>
          <a:endParaRPr lang="en-US"/>
        </a:p>
      </dgm:t>
    </dgm:pt>
    <dgm:pt modelId="{67B7E2CF-E9BA-4659-91EC-242301377402}">
      <dgm:prSet/>
      <dgm:spPr/>
      <dgm:t>
        <a:bodyPr/>
        <a:lstStyle/>
        <a:p>
          <a:pPr>
            <a:defRPr cap="all"/>
          </a:pPr>
          <a:r>
            <a:rPr lang="en-US" b="0" i="0" dirty="0"/>
            <a:t>Machine learning significantly improves housing price predictions compared to traditional methods.</a:t>
          </a:r>
          <a:endParaRPr lang="en-US" dirty="0"/>
        </a:p>
      </dgm:t>
    </dgm:pt>
    <dgm:pt modelId="{1A277BB0-6526-4ED4-A8EC-CFA852A12123}" type="parTrans" cxnId="{5EE76B18-2DA7-4214-999A-810788061D68}">
      <dgm:prSet/>
      <dgm:spPr/>
      <dgm:t>
        <a:bodyPr/>
        <a:lstStyle/>
        <a:p>
          <a:endParaRPr lang="en-US"/>
        </a:p>
      </dgm:t>
    </dgm:pt>
    <dgm:pt modelId="{31950866-4498-48B5-A0E3-9D1AE5020F69}" type="sibTrans" cxnId="{5EE76B18-2DA7-4214-999A-810788061D68}">
      <dgm:prSet/>
      <dgm:spPr/>
      <dgm:t>
        <a:bodyPr/>
        <a:lstStyle/>
        <a:p>
          <a:endParaRPr lang="en-US"/>
        </a:p>
      </dgm:t>
    </dgm:pt>
    <dgm:pt modelId="{79A7AA24-E6B4-42D9-91A6-F24B49E7F31A}" type="pres">
      <dgm:prSet presAssocID="{D70F5B52-1C52-4FFE-821A-5EEA4080662F}" presName="diagram" presStyleCnt="0">
        <dgm:presLayoutVars>
          <dgm:dir/>
          <dgm:resizeHandles val="exact"/>
        </dgm:presLayoutVars>
      </dgm:prSet>
      <dgm:spPr/>
    </dgm:pt>
    <dgm:pt modelId="{57D65770-1923-4A1D-9A47-0B50C3C74073}" type="pres">
      <dgm:prSet presAssocID="{E34617D5-1148-482B-B6D0-E198D2A7C0A3}" presName="node" presStyleLbl="node1" presStyleIdx="0" presStyleCnt="5">
        <dgm:presLayoutVars>
          <dgm:bulletEnabled val="1"/>
        </dgm:presLayoutVars>
      </dgm:prSet>
      <dgm:spPr/>
    </dgm:pt>
    <dgm:pt modelId="{FBD071A6-84B1-4878-AD30-B90194E5A840}" type="pres">
      <dgm:prSet presAssocID="{68D5687C-4902-4116-B377-5AF0F3C81C3E}" presName="sibTrans" presStyleLbl="sibTrans2D1" presStyleIdx="0" presStyleCnt="4"/>
      <dgm:spPr/>
    </dgm:pt>
    <dgm:pt modelId="{DCF8208D-2305-4E05-8400-F01BD38EB5BE}" type="pres">
      <dgm:prSet presAssocID="{68D5687C-4902-4116-B377-5AF0F3C81C3E}" presName="connectorText" presStyleLbl="sibTrans2D1" presStyleIdx="0" presStyleCnt="4"/>
      <dgm:spPr/>
    </dgm:pt>
    <dgm:pt modelId="{4C397B3D-94CC-4D0F-A98B-2E834E7A5686}" type="pres">
      <dgm:prSet presAssocID="{C94C6B64-4718-447C-B3CE-6594F3F60E5C}" presName="node" presStyleLbl="node1" presStyleIdx="1" presStyleCnt="5">
        <dgm:presLayoutVars>
          <dgm:bulletEnabled val="1"/>
        </dgm:presLayoutVars>
      </dgm:prSet>
      <dgm:spPr/>
    </dgm:pt>
    <dgm:pt modelId="{2FE29A2B-07C1-4B64-AE1D-51FC2265F0A3}" type="pres">
      <dgm:prSet presAssocID="{B35CAA28-F054-4383-A9FE-C78604AA7119}" presName="sibTrans" presStyleLbl="sibTrans2D1" presStyleIdx="1" presStyleCnt="4"/>
      <dgm:spPr/>
    </dgm:pt>
    <dgm:pt modelId="{F3D936FB-5195-4227-855F-C33560E2C57A}" type="pres">
      <dgm:prSet presAssocID="{B35CAA28-F054-4383-A9FE-C78604AA7119}" presName="connectorText" presStyleLbl="sibTrans2D1" presStyleIdx="1" presStyleCnt="4"/>
      <dgm:spPr/>
    </dgm:pt>
    <dgm:pt modelId="{98E2F5EA-9B3E-47F1-A7F1-8AD6F765DE93}" type="pres">
      <dgm:prSet presAssocID="{894EDC64-B94D-481A-A26A-3DF070D757D1}" presName="node" presStyleLbl="node1" presStyleIdx="2" presStyleCnt="5">
        <dgm:presLayoutVars>
          <dgm:bulletEnabled val="1"/>
        </dgm:presLayoutVars>
      </dgm:prSet>
      <dgm:spPr/>
    </dgm:pt>
    <dgm:pt modelId="{8929BE00-B9E9-4F9C-B575-449FB7851B95}" type="pres">
      <dgm:prSet presAssocID="{86799C25-D4F5-42B5-A50D-953FB437E46A}" presName="sibTrans" presStyleLbl="sibTrans2D1" presStyleIdx="2" presStyleCnt="4"/>
      <dgm:spPr/>
    </dgm:pt>
    <dgm:pt modelId="{E4972549-B62E-4F80-A2B4-32F9C951C067}" type="pres">
      <dgm:prSet presAssocID="{86799C25-D4F5-42B5-A50D-953FB437E46A}" presName="connectorText" presStyleLbl="sibTrans2D1" presStyleIdx="2" presStyleCnt="4"/>
      <dgm:spPr/>
    </dgm:pt>
    <dgm:pt modelId="{3E7A082B-2321-4C81-884B-34A0362222B1}" type="pres">
      <dgm:prSet presAssocID="{AE254953-A90A-4817-B2C9-86CEB097E00D}" presName="node" presStyleLbl="node1" presStyleIdx="3" presStyleCnt="5">
        <dgm:presLayoutVars>
          <dgm:bulletEnabled val="1"/>
        </dgm:presLayoutVars>
      </dgm:prSet>
      <dgm:spPr/>
    </dgm:pt>
    <dgm:pt modelId="{E1C4722A-0B26-418F-AE11-26E5208F43CD}" type="pres">
      <dgm:prSet presAssocID="{1B6902F7-42CB-470F-85C9-3909ABA8DFF5}" presName="sibTrans" presStyleLbl="sibTrans2D1" presStyleIdx="3" presStyleCnt="4"/>
      <dgm:spPr/>
    </dgm:pt>
    <dgm:pt modelId="{068C7800-F30E-4138-AB12-2F58AF636A87}" type="pres">
      <dgm:prSet presAssocID="{1B6902F7-42CB-470F-85C9-3909ABA8DFF5}" presName="connectorText" presStyleLbl="sibTrans2D1" presStyleIdx="3" presStyleCnt="4"/>
      <dgm:spPr/>
    </dgm:pt>
    <dgm:pt modelId="{B0BABAA4-AFB9-4556-BC55-BD5A3B6B8D5D}" type="pres">
      <dgm:prSet presAssocID="{67B7E2CF-E9BA-4659-91EC-242301377402}" presName="node" presStyleLbl="node1" presStyleIdx="4" presStyleCnt="5">
        <dgm:presLayoutVars>
          <dgm:bulletEnabled val="1"/>
        </dgm:presLayoutVars>
      </dgm:prSet>
      <dgm:spPr/>
    </dgm:pt>
  </dgm:ptLst>
  <dgm:cxnLst>
    <dgm:cxn modelId="{FB73420A-03BC-42E8-A5AD-3365DC11D1A6}" type="presOf" srcId="{D70F5B52-1C52-4FFE-821A-5EEA4080662F}" destId="{79A7AA24-E6B4-42D9-91A6-F24B49E7F31A}" srcOrd="0" destOrd="0" presId="urn:microsoft.com/office/officeart/2005/8/layout/process5"/>
    <dgm:cxn modelId="{5EE76B18-2DA7-4214-999A-810788061D68}" srcId="{D70F5B52-1C52-4FFE-821A-5EEA4080662F}" destId="{67B7E2CF-E9BA-4659-91EC-242301377402}" srcOrd="4" destOrd="0" parTransId="{1A277BB0-6526-4ED4-A8EC-CFA852A12123}" sibTransId="{31950866-4498-48B5-A0E3-9D1AE5020F69}"/>
    <dgm:cxn modelId="{8C41FB1A-7567-452C-9010-2E5B2BE353CB}" type="presOf" srcId="{C94C6B64-4718-447C-B3CE-6594F3F60E5C}" destId="{4C397B3D-94CC-4D0F-A98B-2E834E7A5686}" srcOrd="0" destOrd="0" presId="urn:microsoft.com/office/officeart/2005/8/layout/process5"/>
    <dgm:cxn modelId="{0DFD351F-B71F-441E-A848-E6F63D672B05}" type="presOf" srcId="{894EDC64-B94D-481A-A26A-3DF070D757D1}" destId="{98E2F5EA-9B3E-47F1-A7F1-8AD6F765DE93}" srcOrd="0" destOrd="0" presId="urn:microsoft.com/office/officeart/2005/8/layout/process5"/>
    <dgm:cxn modelId="{C9F5A328-3FAD-4293-A876-E1669FFF2A04}" type="presOf" srcId="{86799C25-D4F5-42B5-A50D-953FB437E46A}" destId="{E4972549-B62E-4F80-A2B4-32F9C951C067}" srcOrd="1" destOrd="0" presId="urn:microsoft.com/office/officeart/2005/8/layout/process5"/>
    <dgm:cxn modelId="{C35FF82B-1D2B-4C61-A84D-56681EA1003A}" type="presOf" srcId="{67B7E2CF-E9BA-4659-91EC-242301377402}" destId="{B0BABAA4-AFB9-4556-BC55-BD5A3B6B8D5D}" srcOrd="0" destOrd="0" presId="urn:microsoft.com/office/officeart/2005/8/layout/process5"/>
    <dgm:cxn modelId="{3165FC3C-08B5-44C1-8448-2249D06823C4}" srcId="{D70F5B52-1C52-4FFE-821A-5EEA4080662F}" destId="{894EDC64-B94D-481A-A26A-3DF070D757D1}" srcOrd="2" destOrd="0" parTransId="{93F7EC1C-47C5-44DE-BAF7-B143A8E59866}" sibTransId="{86799C25-D4F5-42B5-A50D-953FB437E46A}"/>
    <dgm:cxn modelId="{FB0CD644-9F67-488E-B984-23896DD465EC}" type="presOf" srcId="{68D5687C-4902-4116-B377-5AF0F3C81C3E}" destId="{DCF8208D-2305-4E05-8400-F01BD38EB5BE}" srcOrd="1" destOrd="0" presId="urn:microsoft.com/office/officeart/2005/8/layout/process5"/>
    <dgm:cxn modelId="{1E3E1965-9E1C-4E41-9ABB-959016DF967D}" type="presOf" srcId="{1B6902F7-42CB-470F-85C9-3909ABA8DFF5}" destId="{E1C4722A-0B26-418F-AE11-26E5208F43CD}" srcOrd="0" destOrd="0" presId="urn:microsoft.com/office/officeart/2005/8/layout/process5"/>
    <dgm:cxn modelId="{33126877-4FD8-48BC-B7D1-8EBF29B9F99D}" type="presOf" srcId="{68D5687C-4902-4116-B377-5AF0F3C81C3E}" destId="{FBD071A6-84B1-4878-AD30-B90194E5A840}" srcOrd="0" destOrd="0" presId="urn:microsoft.com/office/officeart/2005/8/layout/process5"/>
    <dgm:cxn modelId="{DABBD193-8D07-4F10-AC96-C66495ED3036}" srcId="{D70F5B52-1C52-4FFE-821A-5EEA4080662F}" destId="{C94C6B64-4718-447C-B3CE-6594F3F60E5C}" srcOrd="1" destOrd="0" parTransId="{130C81EF-CE55-42CB-9BFD-69BEEA5598C2}" sibTransId="{B35CAA28-F054-4383-A9FE-C78604AA7119}"/>
    <dgm:cxn modelId="{6043A5A3-9D76-4ACB-AAF3-5F604F3C02B2}" type="presOf" srcId="{1B6902F7-42CB-470F-85C9-3909ABA8DFF5}" destId="{068C7800-F30E-4138-AB12-2F58AF636A87}" srcOrd="1" destOrd="0" presId="urn:microsoft.com/office/officeart/2005/8/layout/process5"/>
    <dgm:cxn modelId="{917627AC-119C-4EB3-868F-BEE4571D9143}" type="presOf" srcId="{AE254953-A90A-4817-B2C9-86CEB097E00D}" destId="{3E7A082B-2321-4C81-884B-34A0362222B1}" srcOrd="0" destOrd="0" presId="urn:microsoft.com/office/officeart/2005/8/layout/process5"/>
    <dgm:cxn modelId="{B27607BA-6ECD-489A-8FBE-B4414054FCD8}" type="presOf" srcId="{86799C25-D4F5-42B5-A50D-953FB437E46A}" destId="{8929BE00-B9E9-4F9C-B575-449FB7851B95}" srcOrd="0" destOrd="0" presId="urn:microsoft.com/office/officeart/2005/8/layout/process5"/>
    <dgm:cxn modelId="{93311DBC-AFBB-4915-9930-9BA9AA5CBDD3}" type="presOf" srcId="{E34617D5-1148-482B-B6D0-E198D2A7C0A3}" destId="{57D65770-1923-4A1D-9A47-0B50C3C74073}" srcOrd="0" destOrd="0" presId="urn:microsoft.com/office/officeart/2005/8/layout/process5"/>
    <dgm:cxn modelId="{063E2FCD-6E97-4AD8-96DF-58E28DD6549A}" type="presOf" srcId="{B35CAA28-F054-4383-A9FE-C78604AA7119}" destId="{F3D936FB-5195-4227-855F-C33560E2C57A}" srcOrd="1" destOrd="0" presId="urn:microsoft.com/office/officeart/2005/8/layout/process5"/>
    <dgm:cxn modelId="{5F8999D2-C788-411E-8B04-A6F5C4D86A12}" srcId="{D70F5B52-1C52-4FFE-821A-5EEA4080662F}" destId="{AE254953-A90A-4817-B2C9-86CEB097E00D}" srcOrd="3" destOrd="0" parTransId="{E801F6A4-0507-41C4-BDAB-DEBDEEC5B9D5}" sibTransId="{1B6902F7-42CB-470F-85C9-3909ABA8DFF5}"/>
    <dgm:cxn modelId="{DFA45CE9-8672-44A0-A67D-055B0EAA2D1E}" srcId="{D70F5B52-1C52-4FFE-821A-5EEA4080662F}" destId="{E34617D5-1148-482B-B6D0-E198D2A7C0A3}" srcOrd="0" destOrd="0" parTransId="{88F0C654-E9BB-48B0-8074-B6191C02E891}" sibTransId="{68D5687C-4902-4116-B377-5AF0F3C81C3E}"/>
    <dgm:cxn modelId="{CC9387FA-43A3-456C-AFB0-AD2840DCC6CA}" type="presOf" srcId="{B35CAA28-F054-4383-A9FE-C78604AA7119}" destId="{2FE29A2B-07C1-4B64-AE1D-51FC2265F0A3}" srcOrd="0" destOrd="0" presId="urn:microsoft.com/office/officeart/2005/8/layout/process5"/>
    <dgm:cxn modelId="{F3D8C0A1-1468-4CF6-B724-03AE65641D50}" type="presParOf" srcId="{79A7AA24-E6B4-42D9-91A6-F24B49E7F31A}" destId="{57D65770-1923-4A1D-9A47-0B50C3C74073}" srcOrd="0" destOrd="0" presId="urn:microsoft.com/office/officeart/2005/8/layout/process5"/>
    <dgm:cxn modelId="{BB5D9D86-497D-42BE-A7B6-2A268245A875}" type="presParOf" srcId="{79A7AA24-E6B4-42D9-91A6-F24B49E7F31A}" destId="{FBD071A6-84B1-4878-AD30-B90194E5A840}" srcOrd="1" destOrd="0" presId="urn:microsoft.com/office/officeart/2005/8/layout/process5"/>
    <dgm:cxn modelId="{1A55C7E1-CB5F-407F-85A9-EF3F3E98FEF3}" type="presParOf" srcId="{FBD071A6-84B1-4878-AD30-B90194E5A840}" destId="{DCF8208D-2305-4E05-8400-F01BD38EB5BE}" srcOrd="0" destOrd="0" presId="urn:microsoft.com/office/officeart/2005/8/layout/process5"/>
    <dgm:cxn modelId="{B5B8E634-1EDC-48D2-8B4F-B77AEB452C97}" type="presParOf" srcId="{79A7AA24-E6B4-42D9-91A6-F24B49E7F31A}" destId="{4C397B3D-94CC-4D0F-A98B-2E834E7A5686}" srcOrd="2" destOrd="0" presId="urn:microsoft.com/office/officeart/2005/8/layout/process5"/>
    <dgm:cxn modelId="{ACA15102-1BC9-4D64-A2BC-FA41CC7332B0}" type="presParOf" srcId="{79A7AA24-E6B4-42D9-91A6-F24B49E7F31A}" destId="{2FE29A2B-07C1-4B64-AE1D-51FC2265F0A3}" srcOrd="3" destOrd="0" presId="urn:microsoft.com/office/officeart/2005/8/layout/process5"/>
    <dgm:cxn modelId="{1BE6E02E-0177-4775-A878-374FA61D3856}" type="presParOf" srcId="{2FE29A2B-07C1-4B64-AE1D-51FC2265F0A3}" destId="{F3D936FB-5195-4227-855F-C33560E2C57A}" srcOrd="0" destOrd="0" presId="urn:microsoft.com/office/officeart/2005/8/layout/process5"/>
    <dgm:cxn modelId="{C1E6B67C-DFF9-4E94-9C1A-D5A7CEA6918D}" type="presParOf" srcId="{79A7AA24-E6B4-42D9-91A6-F24B49E7F31A}" destId="{98E2F5EA-9B3E-47F1-A7F1-8AD6F765DE93}" srcOrd="4" destOrd="0" presId="urn:microsoft.com/office/officeart/2005/8/layout/process5"/>
    <dgm:cxn modelId="{B6CAC4D1-8699-4E06-9B71-60E38EBECC3D}" type="presParOf" srcId="{79A7AA24-E6B4-42D9-91A6-F24B49E7F31A}" destId="{8929BE00-B9E9-4F9C-B575-449FB7851B95}" srcOrd="5" destOrd="0" presId="urn:microsoft.com/office/officeart/2005/8/layout/process5"/>
    <dgm:cxn modelId="{13F9907B-BB83-424B-BF91-DACB9B2BFB0B}" type="presParOf" srcId="{8929BE00-B9E9-4F9C-B575-449FB7851B95}" destId="{E4972549-B62E-4F80-A2B4-32F9C951C067}" srcOrd="0" destOrd="0" presId="urn:microsoft.com/office/officeart/2005/8/layout/process5"/>
    <dgm:cxn modelId="{C69D42D2-6336-475B-88C4-339BB6AD7A6E}" type="presParOf" srcId="{79A7AA24-E6B4-42D9-91A6-F24B49E7F31A}" destId="{3E7A082B-2321-4C81-884B-34A0362222B1}" srcOrd="6" destOrd="0" presId="urn:microsoft.com/office/officeart/2005/8/layout/process5"/>
    <dgm:cxn modelId="{B5F71F9B-8C3F-4E65-BC7D-13B145D823AA}" type="presParOf" srcId="{79A7AA24-E6B4-42D9-91A6-F24B49E7F31A}" destId="{E1C4722A-0B26-418F-AE11-26E5208F43CD}" srcOrd="7" destOrd="0" presId="urn:microsoft.com/office/officeart/2005/8/layout/process5"/>
    <dgm:cxn modelId="{CC8AB934-E9EA-4381-BF55-9926B88C74B9}" type="presParOf" srcId="{E1C4722A-0B26-418F-AE11-26E5208F43CD}" destId="{068C7800-F30E-4138-AB12-2F58AF636A87}" srcOrd="0" destOrd="0" presId="urn:microsoft.com/office/officeart/2005/8/layout/process5"/>
    <dgm:cxn modelId="{FBAE4C09-2AB7-4878-8D0F-D03D5A7F749D}" type="presParOf" srcId="{79A7AA24-E6B4-42D9-91A6-F24B49E7F31A}" destId="{B0BABAA4-AFB9-4556-BC55-BD5A3B6B8D5D}"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DA7804-21BE-48E5-A4A6-07FA47F9162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2B8CEC2-8EEC-4036-A813-64A330541A8B}">
      <dgm:prSet/>
      <dgm:spPr/>
      <dgm:t>
        <a:bodyPr/>
        <a:lstStyle/>
        <a:p>
          <a:r>
            <a:rPr lang="en-US"/>
            <a:t>Real-Time Data Integration: Connect to live feeds from Zillow or economic data sources.</a:t>
          </a:r>
        </a:p>
      </dgm:t>
    </dgm:pt>
    <dgm:pt modelId="{29665E05-DE05-4DEC-97B9-B9B4BCB75FA9}" type="parTrans" cxnId="{8E690B2F-15BC-4B44-9E86-F1506BEB9DEF}">
      <dgm:prSet/>
      <dgm:spPr/>
      <dgm:t>
        <a:bodyPr/>
        <a:lstStyle/>
        <a:p>
          <a:endParaRPr lang="en-US"/>
        </a:p>
      </dgm:t>
    </dgm:pt>
    <dgm:pt modelId="{5EE8E683-33A5-44C0-9EA4-2D02EA4BAF1F}" type="sibTrans" cxnId="{8E690B2F-15BC-4B44-9E86-F1506BEB9DEF}">
      <dgm:prSet/>
      <dgm:spPr/>
      <dgm:t>
        <a:bodyPr/>
        <a:lstStyle/>
        <a:p>
          <a:endParaRPr lang="en-US"/>
        </a:p>
      </dgm:t>
    </dgm:pt>
    <dgm:pt modelId="{27665E68-272F-4841-94E6-C9AA6BA0DBE8}">
      <dgm:prSet/>
      <dgm:spPr/>
      <dgm:t>
        <a:bodyPr/>
        <a:lstStyle/>
        <a:p>
          <a:r>
            <a:rPr lang="en-US"/>
            <a:t>Geospatial Analysis: Add map-based visualizations using GIS tools for deeper insights.</a:t>
          </a:r>
        </a:p>
      </dgm:t>
    </dgm:pt>
    <dgm:pt modelId="{8C04B223-8761-49B8-9C15-53BD4FBC2D25}" type="parTrans" cxnId="{7128FD24-FD7A-459D-8C60-0054F8812684}">
      <dgm:prSet/>
      <dgm:spPr/>
      <dgm:t>
        <a:bodyPr/>
        <a:lstStyle/>
        <a:p>
          <a:endParaRPr lang="en-US"/>
        </a:p>
      </dgm:t>
    </dgm:pt>
    <dgm:pt modelId="{32E2F89C-2B54-47C1-B079-EFC11D6C05DA}" type="sibTrans" cxnId="{7128FD24-FD7A-459D-8C60-0054F8812684}">
      <dgm:prSet/>
      <dgm:spPr/>
      <dgm:t>
        <a:bodyPr/>
        <a:lstStyle/>
        <a:p>
          <a:endParaRPr lang="en-US"/>
        </a:p>
      </dgm:t>
    </dgm:pt>
    <dgm:pt modelId="{FB7C582C-43A5-417E-8457-A01A72D45C06}">
      <dgm:prSet/>
      <dgm:spPr/>
      <dgm:t>
        <a:bodyPr/>
        <a:lstStyle/>
        <a:p>
          <a:r>
            <a:rPr lang="en-US"/>
            <a:t>Model Deployment: Package the best model into a dashboard or API for real-time predictions.</a:t>
          </a:r>
        </a:p>
      </dgm:t>
    </dgm:pt>
    <dgm:pt modelId="{F5C1CB40-34BF-4C03-BEDA-3B615109576D}" type="parTrans" cxnId="{E4E4A806-F982-46FB-B3D8-0C15A6E8DF86}">
      <dgm:prSet/>
      <dgm:spPr/>
      <dgm:t>
        <a:bodyPr/>
        <a:lstStyle/>
        <a:p>
          <a:endParaRPr lang="en-US"/>
        </a:p>
      </dgm:t>
    </dgm:pt>
    <dgm:pt modelId="{C9504702-D896-482A-BA15-42C6DF61DAC8}" type="sibTrans" cxnId="{E4E4A806-F982-46FB-B3D8-0C15A6E8DF86}">
      <dgm:prSet/>
      <dgm:spPr/>
      <dgm:t>
        <a:bodyPr/>
        <a:lstStyle/>
        <a:p>
          <a:endParaRPr lang="en-US"/>
        </a:p>
      </dgm:t>
    </dgm:pt>
    <dgm:pt modelId="{E33BCC8B-35F5-45A4-AEC6-E63DE948B779}">
      <dgm:prSet/>
      <dgm:spPr/>
      <dgm:t>
        <a:bodyPr/>
        <a:lstStyle/>
        <a:p>
          <a:r>
            <a:rPr lang="en-US"/>
            <a:t>Macro Factors: Include interest rates, mortgage rates, and inflation data for richer forecasting.</a:t>
          </a:r>
        </a:p>
      </dgm:t>
    </dgm:pt>
    <dgm:pt modelId="{0EEDD7B6-85B2-47AB-9A1A-BD34A3DB0E09}" type="parTrans" cxnId="{5AE58507-DAB8-48C9-A8F1-96782B32085C}">
      <dgm:prSet/>
      <dgm:spPr/>
      <dgm:t>
        <a:bodyPr/>
        <a:lstStyle/>
        <a:p>
          <a:endParaRPr lang="en-US"/>
        </a:p>
      </dgm:t>
    </dgm:pt>
    <dgm:pt modelId="{DB0C6259-5E78-4D1A-8F31-154F561828B5}" type="sibTrans" cxnId="{5AE58507-DAB8-48C9-A8F1-96782B32085C}">
      <dgm:prSet/>
      <dgm:spPr/>
      <dgm:t>
        <a:bodyPr/>
        <a:lstStyle/>
        <a:p>
          <a:endParaRPr lang="en-US"/>
        </a:p>
      </dgm:t>
    </dgm:pt>
    <dgm:pt modelId="{6A60E89E-9D31-42A0-8084-DEFFD2A5320E}">
      <dgm:prSet/>
      <dgm:spPr/>
      <dgm:t>
        <a:bodyPr/>
        <a:lstStyle/>
        <a:p>
          <a:r>
            <a:rPr lang="en-US"/>
            <a:t>Multi-model Ensemble: Combine LSTM, XGBoost, and LightGBM for hybrid predictions.</a:t>
          </a:r>
        </a:p>
      </dgm:t>
    </dgm:pt>
    <dgm:pt modelId="{1EC39720-5A26-430F-AAD4-C0B2531A8FDB}" type="parTrans" cxnId="{C8E84281-E9DA-47ED-AEA6-8CC44C14843F}">
      <dgm:prSet/>
      <dgm:spPr/>
      <dgm:t>
        <a:bodyPr/>
        <a:lstStyle/>
        <a:p>
          <a:endParaRPr lang="en-US"/>
        </a:p>
      </dgm:t>
    </dgm:pt>
    <dgm:pt modelId="{1B438936-EAA5-4091-8497-B106C4174520}" type="sibTrans" cxnId="{C8E84281-E9DA-47ED-AEA6-8CC44C14843F}">
      <dgm:prSet/>
      <dgm:spPr/>
      <dgm:t>
        <a:bodyPr/>
        <a:lstStyle/>
        <a:p>
          <a:endParaRPr lang="en-US"/>
        </a:p>
      </dgm:t>
    </dgm:pt>
    <dgm:pt modelId="{4B36E096-A940-4B29-86C2-AF5EDC1C092C}" type="pres">
      <dgm:prSet presAssocID="{8ADA7804-21BE-48E5-A4A6-07FA47F9162D}" presName="outerComposite" presStyleCnt="0">
        <dgm:presLayoutVars>
          <dgm:chMax val="5"/>
          <dgm:dir/>
          <dgm:resizeHandles val="exact"/>
        </dgm:presLayoutVars>
      </dgm:prSet>
      <dgm:spPr/>
    </dgm:pt>
    <dgm:pt modelId="{90D278E3-B0FC-4494-B23E-8BB738FE5C5E}" type="pres">
      <dgm:prSet presAssocID="{8ADA7804-21BE-48E5-A4A6-07FA47F9162D}" presName="dummyMaxCanvas" presStyleCnt="0">
        <dgm:presLayoutVars/>
      </dgm:prSet>
      <dgm:spPr/>
    </dgm:pt>
    <dgm:pt modelId="{78D0EF81-C0D4-47A8-86C9-8B63DEDA9D23}" type="pres">
      <dgm:prSet presAssocID="{8ADA7804-21BE-48E5-A4A6-07FA47F9162D}" presName="FiveNodes_1" presStyleLbl="node1" presStyleIdx="0" presStyleCnt="5">
        <dgm:presLayoutVars>
          <dgm:bulletEnabled val="1"/>
        </dgm:presLayoutVars>
      </dgm:prSet>
      <dgm:spPr/>
    </dgm:pt>
    <dgm:pt modelId="{85264E62-11B4-48D0-81AC-6B2D78254D48}" type="pres">
      <dgm:prSet presAssocID="{8ADA7804-21BE-48E5-A4A6-07FA47F9162D}" presName="FiveNodes_2" presStyleLbl="node1" presStyleIdx="1" presStyleCnt="5">
        <dgm:presLayoutVars>
          <dgm:bulletEnabled val="1"/>
        </dgm:presLayoutVars>
      </dgm:prSet>
      <dgm:spPr/>
    </dgm:pt>
    <dgm:pt modelId="{CA47ADF3-92FE-43B2-B20C-58C8B793FAED}" type="pres">
      <dgm:prSet presAssocID="{8ADA7804-21BE-48E5-A4A6-07FA47F9162D}" presName="FiveNodes_3" presStyleLbl="node1" presStyleIdx="2" presStyleCnt="5">
        <dgm:presLayoutVars>
          <dgm:bulletEnabled val="1"/>
        </dgm:presLayoutVars>
      </dgm:prSet>
      <dgm:spPr/>
    </dgm:pt>
    <dgm:pt modelId="{DA6D0E8F-2E9E-4FFC-B20B-E4A9AC80FCCF}" type="pres">
      <dgm:prSet presAssocID="{8ADA7804-21BE-48E5-A4A6-07FA47F9162D}" presName="FiveNodes_4" presStyleLbl="node1" presStyleIdx="3" presStyleCnt="5">
        <dgm:presLayoutVars>
          <dgm:bulletEnabled val="1"/>
        </dgm:presLayoutVars>
      </dgm:prSet>
      <dgm:spPr/>
    </dgm:pt>
    <dgm:pt modelId="{7F35E684-784B-4D39-837B-74863C7E3BF8}" type="pres">
      <dgm:prSet presAssocID="{8ADA7804-21BE-48E5-A4A6-07FA47F9162D}" presName="FiveNodes_5" presStyleLbl="node1" presStyleIdx="4" presStyleCnt="5">
        <dgm:presLayoutVars>
          <dgm:bulletEnabled val="1"/>
        </dgm:presLayoutVars>
      </dgm:prSet>
      <dgm:spPr/>
    </dgm:pt>
    <dgm:pt modelId="{2267543E-E68A-4796-8180-BD6BDF76F1CB}" type="pres">
      <dgm:prSet presAssocID="{8ADA7804-21BE-48E5-A4A6-07FA47F9162D}" presName="FiveConn_1-2" presStyleLbl="fgAccFollowNode1" presStyleIdx="0" presStyleCnt="4">
        <dgm:presLayoutVars>
          <dgm:bulletEnabled val="1"/>
        </dgm:presLayoutVars>
      </dgm:prSet>
      <dgm:spPr/>
    </dgm:pt>
    <dgm:pt modelId="{FDA41AAD-B8A1-46A5-A3B0-872127A3FEC9}" type="pres">
      <dgm:prSet presAssocID="{8ADA7804-21BE-48E5-A4A6-07FA47F9162D}" presName="FiveConn_2-3" presStyleLbl="fgAccFollowNode1" presStyleIdx="1" presStyleCnt="4">
        <dgm:presLayoutVars>
          <dgm:bulletEnabled val="1"/>
        </dgm:presLayoutVars>
      </dgm:prSet>
      <dgm:spPr/>
    </dgm:pt>
    <dgm:pt modelId="{5B66C06D-70B4-4127-ABD3-0E17E3911279}" type="pres">
      <dgm:prSet presAssocID="{8ADA7804-21BE-48E5-A4A6-07FA47F9162D}" presName="FiveConn_3-4" presStyleLbl="fgAccFollowNode1" presStyleIdx="2" presStyleCnt="4">
        <dgm:presLayoutVars>
          <dgm:bulletEnabled val="1"/>
        </dgm:presLayoutVars>
      </dgm:prSet>
      <dgm:spPr/>
    </dgm:pt>
    <dgm:pt modelId="{5168DDB2-3E32-4D00-9F30-4F99A51B50DE}" type="pres">
      <dgm:prSet presAssocID="{8ADA7804-21BE-48E5-A4A6-07FA47F9162D}" presName="FiveConn_4-5" presStyleLbl="fgAccFollowNode1" presStyleIdx="3" presStyleCnt="4">
        <dgm:presLayoutVars>
          <dgm:bulletEnabled val="1"/>
        </dgm:presLayoutVars>
      </dgm:prSet>
      <dgm:spPr/>
    </dgm:pt>
    <dgm:pt modelId="{4C52289D-341F-4EA7-A6E3-A96DB76DF798}" type="pres">
      <dgm:prSet presAssocID="{8ADA7804-21BE-48E5-A4A6-07FA47F9162D}" presName="FiveNodes_1_text" presStyleLbl="node1" presStyleIdx="4" presStyleCnt="5">
        <dgm:presLayoutVars>
          <dgm:bulletEnabled val="1"/>
        </dgm:presLayoutVars>
      </dgm:prSet>
      <dgm:spPr/>
    </dgm:pt>
    <dgm:pt modelId="{6A9698FE-8BC5-4A28-995B-F572580DBE79}" type="pres">
      <dgm:prSet presAssocID="{8ADA7804-21BE-48E5-A4A6-07FA47F9162D}" presName="FiveNodes_2_text" presStyleLbl="node1" presStyleIdx="4" presStyleCnt="5">
        <dgm:presLayoutVars>
          <dgm:bulletEnabled val="1"/>
        </dgm:presLayoutVars>
      </dgm:prSet>
      <dgm:spPr/>
    </dgm:pt>
    <dgm:pt modelId="{1A5E517C-3F20-4AFA-8B27-C75E4D1FF05D}" type="pres">
      <dgm:prSet presAssocID="{8ADA7804-21BE-48E5-A4A6-07FA47F9162D}" presName="FiveNodes_3_text" presStyleLbl="node1" presStyleIdx="4" presStyleCnt="5">
        <dgm:presLayoutVars>
          <dgm:bulletEnabled val="1"/>
        </dgm:presLayoutVars>
      </dgm:prSet>
      <dgm:spPr/>
    </dgm:pt>
    <dgm:pt modelId="{5A17681D-FB60-414D-9288-763DA6753B3D}" type="pres">
      <dgm:prSet presAssocID="{8ADA7804-21BE-48E5-A4A6-07FA47F9162D}" presName="FiveNodes_4_text" presStyleLbl="node1" presStyleIdx="4" presStyleCnt="5">
        <dgm:presLayoutVars>
          <dgm:bulletEnabled val="1"/>
        </dgm:presLayoutVars>
      </dgm:prSet>
      <dgm:spPr/>
    </dgm:pt>
    <dgm:pt modelId="{90846543-3F3C-4F6B-9679-413E029CB1EB}" type="pres">
      <dgm:prSet presAssocID="{8ADA7804-21BE-48E5-A4A6-07FA47F9162D}" presName="FiveNodes_5_text" presStyleLbl="node1" presStyleIdx="4" presStyleCnt="5">
        <dgm:presLayoutVars>
          <dgm:bulletEnabled val="1"/>
        </dgm:presLayoutVars>
      </dgm:prSet>
      <dgm:spPr/>
    </dgm:pt>
  </dgm:ptLst>
  <dgm:cxnLst>
    <dgm:cxn modelId="{E4E4A806-F982-46FB-B3D8-0C15A6E8DF86}" srcId="{8ADA7804-21BE-48E5-A4A6-07FA47F9162D}" destId="{FB7C582C-43A5-417E-8457-A01A72D45C06}" srcOrd="2" destOrd="0" parTransId="{F5C1CB40-34BF-4C03-BEDA-3B615109576D}" sibTransId="{C9504702-D896-482A-BA15-42C6DF61DAC8}"/>
    <dgm:cxn modelId="{5AE58507-DAB8-48C9-A8F1-96782B32085C}" srcId="{8ADA7804-21BE-48E5-A4A6-07FA47F9162D}" destId="{E33BCC8B-35F5-45A4-AEC6-E63DE948B779}" srcOrd="3" destOrd="0" parTransId="{0EEDD7B6-85B2-47AB-9A1A-BD34A3DB0E09}" sibTransId="{DB0C6259-5E78-4D1A-8F31-154F561828B5}"/>
    <dgm:cxn modelId="{7128FD24-FD7A-459D-8C60-0054F8812684}" srcId="{8ADA7804-21BE-48E5-A4A6-07FA47F9162D}" destId="{27665E68-272F-4841-94E6-C9AA6BA0DBE8}" srcOrd="1" destOrd="0" parTransId="{8C04B223-8761-49B8-9C15-53BD4FBC2D25}" sibTransId="{32E2F89C-2B54-47C1-B079-EFC11D6C05DA}"/>
    <dgm:cxn modelId="{8E690B2F-15BC-4B44-9E86-F1506BEB9DEF}" srcId="{8ADA7804-21BE-48E5-A4A6-07FA47F9162D}" destId="{82B8CEC2-8EEC-4036-A813-64A330541A8B}" srcOrd="0" destOrd="0" parTransId="{29665E05-DE05-4DEC-97B9-B9B4BCB75FA9}" sibTransId="{5EE8E683-33A5-44C0-9EA4-2D02EA4BAF1F}"/>
    <dgm:cxn modelId="{C089B732-46CF-4391-9CF7-7892D98980C5}" type="presOf" srcId="{82B8CEC2-8EEC-4036-A813-64A330541A8B}" destId="{4C52289D-341F-4EA7-A6E3-A96DB76DF798}" srcOrd="1" destOrd="0" presId="urn:microsoft.com/office/officeart/2005/8/layout/vProcess5"/>
    <dgm:cxn modelId="{45670939-C553-4E98-BA8B-4EBEAF30CF73}" type="presOf" srcId="{27665E68-272F-4841-94E6-C9AA6BA0DBE8}" destId="{6A9698FE-8BC5-4A28-995B-F572580DBE79}" srcOrd="1" destOrd="0" presId="urn:microsoft.com/office/officeart/2005/8/layout/vProcess5"/>
    <dgm:cxn modelId="{B8872848-5F66-40B9-AA5E-8E9F58452B8C}" type="presOf" srcId="{6A60E89E-9D31-42A0-8084-DEFFD2A5320E}" destId="{90846543-3F3C-4F6B-9679-413E029CB1EB}" srcOrd="1" destOrd="0" presId="urn:microsoft.com/office/officeart/2005/8/layout/vProcess5"/>
    <dgm:cxn modelId="{A9FF616B-7712-40FE-BB2F-51D4CC7067E9}" type="presOf" srcId="{E33BCC8B-35F5-45A4-AEC6-E63DE948B779}" destId="{DA6D0E8F-2E9E-4FFC-B20B-E4A9AC80FCCF}" srcOrd="0" destOrd="0" presId="urn:microsoft.com/office/officeart/2005/8/layout/vProcess5"/>
    <dgm:cxn modelId="{6F1ABC50-891B-4C7A-A840-585C8FA0B592}" type="presOf" srcId="{82B8CEC2-8EEC-4036-A813-64A330541A8B}" destId="{78D0EF81-C0D4-47A8-86C9-8B63DEDA9D23}" srcOrd="0" destOrd="0" presId="urn:microsoft.com/office/officeart/2005/8/layout/vProcess5"/>
    <dgm:cxn modelId="{56636A51-CF93-49DA-9DBF-85463928DC66}" type="presOf" srcId="{E33BCC8B-35F5-45A4-AEC6-E63DE948B779}" destId="{5A17681D-FB60-414D-9288-763DA6753B3D}" srcOrd="1" destOrd="0" presId="urn:microsoft.com/office/officeart/2005/8/layout/vProcess5"/>
    <dgm:cxn modelId="{C5A97572-78FB-48EB-A04A-40E9FD594F7E}" type="presOf" srcId="{6A60E89E-9D31-42A0-8084-DEFFD2A5320E}" destId="{7F35E684-784B-4D39-837B-74863C7E3BF8}" srcOrd="0" destOrd="0" presId="urn:microsoft.com/office/officeart/2005/8/layout/vProcess5"/>
    <dgm:cxn modelId="{D7A54775-8031-4FA8-BD77-222BCCCFEF20}" type="presOf" srcId="{FB7C582C-43A5-417E-8457-A01A72D45C06}" destId="{CA47ADF3-92FE-43B2-B20C-58C8B793FAED}" srcOrd="0" destOrd="0" presId="urn:microsoft.com/office/officeart/2005/8/layout/vProcess5"/>
    <dgm:cxn modelId="{C8E84281-E9DA-47ED-AEA6-8CC44C14843F}" srcId="{8ADA7804-21BE-48E5-A4A6-07FA47F9162D}" destId="{6A60E89E-9D31-42A0-8084-DEFFD2A5320E}" srcOrd="4" destOrd="0" parTransId="{1EC39720-5A26-430F-AAD4-C0B2531A8FDB}" sibTransId="{1B438936-EAA5-4091-8497-B106C4174520}"/>
    <dgm:cxn modelId="{E3225A81-0693-4E50-A189-834F5A2234A3}" type="presOf" srcId="{32E2F89C-2B54-47C1-B079-EFC11D6C05DA}" destId="{FDA41AAD-B8A1-46A5-A3B0-872127A3FEC9}" srcOrd="0" destOrd="0" presId="urn:microsoft.com/office/officeart/2005/8/layout/vProcess5"/>
    <dgm:cxn modelId="{E891A382-33D5-49A9-8372-548877720DE6}" type="presOf" srcId="{5EE8E683-33A5-44C0-9EA4-2D02EA4BAF1F}" destId="{2267543E-E68A-4796-8180-BD6BDF76F1CB}" srcOrd="0" destOrd="0" presId="urn:microsoft.com/office/officeart/2005/8/layout/vProcess5"/>
    <dgm:cxn modelId="{F677ECB0-CCCD-4720-8EF5-162345B208DC}" type="presOf" srcId="{27665E68-272F-4841-94E6-C9AA6BA0DBE8}" destId="{85264E62-11B4-48D0-81AC-6B2D78254D48}" srcOrd="0" destOrd="0" presId="urn:microsoft.com/office/officeart/2005/8/layout/vProcess5"/>
    <dgm:cxn modelId="{BE673AC1-1C0F-48A1-ACDE-F301BF491F7B}" type="presOf" srcId="{DB0C6259-5E78-4D1A-8F31-154F561828B5}" destId="{5168DDB2-3E32-4D00-9F30-4F99A51B50DE}" srcOrd="0" destOrd="0" presId="urn:microsoft.com/office/officeart/2005/8/layout/vProcess5"/>
    <dgm:cxn modelId="{1B5A74C9-B6BD-4D26-A348-FB946998485F}" type="presOf" srcId="{C9504702-D896-482A-BA15-42C6DF61DAC8}" destId="{5B66C06D-70B4-4127-ABD3-0E17E3911279}" srcOrd="0" destOrd="0" presId="urn:microsoft.com/office/officeart/2005/8/layout/vProcess5"/>
    <dgm:cxn modelId="{DBFFBAE8-A4CA-43D5-90FB-DAB73B2072B7}" type="presOf" srcId="{8ADA7804-21BE-48E5-A4A6-07FA47F9162D}" destId="{4B36E096-A940-4B29-86C2-AF5EDC1C092C}" srcOrd="0" destOrd="0" presId="urn:microsoft.com/office/officeart/2005/8/layout/vProcess5"/>
    <dgm:cxn modelId="{4B6FBEF3-99AE-4722-904E-86A12AA75AB7}" type="presOf" srcId="{FB7C582C-43A5-417E-8457-A01A72D45C06}" destId="{1A5E517C-3F20-4AFA-8B27-C75E4D1FF05D}" srcOrd="1" destOrd="0" presId="urn:microsoft.com/office/officeart/2005/8/layout/vProcess5"/>
    <dgm:cxn modelId="{73848BC3-228E-4971-B478-1A27DE7FABF4}" type="presParOf" srcId="{4B36E096-A940-4B29-86C2-AF5EDC1C092C}" destId="{90D278E3-B0FC-4494-B23E-8BB738FE5C5E}" srcOrd="0" destOrd="0" presId="urn:microsoft.com/office/officeart/2005/8/layout/vProcess5"/>
    <dgm:cxn modelId="{654F9681-7449-43A0-B864-661841BDD917}" type="presParOf" srcId="{4B36E096-A940-4B29-86C2-AF5EDC1C092C}" destId="{78D0EF81-C0D4-47A8-86C9-8B63DEDA9D23}" srcOrd="1" destOrd="0" presId="urn:microsoft.com/office/officeart/2005/8/layout/vProcess5"/>
    <dgm:cxn modelId="{4EA4A1F5-7149-47C4-8FE1-E681670D4B74}" type="presParOf" srcId="{4B36E096-A940-4B29-86C2-AF5EDC1C092C}" destId="{85264E62-11B4-48D0-81AC-6B2D78254D48}" srcOrd="2" destOrd="0" presId="urn:microsoft.com/office/officeart/2005/8/layout/vProcess5"/>
    <dgm:cxn modelId="{C2BD83C5-F938-4D7A-BC1D-BC5B99799D66}" type="presParOf" srcId="{4B36E096-A940-4B29-86C2-AF5EDC1C092C}" destId="{CA47ADF3-92FE-43B2-B20C-58C8B793FAED}" srcOrd="3" destOrd="0" presId="urn:microsoft.com/office/officeart/2005/8/layout/vProcess5"/>
    <dgm:cxn modelId="{0929B184-5122-4BBE-94DA-B5983AFD3971}" type="presParOf" srcId="{4B36E096-A940-4B29-86C2-AF5EDC1C092C}" destId="{DA6D0E8F-2E9E-4FFC-B20B-E4A9AC80FCCF}" srcOrd="4" destOrd="0" presId="urn:microsoft.com/office/officeart/2005/8/layout/vProcess5"/>
    <dgm:cxn modelId="{45BB24C3-396F-4166-86CA-3CF049607E80}" type="presParOf" srcId="{4B36E096-A940-4B29-86C2-AF5EDC1C092C}" destId="{7F35E684-784B-4D39-837B-74863C7E3BF8}" srcOrd="5" destOrd="0" presId="urn:microsoft.com/office/officeart/2005/8/layout/vProcess5"/>
    <dgm:cxn modelId="{48FB173B-8CCC-4C08-810F-A4FFD08CD2CE}" type="presParOf" srcId="{4B36E096-A940-4B29-86C2-AF5EDC1C092C}" destId="{2267543E-E68A-4796-8180-BD6BDF76F1CB}" srcOrd="6" destOrd="0" presId="urn:microsoft.com/office/officeart/2005/8/layout/vProcess5"/>
    <dgm:cxn modelId="{6DFA870E-AA66-4940-8F98-F8C5AEEDD4CA}" type="presParOf" srcId="{4B36E096-A940-4B29-86C2-AF5EDC1C092C}" destId="{FDA41AAD-B8A1-46A5-A3B0-872127A3FEC9}" srcOrd="7" destOrd="0" presId="urn:microsoft.com/office/officeart/2005/8/layout/vProcess5"/>
    <dgm:cxn modelId="{D4F4C2FA-64EF-4E2F-B94B-81055F82E969}" type="presParOf" srcId="{4B36E096-A940-4B29-86C2-AF5EDC1C092C}" destId="{5B66C06D-70B4-4127-ABD3-0E17E3911279}" srcOrd="8" destOrd="0" presId="urn:microsoft.com/office/officeart/2005/8/layout/vProcess5"/>
    <dgm:cxn modelId="{C3CE81A6-49A3-4E51-8849-85D5A8288705}" type="presParOf" srcId="{4B36E096-A940-4B29-86C2-AF5EDC1C092C}" destId="{5168DDB2-3E32-4D00-9F30-4F99A51B50DE}" srcOrd="9" destOrd="0" presId="urn:microsoft.com/office/officeart/2005/8/layout/vProcess5"/>
    <dgm:cxn modelId="{C3BEE9ED-26A6-4A51-8FF1-93E1A3382946}" type="presParOf" srcId="{4B36E096-A940-4B29-86C2-AF5EDC1C092C}" destId="{4C52289D-341F-4EA7-A6E3-A96DB76DF798}" srcOrd="10" destOrd="0" presId="urn:microsoft.com/office/officeart/2005/8/layout/vProcess5"/>
    <dgm:cxn modelId="{9AD31611-3056-4D0F-A314-16FFA55461F2}" type="presParOf" srcId="{4B36E096-A940-4B29-86C2-AF5EDC1C092C}" destId="{6A9698FE-8BC5-4A28-995B-F572580DBE79}" srcOrd="11" destOrd="0" presId="urn:microsoft.com/office/officeart/2005/8/layout/vProcess5"/>
    <dgm:cxn modelId="{EFE6BB99-A3D5-4EC2-8AD6-70C84E543E09}" type="presParOf" srcId="{4B36E096-A940-4B29-86C2-AF5EDC1C092C}" destId="{1A5E517C-3F20-4AFA-8B27-C75E4D1FF05D}" srcOrd="12" destOrd="0" presId="urn:microsoft.com/office/officeart/2005/8/layout/vProcess5"/>
    <dgm:cxn modelId="{FAAC2D80-5431-46CF-B179-02B1FA967615}" type="presParOf" srcId="{4B36E096-A940-4B29-86C2-AF5EDC1C092C}" destId="{5A17681D-FB60-414D-9288-763DA6753B3D}" srcOrd="13" destOrd="0" presId="urn:microsoft.com/office/officeart/2005/8/layout/vProcess5"/>
    <dgm:cxn modelId="{26077D1B-801B-49AC-A439-8E61C3BCA30A}" type="presParOf" srcId="{4B36E096-A940-4B29-86C2-AF5EDC1C092C}" destId="{90846543-3F3C-4F6B-9679-413E029CB1E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866281-F2D0-4D33-B0D3-5F06A020192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286F43D-C154-467B-8908-61F6EC42A6B0}">
      <dgm:prSet/>
      <dgm:spPr/>
      <dgm:t>
        <a:bodyPr/>
        <a:lstStyle/>
        <a:p>
          <a:r>
            <a:rPr lang="en-US" b="0" i="0"/>
            <a:t>Housing Data - Zillow Research</a:t>
          </a:r>
          <a:endParaRPr lang="en-US"/>
        </a:p>
      </dgm:t>
    </dgm:pt>
    <dgm:pt modelId="{38FBFF84-0BC1-4BE6-A75A-694299234F8A}" type="parTrans" cxnId="{3B1E3516-3359-46A2-8CD2-8A5CB17E1BD1}">
      <dgm:prSet/>
      <dgm:spPr/>
      <dgm:t>
        <a:bodyPr/>
        <a:lstStyle/>
        <a:p>
          <a:endParaRPr lang="en-US"/>
        </a:p>
      </dgm:t>
    </dgm:pt>
    <dgm:pt modelId="{05BB8F7A-326B-45C3-9BE9-771362D8EB84}" type="sibTrans" cxnId="{3B1E3516-3359-46A2-8CD2-8A5CB17E1BD1}">
      <dgm:prSet/>
      <dgm:spPr/>
      <dgm:t>
        <a:bodyPr/>
        <a:lstStyle/>
        <a:p>
          <a:endParaRPr lang="en-US"/>
        </a:p>
      </dgm:t>
    </dgm:pt>
    <dgm:pt modelId="{A6C60B9E-679D-43C5-AA97-0645797E21FD}">
      <dgm:prSet/>
      <dgm:spPr/>
      <dgm:t>
        <a:bodyPr/>
        <a:lstStyle/>
        <a:p>
          <a:r>
            <a:rPr lang="en-US" b="0" i="0"/>
            <a:t>Zillow Home Value Index (ZHVI)</a:t>
          </a:r>
          <a:endParaRPr lang="en-US"/>
        </a:p>
      </dgm:t>
    </dgm:pt>
    <dgm:pt modelId="{AF7FE797-DA8F-40EF-8D95-B353D2071FD1}" type="parTrans" cxnId="{36434543-9DC9-46B9-A195-C4B58DF37D13}">
      <dgm:prSet/>
      <dgm:spPr/>
      <dgm:t>
        <a:bodyPr/>
        <a:lstStyle/>
        <a:p>
          <a:endParaRPr lang="en-US"/>
        </a:p>
      </dgm:t>
    </dgm:pt>
    <dgm:pt modelId="{CF6AFC39-D217-4FD6-9E95-C2FFC31F7A2F}" type="sibTrans" cxnId="{36434543-9DC9-46B9-A195-C4B58DF37D13}">
      <dgm:prSet/>
      <dgm:spPr/>
      <dgm:t>
        <a:bodyPr/>
        <a:lstStyle/>
        <a:p>
          <a:endParaRPr lang="en-US"/>
        </a:p>
      </dgm:t>
    </dgm:pt>
    <dgm:pt modelId="{F0E157B0-A68E-495D-906C-E89F2E8B4E6A}">
      <dgm:prSet/>
      <dgm:spPr/>
      <dgm:t>
        <a:bodyPr/>
        <a:lstStyle/>
        <a:p>
          <a:r>
            <a:rPr lang="en-US" b="0" i="0"/>
            <a:t>Zillow Home Value Forecast (ZHVF)</a:t>
          </a:r>
          <a:endParaRPr lang="en-US"/>
        </a:p>
      </dgm:t>
    </dgm:pt>
    <dgm:pt modelId="{4849224C-CB13-45A0-B7FB-FA94332B1843}" type="parTrans" cxnId="{3EF31D43-30F0-44AE-A556-B87CD97F553B}">
      <dgm:prSet/>
      <dgm:spPr/>
      <dgm:t>
        <a:bodyPr/>
        <a:lstStyle/>
        <a:p>
          <a:endParaRPr lang="en-US"/>
        </a:p>
      </dgm:t>
    </dgm:pt>
    <dgm:pt modelId="{87881E59-7071-4B23-A468-7D9554609191}" type="sibTrans" cxnId="{3EF31D43-30F0-44AE-A556-B87CD97F553B}">
      <dgm:prSet/>
      <dgm:spPr/>
      <dgm:t>
        <a:bodyPr/>
        <a:lstStyle/>
        <a:p>
          <a:endParaRPr lang="en-US"/>
        </a:p>
      </dgm:t>
    </dgm:pt>
    <dgm:pt modelId="{56C41465-82A3-4CE5-9C81-B2B22E567D8C}">
      <dgm:prSet/>
      <dgm:spPr/>
      <dgm:t>
        <a:bodyPr/>
        <a:lstStyle/>
        <a:p>
          <a:r>
            <a:rPr lang="en-US" b="0" i="0"/>
            <a:t>USA State map</a:t>
          </a:r>
          <a:endParaRPr lang="en-US"/>
        </a:p>
      </dgm:t>
    </dgm:pt>
    <dgm:pt modelId="{435836C4-FF3B-47A8-B6EE-2CE9A5E92B29}" type="parTrans" cxnId="{F1296C2A-68B9-4F4C-ABA2-825AF36FC567}">
      <dgm:prSet/>
      <dgm:spPr/>
      <dgm:t>
        <a:bodyPr/>
        <a:lstStyle/>
        <a:p>
          <a:endParaRPr lang="en-US"/>
        </a:p>
      </dgm:t>
    </dgm:pt>
    <dgm:pt modelId="{151DBE71-A600-44BE-A1F1-6886F0E1D590}" type="sibTrans" cxnId="{F1296C2A-68B9-4F4C-ABA2-825AF36FC567}">
      <dgm:prSet/>
      <dgm:spPr/>
      <dgm:t>
        <a:bodyPr/>
        <a:lstStyle/>
        <a:p>
          <a:endParaRPr lang="en-US"/>
        </a:p>
      </dgm:t>
    </dgm:pt>
    <dgm:pt modelId="{9185C327-5F62-4FD2-967E-8AAFCB98554F}">
      <dgm:prSet/>
      <dgm:spPr/>
      <dgm:t>
        <a:bodyPr/>
        <a:lstStyle/>
        <a:p>
          <a:r>
            <a:rPr lang="en-US" b="0" i="0"/>
            <a:t>City Latitude and Longitude.</a:t>
          </a:r>
          <a:endParaRPr lang="en-US"/>
        </a:p>
      </dgm:t>
    </dgm:pt>
    <dgm:pt modelId="{3593BC23-2E3F-48D5-83F4-7B00B91CF689}" type="parTrans" cxnId="{E46EBC3E-BA0E-4F30-BBC0-0D2F3571C240}">
      <dgm:prSet/>
      <dgm:spPr/>
      <dgm:t>
        <a:bodyPr/>
        <a:lstStyle/>
        <a:p>
          <a:endParaRPr lang="en-US"/>
        </a:p>
      </dgm:t>
    </dgm:pt>
    <dgm:pt modelId="{6EF95257-C7A2-4C7D-9D83-1DF0BA46DF6B}" type="sibTrans" cxnId="{E46EBC3E-BA0E-4F30-BBC0-0D2F3571C240}">
      <dgm:prSet/>
      <dgm:spPr/>
      <dgm:t>
        <a:bodyPr/>
        <a:lstStyle/>
        <a:p>
          <a:endParaRPr lang="en-US"/>
        </a:p>
      </dgm:t>
    </dgm:pt>
    <dgm:pt modelId="{0DCCEA7A-DF6A-493A-9647-3775AE645CF9}">
      <dgm:prSet/>
      <dgm:spPr/>
      <dgm:t>
        <a:bodyPr/>
        <a:lstStyle/>
        <a:p>
          <a:r>
            <a:rPr lang="en-US" b="0" i="0" dirty="0"/>
            <a:t>U.S. Bureau of Economic Analysis – https://www.bea.gov/</a:t>
          </a:r>
          <a:endParaRPr lang="en-US" dirty="0"/>
        </a:p>
      </dgm:t>
    </dgm:pt>
    <dgm:pt modelId="{3950313A-D1A8-43C5-845F-1033B96A0355}" type="parTrans" cxnId="{59E0CA2D-F46A-4C85-9DDF-3062C07CE3B9}">
      <dgm:prSet/>
      <dgm:spPr/>
      <dgm:t>
        <a:bodyPr/>
        <a:lstStyle/>
        <a:p>
          <a:endParaRPr lang="en-US"/>
        </a:p>
      </dgm:t>
    </dgm:pt>
    <dgm:pt modelId="{340B54DA-6ADC-49FB-8746-9C618310EA76}" type="sibTrans" cxnId="{59E0CA2D-F46A-4C85-9DDF-3062C07CE3B9}">
      <dgm:prSet/>
      <dgm:spPr/>
      <dgm:t>
        <a:bodyPr/>
        <a:lstStyle/>
        <a:p>
          <a:endParaRPr lang="en-US"/>
        </a:p>
      </dgm:t>
    </dgm:pt>
    <dgm:pt modelId="{256E95F9-3E02-4E9A-A4FB-429602B53CC6}">
      <dgm:prSet/>
      <dgm:spPr/>
      <dgm:t>
        <a:bodyPr/>
        <a:lstStyle/>
        <a:p>
          <a:r>
            <a:rPr lang="en-US" b="0" i="0" dirty="0"/>
            <a:t>U.S. Census Bureau – https://www.census.gov/</a:t>
          </a:r>
          <a:endParaRPr lang="en-US" dirty="0"/>
        </a:p>
      </dgm:t>
    </dgm:pt>
    <dgm:pt modelId="{2C83DC80-594F-4F0F-9FAF-E29AE9C4EC30}" type="parTrans" cxnId="{218DED37-71FA-49B7-8FA2-707ABA1B4A45}">
      <dgm:prSet/>
      <dgm:spPr/>
      <dgm:t>
        <a:bodyPr/>
        <a:lstStyle/>
        <a:p>
          <a:endParaRPr lang="en-US"/>
        </a:p>
      </dgm:t>
    </dgm:pt>
    <dgm:pt modelId="{92799EE5-63CA-4534-BFC6-6372E776F1ED}" type="sibTrans" cxnId="{218DED37-71FA-49B7-8FA2-707ABA1B4A45}">
      <dgm:prSet/>
      <dgm:spPr/>
      <dgm:t>
        <a:bodyPr/>
        <a:lstStyle/>
        <a:p>
          <a:endParaRPr lang="en-US"/>
        </a:p>
      </dgm:t>
    </dgm:pt>
    <dgm:pt modelId="{A08CBC33-8641-4769-B634-83F7332B4391}" type="pres">
      <dgm:prSet presAssocID="{E6866281-F2D0-4D33-B0D3-5F06A0201929}" presName="linear" presStyleCnt="0">
        <dgm:presLayoutVars>
          <dgm:dir/>
          <dgm:animLvl val="lvl"/>
          <dgm:resizeHandles val="exact"/>
        </dgm:presLayoutVars>
      </dgm:prSet>
      <dgm:spPr/>
    </dgm:pt>
    <dgm:pt modelId="{6811A385-82F2-490A-A252-BB92D965166F}" type="pres">
      <dgm:prSet presAssocID="{1286F43D-C154-467B-8908-61F6EC42A6B0}" presName="parentLin" presStyleCnt="0"/>
      <dgm:spPr/>
    </dgm:pt>
    <dgm:pt modelId="{083415ED-63A1-47F4-9729-09082558574B}" type="pres">
      <dgm:prSet presAssocID="{1286F43D-C154-467B-8908-61F6EC42A6B0}" presName="parentLeftMargin" presStyleLbl="node1" presStyleIdx="0" presStyleCnt="3"/>
      <dgm:spPr/>
    </dgm:pt>
    <dgm:pt modelId="{BAA4DEE0-97F5-44AA-A6D1-5095944FE510}" type="pres">
      <dgm:prSet presAssocID="{1286F43D-C154-467B-8908-61F6EC42A6B0}" presName="parentText" presStyleLbl="node1" presStyleIdx="0" presStyleCnt="3">
        <dgm:presLayoutVars>
          <dgm:chMax val="0"/>
          <dgm:bulletEnabled val="1"/>
        </dgm:presLayoutVars>
      </dgm:prSet>
      <dgm:spPr/>
    </dgm:pt>
    <dgm:pt modelId="{10E561F1-BD3F-43CB-877A-4D1FA3C75C04}" type="pres">
      <dgm:prSet presAssocID="{1286F43D-C154-467B-8908-61F6EC42A6B0}" presName="negativeSpace" presStyleCnt="0"/>
      <dgm:spPr/>
    </dgm:pt>
    <dgm:pt modelId="{67DBD680-6610-417F-A15F-BCD3E234D04F}" type="pres">
      <dgm:prSet presAssocID="{1286F43D-C154-467B-8908-61F6EC42A6B0}" presName="childText" presStyleLbl="conFgAcc1" presStyleIdx="0" presStyleCnt="3">
        <dgm:presLayoutVars>
          <dgm:bulletEnabled val="1"/>
        </dgm:presLayoutVars>
      </dgm:prSet>
      <dgm:spPr/>
    </dgm:pt>
    <dgm:pt modelId="{1BCDCB6B-9F16-4631-AF56-E8B3F0BDF3A7}" type="pres">
      <dgm:prSet presAssocID="{05BB8F7A-326B-45C3-9BE9-771362D8EB84}" presName="spaceBetweenRectangles" presStyleCnt="0"/>
      <dgm:spPr/>
    </dgm:pt>
    <dgm:pt modelId="{22279842-2261-41EE-AB99-7D8B7BD64C9B}" type="pres">
      <dgm:prSet presAssocID="{0DCCEA7A-DF6A-493A-9647-3775AE645CF9}" presName="parentLin" presStyleCnt="0"/>
      <dgm:spPr/>
    </dgm:pt>
    <dgm:pt modelId="{966AD873-DD23-422C-A934-2FD498484AB5}" type="pres">
      <dgm:prSet presAssocID="{0DCCEA7A-DF6A-493A-9647-3775AE645CF9}" presName="parentLeftMargin" presStyleLbl="node1" presStyleIdx="0" presStyleCnt="3"/>
      <dgm:spPr/>
    </dgm:pt>
    <dgm:pt modelId="{7F16C99F-8D3E-4F74-B858-0AB8241032E4}" type="pres">
      <dgm:prSet presAssocID="{0DCCEA7A-DF6A-493A-9647-3775AE645CF9}" presName="parentText" presStyleLbl="node1" presStyleIdx="1" presStyleCnt="3">
        <dgm:presLayoutVars>
          <dgm:chMax val="0"/>
          <dgm:bulletEnabled val="1"/>
        </dgm:presLayoutVars>
      </dgm:prSet>
      <dgm:spPr/>
    </dgm:pt>
    <dgm:pt modelId="{048BB65C-F55D-4319-80D3-4319E9BEE2E9}" type="pres">
      <dgm:prSet presAssocID="{0DCCEA7A-DF6A-493A-9647-3775AE645CF9}" presName="negativeSpace" presStyleCnt="0"/>
      <dgm:spPr/>
    </dgm:pt>
    <dgm:pt modelId="{2BFFF7EB-0B20-449A-B3F2-4A9E629E709E}" type="pres">
      <dgm:prSet presAssocID="{0DCCEA7A-DF6A-493A-9647-3775AE645CF9}" presName="childText" presStyleLbl="conFgAcc1" presStyleIdx="1" presStyleCnt="3">
        <dgm:presLayoutVars>
          <dgm:bulletEnabled val="1"/>
        </dgm:presLayoutVars>
      </dgm:prSet>
      <dgm:spPr/>
    </dgm:pt>
    <dgm:pt modelId="{13A971C3-FA94-4AEF-8E44-E73F719CF88D}" type="pres">
      <dgm:prSet presAssocID="{340B54DA-6ADC-49FB-8746-9C618310EA76}" presName="spaceBetweenRectangles" presStyleCnt="0"/>
      <dgm:spPr/>
    </dgm:pt>
    <dgm:pt modelId="{C92B2012-BF5E-4AF7-ACE4-5B0BF7E5E6FC}" type="pres">
      <dgm:prSet presAssocID="{256E95F9-3E02-4E9A-A4FB-429602B53CC6}" presName="parentLin" presStyleCnt="0"/>
      <dgm:spPr/>
    </dgm:pt>
    <dgm:pt modelId="{F6A187E6-B995-4AA3-877E-E18E2BFD17B8}" type="pres">
      <dgm:prSet presAssocID="{256E95F9-3E02-4E9A-A4FB-429602B53CC6}" presName="parentLeftMargin" presStyleLbl="node1" presStyleIdx="1" presStyleCnt="3"/>
      <dgm:spPr/>
    </dgm:pt>
    <dgm:pt modelId="{D09180F0-7BC0-4270-ACA5-D0229A64EAFB}" type="pres">
      <dgm:prSet presAssocID="{256E95F9-3E02-4E9A-A4FB-429602B53CC6}" presName="parentText" presStyleLbl="node1" presStyleIdx="2" presStyleCnt="3">
        <dgm:presLayoutVars>
          <dgm:chMax val="0"/>
          <dgm:bulletEnabled val="1"/>
        </dgm:presLayoutVars>
      </dgm:prSet>
      <dgm:spPr/>
    </dgm:pt>
    <dgm:pt modelId="{66764CCC-35E0-4469-AF7E-4E9483CEC97A}" type="pres">
      <dgm:prSet presAssocID="{256E95F9-3E02-4E9A-A4FB-429602B53CC6}" presName="negativeSpace" presStyleCnt="0"/>
      <dgm:spPr/>
    </dgm:pt>
    <dgm:pt modelId="{624C24EA-5551-4911-A12B-C70E5C89A2E4}" type="pres">
      <dgm:prSet presAssocID="{256E95F9-3E02-4E9A-A4FB-429602B53CC6}" presName="childText" presStyleLbl="conFgAcc1" presStyleIdx="2" presStyleCnt="3">
        <dgm:presLayoutVars>
          <dgm:bulletEnabled val="1"/>
        </dgm:presLayoutVars>
      </dgm:prSet>
      <dgm:spPr/>
    </dgm:pt>
  </dgm:ptLst>
  <dgm:cxnLst>
    <dgm:cxn modelId="{39BD3401-9897-4FE3-B029-D212F106E468}" type="presOf" srcId="{E6866281-F2D0-4D33-B0D3-5F06A0201929}" destId="{A08CBC33-8641-4769-B634-83F7332B4391}" srcOrd="0" destOrd="0" presId="urn:microsoft.com/office/officeart/2005/8/layout/list1"/>
    <dgm:cxn modelId="{358F0002-5667-443D-8BE0-4DE3110BE249}" type="presOf" srcId="{256E95F9-3E02-4E9A-A4FB-429602B53CC6}" destId="{F6A187E6-B995-4AA3-877E-E18E2BFD17B8}" srcOrd="0" destOrd="0" presId="urn:microsoft.com/office/officeart/2005/8/layout/list1"/>
    <dgm:cxn modelId="{3B1E3516-3359-46A2-8CD2-8A5CB17E1BD1}" srcId="{E6866281-F2D0-4D33-B0D3-5F06A0201929}" destId="{1286F43D-C154-467B-8908-61F6EC42A6B0}" srcOrd="0" destOrd="0" parTransId="{38FBFF84-0BC1-4BE6-A75A-694299234F8A}" sibTransId="{05BB8F7A-326B-45C3-9BE9-771362D8EB84}"/>
    <dgm:cxn modelId="{BDEFE320-1D89-4745-A72B-8C9E351EABD8}" type="presOf" srcId="{1286F43D-C154-467B-8908-61F6EC42A6B0}" destId="{BAA4DEE0-97F5-44AA-A6D1-5095944FE510}" srcOrd="1" destOrd="0" presId="urn:microsoft.com/office/officeart/2005/8/layout/list1"/>
    <dgm:cxn modelId="{F1296C2A-68B9-4F4C-ABA2-825AF36FC567}" srcId="{1286F43D-C154-467B-8908-61F6EC42A6B0}" destId="{56C41465-82A3-4CE5-9C81-B2B22E567D8C}" srcOrd="2" destOrd="0" parTransId="{435836C4-FF3B-47A8-B6EE-2CE9A5E92B29}" sibTransId="{151DBE71-A600-44BE-A1F1-6886F0E1D590}"/>
    <dgm:cxn modelId="{59E0CA2D-F46A-4C85-9DDF-3062C07CE3B9}" srcId="{E6866281-F2D0-4D33-B0D3-5F06A0201929}" destId="{0DCCEA7A-DF6A-493A-9647-3775AE645CF9}" srcOrd="1" destOrd="0" parTransId="{3950313A-D1A8-43C5-845F-1033B96A0355}" sibTransId="{340B54DA-6ADC-49FB-8746-9C618310EA76}"/>
    <dgm:cxn modelId="{218DED37-71FA-49B7-8FA2-707ABA1B4A45}" srcId="{E6866281-F2D0-4D33-B0D3-5F06A0201929}" destId="{256E95F9-3E02-4E9A-A4FB-429602B53CC6}" srcOrd="2" destOrd="0" parTransId="{2C83DC80-594F-4F0F-9FAF-E29AE9C4EC30}" sibTransId="{92799EE5-63CA-4534-BFC6-6372E776F1ED}"/>
    <dgm:cxn modelId="{E46EBC3E-BA0E-4F30-BBC0-0D2F3571C240}" srcId="{1286F43D-C154-467B-8908-61F6EC42A6B0}" destId="{9185C327-5F62-4FD2-967E-8AAFCB98554F}" srcOrd="3" destOrd="0" parTransId="{3593BC23-2E3F-48D5-83F4-7B00B91CF689}" sibTransId="{6EF95257-C7A2-4C7D-9D83-1DF0BA46DF6B}"/>
    <dgm:cxn modelId="{0CF83960-5DF1-4031-8068-5AAD51264D98}" type="presOf" srcId="{56C41465-82A3-4CE5-9C81-B2B22E567D8C}" destId="{67DBD680-6610-417F-A15F-BCD3E234D04F}" srcOrd="0" destOrd="2" presId="urn:microsoft.com/office/officeart/2005/8/layout/list1"/>
    <dgm:cxn modelId="{3EF31D43-30F0-44AE-A556-B87CD97F553B}" srcId="{1286F43D-C154-467B-8908-61F6EC42A6B0}" destId="{F0E157B0-A68E-495D-906C-E89F2E8B4E6A}" srcOrd="1" destOrd="0" parTransId="{4849224C-CB13-45A0-B7FB-FA94332B1843}" sibTransId="{87881E59-7071-4B23-A468-7D9554609191}"/>
    <dgm:cxn modelId="{36434543-9DC9-46B9-A195-C4B58DF37D13}" srcId="{1286F43D-C154-467B-8908-61F6EC42A6B0}" destId="{A6C60B9E-679D-43C5-AA97-0645797E21FD}" srcOrd="0" destOrd="0" parTransId="{AF7FE797-DA8F-40EF-8D95-B353D2071FD1}" sibTransId="{CF6AFC39-D217-4FD6-9E95-C2FFC31F7A2F}"/>
    <dgm:cxn modelId="{0DD8A569-5889-4980-9D7B-2654DF991FB9}" type="presOf" srcId="{9185C327-5F62-4FD2-967E-8AAFCB98554F}" destId="{67DBD680-6610-417F-A15F-BCD3E234D04F}" srcOrd="0" destOrd="3" presId="urn:microsoft.com/office/officeart/2005/8/layout/list1"/>
    <dgm:cxn modelId="{E47D756D-FCE1-4D2E-956A-925E57B0398F}" type="presOf" srcId="{256E95F9-3E02-4E9A-A4FB-429602B53CC6}" destId="{D09180F0-7BC0-4270-ACA5-D0229A64EAFB}" srcOrd="1" destOrd="0" presId="urn:microsoft.com/office/officeart/2005/8/layout/list1"/>
    <dgm:cxn modelId="{B44AB45A-AE7E-4D7B-82B9-FE063BDC295D}" type="presOf" srcId="{0DCCEA7A-DF6A-493A-9647-3775AE645CF9}" destId="{7F16C99F-8D3E-4F74-B858-0AB8241032E4}" srcOrd="1" destOrd="0" presId="urn:microsoft.com/office/officeart/2005/8/layout/list1"/>
    <dgm:cxn modelId="{EBDE4287-B824-4A51-8553-3BAC5C0BC825}" type="presOf" srcId="{1286F43D-C154-467B-8908-61F6EC42A6B0}" destId="{083415ED-63A1-47F4-9729-09082558574B}" srcOrd="0" destOrd="0" presId="urn:microsoft.com/office/officeart/2005/8/layout/list1"/>
    <dgm:cxn modelId="{EBE2A0A4-14ED-4A6E-8AAA-0E6C3969B2C9}" type="presOf" srcId="{F0E157B0-A68E-495D-906C-E89F2E8B4E6A}" destId="{67DBD680-6610-417F-A15F-BCD3E234D04F}" srcOrd="0" destOrd="1" presId="urn:microsoft.com/office/officeart/2005/8/layout/list1"/>
    <dgm:cxn modelId="{CDC3EDAE-2327-4C85-AE26-7BED366D7B31}" type="presOf" srcId="{0DCCEA7A-DF6A-493A-9647-3775AE645CF9}" destId="{966AD873-DD23-422C-A934-2FD498484AB5}" srcOrd="0" destOrd="0" presId="urn:microsoft.com/office/officeart/2005/8/layout/list1"/>
    <dgm:cxn modelId="{290E38CB-CC00-4723-BF32-6832D53EE773}" type="presOf" srcId="{A6C60B9E-679D-43C5-AA97-0645797E21FD}" destId="{67DBD680-6610-417F-A15F-BCD3E234D04F}" srcOrd="0" destOrd="0" presId="urn:microsoft.com/office/officeart/2005/8/layout/list1"/>
    <dgm:cxn modelId="{6B7F5195-040C-4679-B669-96DF31AFDD94}" type="presParOf" srcId="{A08CBC33-8641-4769-B634-83F7332B4391}" destId="{6811A385-82F2-490A-A252-BB92D965166F}" srcOrd="0" destOrd="0" presId="urn:microsoft.com/office/officeart/2005/8/layout/list1"/>
    <dgm:cxn modelId="{1D1B363B-21F2-4EA4-BED0-B178CD1E356D}" type="presParOf" srcId="{6811A385-82F2-490A-A252-BB92D965166F}" destId="{083415ED-63A1-47F4-9729-09082558574B}" srcOrd="0" destOrd="0" presId="urn:microsoft.com/office/officeart/2005/8/layout/list1"/>
    <dgm:cxn modelId="{43A0E218-EAFB-4D9C-8B2F-6D5E5C239D4F}" type="presParOf" srcId="{6811A385-82F2-490A-A252-BB92D965166F}" destId="{BAA4DEE0-97F5-44AA-A6D1-5095944FE510}" srcOrd="1" destOrd="0" presId="urn:microsoft.com/office/officeart/2005/8/layout/list1"/>
    <dgm:cxn modelId="{76113188-090C-4B23-9967-812C1166A393}" type="presParOf" srcId="{A08CBC33-8641-4769-B634-83F7332B4391}" destId="{10E561F1-BD3F-43CB-877A-4D1FA3C75C04}" srcOrd="1" destOrd="0" presId="urn:microsoft.com/office/officeart/2005/8/layout/list1"/>
    <dgm:cxn modelId="{4DA6D098-945C-4A72-AF09-6F394796E8E9}" type="presParOf" srcId="{A08CBC33-8641-4769-B634-83F7332B4391}" destId="{67DBD680-6610-417F-A15F-BCD3E234D04F}" srcOrd="2" destOrd="0" presId="urn:microsoft.com/office/officeart/2005/8/layout/list1"/>
    <dgm:cxn modelId="{C82B1FF1-00E6-4430-AF2E-D890B05162B8}" type="presParOf" srcId="{A08CBC33-8641-4769-B634-83F7332B4391}" destId="{1BCDCB6B-9F16-4631-AF56-E8B3F0BDF3A7}" srcOrd="3" destOrd="0" presId="urn:microsoft.com/office/officeart/2005/8/layout/list1"/>
    <dgm:cxn modelId="{5205F773-BF83-4D1A-8D13-617B0C783B60}" type="presParOf" srcId="{A08CBC33-8641-4769-B634-83F7332B4391}" destId="{22279842-2261-41EE-AB99-7D8B7BD64C9B}" srcOrd="4" destOrd="0" presId="urn:microsoft.com/office/officeart/2005/8/layout/list1"/>
    <dgm:cxn modelId="{36D1BFB2-CFBD-48E7-B3CB-00614933B5A2}" type="presParOf" srcId="{22279842-2261-41EE-AB99-7D8B7BD64C9B}" destId="{966AD873-DD23-422C-A934-2FD498484AB5}" srcOrd="0" destOrd="0" presId="urn:microsoft.com/office/officeart/2005/8/layout/list1"/>
    <dgm:cxn modelId="{45496C4D-FE06-41B7-B826-381785B7BF5D}" type="presParOf" srcId="{22279842-2261-41EE-AB99-7D8B7BD64C9B}" destId="{7F16C99F-8D3E-4F74-B858-0AB8241032E4}" srcOrd="1" destOrd="0" presId="urn:microsoft.com/office/officeart/2005/8/layout/list1"/>
    <dgm:cxn modelId="{0C717DF9-B62C-49E2-BC0C-620D283CEA85}" type="presParOf" srcId="{A08CBC33-8641-4769-B634-83F7332B4391}" destId="{048BB65C-F55D-4319-80D3-4319E9BEE2E9}" srcOrd="5" destOrd="0" presId="urn:microsoft.com/office/officeart/2005/8/layout/list1"/>
    <dgm:cxn modelId="{CBA4AF70-F98E-417B-A14F-9E775E568D26}" type="presParOf" srcId="{A08CBC33-8641-4769-B634-83F7332B4391}" destId="{2BFFF7EB-0B20-449A-B3F2-4A9E629E709E}" srcOrd="6" destOrd="0" presId="urn:microsoft.com/office/officeart/2005/8/layout/list1"/>
    <dgm:cxn modelId="{1D75595F-D07A-4D58-A277-35688A4D70EA}" type="presParOf" srcId="{A08CBC33-8641-4769-B634-83F7332B4391}" destId="{13A971C3-FA94-4AEF-8E44-E73F719CF88D}" srcOrd="7" destOrd="0" presId="urn:microsoft.com/office/officeart/2005/8/layout/list1"/>
    <dgm:cxn modelId="{64D2D9B9-494B-459C-AA77-ECBCEA7C2886}" type="presParOf" srcId="{A08CBC33-8641-4769-B634-83F7332B4391}" destId="{C92B2012-BF5E-4AF7-ACE4-5B0BF7E5E6FC}" srcOrd="8" destOrd="0" presId="urn:microsoft.com/office/officeart/2005/8/layout/list1"/>
    <dgm:cxn modelId="{72977048-59BA-46EF-8169-6E07914D112E}" type="presParOf" srcId="{C92B2012-BF5E-4AF7-ACE4-5B0BF7E5E6FC}" destId="{F6A187E6-B995-4AA3-877E-E18E2BFD17B8}" srcOrd="0" destOrd="0" presId="urn:microsoft.com/office/officeart/2005/8/layout/list1"/>
    <dgm:cxn modelId="{31F4FA2E-9A07-4416-A42A-997086FF160B}" type="presParOf" srcId="{C92B2012-BF5E-4AF7-ACE4-5B0BF7E5E6FC}" destId="{D09180F0-7BC0-4270-ACA5-D0229A64EAFB}" srcOrd="1" destOrd="0" presId="urn:microsoft.com/office/officeart/2005/8/layout/list1"/>
    <dgm:cxn modelId="{A3446D90-F1A6-48D2-AC21-77E0E1634852}" type="presParOf" srcId="{A08CBC33-8641-4769-B634-83F7332B4391}" destId="{66764CCC-35E0-4469-AF7E-4E9483CEC97A}" srcOrd="9" destOrd="0" presId="urn:microsoft.com/office/officeart/2005/8/layout/list1"/>
    <dgm:cxn modelId="{93BF0C64-9072-4DF8-8383-CA77B5F8F7D7}" type="presParOf" srcId="{A08CBC33-8641-4769-B634-83F7332B4391}" destId="{624C24EA-5551-4911-A12B-C70E5C89A2E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DA25-2F02-4FBC-9945-91321C9D9F4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6D7CFD-06A1-4121-9CD4-7D40497A8AA5}">
      <dgm:prSet/>
      <dgm:spPr/>
      <dgm:t>
        <a:bodyPr/>
        <a:lstStyle/>
        <a:p>
          <a:pPr>
            <a:lnSpc>
              <a:spcPct val="100000"/>
            </a:lnSpc>
            <a:defRPr cap="all"/>
          </a:pPr>
          <a:r>
            <a:rPr lang="en-US"/>
            <a:t>Leverages historical data to identify patterns and correlations.</a:t>
          </a:r>
        </a:p>
      </dgm:t>
    </dgm:pt>
    <dgm:pt modelId="{AFE84A78-3373-48D3-9EFF-190275464B10}" type="parTrans" cxnId="{B9822615-92F9-4209-8B0F-E8780EB0B509}">
      <dgm:prSet/>
      <dgm:spPr/>
      <dgm:t>
        <a:bodyPr/>
        <a:lstStyle/>
        <a:p>
          <a:endParaRPr lang="en-US"/>
        </a:p>
      </dgm:t>
    </dgm:pt>
    <dgm:pt modelId="{00DDC0F2-1F6D-4D99-9CD5-2860BA8C80C1}" type="sibTrans" cxnId="{B9822615-92F9-4209-8B0F-E8780EB0B509}">
      <dgm:prSet/>
      <dgm:spPr/>
      <dgm:t>
        <a:bodyPr/>
        <a:lstStyle/>
        <a:p>
          <a:endParaRPr lang="en-US"/>
        </a:p>
      </dgm:t>
    </dgm:pt>
    <dgm:pt modelId="{B66D59F2-6EA2-47B8-8C9C-7608C1458725}">
      <dgm:prSet/>
      <dgm:spPr/>
      <dgm:t>
        <a:bodyPr/>
        <a:lstStyle/>
        <a:p>
          <a:pPr>
            <a:lnSpc>
              <a:spcPct val="100000"/>
            </a:lnSpc>
            <a:defRPr cap="all"/>
          </a:pPr>
          <a:r>
            <a:rPr lang="en-US"/>
            <a:t>Improves accuracy by reducing human bias in price estimation.</a:t>
          </a:r>
        </a:p>
      </dgm:t>
    </dgm:pt>
    <dgm:pt modelId="{38A489B4-9208-4B2D-B3A9-293D4D212334}" type="parTrans" cxnId="{351FC771-CA58-44E3-89BA-4ECC11978149}">
      <dgm:prSet/>
      <dgm:spPr/>
      <dgm:t>
        <a:bodyPr/>
        <a:lstStyle/>
        <a:p>
          <a:endParaRPr lang="en-US"/>
        </a:p>
      </dgm:t>
    </dgm:pt>
    <dgm:pt modelId="{B2606FF8-EE05-497E-B4A1-A537DE340437}" type="sibTrans" cxnId="{351FC771-CA58-44E3-89BA-4ECC11978149}">
      <dgm:prSet/>
      <dgm:spPr/>
      <dgm:t>
        <a:bodyPr/>
        <a:lstStyle/>
        <a:p>
          <a:endParaRPr lang="en-US"/>
        </a:p>
      </dgm:t>
    </dgm:pt>
    <dgm:pt modelId="{49C514E0-644F-4AD2-BDB7-B3C8D7C6E9A9}">
      <dgm:prSet/>
      <dgm:spPr/>
      <dgm:t>
        <a:bodyPr/>
        <a:lstStyle/>
        <a:p>
          <a:pPr>
            <a:lnSpc>
              <a:spcPct val="100000"/>
            </a:lnSpc>
            <a:defRPr cap="all"/>
          </a:pPr>
          <a:r>
            <a:rPr lang="en-US"/>
            <a:t>Provides quick, data-driven predictions based on market conditions.</a:t>
          </a:r>
        </a:p>
      </dgm:t>
    </dgm:pt>
    <dgm:pt modelId="{50068E1D-76E1-445D-A83B-9A22166B0E03}" type="parTrans" cxnId="{E40FFFEE-0067-426B-BCDB-348B7EB06870}">
      <dgm:prSet/>
      <dgm:spPr/>
      <dgm:t>
        <a:bodyPr/>
        <a:lstStyle/>
        <a:p>
          <a:endParaRPr lang="en-US"/>
        </a:p>
      </dgm:t>
    </dgm:pt>
    <dgm:pt modelId="{6A1FB9BF-A0E0-4DA8-9AFC-A72BC16B1512}" type="sibTrans" cxnId="{E40FFFEE-0067-426B-BCDB-348B7EB06870}">
      <dgm:prSet/>
      <dgm:spPr/>
      <dgm:t>
        <a:bodyPr/>
        <a:lstStyle/>
        <a:p>
          <a:endParaRPr lang="en-US"/>
        </a:p>
      </dgm:t>
    </dgm:pt>
    <dgm:pt modelId="{85AD43D3-20BF-42DE-A6D2-549698C3AB1E}">
      <dgm:prSet/>
      <dgm:spPr/>
      <dgm:t>
        <a:bodyPr/>
        <a:lstStyle/>
        <a:p>
          <a:pPr>
            <a:lnSpc>
              <a:spcPct val="100000"/>
            </a:lnSpc>
            <a:defRPr cap="all"/>
          </a:pPr>
          <a:r>
            <a:rPr lang="en-US"/>
            <a:t>Develop a machine learning model to predict housing prices.</a:t>
          </a:r>
        </a:p>
      </dgm:t>
    </dgm:pt>
    <dgm:pt modelId="{5E84D986-94ED-4141-AC25-F9ED60F19980}" type="parTrans" cxnId="{85B77D9D-0575-4E18-BFF4-4B4B035A13B3}">
      <dgm:prSet/>
      <dgm:spPr/>
      <dgm:t>
        <a:bodyPr/>
        <a:lstStyle/>
        <a:p>
          <a:endParaRPr lang="en-US"/>
        </a:p>
      </dgm:t>
    </dgm:pt>
    <dgm:pt modelId="{E8CB3DA0-2D19-49CF-A05F-8CD333EFEA94}" type="sibTrans" cxnId="{85B77D9D-0575-4E18-BFF4-4B4B035A13B3}">
      <dgm:prSet/>
      <dgm:spPr/>
      <dgm:t>
        <a:bodyPr/>
        <a:lstStyle/>
        <a:p>
          <a:endParaRPr lang="en-US"/>
        </a:p>
      </dgm:t>
    </dgm:pt>
    <dgm:pt modelId="{DD03684B-47AC-4C6C-BAE7-D7D4A65D9D7E}" type="pres">
      <dgm:prSet presAssocID="{A833DA25-2F02-4FBC-9945-91321C9D9F45}" presName="root" presStyleCnt="0">
        <dgm:presLayoutVars>
          <dgm:dir/>
          <dgm:resizeHandles val="exact"/>
        </dgm:presLayoutVars>
      </dgm:prSet>
      <dgm:spPr/>
    </dgm:pt>
    <dgm:pt modelId="{559AD497-DE10-4E8E-B8AB-83C1708A870F}" type="pres">
      <dgm:prSet presAssocID="{8F6D7CFD-06A1-4121-9CD4-7D40497A8AA5}" presName="compNode" presStyleCnt="0"/>
      <dgm:spPr/>
    </dgm:pt>
    <dgm:pt modelId="{EBF99774-70EC-4B56-9DF5-DF01BA803738}" type="pres">
      <dgm:prSet presAssocID="{8F6D7CFD-06A1-4121-9CD4-7D40497A8AA5}" presName="iconBgRect" presStyleLbl="bgShp" presStyleIdx="0" presStyleCnt="4"/>
      <dgm:spPr/>
    </dgm:pt>
    <dgm:pt modelId="{AF46E11F-A245-411C-8624-500A74099E1E}" type="pres">
      <dgm:prSet presAssocID="{8F6D7CFD-06A1-4121-9CD4-7D40497A8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1C7CF4C-5437-4166-A2A0-633D6D0B9294}" type="pres">
      <dgm:prSet presAssocID="{8F6D7CFD-06A1-4121-9CD4-7D40497A8AA5}" presName="spaceRect" presStyleCnt="0"/>
      <dgm:spPr/>
    </dgm:pt>
    <dgm:pt modelId="{86BBBDAC-22ED-48CF-9A1B-C9FD5366CF89}" type="pres">
      <dgm:prSet presAssocID="{8F6D7CFD-06A1-4121-9CD4-7D40497A8AA5}" presName="textRect" presStyleLbl="revTx" presStyleIdx="0" presStyleCnt="4">
        <dgm:presLayoutVars>
          <dgm:chMax val="1"/>
          <dgm:chPref val="1"/>
        </dgm:presLayoutVars>
      </dgm:prSet>
      <dgm:spPr/>
    </dgm:pt>
    <dgm:pt modelId="{FE95D31B-8296-4A67-A99F-178D0DA3D1B6}" type="pres">
      <dgm:prSet presAssocID="{00DDC0F2-1F6D-4D99-9CD5-2860BA8C80C1}" presName="sibTrans" presStyleCnt="0"/>
      <dgm:spPr/>
    </dgm:pt>
    <dgm:pt modelId="{7C2E1B5C-D248-4A36-89E0-E70FF081D6B2}" type="pres">
      <dgm:prSet presAssocID="{B66D59F2-6EA2-47B8-8C9C-7608C1458725}" presName="compNode" presStyleCnt="0"/>
      <dgm:spPr/>
    </dgm:pt>
    <dgm:pt modelId="{5DC99612-D9BB-4DCA-96E6-30F47EF01DCD}" type="pres">
      <dgm:prSet presAssocID="{B66D59F2-6EA2-47B8-8C9C-7608C1458725}" presName="iconBgRect" presStyleLbl="bgShp" presStyleIdx="1" presStyleCnt="4"/>
      <dgm:spPr/>
    </dgm:pt>
    <dgm:pt modelId="{D38827E5-1DE3-49DC-AFAA-B7EC96A0BF1C}" type="pres">
      <dgm:prSet presAssocID="{B66D59F2-6EA2-47B8-8C9C-7608C1458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78895A4D-6585-47C3-A892-DD6949C1E607}" type="pres">
      <dgm:prSet presAssocID="{B66D59F2-6EA2-47B8-8C9C-7608C1458725}" presName="spaceRect" presStyleCnt="0"/>
      <dgm:spPr/>
    </dgm:pt>
    <dgm:pt modelId="{E7B9C4D7-2641-4DA0-BC79-87FEAEFB149B}" type="pres">
      <dgm:prSet presAssocID="{B66D59F2-6EA2-47B8-8C9C-7608C1458725}" presName="textRect" presStyleLbl="revTx" presStyleIdx="1" presStyleCnt="4">
        <dgm:presLayoutVars>
          <dgm:chMax val="1"/>
          <dgm:chPref val="1"/>
        </dgm:presLayoutVars>
      </dgm:prSet>
      <dgm:spPr/>
    </dgm:pt>
    <dgm:pt modelId="{C4CC191E-3854-4932-B00C-8457FE705066}" type="pres">
      <dgm:prSet presAssocID="{B2606FF8-EE05-497E-B4A1-A537DE340437}" presName="sibTrans" presStyleCnt="0"/>
      <dgm:spPr/>
    </dgm:pt>
    <dgm:pt modelId="{7A4933DA-03A1-4571-964F-1397B753617F}" type="pres">
      <dgm:prSet presAssocID="{49C514E0-644F-4AD2-BDB7-B3C8D7C6E9A9}" presName="compNode" presStyleCnt="0"/>
      <dgm:spPr/>
    </dgm:pt>
    <dgm:pt modelId="{00BEA4CE-FD0B-465D-A2EF-7A824044B4C2}" type="pres">
      <dgm:prSet presAssocID="{49C514E0-644F-4AD2-BDB7-B3C8D7C6E9A9}" presName="iconBgRect" presStyleLbl="bgShp" presStyleIdx="2" presStyleCnt="4"/>
      <dgm:spPr/>
    </dgm:pt>
    <dgm:pt modelId="{93F6B672-A024-4C43-A078-17BA3B2F96AC}" type="pres">
      <dgm:prSet presAssocID="{49C514E0-644F-4AD2-BDB7-B3C8D7C6E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D770C3E-0E9C-4313-A1C0-C097C039D8EB}" type="pres">
      <dgm:prSet presAssocID="{49C514E0-644F-4AD2-BDB7-B3C8D7C6E9A9}" presName="spaceRect" presStyleCnt="0"/>
      <dgm:spPr/>
    </dgm:pt>
    <dgm:pt modelId="{0C27C601-A994-4545-A20F-838A32CBBED3}" type="pres">
      <dgm:prSet presAssocID="{49C514E0-644F-4AD2-BDB7-B3C8D7C6E9A9}" presName="textRect" presStyleLbl="revTx" presStyleIdx="2" presStyleCnt="4">
        <dgm:presLayoutVars>
          <dgm:chMax val="1"/>
          <dgm:chPref val="1"/>
        </dgm:presLayoutVars>
      </dgm:prSet>
      <dgm:spPr/>
    </dgm:pt>
    <dgm:pt modelId="{92D0E816-E095-446A-A8A1-03FA7BEA3991}" type="pres">
      <dgm:prSet presAssocID="{6A1FB9BF-A0E0-4DA8-9AFC-A72BC16B1512}" presName="sibTrans" presStyleCnt="0"/>
      <dgm:spPr/>
    </dgm:pt>
    <dgm:pt modelId="{F9692D9A-D6D4-4361-8A8F-3789EE7611AE}" type="pres">
      <dgm:prSet presAssocID="{85AD43D3-20BF-42DE-A6D2-549698C3AB1E}" presName="compNode" presStyleCnt="0"/>
      <dgm:spPr/>
    </dgm:pt>
    <dgm:pt modelId="{FD012E2B-B866-45F4-B034-D7DA79F5666D}" type="pres">
      <dgm:prSet presAssocID="{85AD43D3-20BF-42DE-A6D2-549698C3AB1E}" presName="iconBgRect" presStyleLbl="bgShp" presStyleIdx="3" presStyleCnt="4"/>
      <dgm:spPr/>
    </dgm:pt>
    <dgm:pt modelId="{8CA64FA6-49DA-4965-B76C-B24F2170DB3A}" type="pres">
      <dgm:prSet presAssocID="{85AD43D3-20BF-42DE-A6D2-549698C3A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7ABC2BC-19C3-4D56-9DA8-92952281147D}" type="pres">
      <dgm:prSet presAssocID="{85AD43D3-20BF-42DE-A6D2-549698C3AB1E}" presName="spaceRect" presStyleCnt="0"/>
      <dgm:spPr/>
    </dgm:pt>
    <dgm:pt modelId="{EE2E3039-EF75-4030-AC14-7D2464F6498A}" type="pres">
      <dgm:prSet presAssocID="{85AD43D3-20BF-42DE-A6D2-549698C3AB1E}" presName="textRect" presStyleLbl="revTx" presStyleIdx="3" presStyleCnt="4">
        <dgm:presLayoutVars>
          <dgm:chMax val="1"/>
          <dgm:chPref val="1"/>
        </dgm:presLayoutVars>
      </dgm:prSet>
      <dgm:spPr/>
    </dgm:pt>
  </dgm:ptLst>
  <dgm:cxnLst>
    <dgm:cxn modelId="{B9822615-92F9-4209-8B0F-E8780EB0B509}" srcId="{A833DA25-2F02-4FBC-9945-91321C9D9F45}" destId="{8F6D7CFD-06A1-4121-9CD4-7D40497A8AA5}" srcOrd="0" destOrd="0" parTransId="{AFE84A78-3373-48D3-9EFF-190275464B10}" sibTransId="{00DDC0F2-1F6D-4D99-9CD5-2860BA8C80C1}"/>
    <dgm:cxn modelId="{21D8F333-0A75-4F43-AC19-904A6E28604D}" type="presOf" srcId="{85AD43D3-20BF-42DE-A6D2-549698C3AB1E}" destId="{EE2E3039-EF75-4030-AC14-7D2464F6498A}" srcOrd="0" destOrd="0" presId="urn:microsoft.com/office/officeart/2018/5/layout/IconCircleLabelList"/>
    <dgm:cxn modelId="{12571F3F-672D-489E-A2EB-4B9200127858}" type="presOf" srcId="{A833DA25-2F02-4FBC-9945-91321C9D9F45}" destId="{DD03684B-47AC-4C6C-BAE7-D7D4A65D9D7E}" srcOrd="0" destOrd="0" presId="urn:microsoft.com/office/officeart/2018/5/layout/IconCircleLabelList"/>
    <dgm:cxn modelId="{C038E45B-C89F-45D6-BCD3-DF5E251AF694}" type="presOf" srcId="{8F6D7CFD-06A1-4121-9CD4-7D40497A8AA5}" destId="{86BBBDAC-22ED-48CF-9A1B-C9FD5366CF89}" srcOrd="0" destOrd="0" presId="urn:microsoft.com/office/officeart/2018/5/layout/IconCircleLabelList"/>
    <dgm:cxn modelId="{351FC771-CA58-44E3-89BA-4ECC11978149}" srcId="{A833DA25-2F02-4FBC-9945-91321C9D9F45}" destId="{B66D59F2-6EA2-47B8-8C9C-7608C1458725}" srcOrd="1" destOrd="0" parTransId="{38A489B4-9208-4B2D-B3A9-293D4D212334}" sibTransId="{B2606FF8-EE05-497E-B4A1-A537DE340437}"/>
    <dgm:cxn modelId="{1D600E96-9F4B-425C-9B6A-E85B7A08D98A}" type="presOf" srcId="{49C514E0-644F-4AD2-BDB7-B3C8D7C6E9A9}" destId="{0C27C601-A994-4545-A20F-838A32CBBED3}" srcOrd="0" destOrd="0" presId="urn:microsoft.com/office/officeart/2018/5/layout/IconCircleLabelList"/>
    <dgm:cxn modelId="{85B77D9D-0575-4E18-BFF4-4B4B035A13B3}" srcId="{A833DA25-2F02-4FBC-9945-91321C9D9F45}" destId="{85AD43D3-20BF-42DE-A6D2-549698C3AB1E}" srcOrd="3" destOrd="0" parTransId="{5E84D986-94ED-4141-AC25-F9ED60F19980}" sibTransId="{E8CB3DA0-2D19-49CF-A05F-8CD333EFEA94}"/>
    <dgm:cxn modelId="{E1D6B5EA-D413-423C-9AFF-9201D31862CB}" type="presOf" srcId="{B66D59F2-6EA2-47B8-8C9C-7608C1458725}" destId="{E7B9C4D7-2641-4DA0-BC79-87FEAEFB149B}" srcOrd="0" destOrd="0" presId="urn:microsoft.com/office/officeart/2018/5/layout/IconCircleLabelList"/>
    <dgm:cxn modelId="{E40FFFEE-0067-426B-BCDB-348B7EB06870}" srcId="{A833DA25-2F02-4FBC-9945-91321C9D9F45}" destId="{49C514E0-644F-4AD2-BDB7-B3C8D7C6E9A9}" srcOrd="2" destOrd="0" parTransId="{50068E1D-76E1-445D-A83B-9A22166B0E03}" sibTransId="{6A1FB9BF-A0E0-4DA8-9AFC-A72BC16B1512}"/>
    <dgm:cxn modelId="{F39D02FE-DD32-487B-BECD-E72BF182BEBE}" type="presParOf" srcId="{DD03684B-47AC-4C6C-BAE7-D7D4A65D9D7E}" destId="{559AD497-DE10-4E8E-B8AB-83C1708A870F}" srcOrd="0" destOrd="0" presId="urn:microsoft.com/office/officeart/2018/5/layout/IconCircleLabelList"/>
    <dgm:cxn modelId="{A35B3E97-995F-4C2B-A229-24A4B1C6262E}" type="presParOf" srcId="{559AD497-DE10-4E8E-B8AB-83C1708A870F}" destId="{EBF99774-70EC-4B56-9DF5-DF01BA803738}" srcOrd="0" destOrd="0" presId="urn:microsoft.com/office/officeart/2018/5/layout/IconCircleLabelList"/>
    <dgm:cxn modelId="{F43918AE-AB1D-4CEF-9C58-767F29FA18DC}" type="presParOf" srcId="{559AD497-DE10-4E8E-B8AB-83C1708A870F}" destId="{AF46E11F-A245-411C-8624-500A74099E1E}" srcOrd="1" destOrd="0" presId="urn:microsoft.com/office/officeart/2018/5/layout/IconCircleLabelList"/>
    <dgm:cxn modelId="{DB335141-14F5-4141-AEB9-6DB6FFCDDF46}" type="presParOf" srcId="{559AD497-DE10-4E8E-B8AB-83C1708A870F}" destId="{71C7CF4C-5437-4166-A2A0-633D6D0B9294}" srcOrd="2" destOrd="0" presId="urn:microsoft.com/office/officeart/2018/5/layout/IconCircleLabelList"/>
    <dgm:cxn modelId="{7058F413-66EC-4DC2-8FD9-EC2DF7379434}" type="presParOf" srcId="{559AD497-DE10-4E8E-B8AB-83C1708A870F}" destId="{86BBBDAC-22ED-48CF-9A1B-C9FD5366CF89}" srcOrd="3" destOrd="0" presId="urn:microsoft.com/office/officeart/2018/5/layout/IconCircleLabelList"/>
    <dgm:cxn modelId="{AAF79EB3-3E35-4D6A-BFBE-3B8795D4A931}" type="presParOf" srcId="{DD03684B-47AC-4C6C-BAE7-D7D4A65D9D7E}" destId="{FE95D31B-8296-4A67-A99F-178D0DA3D1B6}" srcOrd="1" destOrd="0" presId="urn:microsoft.com/office/officeart/2018/5/layout/IconCircleLabelList"/>
    <dgm:cxn modelId="{89AF6169-843E-44F8-9099-CC80055C949D}" type="presParOf" srcId="{DD03684B-47AC-4C6C-BAE7-D7D4A65D9D7E}" destId="{7C2E1B5C-D248-4A36-89E0-E70FF081D6B2}" srcOrd="2" destOrd="0" presId="urn:microsoft.com/office/officeart/2018/5/layout/IconCircleLabelList"/>
    <dgm:cxn modelId="{4C707202-30BE-4EAD-AB6B-303B64AA3CF2}" type="presParOf" srcId="{7C2E1B5C-D248-4A36-89E0-E70FF081D6B2}" destId="{5DC99612-D9BB-4DCA-96E6-30F47EF01DCD}" srcOrd="0" destOrd="0" presId="urn:microsoft.com/office/officeart/2018/5/layout/IconCircleLabelList"/>
    <dgm:cxn modelId="{800510CB-B899-4EDF-BEBE-CB8E89ABC499}" type="presParOf" srcId="{7C2E1B5C-D248-4A36-89E0-E70FF081D6B2}" destId="{D38827E5-1DE3-49DC-AFAA-B7EC96A0BF1C}" srcOrd="1" destOrd="0" presId="urn:microsoft.com/office/officeart/2018/5/layout/IconCircleLabelList"/>
    <dgm:cxn modelId="{26E47F27-06F8-4A5C-96F0-E818CE49DA14}" type="presParOf" srcId="{7C2E1B5C-D248-4A36-89E0-E70FF081D6B2}" destId="{78895A4D-6585-47C3-A892-DD6949C1E607}" srcOrd="2" destOrd="0" presId="urn:microsoft.com/office/officeart/2018/5/layout/IconCircleLabelList"/>
    <dgm:cxn modelId="{8FEB7591-06AA-4F84-8DCC-A5FAFDEC860E}" type="presParOf" srcId="{7C2E1B5C-D248-4A36-89E0-E70FF081D6B2}" destId="{E7B9C4D7-2641-4DA0-BC79-87FEAEFB149B}" srcOrd="3" destOrd="0" presId="urn:microsoft.com/office/officeart/2018/5/layout/IconCircleLabelList"/>
    <dgm:cxn modelId="{237E3C70-AB3B-4769-975B-8E652DAF5DB8}" type="presParOf" srcId="{DD03684B-47AC-4C6C-BAE7-D7D4A65D9D7E}" destId="{C4CC191E-3854-4932-B00C-8457FE705066}" srcOrd="3" destOrd="0" presId="urn:microsoft.com/office/officeart/2018/5/layout/IconCircleLabelList"/>
    <dgm:cxn modelId="{49C06B01-E427-496C-961E-E68859671284}" type="presParOf" srcId="{DD03684B-47AC-4C6C-BAE7-D7D4A65D9D7E}" destId="{7A4933DA-03A1-4571-964F-1397B753617F}" srcOrd="4" destOrd="0" presId="urn:microsoft.com/office/officeart/2018/5/layout/IconCircleLabelList"/>
    <dgm:cxn modelId="{1EF703EE-1919-4F28-B706-3C58DEE49A6F}" type="presParOf" srcId="{7A4933DA-03A1-4571-964F-1397B753617F}" destId="{00BEA4CE-FD0B-465D-A2EF-7A824044B4C2}" srcOrd="0" destOrd="0" presId="urn:microsoft.com/office/officeart/2018/5/layout/IconCircleLabelList"/>
    <dgm:cxn modelId="{E1C946D6-2F85-40D9-A535-24775F799CF0}" type="presParOf" srcId="{7A4933DA-03A1-4571-964F-1397B753617F}" destId="{93F6B672-A024-4C43-A078-17BA3B2F96AC}" srcOrd="1" destOrd="0" presId="urn:microsoft.com/office/officeart/2018/5/layout/IconCircleLabelList"/>
    <dgm:cxn modelId="{4089CACE-8D6F-42C0-91CE-C4E944A4B334}" type="presParOf" srcId="{7A4933DA-03A1-4571-964F-1397B753617F}" destId="{3D770C3E-0E9C-4313-A1C0-C097C039D8EB}" srcOrd="2" destOrd="0" presId="urn:microsoft.com/office/officeart/2018/5/layout/IconCircleLabelList"/>
    <dgm:cxn modelId="{2B185794-7F72-490E-892A-578753D77CA4}" type="presParOf" srcId="{7A4933DA-03A1-4571-964F-1397B753617F}" destId="{0C27C601-A994-4545-A20F-838A32CBBED3}" srcOrd="3" destOrd="0" presId="urn:microsoft.com/office/officeart/2018/5/layout/IconCircleLabelList"/>
    <dgm:cxn modelId="{BB9B8223-0440-4EBB-AE19-8E089C42E8E4}" type="presParOf" srcId="{DD03684B-47AC-4C6C-BAE7-D7D4A65D9D7E}" destId="{92D0E816-E095-446A-A8A1-03FA7BEA3991}" srcOrd="5" destOrd="0" presId="urn:microsoft.com/office/officeart/2018/5/layout/IconCircleLabelList"/>
    <dgm:cxn modelId="{8DAFCC4B-FEBE-4948-B1E2-4D80B69E2829}" type="presParOf" srcId="{DD03684B-47AC-4C6C-BAE7-D7D4A65D9D7E}" destId="{F9692D9A-D6D4-4361-8A8F-3789EE7611AE}" srcOrd="6" destOrd="0" presId="urn:microsoft.com/office/officeart/2018/5/layout/IconCircleLabelList"/>
    <dgm:cxn modelId="{C89E2EF6-D160-48D0-8255-5C0ACB940C50}" type="presParOf" srcId="{F9692D9A-D6D4-4361-8A8F-3789EE7611AE}" destId="{FD012E2B-B866-45F4-B034-D7DA79F5666D}" srcOrd="0" destOrd="0" presId="urn:microsoft.com/office/officeart/2018/5/layout/IconCircleLabelList"/>
    <dgm:cxn modelId="{69D9A5BB-F225-4912-9A50-2DAFB9C7491E}" type="presParOf" srcId="{F9692D9A-D6D4-4361-8A8F-3789EE7611AE}" destId="{8CA64FA6-49DA-4965-B76C-B24F2170DB3A}" srcOrd="1" destOrd="0" presId="urn:microsoft.com/office/officeart/2018/5/layout/IconCircleLabelList"/>
    <dgm:cxn modelId="{54C162D3-ECF2-4E71-85A5-3B44E62510F8}" type="presParOf" srcId="{F9692D9A-D6D4-4361-8A8F-3789EE7611AE}" destId="{C7ABC2BC-19C3-4D56-9DA8-92952281147D}" srcOrd="2" destOrd="0" presId="urn:microsoft.com/office/officeart/2018/5/layout/IconCircleLabelList"/>
    <dgm:cxn modelId="{A6C44313-D75D-47D6-8A03-9626691581A5}" type="presParOf" srcId="{F9692D9A-D6D4-4361-8A8F-3789EE7611AE}" destId="{EE2E3039-EF75-4030-AC14-7D2464F649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EC144-FF84-4994-88E3-DF02CA4AD6B6}"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27CF2061-0ABC-4368-9E44-68EDC6F6994F}">
      <dgm:prSet/>
      <dgm:spPr/>
      <dgm:t>
        <a:bodyPr/>
        <a:lstStyle/>
        <a:p>
          <a:r>
            <a:rPr lang="en-US"/>
            <a:t>DataSet</a:t>
          </a:r>
          <a:endParaRPr lang="en-US" dirty="0"/>
        </a:p>
      </dgm:t>
    </dgm:pt>
    <dgm:pt modelId="{7FC8F1BB-4DAA-41B0-A179-7A8EA87BB979}" type="parTrans" cxnId="{5CE2A24C-BD5C-4F37-87E9-9AD18AE2D6DC}">
      <dgm:prSet/>
      <dgm:spPr/>
      <dgm:t>
        <a:bodyPr/>
        <a:lstStyle/>
        <a:p>
          <a:endParaRPr lang="en-US"/>
        </a:p>
      </dgm:t>
    </dgm:pt>
    <dgm:pt modelId="{8E1DEAE9-AA1C-4B28-99DB-1C9B0B97BA9F}" type="sibTrans" cxnId="{5CE2A24C-BD5C-4F37-87E9-9AD18AE2D6DC}">
      <dgm:prSet/>
      <dgm:spPr/>
      <dgm:t>
        <a:bodyPr/>
        <a:lstStyle/>
        <a:p>
          <a:endParaRPr lang="en-US"/>
        </a:p>
      </dgm:t>
    </dgm:pt>
    <dgm:pt modelId="{C2B6539B-1294-4BF9-8AD1-0912026EA9AB}">
      <dgm:prSet/>
      <dgm:spPr/>
      <dgm:t>
        <a:bodyPr/>
        <a:lstStyle/>
        <a:p>
          <a:r>
            <a:rPr lang="en-US" b="0" i="0"/>
            <a:t>Files Included</a:t>
          </a:r>
          <a:endParaRPr lang="en-US" dirty="0"/>
        </a:p>
      </dgm:t>
    </dgm:pt>
    <dgm:pt modelId="{FD3BE986-CC39-4C8D-9F36-8517F0018BD7}" type="parTrans" cxnId="{67DD894B-3A0D-49C1-8396-D82357F5AAEF}">
      <dgm:prSet/>
      <dgm:spPr/>
      <dgm:t>
        <a:bodyPr/>
        <a:lstStyle/>
        <a:p>
          <a:endParaRPr lang="en-US"/>
        </a:p>
      </dgm:t>
    </dgm:pt>
    <dgm:pt modelId="{E123B4E9-7653-492D-B631-CFEA2F96FFD9}" type="sibTrans" cxnId="{67DD894B-3A0D-49C1-8396-D82357F5AAEF}">
      <dgm:prSet/>
      <dgm:spPr/>
      <dgm:t>
        <a:bodyPr/>
        <a:lstStyle/>
        <a:p>
          <a:endParaRPr lang="en-US"/>
        </a:p>
      </dgm:t>
    </dgm:pt>
    <dgm:pt modelId="{1C5C4C84-2A0D-4E84-96C6-33EAD8D79C00}">
      <dgm:prSet/>
      <dgm:spPr/>
      <dgm:t>
        <a:bodyPr/>
        <a:lstStyle/>
        <a:p>
          <a:pPr>
            <a:lnSpc>
              <a:spcPct val="100000"/>
            </a:lnSpc>
          </a:pPr>
          <a:r>
            <a:rPr lang="en-US" b="0" i="0"/>
            <a:t>Counties-level per capita income and housing values</a:t>
          </a:r>
          <a:endParaRPr lang="en-US"/>
        </a:p>
      </dgm:t>
    </dgm:pt>
    <dgm:pt modelId="{FC4749E3-1CBB-47FC-8AEF-EB25F034AE15}" type="parTrans" cxnId="{6388F807-29AA-4DC6-B856-9A9AA2E54F0A}">
      <dgm:prSet/>
      <dgm:spPr/>
      <dgm:t>
        <a:bodyPr/>
        <a:lstStyle/>
        <a:p>
          <a:endParaRPr lang="en-US"/>
        </a:p>
      </dgm:t>
    </dgm:pt>
    <dgm:pt modelId="{2A57BD7D-CEEB-48BB-A3A1-0C5CFAD00D1F}" type="sibTrans" cxnId="{6388F807-29AA-4DC6-B856-9A9AA2E54F0A}">
      <dgm:prSet/>
      <dgm:spPr/>
      <dgm:t>
        <a:bodyPr/>
        <a:lstStyle/>
        <a:p>
          <a:endParaRPr lang="en-US"/>
        </a:p>
      </dgm:t>
    </dgm:pt>
    <dgm:pt modelId="{EAB3B919-E2D6-4893-881F-869EAA0D1DE0}">
      <dgm:prSet/>
      <dgm:spPr/>
      <dgm:t>
        <a:bodyPr/>
        <a:lstStyle/>
        <a:p>
          <a:pPr>
            <a:lnSpc>
              <a:spcPct val="100000"/>
            </a:lnSpc>
          </a:pPr>
          <a:r>
            <a:rPr lang="en-US" b="0" i="0"/>
            <a:t>Zillow Home Value Index </a:t>
          </a:r>
          <a:endParaRPr lang="en-US"/>
        </a:p>
      </dgm:t>
    </dgm:pt>
    <dgm:pt modelId="{9FC767ED-DBED-450B-944B-35918A45917D}" type="parTrans" cxnId="{A3B71B1C-D689-411E-8954-CCB0FFB04B85}">
      <dgm:prSet/>
      <dgm:spPr/>
      <dgm:t>
        <a:bodyPr/>
        <a:lstStyle/>
        <a:p>
          <a:endParaRPr lang="en-US"/>
        </a:p>
      </dgm:t>
    </dgm:pt>
    <dgm:pt modelId="{6319FB3E-90A7-4052-8EA5-D9D790298D3F}" type="sibTrans" cxnId="{A3B71B1C-D689-411E-8954-CCB0FFB04B85}">
      <dgm:prSet/>
      <dgm:spPr/>
      <dgm:t>
        <a:bodyPr/>
        <a:lstStyle/>
        <a:p>
          <a:endParaRPr lang="en-US"/>
        </a:p>
      </dgm:t>
    </dgm:pt>
    <dgm:pt modelId="{48B9647C-8738-4D5D-9881-DE8E30E2F6A2}">
      <dgm:prSet/>
      <dgm:spPr/>
      <dgm:t>
        <a:bodyPr/>
        <a:lstStyle/>
        <a:p>
          <a:pPr>
            <a:lnSpc>
              <a:spcPct val="100000"/>
            </a:lnSpc>
          </a:pPr>
          <a:r>
            <a:rPr lang="en-US" b="0" i="0"/>
            <a:t>Population, Income data</a:t>
          </a:r>
          <a:endParaRPr lang="en-US"/>
        </a:p>
      </dgm:t>
    </dgm:pt>
    <dgm:pt modelId="{F43C32CC-8978-4DD3-96CF-8C7436AD12DE}" type="parTrans" cxnId="{089C66F9-570C-48AB-94DA-BE6C3DC3C4E9}">
      <dgm:prSet/>
      <dgm:spPr/>
      <dgm:t>
        <a:bodyPr/>
        <a:lstStyle/>
        <a:p>
          <a:endParaRPr lang="en-US"/>
        </a:p>
      </dgm:t>
    </dgm:pt>
    <dgm:pt modelId="{72BEF844-60B3-42FB-8669-5A235241B0AC}" type="sibTrans" cxnId="{089C66F9-570C-48AB-94DA-BE6C3DC3C4E9}">
      <dgm:prSet/>
      <dgm:spPr/>
      <dgm:t>
        <a:bodyPr/>
        <a:lstStyle/>
        <a:p>
          <a:endParaRPr lang="en-US"/>
        </a:p>
      </dgm:t>
    </dgm:pt>
    <dgm:pt modelId="{DBE5DC62-343E-444B-B31F-7B9F88A6336F}">
      <dgm:prSet/>
      <dgm:spPr/>
      <dgm:t>
        <a:bodyPr/>
        <a:lstStyle/>
        <a:p>
          <a:r>
            <a:rPr lang="en-US" b="0" i="0"/>
            <a:t>Merging files</a:t>
          </a:r>
          <a:endParaRPr lang="en-US"/>
        </a:p>
      </dgm:t>
    </dgm:pt>
    <dgm:pt modelId="{1879F25F-6947-4DAB-A940-F1DEE64971D1}" type="parTrans" cxnId="{D23C72C7-C5CB-4F41-8BC3-DFDA8B42ADE2}">
      <dgm:prSet/>
      <dgm:spPr/>
      <dgm:t>
        <a:bodyPr/>
        <a:lstStyle/>
        <a:p>
          <a:endParaRPr lang="en-US"/>
        </a:p>
      </dgm:t>
    </dgm:pt>
    <dgm:pt modelId="{8F189465-E3FE-4706-BA18-7E18ECC39E7D}" type="sibTrans" cxnId="{D23C72C7-C5CB-4F41-8BC3-DFDA8B42ADE2}">
      <dgm:prSet/>
      <dgm:spPr/>
      <dgm:t>
        <a:bodyPr/>
        <a:lstStyle/>
        <a:p>
          <a:endParaRPr lang="en-US"/>
        </a:p>
      </dgm:t>
    </dgm:pt>
    <dgm:pt modelId="{483D22D7-0182-4D4D-BA82-82409828E10E}">
      <dgm:prSet/>
      <dgm:spPr/>
      <dgm:t>
        <a:bodyPr/>
        <a:lstStyle/>
        <a:p>
          <a:r>
            <a:rPr lang="en-US" b="0" i="0"/>
            <a:t>Meaningful Names</a:t>
          </a:r>
          <a:endParaRPr lang="en-US" dirty="0"/>
        </a:p>
      </dgm:t>
    </dgm:pt>
    <dgm:pt modelId="{F8E1F7B0-60CC-4D93-BEF5-59BACA0644C1}" type="parTrans" cxnId="{C13EF10B-F42C-4DB9-A30F-2BB283BCC709}">
      <dgm:prSet/>
      <dgm:spPr/>
      <dgm:t>
        <a:bodyPr/>
        <a:lstStyle/>
        <a:p>
          <a:endParaRPr lang="en-US"/>
        </a:p>
      </dgm:t>
    </dgm:pt>
    <dgm:pt modelId="{8202CFB5-9855-4156-88E3-1A3AC1DA72A6}" type="sibTrans" cxnId="{C13EF10B-F42C-4DB9-A30F-2BB283BCC709}">
      <dgm:prSet/>
      <dgm:spPr/>
      <dgm:t>
        <a:bodyPr/>
        <a:lstStyle/>
        <a:p>
          <a:endParaRPr lang="en-US"/>
        </a:p>
      </dgm:t>
    </dgm:pt>
    <dgm:pt modelId="{E5EE7D15-B42B-4439-9F02-092540F0275D}">
      <dgm:prSet/>
      <dgm:spPr/>
      <dgm:t>
        <a:bodyPr/>
        <a:lstStyle/>
        <a:p>
          <a:r>
            <a:rPr lang="en-US" b="0" i="0"/>
            <a:t>Additional Features</a:t>
          </a:r>
          <a:endParaRPr lang="en-US" dirty="0"/>
        </a:p>
      </dgm:t>
    </dgm:pt>
    <dgm:pt modelId="{2396898E-769F-4103-B9BE-C3AB6B53F7C2}" type="parTrans" cxnId="{AD7EC1AE-D3B8-4300-BADF-A792AC75C1C2}">
      <dgm:prSet/>
      <dgm:spPr/>
      <dgm:t>
        <a:bodyPr/>
        <a:lstStyle/>
        <a:p>
          <a:endParaRPr lang="en-US"/>
        </a:p>
      </dgm:t>
    </dgm:pt>
    <dgm:pt modelId="{B7EE1549-D466-4444-A2D8-059C96DABB99}" type="sibTrans" cxnId="{AD7EC1AE-D3B8-4300-BADF-A792AC75C1C2}">
      <dgm:prSet/>
      <dgm:spPr/>
      <dgm:t>
        <a:bodyPr/>
        <a:lstStyle/>
        <a:p>
          <a:endParaRPr lang="en-US"/>
        </a:p>
      </dgm:t>
    </dgm:pt>
    <dgm:pt modelId="{87F6144E-4BA8-48D8-8282-684DDEE73E85}">
      <dgm:prSet/>
      <dgm:spPr/>
      <dgm:t>
        <a:bodyPr/>
        <a:lstStyle/>
        <a:p>
          <a:r>
            <a:rPr lang="en-US" b="0" i="0"/>
            <a:t>Final Formatting</a:t>
          </a:r>
          <a:endParaRPr lang="en-US" dirty="0"/>
        </a:p>
      </dgm:t>
    </dgm:pt>
    <dgm:pt modelId="{B60EF492-AEA2-4257-B59E-A25FDD8A6FC7}" type="parTrans" cxnId="{629651CB-6BE8-4567-8379-F789385BFC88}">
      <dgm:prSet/>
      <dgm:spPr/>
      <dgm:t>
        <a:bodyPr/>
        <a:lstStyle/>
        <a:p>
          <a:endParaRPr lang="en-US"/>
        </a:p>
      </dgm:t>
    </dgm:pt>
    <dgm:pt modelId="{4B1A0FCF-64A7-4454-A32F-E50477F59A58}" type="sibTrans" cxnId="{629651CB-6BE8-4567-8379-F789385BFC88}">
      <dgm:prSet/>
      <dgm:spPr/>
      <dgm:t>
        <a:bodyPr/>
        <a:lstStyle/>
        <a:p>
          <a:endParaRPr lang="en-US"/>
        </a:p>
      </dgm:t>
    </dgm:pt>
    <dgm:pt modelId="{DC2D2A5C-6E7F-4CFA-A150-3477087FEF1B}">
      <dgm:prSet/>
      <dgm:spPr/>
      <dgm:t>
        <a:bodyPr/>
        <a:lstStyle/>
        <a:p>
          <a:pPr>
            <a:lnSpc>
              <a:spcPct val="100000"/>
            </a:lnSpc>
          </a:pPr>
          <a:r>
            <a:rPr lang="en-US" b="0" i="0"/>
            <a:t>Zillow Dataset - multiple files with real estate and per capita income data.</a:t>
          </a:r>
          <a:endParaRPr lang="en-US"/>
        </a:p>
      </dgm:t>
    </dgm:pt>
    <dgm:pt modelId="{77B2DE19-84B9-4198-959E-7348E1756E76}" type="parTrans" cxnId="{078D54F7-DFB5-4D40-9DAD-C0D1CE08D901}">
      <dgm:prSet/>
      <dgm:spPr/>
      <dgm:t>
        <a:bodyPr/>
        <a:lstStyle/>
        <a:p>
          <a:endParaRPr lang="en-US"/>
        </a:p>
      </dgm:t>
    </dgm:pt>
    <dgm:pt modelId="{52DEB8F3-5E39-493D-A5EC-9300FE70938D}" type="sibTrans" cxnId="{078D54F7-DFB5-4D40-9DAD-C0D1CE08D901}">
      <dgm:prSet/>
      <dgm:spPr/>
      <dgm:t>
        <a:bodyPr/>
        <a:lstStyle/>
        <a:p>
          <a:endParaRPr lang="en-US"/>
        </a:p>
      </dgm:t>
    </dgm:pt>
    <dgm:pt modelId="{35357727-84D3-401C-BC40-9C64C6A935E1}">
      <dgm:prSet/>
      <dgm:spPr/>
      <dgm:t>
        <a:bodyPr/>
        <a:lstStyle/>
        <a:p>
          <a:pPr>
            <a:lnSpc>
              <a:spcPct val="100000"/>
            </a:lnSpc>
          </a:pPr>
          <a:r>
            <a:rPr lang="en-US" b="0" i="0"/>
            <a:t>Rename columns to make meaningful names</a:t>
          </a:r>
          <a:endParaRPr lang="en-US"/>
        </a:p>
      </dgm:t>
    </dgm:pt>
    <dgm:pt modelId="{992803B1-900D-40DD-BE13-B9C56CCC13C6}" type="parTrans" cxnId="{3512814C-F5C0-48A7-80DB-273008F492FC}">
      <dgm:prSet/>
      <dgm:spPr/>
      <dgm:t>
        <a:bodyPr/>
        <a:lstStyle/>
        <a:p>
          <a:endParaRPr lang="en-US"/>
        </a:p>
      </dgm:t>
    </dgm:pt>
    <dgm:pt modelId="{7D9EABAB-1F9D-4804-80B0-33CF9F90DBE3}" type="sibTrans" cxnId="{3512814C-F5C0-48A7-80DB-273008F492FC}">
      <dgm:prSet/>
      <dgm:spPr/>
      <dgm:t>
        <a:bodyPr/>
        <a:lstStyle/>
        <a:p>
          <a:endParaRPr lang="en-US"/>
        </a:p>
      </dgm:t>
    </dgm:pt>
    <dgm:pt modelId="{F8FF1860-A56A-468B-999E-E79E432B0B6C}">
      <dgm:prSet/>
      <dgm:spPr/>
      <dgm:t>
        <a:bodyPr/>
        <a:lstStyle/>
        <a:p>
          <a:pPr>
            <a:lnSpc>
              <a:spcPct val="100000"/>
            </a:lnSpc>
          </a:pPr>
          <a:r>
            <a:rPr lang="en-US" b="0" i="0"/>
            <a:t>Adding longitude,latitude,FIPS </a:t>
          </a:r>
          <a:endParaRPr lang="en-US"/>
        </a:p>
      </dgm:t>
    </dgm:pt>
    <dgm:pt modelId="{C167A362-EBB5-47C2-AF5C-3B5C7EE64D7A}" type="parTrans" cxnId="{0A2B33B0-43A7-49D1-804B-919DC18EF871}">
      <dgm:prSet/>
      <dgm:spPr/>
      <dgm:t>
        <a:bodyPr/>
        <a:lstStyle/>
        <a:p>
          <a:endParaRPr lang="en-US"/>
        </a:p>
      </dgm:t>
    </dgm:pt>
    <dgm:pt modelId="{F271676E-75DF-470C-93B4-8E93AF20630E}" type="sibTrans" cxnId="{0A2B33B0-43A7-49D1-804B-919DC18EF871}">
      <dgm:prSet/>
      <dgm:spPr/>
      <dgm:t>
        <a:bodyPr/>
        <a:lstStyle/>
        <a:p>
          <a:endParaRPr lang="en-US"/>
        </a:p>
      </dgm:t>
    </dgm:pt>
    <dgm:pt modelId="{2C5A3496-4EEF-4189-BD8D-59B69807F0E5}">
      <dgm:prSet/>
      <dgm:spPr/>
      <dgm:t>
        <a:bodyPr/>
        <a:lstStyle/>
        <a:p>
          <a:pPr>
            <a:lnSpc>
              <a:spcPct val="100000"/>
            </a:lnSpc>
          </a:pPr>
          <a:r>
            <a:rPr lang="en-US" b="0" i="0"/>
            <a:t>Format data types &amp; Removed missing values</a:t>
          </a:r>
          <a:endParaRPr lang="en-US"/>
        </a:p>
      </dgm:t>
    </dgm:pt>
    <dgm:pt modelId="{846CFA49-5098-40E1-9C64-B988190D0AC7}" type="parTrans" cxnId="{4EF47A02-A5CB-4667-AC51-3367E6C6B04F}">
      <dgm:prSet/>
      <dgm:spPr/>
      <dgm:t>
        <a:bodyPr/>
        <a:lstStyle/>
        <a:p>
          <a:endParaRPr lang="en-US"/>
        </a:p>
      </dgm:t>
    </dgm:pt>
    <dgm:pt modelId="{8CBAD3BE-EECB-446F-9578-46786EC59E3B}" type="sibTrans" cxnId="{4EF47A02-A5CB-4667-AC51-3367E6C6B04F}">
      <dgm:prSet/>
      <dgm:spPr/>
      <dgm:t>
        <a:bodyPr/>
        <a:lstStyle/>
        <a:p>
          <a:endParaRPr lang="en-US"/>
        </a:p>
      </dgm:t>
    </dgm:pt>
    <dgm:pt modelId="{D4FFCB53-D169-4465-8A46-02661B5F41A3}">
      <dgm:prSet/>
      <dgm:spPr/>
      <dgm:t>
        <a:bodyPr/>
        <a:lstStyle/>
        <a:p>
          <a:pPr>
            <a:lnSpc>
              <a:spcPct val="100000"/>
            </a:lnSpc>
          </a:pPr>
          <a:r>
            <a:rPr lang="en-US" dirty="0"/>
            <a:t>Merging Files for different house types</a:t>
          </a:r>
        </a:p>
      </dgm:t>
    </dgm:pt>
    <dgm:pt modelId="{17E0BD37-B6F5-4167-A72C-2A5475F7AA89}" type="parTrans" cxnId="{883583F9-0085-4883-B5BF-5CA775DCB6F8}">
      <dgm:prSet/>
      <dgm:spPr/>
      <dgm:t>
        <a:bodyPr/>
        <a:lstStyle/>
        <a:p>
          <a:endParaRPr lang="en-US"/>
        </a:p>
      </dgm:t>
    </dgm:pt>
    <dgm:pt modelId="{91D3C2B2-4E57-451E-9764-74D582DA6736}" type="sibTrans" cxnId="{883583F9-0085-4883-B5BF-5CA775DCB6F8}">
      <dgm:prSet/>
      <dgm:spPr/>
      <dgm:t>
        <a:bodyPr/>
        <a:lstStyle/>
        <a:p>
          <a:endParaRPr lang="en-US"/>
        </a:p>
      </dgm:t>
    </dgm:pt>
    <dgm:pt modelId="{4F472E88-04BD-4F66-B189-78A1D0EF374D}" type="pres">
      <dgm:prSet presAssocID="{095EC144-FF84-4994-88E3-DF02CA4AD6B6}" presName="Name0" presStyleCnt="0">
        <dgm:presLayoutVars>
          <dgm:dir/>
          <dgm:animLvl val="lvl"/>
          <dgm:resizeHandles val="exact"/>
        </dgm:presLayoutVars>
      </dgm:prSet>
      <dgm:spPr/>
    </dgm:pt>
    <dgm:pt modelId="{CD189413-1816-4BA8-93E2-B51BD742F2CF}" type="pres">
      <dgm:prSet presAssocID="{27CF2061-0ABC-4368-9E44-68EDC6F6994F}" presName="composite" presStyleCnt="0"/>
      <dgm:spPr/>
    </dgm:pt>
    <dgm:pt modelId="{9B241130-4AB2-4F5C-B529-8F04D58F5E79}" type="pres">
      <dgm:prSet presAssocID="{27CF2061-0ABC-4368-9E44-68EDC6F6994F}" presName="parTx" presStyleLbl="node1" presStyleIdx="0" presStyleCnt="6">
        <dgm:presLayoutVars>
          <dgm:chMax val="0"/>
          <dgm:chPref val="0"/>
          <dgm:bulletEnabled val="1"/>
        </dgm:presLayoutVars>
      </dgm:prSet>
      <dgm:spPr/>
    </dgm:pt>
    <dgm:pt modelId="{220282C4-B6BF-420A-847D-D7225A02C34A}" type="pres">
      <dgm:prSet presAssocID="{27CF2061-0ABC-4368-9E44-68EDC6F6994F}" presName="desTx" presStyleLbl="revTx" presStyleIdx="0" presStyleCnt="6">
        <dgm:presLayoutVars>
          <dgm:bulletEnabled val="1"/>
        </dgm:presLayoutVars>
      </dgm:prSet>
      <dgm:spPr/>
    </dgm:pt>
    <dgm:pt modelId="{4C943964-A9F0-4AD2-9C31-439696A5EA13}" type="pres">
      <dgm:prSet presAssocID="{8E1DEAE9-AA1C-4B28-99DB-1C9B0B97BA9F}" presName="space" presStyleCnt="0"/>
      <dgm:spPr/>
    </dgm:pt>
    <dgm:pt modelId="{F186B074-E244-4FE8-90D3-C58BAE6D0B14}" type="pres">
      <dgm:prSet presAssocID="{C2B6539B-1294-4BF9-8AD1-0912026EA9AB}" presName="composite" presStyleCnt="0"/>
      <dgm:spPr/>
    </dgm:pt>
    <dgm:pt modelId="{83EAA5EE-A844-493A-946E-3EB840FC31AC}" type="pres">
      <dgm:prSet presAssocID="{C2B6539B-1294-4BF9-8AD1-0912026EA9AB}" presName="parTx" presStyleLbl="node1" presStyleIdx="1" presStyleCnt="6">
        <dgm:presLayoutVars>
          <dgm:chMax val="0"/>
          <dgm:chPref val="0"/>
          <dgm:bulletEnabled val="1"/>
        </dgm:presLayoutVars>
      </dgm:prSet>
      <dgm:spPr/>
    </dgm:pt>
    <dgm:pt modelId="{EF9B32D6-6791-4130-882E-C9DA46A31962}" type="pres">
      <dgm:prSet presAssocID="{C2B6539B-1294-4BF9-8AD1-0912026EA9AB}" presName="desTx" presStyleLbl="revTx" presStyleIdx="1" presStyleCnt="6">
        <dgm:presLayoutVars>
          <dgm:bulletEnabled val="1"/>
        </dgm:presLayoutVars>
      </dgm:prSet>
      <dgm:spPr/>
    </dgm:pt>
    <dgm:pt modelId="{A2755BEA-DFCD-4F87-8D42-0EBD678EF99C}" type="pres">
      <dgm:prSet presAssocID="{E123B4E9-7653-492D-B631-CFEA2F96FFD9}" presName="space" presStyleCnt="0"/>
      <dgm:spPr/>
    </dgm:pt>
    <dgm:pt modelId="{75C3975D-6B70-41E7-B942-38EE8CDFF363}" type="pres">
      <dgm:prSet presAssocID="{DBE5DC62-343E-444B-B31F-7B9F88A6336F}" presName="composite" presStyleCnt="0"/>
      <dgm:spPr/>
    </dgm:pt>
    <dgm:pt modelId="{E560B128-13F4-4206-9152-D97076EA646E}" type="pres">
      <dgm:prSet presAssocID="{DBE5DC62-343E-444B-B31F-7B9F88A6336F}" presName="parTx" presStyleLbl="node1" presStyleIdx="2" presStyleCnt="6">
        <dgm:presLayoutVars>
          <dgm:chMax val="0"/>
          <dgm:chPref val="0"/>
          <dgm:bulletEnabled val="1"/>
        </dgm:presLayoutVars>
      </dgm:prSet>
      <dgm:spPr/>
    </dgm:pt>
    <dgm:pt modelId="{F0C5A82F-0633-4698-B982-8BCE21188FE9}" type="pres">
      <dgm:prSet presAssocID="{DBE5DC62-343E-444B-B31F-7B9F88A6336F}" presName="desTx" presStyleLbl="revTx" presStyleIdx="2" presStyleCnt="6">
        <dgm:presLayoutVars>
          <dgm:bulletEnabled val="1"/>
        </dgm:presLayoutVars>
      </dgm:prSet>
      <dgm:spPr/>
    </dgm:pt>
    <dgm:pt modelId="{F28CBE99-D48E-4AAA-A035-721812135118}" type="pres">
      <dgm:prSet presAssocID="{8F189465-E3FE-4706-BA18-7E18ECC39E7D}" presName="space" presStyleCnt="0"/>
      <dgm:spPr/>
    </dgm:pt>
    <dgm:pt modelId="{4243F51F-C457-49F0-A8D9-9EFD4035BD37}" type="pres">
      <dgm:prSet presAssocID="{483D22D7-0182-4D4D-BA82-82409828E10E}" presName="composite" presStyleCnt="0"/>
      <dgm:spPr/>
    </dgm:pt>
    <dgm:pt modelId="{9DCA534F-5280-4428-B56D-330FECFBFE00}" type="pres">
      <dgm:prSet presAssocID="{483D22D7-0182-4D4D-BA82-82409828E10E}" presName="parTx" presStyleLbl="node1" presStyleIdx="3" presStyleCnt="6">
        <dgm:presLayoutVars>
          <dgm:chMax val="0"/>
          <dgm:chPref val="0"/>
          <dgm:bulletEnabled val="1"/>
        </dgm:presLayoutVars>
      </dgm:prSet>
      <dgm:spPr/>
    </dgm:pt>
    <dgm:pt modelId="{8CD75326-38EE-437F-9B40-F25DCA023FB1}" type="pres">
      <dgm:prSet presAssocID="{483D22D7-0182-4D4D-BA82-82409828E10E}" presName="desTx" presStyleLbl="revTx" presStyleIdx="3" presStyleCnt="6">
        <dgm:presLayoutVars>
          <dgm:bulletEnabled val="1"/>
        </dgm:presLayoutVars>
      </dgm:prSet>
      <dgm:spPr/>
    </dgm:pt>
    <dgm:pt modelId="{51B47EEC-99A7-4B09-AC23-F838E25BE8DD}" type="pres">
      <dgm:prSet presAssocID="{8202CFB5-9855-4156-88E3-1A3AC1DA72A6}" presName="space" presStyleCnt="0"/>
      <dgm:spPr/>
    </dgm:pt>
    <dgm:pt modelId="{3ED8AE32-F8A0-404B-A993-15DBC488D844}" type="pres">
      <dgm:prSet presAssocID="{E5EE7D15-B42B-4439-9F02-092540F0275D}" presName="composite" presStyleCnt="0"/>
      <dgm:spPr/>
    </dgm:pt>
    <dgm:pt modelId="{B7EAEB84-AE43-455D-9B67-07C140121D15}" type="pres">
      <dgm:prSet presAssocID="{E5EE7D15-B42B-4439-9F02-092540F0275D}" presName="parTx" presStyleLbl="node1" presStyleIdx="4" presStyleCnt="6">
        <dgm:presLayoutVars>
          <dgm:chMax val="0"/>
          <dgm:chPref val="0"/>
          <dgm:bulletEnabled val="1"/>
        </dgm:presLayoutVars>
      </dgm:prSet>
      <dgm:spPr/>
    </dgm:pt>
    <dgm:pt modelId="{F1D0D007-8D68-48DA-A1FF-4EFAF903BD8B}" type="pres">
      <dgm:prSet presAssocID="{E5EE7D15-B42B-4439-9F02-092540F0275D}" presName="desTx" presStyleLbl="revTx" presStyleIdx="4" presStyleCnt="6">
        <dgm:presLayoutVars>
          <dgm:bulletEnabled val="1"/>
        </dgm:presLayoutVars>
      </dgm:prSet>
      <dgm:spPr/>
    </dgm:pt>
    <dgm:pt modelId="{871A017A-9289-4240-8B84-E3638F3ECE91}" type="pres">
      <dgm:prSet presAssocID="{B7EE1549-D466-4444-A2D8-059C96DABB99}" presName="space" presStyleCnt="0"/>
      <dgm:spPr/>
    </dgm:pt>
    <dgm:pt modelId="{2428A28C-EB54-4EA7-AC57-38747BF0BF06}" type="pres">
      <dgm:prSet presAssocID="{87F6144E-4BA8-48D8-8282-684DDEE73E85}" presName="composite" presStyleCnt="0"/>
      <dgm:spPr/>
    </dgm:pt>
    <dgm:pt modelId="{696E590A-7A11-4EAD-9A05-8F8F6CEF518D}" type="pres">
      <dgm:prSet presAssocID="{87F6144E-4BA8-48D8-8282-684DDEE73E85}" presName="parTx" presStyleLbl="node1" presStyleIdx="5" presStyleCnt="6">
        <dgm:presLayoutVars>
          <dgm:chMax val="0"/>
          <dgm:chPref val="0"/>
          <dgm:bulletEnabled val="1"/>
        </dgm:presLayoutVars>
      </dgm:prSet>
      <dgm:spPr/>
    </dgm:pt>
    <dgm:pt modelId="{1D026F20-DD79-44C2-8F94-93F018815D34}" type="pres">
      <dgm:prSet presAssocID="{87F6144E-4BA8-48D8-8282-684DDEE73E85}" presName="desTx" presStyleLbl="revTx" presStyleIdx="5" presStyleCnt="6">
        <dgm:presLayoutVars>
          <dgm:bulletEnabled val="1"/>
        </dgm:presLayoutVars>
      </dgm:prSet>
      <dgm:spPr/>
    </dgm:pt>
  </dgm:ptLst>
  <dgm:cxnLst>
    <dgm:cxn modelId="{4EF47A02-A5CB-4667-AC51-3367E6C6B04F}" srcId="{87F6144E-4BA8-48D8-8282-684DDEE73E85}" destId="{2C5A3496-4EEF-4189-BD8D-59B69807F0E5}" srcOrd="0" destOrd="0" parTransId="{846CFA49-5098-40E1-9C64-B988190D0AC7}" sibTransId="{8CBAD3BE-EECB-446F-9578-46786EC59E3B}"/>
    <dgm:cxn modelId="{75273203-C1A2-4977-8B54-8E0B1065C1BE}" type="presOf" srcId="{F8FF1860-A56A-468B-999E-E79E432B0B6C}" destId="{F1D0D007-8D68-48DA-A1FF-4EFAF903BD8B}" srcOrd="0" destOrd="0" presId="urn:microsoft.com/office/officeart/2005/8/layout/chevron1"/>
    <dgm:cxn modelId="{BECD5403-CFE2-4F83-A920-44725F8D2475}" type="presOf" srcId="{C2B6539B-1294-4BF9-8AD1-0912026EA9AB}" destId="{83EAA5EE-A844-493A-946E-3EB840FC31AC}" srcOrd="0" destOrd="0" presId="urn:microsoft.com/office/officeart/2005/8/layout/chevron1"/>
    <dgm:cxn modelId="{6388F807-29AA-4DC6-B856-9A9AA2E54F0A}" srcId="{C2B6539B-1294-4BF9-8AD1-0912026EA9AB}" destId="{1C5C4C84-2A0D-4E84-96C6-33EAD8D79C00}" srcOrd="0" destOrd="0" parTransId="{FC4749E3-1CBB-47FC-8AEF-EB25F034AE15}" sibTransId="{2A57BD7D-CEEB-48BB-A3A1-0C5CFAD00D1F}"/>
    <dgm:cxn modelId="{C13EF10B-F42C-4DB9-A30F-2BB283BCC709}" srcId="{095EC144-FF84-4994-88E3-DF02CA4AD6B6}" destId="{483D22D7-0182-4D4D-BA82-82409828E10E}" srcOrd="3" destOrd="0" parTransId="{F8E1F7B0-60CC-4D93-BEF5-59BACA0644C1}" sibTransId="{8202CFB5-9855-4156-88E3-1A3AC1DA72A6}"/>
    <dgm:cxn modelId="{5D4DDD17-59F8-477C-9473-02453D9A32D4}" type="presOf" srcId="{27CF2061-0ABC-4368-9E44-68EDC6F6994F}" destId="{9B241130-4AB2-4F5C-B529-8F04D58F5E79}" srcOrd="0" destOrd="0" presId="urn:microsoft.com/office/officeart/2005/8/layout/chevron1"/>
    <dgm:cxn modelId="{A3B71B1C-D689-411E-8954-CCB0FFB04B85}" srcId="{C2B6539B-1294-4BF9-8AD1-0912026EA9AB}" destId="{EAB3B919-E2D6-4893-881F-869EAA0D1DE0}" srcOrd="1" destOrd="0" parTransId="{9FC767ED-DBED-450B-944B-35918A45917D}" sibTransId="{6319FB3E-90A7-4052-8EA5-D9D790298D3F}"/>
    <dgm:cxn modelId="{F219001F-0FAD-4736-9525-7B51D03F9475}" type="presOf" srcId="{1C5C4C84-2A0D-4E84-96C6-33EAD8D79C00}" destId="{EF9B32D6-6791-4130-882E-C9DA46A31962}" srcOrd="0" destOrd="0" presId="urn:microsoft.com/office/officeart/2005/8/layout/chevron1"/>
    <dgm:cxn modelId="{6956B061-EA22-4989-A14C-7FFF6B4DB3D3}" type="presOf" srcId="{35357727-84D3-401C-BC40-9C64C6A935E1}" destId="{8CD75326-38EE-437F-9B40-F25DCA023FB1}" srcOrd="0" destOrd="0" presId="urn:microsoft.com/office/officeart/2005/8/layout/chevron1"/>
    <dgm:cxn modelId="{5B294743-6230-4F8D-B53D-BCD1924BE78B}" type="presOf" srcId="{2C5A3496-4EEF-4189-BD8D-59B69807F0E5}" destId="{1D026F20-DD79-44C2-8F94-93F018815D34}" srcOrd="0" destOrd="0" presId="urn:microsoft.com/office/officeart/2005/8/layout/chevron1"/>
    <dgm:cxn modelId="{67DD894B-3A0D-49C1-8396-D82357F5AAEF}" srcId="{095EC144-FF84-4994-88E3-DF02CA4AD6B6}" destId="{C2B6539B-1294-4BF9-8AD1-0912026EA9AB}" srcOrd="1" destOrd="0" parTransId="{FD3BE986-CC39-4C8D-9F36-8517F0018BD7}" sibTransId="{E123B4E9-7653-492D-B631-CFEA2F96FFD9}"/>
    <dgm:cxn modelId="{3512814C-F5C0-48A7-80DB-273008F492FC}" srcId="{483D22D7-0182-4D4D-BA82-82409828E10E}" destId="{35357727-84D3-401C-BC40-9C64C6A935E1}" srcOrd="0" destOrd="0" parTransId="{992803B1-900D-40DD-BE13-B9C56CCC13C6}" sibTransId="{7D9EABAB-1F9D-4804-80B0-33CF9F90DBE3}"/>
    <dgm:cxn modelId="{5CE2A24C-BD5C-4F37-87E9-9AD18AE2D6DC}" srcId="{095EC144-FF84-4994-88E3-DF02CA4AD6B6}" destId="{27CF2061-0ABC-4368-9E44-68EDC6F6994F}" srcOrd="0" destOrd="0" parTransId="{7FC8F1BB-4DAA-41B0-A179-7A8EA87BB979}" sibTransId="{8E1DEAE9-AA1C-4B28-99DB-1C9B0B97BA9F}"/>
    <dgm:cxn modelId="{EEED144D-BC72-45B1-A5CF-380088A1FF4F}" type="presOf" srcId="{EAB3B919-E2D6-4893-881F-869EAA0D1DE0}" destId="{EF9B32D6-6791-4130-882E-C9DA46A31962}" srcOrd="0" destOrd="1" presId="urn:microsoft.com/office/officeart/2005/8/layout/chevron1"/>
    <dgm:cxn modelId="{65E81A7A-3F9C-4B17-96E8-AF372E5A42B5}" type="presOf" srcId="{DBE5DC62-343E-444B-B31F-7B9F88A6336F}" destId="{E560B128-13F4-4206-9152-D97076EA646E}" srcOrd="0" destOrd="0" presId="urn:microsoft.com/office/officeart/2005/8/layout/chevron1"/>
    <dgm:cxn modelId="{7208617B-5E2F-4375-9BB1-C4E1F85E3518}" type="presOf" srcId="{483D22D7-0182-4D4D-BA82-82409828E10E}" destId="{9DCA534F-5280-4428-B56D-330FECFBFE00}" srcOrd="0" destOrd="0" presId="urn:microsoft.com/office/officeart/2005/8/layout/chevron1"/>
    <dgm:cxn modelId="{D389AA8A-4FCF-4AC6-8D93-9E9C1F19B0C9}" type="presOf" srcId="{095EC144-FF84-4994-88E3-DF02CA4AD6B6}" destId="{4F472E88-04BD-4F66-B189-78A1D0EF374D}" srcOrd="0" destOrd="0" presId="urn:microsoft.com/office/officeart/2005/8/layout/chevron1"/>
    <dgm:cxn modelId="{DE629A8C-2D70-42BB-B309-4B24E7C48526}" type="presOf" srcId="{48B9647C-8738-4D5D-9881-DE8E30E2F6A2}" destId="{EF9B32D6-6791-4130-882E-C9DA46A31962}" srcOrd="0" destOrd="2" presId="urn:microsoft.com/office/officeart/2005/8/layout/chevron1"/>
    <dgm:cxn modelId="{C750379D-9161-4840-9614-49245904900D}" type="presOf" srcId="{E5EE7D15-B42B-4439-9F02-092540F0275D}" destId="{B7EAEB84-AE43-455D-9B67-07C140121D15}" srcOrd="0" destOrd="0" presId="urn:microsoft.com/office/officeart/2005/8/layout/chevron1"/>
    <dgm:cxn modelId="{AD7EC1AE-D3B8-4300-BADF-A792AC75C1C2}" srcId="{095EC144-FF84-4994-88E3-DF02CA4AD6B6}" destId="{E5EE7D15-B42B-4439-9F02-092540F0275D}" srcOrd="4" destOrd="0" parTransId="{2396898E-769F-4103-B9BE-C3AB6B53F7C2}" sibTransId="{B7EE1549-D466-4444-A2D8-059C96DABB99}"/>
    <dgm:cxn modelId="{0A2B33B0-43A7-49D1-804B-919DC18EF871}" srcId="{E5EE7D15-B42B-4439-9F02-092540F0275D}" destId="{F8FF1860-A56A-468B-999E-E79E432B0B6C}" srcOrd="0" destOrd="0" parTransId="{C167A362-EBB5-47C2-AF5C-3B5C7EE64D7A}" sibTransId="{F271676E-75DF-470C-93B4-8E93AF20630E}"/>
    <dgm:cxn modelId="{46A5AEB4-9232-46FD-9444-CC76AD1B60DA}" type="presOf" srcId="{D4FFCB53-D169-4465-8A46-02661B5F41A3}" destId="{F0C5A82F-0633-4698-B982-8BCE21188FE9}" srcOrd="0" destOrd="0" presId="urn:microsoft.com/office/officeart/2005/8/layout/chevron1"/>
    <dgm:cxn modelId="{D23C72C7-C5CB-4F41-8BC3-DFDA8B42ADE2}" srcId="{095EC144-FF84-4994-88E3-DF02CA4AD6B6}" destId="{DBE5DC62-343E-444B-B31F-7B9F88A6336F}" srcOrd="2" destOrd="0" parTransId="{1879F25F-6947-4DAB-A940-F1DEE64971D1}" sibTransId="{8F189465-E3FE-4706-BA18-7E18ECC39E7D}"/>
    <dgm:cxn modelId="{629651CB-6BE8-4567-8379-F789385BFC88}" srcId="{095EC144-FF84-4994-88E3-DF02CA4AD6B6}" destId="{87F6144E-4BA8-48D8-8282-684DDEE73E85}" srcOrd="5" destOrd="0" parTransId="{B60EF492-AEA2-4257-B59E-A25FDD8A6FC7}" sibTransId="{4B1A0FCF-64A7-4454-A32F-E50477F59A58}"/>
    <dgm:cxn modelId="{A23E99EF-0A0F-4D95-A671-4D6104A99376}" type="presOf" srcId="{87F6144E-4BA8-48D8-8282-684DDEE73E85}" destId="{696E590A-7A11-4EAD-9A05-8F8F6CEF518D}" srcOrd="0" destOrd="0" presId="urn:microsoft.com/office/officeart/2005/8/layout/chevron1"/>
    <dgm:cxn modelId="{9AAFD4EF-ED0B-4411-9ECD-EEA718B284D1}" type="presOf" srcId="{DC2D2A5C-6E7F-4CFA-A150-3477087FEF1B}" destId="{220282C4-B6BF-420A-847D-D7225A02C34A}" srcOrd="0" destOrd="0" presId="urn:microsoft.com/office/officeart/2005/8/layout/chevron1"/>
    <dgm:cxn modelId="{078D54F7-DFB5-4D40-9DAD-C0D1CE08D901}" srcId="{27CF2061-0ABC-4368-9E44-68EDC6F6994F}" destId="{DC2D2A5C-6E7F-4CFA-A150-3477087FEF1B}" srcOrd="0" destOrd="0" parTransId="{77B2DE19-84B9-4198-959E-7348E1756E76}" sibTransId="{52DEB8F3-5E39-493D-A5EC-9300FE70938D}"/>
    <dgm:cxn modelId="{089C66F9-570C-48AB-94DA-BE6C3DC3C4E9}" srcId="{C2B6539B-1294-4BF9-8AD1-0912026EA9AB}" destId="{48B9647C-8738-4D5D-9881-DE8E30E2F6A2}" srcOrd="2" destOrd="0" parTransId="{F43C32CC-8978-4DD3-96CF-8C7436AD12DE}" sibTransId="{72BEF844-60B3-42FB-8669-5A235241B0AC}"/>
    <dgm:cxn modelId="{883583F9-0085-4883-B5BF-5CA775DCB6F8}" srcId="{DBE5DC62-343E-444B-B31F-7B9F88A6336F}" destId="{D4FFCB53-D169-4465-8A46-02661B5F41A3}" srcOrd="0" destOrd="0" parTransId="{17E0BD37-B6F5-4167-A72C-2A5475F7AA89}" sibTransId="{91D3C2B2-4E57-451E-9764-74D582DA6736}"/>
    <dgm:cxn modelId="{080FCFD5-41C3-4F5D-8770-F166027330D6}" type="presParOf" srcId="{4F472E88-04BD-4F66-B189-78A1D0EF374D}" destId="{CD189413-1816-4BA8-93E2-B51BD742F2CF}" srcOrd="0" destOrd="0" presId="urn:microsoft.com/office/officeart/2005/8/layout/chevron1"/>
    <dgm:cxn modelId="{2C43A1E7-D0A6-4BD2-BFEC-70AB2DFD6DC6}" type="presParOf" srcId="{CD189413-1816-4BA8-93E2-B51BD742F2CF}" destId="{9B241130-4AB2-4F5C-B529-8F04D58F5E79}" srcOrd="0" destOrd="0" presId="urn:microsoft.com/office/officeart/2005/8/layout/chevron1"/>
    <dgm:cxn modelId="{BC6630CB-B8EE-4641-BF23-98363BF33253}" type="presParOf" srcId="{CD189413-1816-4BA8-93E2-B51BD742F2CF}" destId="{220282C4-B6BF-420A-847D-D7225A02C34A}" srcOrd="1" destOrd="0" presId="urn:microsoft.com/office/officeart/2005/8/layout/chevron1"/>
    <dgm:cxn modelId="{D862C3C1-27FB-41CC-9D06-419992C19F40}" type="presParOf" srcId="{4F472E88-04BD-4F66-B189-78A1D0EF374D}" destId="{4C943964-A9F0-4AD2-9C31-439696A5EA13}" srcOrd="1" destOrd="0" presId="urn:microsoft.com/office/officeart/2005/8/layout/chevron1"/>
    <dgm:cxn modelId="{DA9306DD-1010-4C74-9509-4A72EFEF8E6F}" type="presParOf" srcId="{4F472E88-04BD-4F66-B189-78A1D0EF374D}" destId="{F186B074-E244-4FE8-90D3-C58BAE6D0B14}" srcOrd="2" destOrd="0" presId="urn:microsoft.com/office/officeart/2005/8/layout/chevron1"/>
    <dgm:cxn modelId="{816494E2-9D81-4577-99D5-7A7A2EF1DB17}" type="presParOf" srcId="{F186B074-E244-4FE8-90D3-C58BAE6D0B14}" destId="{83EAA5EE-A844-493A-946E-3EB840FC31AC}" srcOrd="0" destOrd="0" presId="urn:microsoft.com/office/officeart/2005/8/layout/chevron1"/>
    <dgm:cxn modelId="{571BA86B-C3B6-45C4-8239-4965A6B8F59D}" type="presParOf" srcId="{F186B074-E244-4FE8-90D3-C58BAE6D0B14}" destId="{EF9B32D6-6791-4130-882E-C9DA46A31962}" srcOrd="1" destOrd="0" presId="urn:microsoft.com/office/officeart/2005/8/layout/chevron1"/>
    <dgm:cxn modelId="{9E812802-470F-4DA1-9CC1-25D8A3464D98}" type="presParOf" srcId="{4F472E88-04BD-4F66-B189-78A1D0EF374D}" destId="{A2755BEA-DFCD-4F87-8D42-0EBD678EF99C}" srcOrd="3" destOrd="0" presId="urn:microsoft.com/office/officeart/2005/8/layout/chevron1"/>
    <dgm:cxn modelId="{919D4297-C7C4-4EE5-B743-02D853A03CFA}" type="presParOf" srcId="{4F472E88-04BD-4F66-B189-78A1D0EF374D}" destId="{75C3975D-6B70-41E7-B942-38EE8CDFF363}" srcOrd="4" destOrd="0" presId="urn:microsoft.com/office/officeart/2005/8/layout/chevron1"/>
    <dgm:cxn modelId="{9E96FE1F-619F-42C1-B646-FAEB4540FDC5}" type="presParOf" srcId="{75C3975D-6B70-41E7-B942-38EE8CDFF363}" destId="{E560B128-13F4-4206-9152-D97076EA646E}" srcOrd="0" destOrd="0" presId="urn:microsoft.com/office/officeart/2005/8/layout/chevron1"/>
    <dgm:cxn modelId="{C1EF4E94-7539-4F63-B98B-FDEF0233A84A}" type="presParOf" srcId="{75C3975D-6B70-41E7-B942-38EE8CDFF363}" destId="{F0C5A82F-0633-4698-B982-8BCE21188FE9}" srcOrd="1" destOrd="0" presId="urn:microsoft.com/office/officeart/2005/8/layout/chevron1"/>
    <dgm:cxn modelId="{CB2C9230-E628-4F49-8F4E-C8FA3F138BA5}" type="presParOf" srcId="{4F472E88-04BD-4F66-B189-78A1D0EF374D}" destId="{F28CBE99-D48E-4AAA-A035-721812135118}" srcOrd="5" destOrd="0" presId="urn:microsoft.com/office/officeart/2005/8/layout/chevron1"/>
    <dgm:cxn modelId="{CC841663-B60E-46E5-9E11-90B44EDCF12A}" type="presParOf" srcId="{4F472E88-04BD-4F66-B189-78A1D0EF374D}" destId="{4243F51F-C457-49F0-A8D9-9EFD4035BD37}" srcOrd="6" destOrd="0" presId="urn:microsoft.com/office/officeart/2005/8/layout/chevron1"/>
    <dgm:cxn modelId="{D8F85403-2F5C-4796-92B9-5AD97F28CAFD}" type="presParOf" srcId="{4243F51F-C457-49F0-A8D9-9EFD4035BD37}" destId="{9DCA534F-5280-4428-B56D-330FECFBFE00}" srcOrd="0" destOrd="0" presId="urn:microsoft.com/office/officeart/2005/8/layout/chevron1"/>
    <dgm:cxn modelId="{941E2A7D-488E-4AF1-B310-D7B18A8C16C4}" type="presParOf" srcId="{4243F51F-C457-49F0-A8D9-9EFD4035BD37}" destId="{8CD75326-38EE-437F-9B40-F25DCA023FB1}" srcOrd="1" destOrd="0" presId="urn:microsoft.com/office/officeart/2005/8/layout/chevron1"/>
    <dgm:cxn modelId="{D5B39E0F-FE18-4E7C-AE69-4D93312B1E80}" type="presParOf" srcId="{4F472E88-04BD-4F66-B189-78A1D0EF374D}" destId="{51B47EEC-99A7-4B09-AC23-F838E25BE8DD}" srcOrd="7" destOrd="0" presId="urn:microsoft.com/office/officeart/2005/8/layout/chevron1"/>
    <dgm:cxn modelId="{B36ED220-E4DA-49A3-88D1-D527F539A889}" type="presParOf" srcId="{4F472E88-04BD-4F66-B189-78A1D0EF374D}" destId="{3ED8AE32-F8A0-404B-A993-15DBC488D844}" srcOrd="8" destOrd="0" presId="urn:microsoft.com/office/officeart/2005/8/layout/chevron1"/>
    <dgm:cxn modelId="{671C3B05-0F05-4615-95E6-B35E8D826A47}" type="presParOf" srcId="{3ED8AE32-F8A0-404B-A993-15DBC488D844}" destId="{B7EAEB84-AE43-455D-9B67-07C140121D15}" srcOrd="0" destOrd="0" presId="urn:microsoft.com/office/officeart/2005/8/layout/chevron1"/>
    <dgm:cxn modelId="{0747FB60-D164-44F6-B329-551D27C98E5C}" type="presParOf" srcId="{3ED8AE32-F8A0-404B-A993-15DBC488D844}" destId="{F1D0D007-8D68-48DA-A1FF-4EFAF903BD8B}" srcOrd="1" destOrd="0" presId="urn:microsoft.com/office/officeart/2005/8/layout/chevron1"/>
    <dgm:cxn modelId="{09269976-A768-469C-BBFA-1B031967B2AF}" type="presParOf" srcId="{4F472E88-04BD-4F66-B189-78A1D0EF374D}" destId="{871A017A-9289-4240-8B84-E3638F3ECE91}" srcOrd="9" destOrd="0" presId="urn:microsoft.com/office/officeart/2005/8/layout/chevron1"/>
    <dgm:cxn modelId="{E158F95D-C5D9-4481-9AB0-D88D497FFBB9}" type="presParOf" srcId="{4F472E88-04BD-4F66-B189-78A1D0EF374D}" destId="{2428A28C-EB54-4EA7-AC57-38747BF0BF06}" srcOrd="10" destOrd="0" presId="urn:microsoft.com/office/officeart/2005/8/layout/chevron1"/>
    <dgm:cxn modelId="{BDA2E5E0-199D-49A8-8E35-A97D6CBD2285}" type="presParOf" srcId="{2428A28C-EB54-4EA7-AC57-38747BF0BF06}" destId="{696E590A-7A11-4EAD-9A05-8F8F6CEF518D}" srcOrd="0" destOrd="0" presId="urn:microsoft.com/office/officeart/2005/8/layout/chevron1"/>
    <dgm:cxn modelId="{9DCCB782-6F87-4BD5-86D3-F08D4C473031}" type="presParOf" srcId="{2428A28C-EB54-4EA7-AC57-38747BF0BF06}" destId="{1D026F20-DD79-44C2-8F94-93F018815D34}"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custLinFactX="-23855" custLinFactNeighborX="-100000" custLinFactNeighborY="-141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custLinFactY="-100000" custLinFactNeighborX="16606" custLinFactNeighborY="-132167">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Metrics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D152-EDEC-4BC9-A3B4-085B581A4AE2}">
      <dsp:nvSpPr>
        <dsp:cNvPr id="0" name=""/>
        <dsp:cNvSpPr/>
      </dsp:nvSpPr>
      <dsp:spPr>
        <a:xfrm>
          <a:off x="782"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4E31-DF93-4FA1-8240-1C65A66FE553}">
      <dsp:nvSpPr>
        <dsp:cNvPr id="0" name=""/>
        <dsp:cNvSpPr/>
      </dsp:nvSpPr>
      <dsp:spPr>
        <a:xfrm>
          <a:off x="306122"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How accurately can we predict housing prices using machine learning models based on property features and market conditions</a:t>
          </a:r>
          <a:r>
            <a:rPr lang="en-US" sz="1800" b="1" kern="1200"/>
            <a:t>.</a:t>
          </a:r>
          <a:endParaRPr lang="en-US" sz="1800" kern="1200"/>
        </a:p>
      </dsp:txBody>
      <dsp:txXfrm>
        <a:off x="357232" y="1285488"/>
        <a:ext cx="2645837" cy="1642796"/>
      </dsp:txXfrm>
    </dsp:sp>
    <dsp:sp modelId="{5693BD13-B027-4402-9343-2F8BA0E19297}">
      <dsp:nvSpPr>
        <dsp:cNvPr id="0" name=""/>
        <dsp:cNvSpPr/>
      </dsp:nvSpPr>
      <dsp:spPr>
        <a:xfrm>
          <a:off x="3359519"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A04AB-0CD9-478E-9B7E-710F8DB187C6}">
      <dsp:nvSpPr>
        <dsp:cNvPr id="0" name=""/>
        <dsp:cNvSpPr/>
      </dsp:nvSpPr>
      <dsp:spPr>
        <a:xfrm>
          <a:off x="3664859"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Identify most important features affecting price?</a:t>
          </a:r>
          <a:endParaRPr lang="en-US" sz="1800" kern="1200"/>
        </a:p>
      </dsp:txBody>
      <dsp:txXfrm>
        <a:off x="3715969" y="1285488"/>
        <a:ext cx="2645837" cy="16427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3347-47F0-4CDC-AD9F-E8AA5C363DD6}">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F18D-3A7A-431E-83F4-D0ADB1D9724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DDAF2-3A6A-45EC-97C5-88C030D7F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XGBoost has best RMSE on Train dataset. </a:t>
          </a:r>
          <a:endParaRPr lang="en-US" sz="1400" kern="1200"/>
        </a:p>
      </dsp:txBody>
      <dsp:txXfrm>
        <a:off x="93445" y="3018902"/>
        <a:ext cx="3206250" cy="720000"/>
      </dsp:txXfrm>
    </dsp:sp>
    <dsp:sp modelId="{7A2FB7C8-AD6D-4570-BF29-E5C6CF19D5D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579B5-8E50-4875-A361-18D25CC5F7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4D736-D456-4DD8-9937-0C102160F31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LASSO - AR Model performed better with best RMSE on Test Dataset </a:t>
          </a:r>
          <a:endParaRPr lang="en-US" sz="1400" kern="1200"/>
        </a:p>
      </dsp:txBody>
      <dsp:txXfrm>
        <a:off x="3860789" y="3018902"/>
        <a:ext cx="3206250" cy="720000"/>
      </dsp:txXfrm>
    </dsp:sp>
    <dsp:sp modelId="{D967C888-458A-4E60-BCE7-B5C571D2A4FC}">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D6A02-E1DE-4715-B02D-5D41FD7D57A8}">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DE208-7432-4568-80E6-E05F7721866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Conclude LASSO with Auto regressive model performed better  all models.</a:t>
          </a:r>
          <a:endParaRPr lang="en-US" sz="1400" kern="1200"/>
        </a:p>
      </dsp:txBody>
      <dsp:txXfrm>
        <a:off x="7628133" y="3018902"/>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5770-1923-4A1D-9A47-0B50C3C74073}">
      <dsp:nvSpPr>
        <dsp:cNvPr id="0" name=""/>
        <dsp:cNvSpPr/>
      </dsp:nvSpPr>
      <dsp:spPr>
        <a:xfrm>
          <a:off x="228846" y="1437"/>
          <a:ext cx="2462591" cy="14775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Data Cleaning &amp; Preprocessed</a:t>
          </a:r>
          <a:r>
            <a:rPr lang="en-US" sz="1000" b="0" i="0" kern="1200" dirty="0"/>
            <a:t>:</a:t>
          </a:r>
          <a:endParaRPr lang="en-US" sz="1000" kern="1200" dirty="0"/>
        </a:p>
      </dsp:txBody>
      <dsp:txXfrm>
        <a:off x="272122" y="44713"/>
        <a:ext cx="2376039" cy="1391002"/>
      </dsp:txXfrm>
    </dsp:sp>
    <dsp:sp modelId="{FBD071A6-84B1-4878-AD30-B90194E5A840}">
      <dsp:nvSpPr>
        <dsp:cNvPr id="0" name=""/>
        <dsp:cNvSpPr/>
      </dsp:nvSpPr>
      <dsp:spPr>
        <a:xfrm>
          <a:off x="2908146" y="434853"/>
          <a:ext cx="522069" cy="6107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56997"/>
        <a:ext cx="365448" cy="366434"/>
      </dsp:txXfrm>
    </dsp:sp>
    <dsp:sp modelId="{4C397B3D-94CC-4D0F-A98B-2E834E7A5686}">
      <dsp:nvSpPr>
        <dsp:cNvPr id="0" name=""/>
        <dsp:cNvSpPr/>
      </dsp:nvSpPr>
      <dsp:spPr>
        <a:xfrm>
          <a:off x="3676474" y="1437"/>
          <a:ext cx="2462591" cy="14775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Time Series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defRPr cap="all"/>
          </a:pPr>
          <a:r>
            <a:rPr lang="en-US" sz="1000" b="1" i="0" kern="1200" dirty="0"/>
            <a:t>ARIMA</a:t>
          </a:r>
          <a:br>
            <a:rPr lang="en-US" sz="1000" b="1" i="0" kern="1200" dirty="0"/>
          </a:br>
          <a:r>
            <a:rPr lang="en-US" sz="1000" b="1" i="0" kern="1200" dirty="0"/>
            <a:t>SARIMA</a:t>
          </a:r>
        </a:p>
        <a:p>
          <a:pPr marL="0" lvl="0" indent="0" algn="ctr" defTabSz="444500">
            <a:lnSpc>
              <a:spcPct val="90000"/>
            </a:lnSpc>
            <a:spcBef>
              <a:spcPct val="0"/>
            </a:spcBef>
            <a:spcAft>
              <a:spcPct val="35000"/>
            </a:spcAft>
            <a:buNone/>
            <a:defRPr cap="all"/>
          </a:pPr>
          <a:r>
            <a:rPr lang="en-US" sz="1000" b="1" i="0" kern="1200" dirty="0"/>
            <a:t>PROPHET</a:t>
          </a:r>
        </a:p>
        <a:p>
          <a:pPr marL="0" lvl="0" indent="0" algn="ctr" defTabSz="444500">
            <a:lnSpc>
              <a:spcPct val="90000"/>
            </a:lnSpc>
            <a:spcBef>
              <a:spcPct val="0"/>
            </a:spcBef>
            <a:spcAft>
              <a:spcPct val="35000"/>
            </a:spcAft>
            <a:buNone/>
            <a:defRPr cap="all"/>
          </a:pPr>
          <a:r>
            <a:rPr lang="en-US" sz="1000" b="1" i="0" kern="1200" dirty="0"/>
            <a:t>LSTM</a:t>
          </a:r>
          <a:endParaRPr lang="en-US" sz="1000" kern="1200" dirty="0"/>
        </a:p>
      </dsp:txBody>
      <dsp:txXfrm>
        <a:off x="3719750" y="44713"/>
        <a:ext cx="2376039" cy="1391002"/>
      </dsp:txXfrm>
    </dsp:sp>
    <dsp:sp modelId="{2FE29A2B-07C1-4B64-AE1D-51FC2265F0A3}">
      <dsp:nvSpPr>
        <dsp:cNvPr id="0" name=""/>
        <dsp:cNvSpPr/>
      </dsp:nvSpPr>
      <dsp:spPr>
        <a:xfrm rot="5400000">
          <a:off x="4646735" y="1651373"/>
          <a:ext cx="522069" cy="6107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24553" y="1695700"/>
        <a:ext cx="366434" cy="365448"/>
      </dsp:txXfrm>
    </dsp:sp>
    <dsp:sp modelId="{98E2F5EA-9B3E-47F1-A7F1-8AD6F765DE93}">
      <dsp:nvSpPr>
        <dsp:cNvPr id="0" name=""/>
        <dsp:cNvSpPr/>
      </dsp:nvSpPr>
      <dsp:spPr>
        <a:xfrm>
          <a:off x="3676474" y="2464029"/>
          <a:ext cx="2462591" cy="147755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Machine Learning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pPr>
          <a:r>
            <a:rPr lang="en-US" sz="1000" kern="1200" dirty="0" err="1"/>
            <a:t>XGBoost</a:t>
          </a:r>
          <a:endParaRPr lang="en-US" sz="1000" kern="1200" dirty="0"/>
        </a:p>
        <a:p>
          <a:pPr marL="0" lvl="0" indent="0" algn="ctr" defTabSz="444500">
            <a:lnSpc>
              <a:spcPct val="90000"/>
            </a:lnSpc>
            <a:spcBef>
              <a:spcPct val="0"/>
            </a:spcBef>
            <a:spcAft>
              <a:spcPct val="35000"/>
            </a:spcAft>
            <a:buNone/>
          </a:pPr>
          <a:r>
            <a:rPr lang="en-US" sz="1000" kern="1200" dirty="0" err="1"/>
            <a:t>XGBoost</a:t>
          </a:r>
          <a:r>
            <a:rPr lang="en-US" sz="1000" kern="1200" dirty="0"/>
            <a:t> + AR</a:t>
          </a:r>
        </a:p>
        <a:p>
          <a:pPr marL="0" lvl="0" indent="0" algn="ctr" defTabSz="444500">
            <a:lnSpc>
              <a:spcPct val="90000"/>
            </a:lnSpc>
            <a:spcBef>
              <a:spcPct val="0"/>
            </a:spcBef>
            <a:spcAft>
              <a:spcPct val="35000"/>
            </a:spcAft>
            <a:buNone/>
          </a:pPr>
          <a:r>
            <a:rPr lang="en-US" sz="1000" kern="1200" dirty="0" err="1"/>
            <a:t>RandomForest</a:t>
          </a:r>
          <a:endParaRPr lang="en-US" sz="1000" kern="1200" dirty="0"/>
        </a:p>
        <a:p>
          <a:pPr marL="0" lvl="0" indent="0" algn="ctr" defTabSz="444500">
            <a:lnSpc>
              <a:spcPct val="90000"/>
            </a:lnSpc>
            <a:spcBef>
              <a:spcPct val="0"/>
            </a:spcBef>
            <a:spcAft>
              <a:spcPct val="35000"/>
            </a:spcAft>
            <a:buNone/>
          </a:pPr>
          <a:r>
            <a:rPr lang="en-US" sz="1000" kern="1200" dirty="0"/>
            <a:t>LGBM</a:t>
          </a:r>
        </a:p>
        <a:p>
          <a:pPr marL="0" lvl="0" indent="0" algn="ctr" defTabSz="444500">
            <a:lnSpc>
              <a:spcPct val="90000"/>
            </a:lnSpc>
            <a:spcBef>
              <a:spcPct val="0"/>
            </a:spcBef>
            <a:spcAft>
              <a:spcPct val="35000"/>
            </a:spcAft>
            <a:buNone/>
          </a:pPr>
          <a:r>
            <a:rPr lang="en-US" sz="1000" kern="1200" dirty="0"/>
            <a:t>LASSO</a:t>
          </a:r>
        </a:p>
        <a:p>
          <a:pPr marL="0" lvl="0" indent="0" algn="ctr" defTabSz="444500">
            <a:lnSpc>
              <a:spcPct val="90000"/>
            </a:lnSpc>
            <a:spcBef>
              <a:spcPct val="0"/>
            </a:spcBef>
            <a:spcAft>
              <a:spcPct val="35000"/>
            </a:spcAft>
            <a:buNone/>
          </a:pPr>
          <a:r>
            <a:rPr lang="en-US" sz="1000" kern="1200" dirty="0"/>
            <a:t>LASSO+AR</a:t>
          </a:r>
        </a:p>
      </dsp:txBody>
      <dsp:txXfrm>
        <a:off x="3719750" y="2507305"/>
        <a:ext cx="2376039" cy="1391002"/>
      </dsp:txXfrm>
    </dsp:sp>
    <dsp:sp modelId="{8929BE00-B9E9-4F9C-B575-449FB7851B95}">
      <dsp:nvSpPr>
        <dsp:cNvPr id="0" name=""/>
        <dsp:cNvSpPr/>
      </dsp:nvSpPr>
      <dsp:spPr>
        <a:xfrm rot="10800000">
          <a:off x="2937697" y="2897445"/>
          <a:ext cx="522069" cy="6107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094318" y="3019589"/>
        <a:ext cx="365448" cy="366434"/>
      </dsp:txXfrm>
    </dsp:sp>
    <dsp:sp modelId="{3E7A082B-2321-4C81-884B-34A0362222B1}">
      <dsp:nvSpPr>
        <dsp:cNvPr id="0" name=""/>
        <dsp:cNvSpPr/>
      </dsp:nvSpPr>
      <dsp:spPr>
        <a:xfrm>
          <a:off x="228846" y="2464029"/>
          <a:ext cx="2462591" cy="147755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Model chosen as</a:t>
          </a:r>
        </a:p>
        <a:p>
          <a:pPr marL="0" lvl="0" indent="0" algn="ctr" defTabSz="444500">
            <a:lnSpc>
              <a:spcPct val="90000"/>
            </a:lnSpc>
            <a:spcBef>
              <a:spcPct val="0"/>
            </a:spcBef>
            <a:spcAft>
              <a:spcPct val="35000"/>
            </a:spcAft>
            <a:buNone/>
          </a:pPr>
          <a:r>
            <a:rPr lang="en-US" sz="1000" b="0" i="0" kern="1200" dirty="0"/>
            <a:t> LASSO + AR</a:t>
          </a:r>
          <a:endParaRPr lang="en-US" sz="1000" kern="1200" dirty="0"/>
        </a:p>
      </dsp:txBody>
      <dsp:txXfrm>
        <a:off x="272122" y="2507305"/>
        <a:ext cx="2376039" cy="1391002"/>
      </dsp:txXfrm>
    </dsp:sp>
    <dsp:sp modelId="{E1C4722A-0B26-418F-AE11-26E5208F43CD}">
      <dsp:nvSpPr>
        <dsp:cNvPr id="0" name=""/>
        <dsp:cNvSpPr/>
      </dsp:nvSpPr>
      <dsp:spPr>
        <a:xfrm rot="5400000">
          <a:off x="1199107" y="4113965"/>
          <a:ext cx="522069" cy="6107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276925" y="4158292"/>
        <a:ext cx="366434" cy="365448"/>
      </dsp:txXfrm>
    </dsp:sp>
    <dsp:sp modelId="{B0BABAA4-AFB9-4556-BC55-BD5A3B6B8D5D}">
      <dsp:nvSpPr>
        <dsp:cNvPr id="0" name=""/>
        <dsp:cNvSpPr/>
      </dsp:nvSpPr>
      <dsp:spPr>
        <a:xfrm>
          <a:off x="228846" y="4926620"/>
          <a:ext cx="2462591" cy="147755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0" i="0" kern="1200" dirty="0"/>
            <a:t>Machine learning significantly improves housing price predictions compared to traditional methods.</a:t>
          </a:r>
          <a:endParaRPr lang="en-US" sz="1000" kern="1200" dirty="0"/>
        </a:p>
      </dsp:txBody>
      <dsp:txXfrm>
        <a:off x="272122" y="4969896"/>
        <a:ext cx="2376039" cy="1391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EF81-C0D4-47A8-86C9-8B63DEDA9D23}">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Real-Time Data Integration: Connect to live feeds from Zillow or economic data sources.</a:t>
          </a:r>
        </a:p>
      </dsp:txBody>
      <dsp:txXfrm>
        <a:off x="22940" y="22940"/>
        <a:ext cx="7160195" cy="737360"/>
      </dsp:txXfrm>
    </dsp:sp>
    <dsp:sp modelId="{85264E62-11B4-48D0-81AC-6B2D78254D48}">
      <dsp:nvSpPr>
        <dsp:cNvPr id="0" name=""/>
        <dsp:cNvSpPr/>
      </dsp:nvSpPr>
      <dsp:spPr>
        <a:xfrm>
          <a:off x="604647" y="892024"/>
          <a:ext cx="8097012" cy="783240"/>
        </a:xfrm>
        <a:prstGeom prst="roundRect">
          <a:avLst>
            <a:gd name="adj" fmla="val 10000"/>
          </a:avLst>
        </a:prstGeom>
        <a:solidFill>
          <a:schemeClr val="accent5">
            <a:hueOff val="-3038037"/>
            <a:satOff val="-207"/>
            <a:lumOff val="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Geospatial Analysis: Add map-based visualizations using GIS tools for deeper insights.</a:t>
          </a:r>
        </a:p>
      </dsp:txBody>
      <dsp:txXfrm>
        <a:off x="627587" y="914964"/>
        <a:ext cx="6937378" cy="737360"/>
      </dsp:txXfrm>
    </dsp:sp>
    <dsp:sp modelId="{CA47ADF3-92FE-43B2-B20C-58C8B793FAED}">
      <dsp:nvSpPr>
        <dsp:cNvPr id="0" name=""/>
        <dsp:cNvSpPr/>
      </dsp:nvSpPr>
      <dsp:spPr>
        <a:xfrm>
          <a:off x="1209293" y="1784048"/>
          <a:ext cx="8097012" cy="783240"/>
        </a:xfrm>
        <a:prstGeom prst="roundRect">
          <a:avLst>
            <a:gd name="adj" fmla="val 10000"/>
          </a:avLst>
        </a:prstGeom>
        <a:solidFill>
          <a:schemeClr val="accent5">
            <a:hueOff val="-6076075"/>
            <a:satOff val="-413"/>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Model Deployment: Package the best model into a dashboard or API for real-time predictions.</a:t>
          </a:r>
        </a:p>
      </dsp:txBody>
      <dsp:txXfrm>
        <a:off x="1232233" y="1806988"/>
        <a:ext cx="6937378" cy="737360"/>
      </dsp:txXfrm>
    </dsp:sp>
    <dsp:sp modelId="{DA6D0E8F-2E9E-4FFC-B20B-E4A9AC80FCCF}">
      <dsp:nvSpPr>
        <dsp:cNvPr id="0" name=""/>
        <dsp:cNvSpPr/>
      </dsp:nvSpPr>
      <dsp:spPr>
        <a:xfrm>
          <a:off x="1813940" y="2676072"/>
          <a:ext cx="8097012" cy="783240"/>
        </a:xfrm>
        <a:prstGeom prst="roundRect">
          <a:avLst>
            <a:gd name="adj" fmla="val 10000"/>
          </a:avLst>
        </a:prstGeom>
        <a:solidFill>
          <a:schemeClr val="accent5">
            <a:hueOff val="-9114112"/>
            <a:satOff val="-62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Macro Factors: Include interest rates, mortgage rates, and inflation data for richer forecasting.</a:t>
          </a:r>
        </a:p>
      </dsp:txBody>
      <dsp:txXfrm>
        <a:off x="1836880" y="2699012"/>
        <a:ext cx="6937378" cy="737360"/>
      </dsp:txXfrm>
    </dsp:sp>
    <dsp:sp modelId="{7F35E684-784B-4D39-837B-74863C7E3BF8}">
      <dsp:nvSpPr>
        <dsp:cNvPr id="0" name=""/>
        <dsp:cNvSpPr/>
      </dsp:nvSpPr>
      <dsp:spPr>
        <a:xfrm>
          <a:off x="2418587" y="3568097"/>
          <a:ext cx="8097012" cy="783240"/>
        </a:xfrm>
        <a:prstGeom prst="roundRect">
          <a:avLst>
            <a:gd name="adj" fmla="val 10000"/>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Multi-model Ensemble: Combine LSTM, XGBoost, and LightGBM for hybrid predictions.</a:t>
          </a:r>
        </a:p>
      </dsp:txBody>
      <dsp:txXfrm>
        <a:off x="2441527" y="3591037"/>
        <a:ext cx="6937378" cy="737360"/>
      </dsp:txXfrm>
    </dsp:sp>
    <dsp:sp modelId="{2267543E-E68A-4796-8180-BD6BDF76F1C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02454" y="572200"/>
        <a:ext cx="280008" cy="383102"/>
      </dsp:txXfrm>
    </dsp:sp>
    <dsp:sp modelId="{FDA41AAD-B8A1-46A5-A3B0-872127A3FEC9}">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3981555"/>
            <a:satOff val="889"/>
            <a:lumOff val="134"/>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101" y="1464225"/>
        <a:ext cx="280008" cy="383102"/>
      </dsp:txXfrm>
    </dsp:sp>
    <dsp:sp modelId="{5B66C06D-70B4-4127-ABD3-0E17E3911279}">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7963110"/>
            <a:satOff val="1778"/>
            <a:lumOff val="26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11748" y="2343195"/>
        <a:ext cx="280008" cy="383102"/>
      </dsp:txXfrm>
    </dsp:sp>
    <dsp:sp modelId="{5168DDB2-3E32-4D00-9F30-4F99A51B50DE}">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11944666"/>
            <a:satOff val="2667"/>
            <a:lumOff val="401"/>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516395" y="3243922"/>
        <a:ext cx="280008" cy="3831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BD680-6610-417F-A15F-BCD3E234D04F}">
      <dsp:nvSpPr>
        <dsp:cNvPr id="0" name=""/>
        <dsp:cNvSpPr/>
      </dsp:nvSpPr>
      <dsp:spPr>
        <a:xfrm>
          <a:off x="0" y="369908"/>
          <a:ext cx="10515600" cy="1940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a:t>Zillow Home Value Index (ZHVI)</a:t>
          </a:r>
          <a:endParaRPr lang="en-US" sz="2200" kern="1200"/>
        </a:p>
        <a:p>
          <a:pPr marL="228600" lvl="1" indent="-228600" algn="l" defTabSz="977900">
            <a:lnSpc>
              <a:spcPct val="90000"/>
            </a:lnSpc>
            <a:spcBef>
              <a:spcPct val="0"/>
            </a:spcBef>
            <a:spcAft>
              <a:spcPct val="15000"/>
            </a:spcAft>
            <a:buChar char="•"/>
          </a:pPr>
          <a:r>
            <a:rPr lang="en-US" sz="2200" b="0" i="0" kern="1200"/>
            <a:t>Zillow Home Value Forecast (ZHVF)</a:t>
          </a:r>
          <a:endParaRPr lang="en-US" sz="2200" kern="1200"/>
        </a:p>
        <a:p>
          <a:pPr marL="228600" lvl="1" indent="-228600" algn="l" defTabSz="977900">
            <a:lnSpc>
              <a:spcPct val="90000"/>
            </a:lnSpc>
            <a:spcBef>
              <a:spcPct val="0"/>
            </a:spcBef>
            <a:spcAft>
              <a:spcPct val="15000"/>
            </a:spcAft>
            <a:buChar char="•"/>
          </a:pPr>
          <a:r>
            <a:rPr lang="en-US" sz="2200" b="0" i="0" kern="1200"/>
            <a:t>USA State map</a:t>
          </a:r>
          <a:endParaRPr lang="en-US" sz="2200" kern="1200"/>
        </a:p>
        <a:p>
          <a:pPr marL="228600" lvl="1" indent="-228600" algn="l" defTabSz="977900">
            <a:lnSpc>
              <a:spcPct val="90000"/>
            </a:lnSpc>
            <a:spcBef>
              <a:spcPct val="0"/>
            </a:spcBef>
            <a:spcAft>
              <a:spcPct val="15000"/>
            </a:spcAft>
            <a:buChar char="•"/>
          </a:pPr>
          <a:r>
            <a:rPr lang="en-US" sz="2200" b="0" i="0" kern="1200"/>
            <a:t>City Latitude and Longitude.</a:t>
          </a:r>
          <a:endParaRPr lang="en-US" sz="2200" kern="1200"/>
        </a:p>
      </dsp:txBody>
      <dsp:txXfrm>
        <a:off x="0" y="369908"/>
        <a:ext cx="10515600" cy="1940400"/>
      </dsp:txXfrm>
    </dsp:sp>
    <dsp:sp modelId="{BAA4DEE0-97F5-44AA-A6D1-5095944FE510}">
      <dsp:nvSpPr>
        <dsp:cNvPr id="0" name=""/>
        <dsp:cNvSpPr/>
      </dsp:nvSpPr>
      <dsp:spPr>
        <a:xfrm>
          <a:off x="525780" y="45188"/>
          <a:ext cx="7360920"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a:t>Housing Data - Zillow Research</a:t>
          </a:r>
          <a:endParaRPr lang="en-US" sz="2200" kern="1200"/>
        </a:p>
      </dsp:txBody>
      <dsp:txXfrm>
        <a:off x="557483" y="76891"/>
        <a:ext cx="7297514" cy="586034"/>
      </dsp:txXfrm>
    </dsp:sp>
    <dsp:sp modelId="{2BFFF7EB-0B20-449A-B3F2-4A9E629E709E}">
      <dsp:nvSpPr>
        <dsp:cNvPr id="0" name=""/>
        <dsp:cNvSpPr/>
      </dsp:nvSpPr>
      <dsp:spPr>
        <a:xfrm>
          <a:off x="0" y="2753829"/>
          <a:ext cx="10515600" cy="554400"/>
        </a:xfrm>
        <a:prstGeom prst="rect">
          <a:avLst/>
        </a:prstGeom>
        <a:solidFill>
          <a:schemeClr val="lt1">
            <a:alpha val="90000"/>
            <a:hueOff val="0"/>
            <a:satOff val="0"/>
            <a:lumOff val="0"/>
            <a:alphaOff val="0"/>
          </a:schemeClr>
        </a:solidFill>
        <a:ln w="25400" cap="flat" cmpd="sng" algn="ctr">
          <a:solidFill>
            <a:schemeClr val="accent2">
              <a:hueOff val="3221807"/>
              <a:satOff val="-9246"/>
              <a:lumOff val="-14805"/>
              <a:alphaOff val="0"/>
            </a:schemeClr>
          </a:solidFill>
          <a:prstDash val="solid"/>
        </a:ln>
        <a:effectLst/>
      </dsp:spPr>
      <dsp:style>
        <a:lnRef idx="2">
          <a:scrgbClr r="0" g="0" b="0"/>
        </a:lnRef>
        <a:fillRef idx="1">
          <a:scrgbClr r="0" g="0" b="0"/>
        </a:fillRef>
        <a:effectRef idx="0">
          <a:scrgbClr r="0" g="0" b="0"/>
        </a:effectRef>
        <a:fontRef idx="minor"/>
      </dsp:style>
    </dsp:sp>
    <dsp:sp modelId="{7F16C99F-8D3E-4F74-B858-0AB8241032E4}">
      <dsp:nvSpPr>
        <dsp:cNvPr id="0" name=""/>
        <dsp:cNvSpPr/>
      </dsp:nvSpPr>
      <dsp:spPr>
        <a:xfrm>
          <a:off x="525780" y="2429108"/>
          <a:ext cx="7360920" cy="649440"/>
        </a:xfrm>
        <a:prstGeom prst="roundRect">
          <a:avLst/>
        </a:prstGeom>
        <a:solidFill>
          <a:schemeClr val="accent2">
            <a:hueOff val="3221807"/>
            <a:satOff val="-9246"/>
            <a:lumOff val="-148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Bureau of Economic Analysis – https://www.bea.gov/</a:t>
          </a:r>
          <a:endParaRPr lang="en-US" sz="2200" kern="1200" dirty="0"/>
        </a:p>
      </dsp:txBody>
      <dsp:txXfrm>
        <a:off x="557483" y="2460811"/>
        <a:ext cx="7297514" cy="586034"/>
      </dsp:txXfrm>
    </dsp:sp>
    <dsp:sp modelId="{624C24EA-5551-4911-A12B-C70E5C89A2E4}">
      <dsp:nvSpPr>
        <dsp:cNvPr id="0" name=""/>
        <dsp:cNvSpPr/>
      </dsp:nvSpPr>
      <dsp:spPr>
        <a:xfrm>
          <a:off x="0" y="3751749"/>
          <a:ext cx="10515600" cy="554400"/>
        </a:xfrm>
        <a:prstGeom prst="rect">
          <a:avLst/>
        </a:prstGeom>
        <a:solidFill>
          <a:schemeClr val="lt1">
            <a:alpha val="90000"/>
            <a:hueOff val="0"/>
            <a:satOff val="0"/>
            <a:lumOff val="0"/>
            <a:alphaOff val="0"/>
          </a:schemeClr>
        </a:solidFill>
        <a:ln w="25400" cap="flat" cmpd="sng" algn="ctr">
          <a:solidFill>
            <a:schemeClr val="accent2">
              <a:hueOff val="6443614"/>
              <a:satOff val="-18493"/>
              <a:lumOff val="-29609"/>
              <a:alphaOff val="0"/>
            </a:schemeClr>
          </a:solidFill>
          <a:prstDash val="solid"/>
        </a:ln>
        <a:effectLst/>
      </dsp:spPr>
      <dsp:style>
        <a:lnRef idx="2">
          <a:scrgbClr r="0" g="0" b="0"/>
        </a:lnRef>
        <a:fillRef idx="1">
          <a:scrgbClr r="0" g="0" b="0"/>
        </a:fillRef>
        <a:effectRef idx="0">
          <a:scrgbClr r="0" g="0" b="0"/>
        </a:effectRef>
        <a:fontRef idx="minor"/>
      </dsp:style>
    </dsp:sp>
    <dsp:sp modelId="{D09180F0-7BC0-4270-ACA5-D0229A64EAFB}">
      <dsp:nvSpPr>
        <dsp:cNvPr id="0" name=""/>
        <dsp:cNvSpPr/>
      </dsp:nvSpPr>
      <dsp:spPr>
        <a:xfrm>
          <a:off x="525780" y="3427029"/>
          <a:ext cx="7360920" cy="649440"/>
        </a:xfrm>
        <a:prstGeom prst="round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Census Bureau – https://www.census.gov/</a:t>
          </a:r>
          <a:endParaRPr lang="en-US" sz="2200" kern="1200" dirty="0"/>
        </a:p>
      </dsp:txBody>
      <dsp:txXfrm>
        <a:off x="557483" y="3458732"/>
        <a:ext cx="729751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9774-70EC-4B56-9DF5-DF01BA803738}">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E11F-A245-411C-8624-500A74099E1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BBBDAC-22ED-48CF-9A1B-C9FD5366CF8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Leverages historical data to identify patterns and correlations.</a:t>
          </a:r>
        </a:p>
      </dsp:txBody>
      <dsp:txXfrm>
        <a:off x="100682" y="2684598"/>
        <a:ext cx="2370489" cy="720000"/>
      </dsp:txXfrm>
    </dsp:sp>
    <dsp:sp modelId="{5DC99612-D9BB-4DCA-96E6-30F47EF01DCD}">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27E5-1DE3-49DC-AFAA-B7EC96A0BF1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B9C4D7-2641-4DA0-BC79-87FEAEFB149B}">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Improves accuracy by reducing human bias in price estimation.</a:t>
          </a:r>
        </a:p>
      </dsp:txBody>
      <dsp:txXfrm>
        <a:off x="2886007" y="2684598"/>
        <a:ext cx="2370489" cy="720000"/>
      </dsp:txXfrm>
    </dsp:sp>
    <dsp:sp modelId="{00BEA4CE-FD0B-465D-A2EF-7A824044B4C2}">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6B672-A024-4C43-A078-17BA3B2F96A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7C601-A994-4545-A20F-838A32CBBE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Provides quick, data-driven predictions based on market conditions.</a:t>
          </a:r>
        </a:p>
      </dsp:txBody>
      <dsp:txXfrm>
        <a:off x="5671332" y="2684598"/>
        <a:ext cx="2370489" cy="720000"/>
      </dsp:txXfrm>
    </dsp:sp>
    <dsp:sp modelId="{FD012E2B-B866-45F4-B034-D7DA79F5666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64FA6-49DA-4965-B76C-B24F2170DB3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3039-EF75-4030-AC14-7D2464F6498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Develop a machine learning model to predict housing prices.</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41130-4AB2-4F5C-B529-8F04D58F5E79}">
      <dsp:nvSpPr>
        <dsp:cNvPr id="0" name=""/>
        <dsp:cNvSpPr/>
      </dsp:nvSpPr>
      <dsp:spPr>
        <a:xfrm>
          <a:off x="1078" y="997788"/>
          <a:ext cx="2000945" cy="59400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DataSet</a:t>
          </a:r>
          <a:endParaRPr lang="en-US" sz="1100" kern="1200" dirty="0"/>
        </a:p>
      </dsp:txBody>
      <dsp:txXfrm>
        <a:off x="298078" y="997788"/>
        <a:ext cx="1406945" cy="594000"/>
      </dsp:txXfrm>
    </dsp:sp>
    <dsp:sp modelId="{220282C4-B6BF-420A-847D-D7225A02C34A}">
      <dsp:nvSpPr>
        <dsp:cNvPr id="0" name=""/>
        <dsp:cNvSpPr/>
      </dsp:nvSpPr>
      <dsp:spPr>
        <a:xfrm>
          <a:off x="1078"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Zillow Dataset - multiple files with real estate and per capita income data.</a:t>
          </a:r>
          <a:endParaRPr lang="en-US" sz="1100" kern="1200"/>
        </a:p>
      </dsp:txBody>
      <dsp:txXfrm>
        <a:off x="1078" y="1666038"/>
        <a:ext cx="1600756" cy="1025578"/>
      </dsp:txXfrm>
    </dsp:sp>
    <dsp:sp modelId="{83EAA5EE-A844-493A-946E-3EB840FC31AC}">
      <dsp:nvSpPr>
        <dsp:cNvPr id="0" name=""/>
        <dsp:cNvSpPr/>
      </dsp:nvSpPr>
      <dsp:spPr>
        <a:xfrm>
          <a:off x="1786023" y="997788"/>
          <a:ext cx="2000945" cy="594000"/>
        </a:xfrm>
        <a:prstGeom prst="chevron">
          <a:avLst/>
        </a:prstGeom>
        <a:solidFill>
          <a:schemeClr val="accent5">
            <a:hueOff val="-2430430"/>
            <a:satOff val="-165"/>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Files Included</a:t>
          </a:r>
          <a:endParaRPr lang="en-US" sz="1100" kern="1200" dirty="0"/>
        </a:p>
      </dsp:txBody>
      <dsp:txXfrm>
        <a:off x="2083023" y="997788"/>
        <a:ext cx="1406945" cy="594000"/>
      </dsp:txXfrm>
    </dsp:sp>
    <dsp:sp modelId="{EF9B32D6-6791-4130-882E-C9DA46A31962}">
      <dsp:nvSpPr>
        <dsp:cNvPr id="0" name=""/>
        <dsp:cNvSpPr/>
      </dsp:nvSpPr>
      <dsp:spPr>
        <a:xfrm>
          <a:off x="1786023"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Counties-level per capita income and housing values</a:t>
          </a:r>
          <a:endParaRPr lang="en-US" sz="1100" kern="1200"/>
        </a:p>
        <a:p>
          <a:pPr marL="57150" lvl="1" indent="-57150" algn="l" defTabSz="488950">
            <a:lnSpc>
              <a:spcPct val="100000"/>
            </a:lnSpc>
            <a:spcBef>
              <a:spcPct val="0"/>
            </a:spcBef>
            <a:spcAft>
              <a:spcPct val="15000"/>
            </a:spcAft>
            <a:buChar char="•"/>
          </a:pPr>
          <a:r>
            <a:rPr lang="en-US" sz="1100" b="0" i="0" kern="1200"/>
            <a:t>Zillow Home Value Index </a:t>
          </a:r>
          <a:endParaRPr lang="en-US" sz="1100" kern="1200"/>
        </a:p>
        <a:p>
          <a:pPr marL="57150" lvl="1" indent="-57150" algn="l" defTabSz="488950">
            <a:lnSpc>
              <a:spcPct val="100000"/>
            </a:lnSpc>
            <a:spcBef>
              <a:spcPct val="0"/>
            </a:spcBef>
            <a:spcAft>
              <a:spcPct val="15000"/>
            </a:spcAft>
            <a:buChar char="•"/>
          </a:pPr>
          <a:r>
            <a:rPr lang="en-US" sz="1100" b="0" i="0" kern="1200"/>
            <a:t>Population, Income data</a:t>
          </a:r>
          <a:endParaRPr lang="en-US" sz="1100" kern="1200"/>
        </a:p>
      </dsp:txBody>
      <dsp:txXfrm>
        <a:off x="1786023" y="1666038"/>
        <a:ext cx="1600756" cy="1025578"/>
      </dsp:txXfrm>
    </dsp:sp>
    <dsp:sp modelId="{E560B128-13F4-4206-9152-D97076EA646E}">
      <dsp:nvSpPr>
        <dsp:cNvPr id="0" name=""/>
        <dsp:cNvSpPr/>
      </dsp:nvSpPr>
      <dsp:spPr>
        <a:xfrm>
          <a:off x="3570969" y="997788"/>
          <a:ext cx="2000945" cy="594000"/>
        </a:xfrm>
        <a:prstGeom prst="chevron">
          <a:avLst/>
        </a:prstGeom>
        <a:solidFill>
          <a:schemeClr val="accent5">
            <a:hueOff val="-4860860"/>
            <a:satOff val="-330"/>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Merging files</a:t>
          </a:r>
          <a:endParaRPr lang="en-US" sz="1100" kern="1200"/>
        </a:p>
      </dsp:txBody>
      <dsp:txXfrm>
        <a:off x="3867969" y="997788"/>
        <a:ext cx="1406945" cy="594000"/>
      </dsp:txXfrm>
    </dsp:sp>
    <dsp:sp modelId="{F0C5A82F-0633-4698-B982-8BCE21188FE9}">
      <dsp:nvSpPr>
        <dsp:cNvPr id="0" name=""/>
        <dsp:cNvSpPr/>
      </dsp:nvSpPr>
      <dsp:spPr>
        <a:xfrm>
          <a:off x="357096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kern="1200" dirty="0"/>
            <a:t>Merging Files for different house types</a:t>
          </a:r>
        </a:p>
      </dsp:txBody>
      <dsp:txXfrm>
        <a:off x="3570969" y="1666038"/>
        <a:ext cx="1600756" cy="1025578"/>
      </dsp:txXfrm>
    </dsp:sp>
    <dsp:sp modelId="{9DCA534F-5280-4428-B56D-330FECFBFE00}">
      <dsp:nvSpPr>
        <dsp:cNvPr id="0" name=""/>
        <dsp:cNvSpPr/>
      </dsp:nvSpPr>
      <dsp:spPr>
        <a:xfrm>
          <a:off x="5355914" y="997788"/>
          <a:ext cx="2000945" cy="594000"/>
        </a:xfrm>
        <a:prstGeom prst="chevron">
          <a:avLst/>
        </a:prstGeom>
        <a:solidFill>
          <a:schemeClr val="accent5">
            <a:hueOff val="-7291290"/>
            <a:satOff val="-496"/>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Meaningful Names</a:t>
          </a:r>
          <a:endParaRPr lang="en-US" sz="1100" kern="1200" dirty="0"/>
        </a:p>
      </dsp:txBody>
      <dsp:txXfrm>
        <a:off x="5652914" y="997788"/>
        <a:ext cx="1406945" cy="594000"/>
      </dsp:txXfrm>
    </dsp:sp>
    <dsp:sp modelId="{8CD75326-38EE-437F-9B40-F25DCA023FB1}">
      <dsp:nvSpPr>
        <dsp:cNvPr id="0" name=""/>
        <dsp:cNvSpPr/>
      </dsp:nvSpPr>
      <dsp:spPr>
        <a:xfrm>
          <a:off x="5355914"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Rename columns to make meaningful names</a:t>
          </a:r>
          <a:endParaRPr lang="en-US" sz="1100" kern="1200"/>
        </a:p>
      </dsp:txBody>
      <dsp:txXfrm>
        <a:off x="5355914" y="1666038"/>
        <a:ext cx="1600756" cy="1025578"/>
      </dsp:txXfrm>
    </dsp:sp>
    <dsp:sp modelId="{B7EAEB84-AE43-455D-9B67-07C140121D15}">
      <dsp:nvSpPr>
        <dsp:cNvPr id="0" name=""/>
        <dsp:cNvSpPr/>
      </dsp:nvSpPr>
      <dsp:spPr>
        <a:xfrm>
          <a:off x="7140859" y="997788"/>
          <a:ext cx="2000945" cy="594000"/>
        </a:xfrm>
        <a:prstGeom prst="chevron">
          <a:avLst/>
        </a:prstGeom>
        <a:solidFill>
          <a:schemeClr val="accent5">
            <a:hueOff val="-9721720"/>
            <a:satOff val="-66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Additional Features</a:t>
          </a:r>
          <a:endParaRPr lang="en-US" sz="1100" kern="1200" dirty="0"/>
        </a:p>
      </dsp:txBody>
      <dsp:txXfrm>
        <a:off x="7437859" y="997788"/>
        <a:ext cx="1406945" cy="594000"/>
      </dsp:txXfrm>
    </dsp:sp>
    <dsp:sp modelId="{F1D0D007-8D68-48DA-A1FF-4EFAF903BD8B}">
      <dsp:nvSpPr>
        <dsp:cNvPr id="0" name=""/>
        <dsp:cNvSpPr/>
      </dsp:nvSpPr>
      <dsp:spPr>
        <a:xfrm>
          <a:off x="714085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Adding longitude,latitude,FIPS </a:t>
          </a:r>
          <a:endParaRPr lang="en-US" sz="1100" kern="1200"/>
        </a:p>
      </dsp:txBody>
      <dsp:txXfrm>
        <a:off x="7140859" y="1666038"/>
        <a:ext cx="1600756" cy="1025578"/>
      </dsp:txXfrm>
    </dsp:sp>
    <dsp:sp modelId="{696E590A-7A11-4EAD-9A05-8F8F6CEF518D}">
      <dsp:nvSpPr>
        <dsp:cNvPr id="0" name=""/>
        <dsp:cNvSpPr/>
      </dsp:nvSpPr>
      <dsp:spPr>
        <a:xfrm>
          <a:off x="8925805" y="997788"/>
          <a:ext cx="2000945" cy="594000"/>
        </a:xfrm>
        <a:prstGeom prst="chevron">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Final Formatting</a:t>
          </a:r>
          <a:endParaRPr lang="en-US" sz="1100" kern="1200" dirty="0"/>
        </a:p>
      </dsp:txBody>
      <dsp:txXfrm>
        <a:off x="9222805" y="997788"/>
        <a:ext cx="1406945" cy="594000"/>
      </dsp:txXfrm>
    </dsp:sp>
    <dsp:sp modelId="{1D026F20-DD79-44C2-8F94-93F018815D34}">
      <dsp:nvSpPr>
        <dsp:cNvPr id="0" name=""/>
        <dsp:cNvSpPr/>
      </dsp:nvSpPr>
      <dsp:spPr>
        <a:xfrm>
          <a:off x="8925805"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Format data types &amp; Removed missing values</a:t>
          </a:r>
          <a:endParaRPr lang="en-US" sz="1100" kern="1200"/>
        </a:p>
      </dsp:txBody>
      <dsp:txXfrm>
        <a:off x="8925805" y="1666038"/>
        <a:ext cx="1600756" cy="1025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0" y="26126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1657197" y="58190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1657197" y="581908"/>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Metrics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Introduction</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The real estate market significantly impacts the global economy.</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Housing prices depend on multiple factors like location, size, and market trends.</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Traditional pricing methods are subjective, time-consuming, and prone to errors.</a:t>
            </a:r>
            <a:endParaRPr sz="10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Problem Statement</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Estimating property values accurately remains a challenge.</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Current appraisal methods lack efficiency and objectivity.</a:t>
            </a:r>
            <a:endParaRPr sz="10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Solution: Machine Learning Model</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Leverages historical data to identify patterns and correlations.</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Improves accuracy by reducing human bias in price estimation.</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Provides quick, data-driven predictions based on market conditions.</a:t>
            </a:r>
            <a:endParaRPr sz="10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Project Goal</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Develop a machine learning model to predict housing prices.</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Use key property attributes and economic indicators for training.</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Enhance reliability and efficiency in real estate pricing.</a:t>
            </a:r>
            <a:endParaRPr sz="10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D1BC-EAC3-C468-346D-7F3E11EDB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7CCB1-11D7-58C0-33F4-7100487966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41CED7-E3EA-5868-A2F0-89F83EDD1C2F}"/>
              </a:ext>
            </a:extLst>
          </p:cNvPr>
          <p:cNvSpPr>
            <a:spLocks noGrp="1"/>
          </p:cNvSpPr>
          <p:nvPr>
            <p:ph type="body" idx="1"/>
          </p:nvPr>
        </p:nvSpPr>
        <p:spPr/>
        <p:txBody>
          <a:bodyPr/>
          <a:lstStyle/>
          <a:p>
            <a:pPr marL="457200" lvl="0" indent="-228600" algn="l" rtl="0">
              <a:lnSpc>
                <a:spcPct val="90000"/>
              </a:lnSpc>
              <a:spcBef>
                <a:spcPts val="360"/>
              </a:spcBef>
              <a:spcAft>
                <a:spcPts val="0"/>
              </a:spcAft>
              <a:buClr>
                <a:schemeClr val="dk1"/>
              </a:buClr>
              <a:buSzPts val="1800"/>
              <a:buFont typeface="Arial"/>
              <a:buChar char="•"/>
            </a:pPr>
            <a:r>
              <a:rPr lang="en-US" sz="1100" dirty="0">
                <a:latin typeface="Times New Roman" panose="02020603050405020304" pitchFamily="18" charset="0"/>
                <a:ea typeface="Arial"/>
                <a:cs typeface="Times New Roman" panose="02020603050405020304" pitchFamily="18" charset="0"/>
                <a:sym typeface="Arial"/>
              </a:rPr>
              <a:t>Stacked Area Plot for Nebraska</a:t>
            </a:r>
            <a:br>
              <a:rPr lang="en-US" sz="1100" dirty="0">
                <a:latin typeface="Times New Roman" panose="02020603050405020304" pitchFamily="18" charset="0"/>
                <a:ea typeface="Arial"/>
                <a:cs typeface="Times New Roman" panose="02020603050405020304" pitchFamily="18" charset="0"/>
                <a:sym typeface="Arial"/>
              </a:rPr>
            </a:br>
            <a:r>
              <a:rPr lang="en-US" sz="1100" dirty="0">
                <a:latin typeface="Times New Roman" panose="02020603050405020304" pitchFamily="18" charset="0"/>
                <a:cs typeface="Times New Roman" panose="02020603050405020304" pitchFamily="18" charset="0"/>
              </a:rPr>
              <a:t>This Stacked area Plot for Nebraska shows consistent upward trend in annual home values across all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Dominance of All Homes and Single Family Homes as they form base of stack and show most significant growth.</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Also shows significant contribution from Two and Three Bed </a:t>
            </a:r>
            <a:r>
              <a:rPr lang="en-US" sz="1100" dirty="0" err="1">
                <a:latin typeface="Times New Roman" panose="02020603050405020304" pitchFamily="18" charset="0"/>
                <a:cs typeface="Times New Roman" panose="02020603050405020304" pitchFamily="18" charset="0"/>
              </a:rPr>
              <a:t>rooms.Condo</a:t>
            </a:r>
            <a:r>
              <a:rPr lang="en-US" sz="1100" dirty="0">
                <a:latin typeface="Times New Roman" panose="02020603050405020304" pitchFamily="18" charset="0"/>
                <a:cs typeface="Times New Roman" panose="02020603050405020304" pitchFamily="18" charset="0"/>
              </a:rPr>
              <a:t> category shows least amount of growth compared to other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60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Slope of stacked area suggesting steady and </a:t>
            </a:r>
            <a:r>
              <a:rPr lang="en-US" sz="1100" dirty="0" err="1">
                <a:latin typeface="Times New Roman" panose="02020603050405020304" pitchFamily="18" charset="0"/>
                <a:cs typeface="Times New Roman" panose="02020603050405020304" pitchFamily="18" charset="0"/>
              </a:rPr>
              <a:t>sustatined</a:t>
            </a:r>
            <a:r>
              <a:rPr lang="en-US" sz="1100" dirty="0">
                <a:latin typeface="Times New Roman" panose="02020603050405020304" pitchFamily="18" charset="0"/>
                <a:cs typeface="Times New Roman" panose="02020603050405020304" pitchFamily="18" charset="0"/>
              </a:rPr>
              <a:t> growth rate in home values.</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6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As part of Exploratory Data Analysis ; we read the Zillow Home Value Index data sets for </a:t>
            </a:r>
            <a:r>
              <a:rPr lang="en-US" sz="900" dirty="0" err="1">
                <a:latin typeface="Times New Roman"/>
                <a:ea typeface="Times New Roman"/>
                <a:cs typeface="Times New Roman"/>
                <a:sym typeface="Times New Roman"/>
              </a:rPr>
              <a:t>AllHomes</a:t>
            </a:r>
            <a:r>
              <a:rPr lang="en-US" sz="900" dirty="0">
                <a:latin typeface="Times New Roman"/>
                <a:ea typeface="Times New Roman"/>
                <a:cs typeface="Times New Roman"/>
                <a:sym typeface="Times New Roman"/>
              </a:rPr>
              <a:t>, Single Family , Condo, </a:t>
            </a:r>
            <a:r>
              <a:rPr lang="en-US" sz="900" dirty="0" err="1">
                <a:latin typeface="Times New Roman"/>
                <a:ea typeface="Times New Roman"/>
                <a:cs typeface="Times New Roman"/>
                <a:sym typeface="Times New Roman"/>
              </a:rPr>
              <a:t>TwoBedRoom</a:t>
            </a:r>
            <a:r>
              <a:rPr lang="en-US" sz="900" dirty="0">
                <a:latin typeface="Times New Roman"/>
                <a:ea typeface="Times New Roman"/>
                <a:cs typeface="Times New Roman"/>
                <a:sym typeface="Times New Roman"/>
              </a:rPr>
              <a:t>, </a:t>
            </a:r>
            <a:r>
              <a:rPr lang="en-US" sz="900" dirty="0" err="1">
                <a:latin typeface="Times New Roman"/>
                <a:ea typeface="Times New Roman"/>
                <a:cs typeface="Times New Roman"/>
                <a:sym typeface="Times New Roman"/>
              </a:rPr>
              <a:t>ThreeBedRoom</a:t>
            </a:r>
            <a:r>
              <a:rPr lang="en-US"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Annual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5 Year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err="1">
                <a:latin typeface="Times New Roman"/>
                <a:ea typeface="Times New Roman"/>
                <a:cs typeface="Times New Roman"/>
                <a:sym typeface="Times New Roman"/>
              </a:rPr>
              <a:t>Idnetified</a:t>
            </a:r>
            <a:r>
              <a:rPr lang="en-US" sz="900" dirty="0">
                <a:latin typeface="Times New Roman"/>
                <a:ea typeface="Times New Roman"/>
                <a:cs typeface="Times New Roman"/>
                <a:sym typeface="Times New Roman"/>
              </a:rPr>
              <a:t> Personal income Growth , Population Growth ,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Income Growth for each county to every year . Performed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Increase from year to Year.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Rank for each County and performed Exploratory Data Analysis and produced Combined Dataset.</a:t>
            </a: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900" dirty="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BE89464-1C29-DDE0-152D-07AC7DBA578C}"/>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07C67C75-58CB-2CDC-9EF8-CDA49CE749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C0CD925A-D375-F5B5-2E3C-83063AFAA0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39269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37AE082-F4C6-536E-E066-0FE0E2FE057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64E26F-195A-48CB-2CDC-E41F62297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AD37445-926E-AF49-2B5D-1306419C9D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dirty="0">
                <a:effectLst/>
              </a:rPr>
              <a:t>SARIMA(p, d, q)(P, D, Q, s):</a:t>
            </a:r>
            <a:br>
              <a:rPr lang="en-US" dirty="0"/>
            </a:br>
            <a:r>
              <a:rPr lang="en-US" dirty="0">
                <a:effectLst/>
              </a:rPr>
              <a:t>AR(p): Autoregressive component of order p</a:t>
            </a:r>
            <a:br>
              <a:rPr lang="en-US" dirty="0"/>
            </a:br>
            <a:r>
              <a:rPr lang="en-US" dirty="0">
                <a:effectLst/>
              </a:rPr>
              <a:t>MA(q): Moving average component of order q</a:t>
            </a:r>
            <a:br>
              <a:rPr lang="en-US" dirty="0"/>
            </a:br>
            <a:r>
              <a:rPr lang="en-US" dirty="0">
                <a:effectLst/>
              </a:rPr>
              <a:t>I(d): Integrated component of order d</a:t>
            </a:r>
            <a:br>
              <a:rPr lang="en-US" dirty="0"/>
            </a:br>
            <a:r>
              <a:rPr lang="en-US" dirty="0">
                <a:effectLst/>
              </a:rPr>
              <a:t>Seasonal AR(P): Seasonal autoregressive component of order P</a:t>
            </a:r>
            <a:br>
              <a:rPr lang="en-US" dirty="0"/>
            </a:br>
            <a:r>
              <a:rPr lang="en-US" dirty="0">
                <a:effectLst/>
              </a:rPr>
              <a:t>MA(Q): Seasonal moving average component of order Q</a:t>
            </a:r>
            <a:br>
              <a:rPr lang="en-US" dirty="0"/>
            </a:br>
            <a:r>
              <a:rPr lang="en-US" dirty="0">
                <a:effectLst/>
              </a:rPr>
              <a:t>Seasonal I(D): Seasonal integrated component of order D</a:t>
            </a:r>
            <a:br>
              <a:rPr lang="en-US" dirty="0"/>
            </a:br>
            <a:r>
              <a:rPr lang="en-US" dirty="0">
                <a:effectLst/>
              </a:rPr>
              <a:t>s: Seasonal period</a:t>
            </a:r>
            <a:endParaRPr lang="en-US" dirty="0">
              <a:solidFill>
                <a:srgbClr val="141413"/>
              </a:solidFill>
              <a:highlight>
                <a:srgbClr val="FAF9F5"/>
              </a:highlight>
            </a:endParaRPr>
          </a:p>
        </p:txBody>
      </p:sp>
    </p:spTree>
    <p:extLst>
      <p:ext uri="{BB962C8B-B14F-4D97-AF65-F5344CB8AC3E}">
        <p14:creationId xmlns:p14="http://schemas.microsoft.com/office/powerpoint/2010/main" val="239151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F16E169-F99B-2C24-06E3-7FD5356CE716}"/>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0A4AFF2-344C-DF44-395D-DBCE0CE33A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92E0580-65FA-1933-B346-D6EF81F11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37020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D5D7F25-C769-3222-8A9F-5AAF3F1783BB}"/>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CCBA63-6C90-34D8-8C61-EDC1532D2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E07819C2-788B-55C5-9549-AEBD585A78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157894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6695E5B-D0FA-109A-C452-74886D4F55D0}"/>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5E4E08C-879B-A98A-BEF0-142C912B21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D65D3C16-BCD2-3242-61B5-2E9A1E6DB4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1176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12F37AE-91B6-9BC9-3F69-BD79AB0E167D}"/>
            </a:ext>
          </a:extLst>
        </p:cNvPr>
        <p:cNvGrpSpPr/>
        <p:nvPr/>
      </p:nvGrpSpPr>
      <p:grpSpPr>
        <a:xfrm>
          <a:off x="0" y="0"/>
          <a:ext cx="0" cy="0"/>
          <a:chOff x="0" y="0"/>
          <a:chExt cx="0" cy="0"/>
        </a:xfrm>
      </p:grpSpPr>
      <p:sp>
        <p:nvSpPr>
          <p:cNvPr id="154" name="Google Shape;154;g33059fedb65_2_12:notes">
            <a:extLst>
              <a:ext uri="{FF2B5EF4-FFF2-40B4-BE49-F238E27FC236}">
                <a16:creationId xmlns:a16="http://schemas.microsoft.com/office/drawing/2014/main" id="{13CAB91E-82F3-F9E6-C9EF-BFF719EF5E9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a:extLst>
              <a:ext uri="{FF2B5EF4-FFF2-40B4-BE49-F238E27FC236}">
                <a16:creationId xmlns:a16="http://schemas.microsoft.com/office/drawing/2014/main" id="{933FAEE8-1D44-890E-63AD-072E4C5AA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62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60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16EB8CE-2345-D1DD-19CD-B8BC028FA60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C7F254D-65DA-D6C0-AB4B-E937486A4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61AA345-F5F5-79A9-12D1-BBE037155F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spcBef>
                <a:spcPts val="1000"/>
              </a:spcBef>
              <a:spcAft>
                <a:spcPts val="0"/>
              </a:spcAft>
              <a:buClr>
                <a:schemeClr val="dk1"/>
              </a:buClr>
              <a:buSzPts val="1946"/>
              <a:buFont typeface="Arial" panose="020B0604020202020204" pitchFamily="34" charset="0"/>
              <a:buChar char="•"/>
            </a:pPr>
            <a:r>
              <a:rPr lang="en-US" sz="1100" b="1"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(Extreme Gradient Boosting) is a powerful machine learning algorithm that is part of the gradient boosting family. </a:t>
            </a: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builds an ensemble of decision trees, where each new tree corrects the errors made by the previous trees. </a:t>
            </a:r>
            <a:endParaRPr lang="en-US" sz="1100" kern="1200" dirty="0">
              <a:solidFill>
                <a:schemeClr val="tx1"/>
              </a:solidFill>
              <a:latin typeface="+mn-lt"/>
              <a:ea typeface="+mn-ea"/>
              <a:cs typeface="+mn-cs"/>
            </a:endParaRPr>
          </a:p>
          <a:p>
            <a:pPr marL="114301" lvl="0" indent="-228600">
              <a:spcBef>
                <a:spcPts val="1000"/>
              </a:spcBef>
              <a:spcAft>
                <a:spcPts val="0"/>
              </a:spcAft>
              <a:buClr>
                <a:schemeClr val="dk1"/>
              </a:buClr>
              <a:buSzPts val="1946"/>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946"/>
              <a:buFont typeface="Arial" panose="020B0604020202020204" pitchFamily="34" charset="0"/>
              <a:buChar char="•"/>
            </a:pP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has various hyperparameters (e.g., learning rate, number of estimators, maximum depth, etc.) that are fine-tuned to improve model performance. This allows it to fit the house price prediction model optimally.</a:t>
            </a:r>
          </a:p>
        </p:txBody>
      </p:sp>
    </p:spTree>
    <p:extLst>
      <p:ext uri="{BB962C8B-B14F-4D97-AF65-F5344CB8AC3E}">
        <p14:creationId xmlns:p14="http://schemas.microsoft.com/office/powerpoint/2010/main" val="330386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3F9DE86D-66F9-2C2E-9999-CE8B431EB54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CDF2AD56-9D1A-8C42-A691-547C188946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2DB6817F-1553-3C5B-2928-BBC3AA2E74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409590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E24B221-A1E4-FECC-BC6D-8D80E8AAFA4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DD6EB6DE-22DA-E299-C1FC-0CD727EEC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FA452F14-D0C4-61F7-02DE-E549B276BC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100" b="1" i="0" u="none" strike="noStrike" kern="1200" cap="none" dirty="0">
                <a:solidFill>
                  <a:schemeClr val="tx1"/>
                </a:solidFill>
                <a:latin typeface="+mn-lt"/>
                <a:ea typeface="+mn-ea"/>
                <a:cs typeface="+mn-cs"/>
                <a:sym typeface="Times New Roman"/>
              </a:rPr>
              <a:t>LGBM (Light Gradient Boosting Machine)</a:t>
            </a:r>
            <a:r>
              <a:rPr lang="en-US" sz="11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It builds an </a:t>
            </a:r>
            <a:r>
              <a:rPr lang="en-US" sz="1100" b="1" i="0" u="none" strike="noStrike" kern="1200" cap="none" dirty="0">
                <a:solidFill>
                  <a:schemeClr val="tx1"/>
                </a:solidFill>
                <a:latin typeface="+mn-lt"/>
                <a:ea typeface="+mn-ea"/>
                <a:cs typeface="+mn-cs"/>
                <a:sym typeface="Times New Roman"/>
              </a:rPr>
              <a:t>ensemble of decision trees iteratively</a:t>
            </a:r>
            <a:r>
              <a:rPr lang="en-US" sz="11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uses </a:t>
            </a:r>
            <a:r>
              <a:rPr lang="en-US" sz="1100" b="1" i="0" u="none" strike="noStrike" kern="1200" cap="none" dirty="0">
                <a:solidFill>
                  <a:schemeClr val="tx1"/>
                </a:solidFill>
                <a:latin typeface="+mn-lt"/>
                <a:ea typeface="+mn-ea"/>
                <a:cs typeface="+mn-cs"/>
                <a:sym typeface="Times New Roman"/>
              </a:rPr>
              <a:t>depth-first growth</a:t>
            </a:r>
            <a:r>
              <a:rPr lang="en-US" sz="1100" b="0" i="0" u="none" strike="noStrike" kern="1200" cap="none" dirty="0">
                <a:solidFill>
                  <a:schemeClr val="tx1"/>
                </a:solidFill>
                <a:latin typeface="+mn-lt"/>
                <a:ea typeface="+mn-ea"/>
                <a:cs typeface="+mn-cs"/>
                <a:sym typeface="Times New Roman"/>
              </a:rPr>
              <a:t>, </a:t>
            </a: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grows trees leaf-wise</a:t>
            </a:r>
            <a:r>
              <a:rPr lang="en-US" sz="11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natively handles categorical features</a:t>
            </a:r>
            <a:r>
              <a:rPr lang="en-US" sz="1100" b="0" i="0" u="none" strike="noStrike" kern="1200" cap="none" dirty="0">
                <a:solidFill>
                  <a:schemeClr val="tx1"/>
                </a:solidFill>
                <a:latin typeface="+mn-lt"/>
                <a:ea typeface="+mn-ea"/>
                <a:cs typeface="+mn-cs"/>
                <a:sym typeface="Times New Roman"/>
              </a:rPr>
              <a:t>, 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requires manual encoding.</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10558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73A97FF8-90AE-DA06-D804-4E7029D4DCC8}"/>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BAA9BA1-5F72-0BAB-C6B6-CCE03011C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542B1C4-AB76-685F-00E2-42818CD76C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89749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CBCC790-24BA-F779-862E-EE3DD78A625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1724B01-D59E-F9B4-1D5F-82D62C2CE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65B981C-69AC-AEEE-12D2-707BAEA738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53104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B182A6C-7E3F-8F8F-2E6E-91E7CEC5B5FA}"/>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4AA6C1D-BFB4-30AE-4BEC-8D012B8C2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7522E87B-64E8-8786-4341-D29FAA6D9B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606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8DF1D93-A727-D666-FA5A-AD9D89EC046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5E3F064-E139-F66C-DD6D-C89D59033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8AE32833-8483-5FC1-680D-6AE9901E15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17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8F46190-2F6F-2E4E-D49E-FA1870A0D30E}"/>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4FFFD19-90CA-887D-F037-8FCEF9C2F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843A27-F875-B91E-91BF-33DA6C578D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27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1B742A5-0C64-7B4B-E3E2-3FD917560E7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826C9656-007F-9D45-B4D2-5921AD037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C7339A1-CCAB-EE60-C876-E7EADC5B1C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t>Dataset Preprocessed</a:t>
            </a:r>
            <a:r>
              <a:rPr lang="en-US" b="0" i="0" dirty="0"/>
              <a:t>: Comprehensive data cleaning and preprocessing steps were undertaken to ensure data quality.</a:t>
            </a:r>
            <a:br>
              <a:rPr lang="en-US" b="0" i="0" dirty="0"/>
            </a:br>
            <a:r>
              <a:rPr lang="en-US" b="1" i="0" dirty="0"/>
              <a:t>Machine Learning Models Implemented</a:t>
            </a:r>
            <a:r>
              <a:rPr lang="en-US" b="0" i="0" dirty="0"/>
              <a:t>: Various models including </a:t>
            </a:r>
            <a:r>
              <a:rPr lang="en-US" b="0" i="0" dirty="0" err="1"/>
              <a:t>XGBoost</a:t>
            </a:r>
            <a:r>
              <a:rPr lang="en-US" b="0" i="0" dirty="0"/>
              <a:t>, </a:t>
            </a:r>
            <a:r>
              <a:rPr lang="en-US" b="0" i="0" dirty="0" err="1"/>
              <a:t>LightGBM</a:t>
            </a:r>
            <a:r>
              <a:rPr lang="en-US" b="0" i="0" dirty="0"/>
              <a:t>, Lasso Regression, and Support Vector Regression were applied.</a:t>
            </a:r>
            <a:endParaRPr lang="en-US" dirty="0"/>
          </a:p>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5031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700" i="0" dirty="0">
                <a:effectLst/>
                <a:latin typeface="LatoWeb"/>
              </a:rPr>
              <a:t>Zillow Dataset contains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(ZHVI) for 2-bedroom and 3-bedroom homes</a:t>
            </a:r>
          </a:p>
          <a:p>
            <a:pPr lvl="1">
              <a:buFont typeface="Arial" panose="020B0604020202020204" pitchFamily="34" charset="0"/>
              <a:buChar char="•"/>
            </a:pPr>
            <a:r>
              <a:rPr lang="en-US" sz="1700" i="0" dirty="0">
                <a:effectLst/>
                <a:latin typeface="LatoWeb"/>
              </a:rPr>
              <a:t>Income data at the county and zip code levels</a:t>
            </a:r>
          </a:p>
          <a:p>
            <a:pPr>
              <a:buFont typeface="Arial" panose="020B0604020202020204" pitchFamily="34" charset="0"/>
              <a:buChar char="•"/>
            </a:pPr>
            <a:r>
              <a:rPr lang="en-US" sz="1700" b="0" i="0" dirty="0">
                <a:effectLst/>
                <a:latin typeface="LatoWeb"/>
              </a:rPr>
              <a:t>Merging the files to make a common file</a:t>
            </a:r>
          </a:p>
          <a:p>
            <a:pPr>
              <a:buFont typeface="Arial" panose="020B0604020202020204" pitchFamily="34" charset="0"/>
              <a:buChar char="•"/>
            </a:pPr>
            <a:r>
              <a:rPr lang="en-US" sz="1700" dirty="0">
                <a:latin typeface="LatoWeb"/>
              </a:rPr>
              <a:t>Rename columns to make </a:t>
            </a:r>
            <a:r>
              <a:rPr lang="en-US" sz="1700" dirty="0" err="1">
                <a:latin typeface="LatoWeb"/>
              </a:rPr>
              <a:t>menaingfull</a:t>
            </a:r>
            <a:r>
              <a:rPr lang="en-US" sz="1700" dirty="0">
                <a:latin typeface="LatoWeb"/>
              </a:rPr>
              <a:t>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to show for maps</a:t>
            </a:r>
          </a:p>
          <a:p>
            <a:pPr>
              <a:buFont typeface="Arial" panose="020B0604020202020204" pitchFamily="34" charset="0"/>
              <a:buChar char="•"/>
            </a:pPr>
            <a:r>
              <a:rPr lang="en-US" sz="1700" b="0" i="0" dirty="0">
                <a:effectLst/>
                <a:latin typeface="LatoWeb"/>
              </a:rPr>
              <a:t>Added data for </a:t>
            </a:r>
            <a:r>
              <a:rPr lang="en-US" sz="1700" b="0" i="0" dirty="0" err="1">
                <a:effectLst/>
                <a:latin typeface="LatoWeb"/>
              </a:rPr>
              <a:t>Per_Capita_Income_Growth</a:t>
            </a:r>
            <a:r>
              <a:rPr lang="en-US" sz="1700" b="0" i="0" dirty="0">
                <a:effectLst/>
                <a:latin typeface="LatoWeb"/>
              </a:rPr>
              <a:t>, </a:t>
            </a:r>
            <a:r>
              <a:rPr lang="en-US" sz="1700" b="0" i="0" dirty="0" err="1">
                <a:effectLst/>
                <a:latin typeface="LatoWeb"/>
              </a:rPr>
              <a:t>Population_Growth</a:t>
            </a:r>
            <a:r>
              <a:rPr lang="en-US" sz="1700" b="0" i="0" dirty="0">
                <a:effectLst/>
                <a:latin typeface="LatoWeb"/>
              </a:rPr>
              <a:t>, </a:t>
            </a:r>
            <a:r>
              <a:rPr lang="en-US" sz="1700" b="0" i="0" dirty="0" err="1">
                <a:effectLst/>
                <a:latin typeface="LatoWeb"/>
              </a:rPr>
              <a:t>Personal_Income_Growth</a:t>
            </a:r>
            <a:endParaRPr lang="en-US" sz="1700" b="0" i="0" dirty="0">
              <a:effectLst/>
              <a:latin typeface="LatoWeb"/>
            </a:endParaRPr>
          </a:p>
          <a:p>
            <a:pPr>
              <a:buFont typeface="Arial" panose="020B0604020202020204" pitchFamily="34" charset="0"/>
              <a:buChar char="•"/>
            </a:pPr>
            <a:r>
              <a:rPr lang="en-US" sz="1700" b="0" i="0" dirty="0">
                <a:effectLst/>
                <a:latin typeface="LatoWeb"/>
              </a:rPr>
              <a:t>Removed missing values</a:t>
            </a:r>
            <a:br>
              <a:rPr lang="en-US" sz="1700" dirty="0"/>
            </a:b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8169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B164A79-7F53-7B0D-4AE5-39D0C8CD24D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54FAD9F-3C6E-261F-259B-F911CB440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6FAB39C7-26BD-3840-9680-9DE4D80497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325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30EB5DA-E7B7-8595-D2BB-1C4B303EBA07}"/>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42A33DF5-326F-54B8-5D73-DA74E74F9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938ACF76-2F0A-A256-7E48-00F1748608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555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281B-0226-4EEA-640A-405FE7E09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5C392-C5A8-652F-71E6-9AD63958D2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EBE9DE-C191-F262-B2FF-2DCD9CB3F401}"/>
              </a:ext>
            </a:extLst>
          </p:cNvPr>
          <p:cNvSpPr>
            <a:spLocks noGrp="1"/>
          </p:cNvSpPr>
          <p:nvPr>
            <p:ph type="body" idx="1"/>
          </p:nvPr>
        </p:nvSpPr>
        <p:spPr/>
        <p:txBody>
          <a:bodyPr/>
          <a:lstStyle/>
          <a:p>
            <a:pPr algn="l"/>
            <a:r>
              <a:rPr lang="en-US" b="0" i="0" dirty="0">
                <a:solidFill>
                  <a:srgbClr val="242424"/>
                </a:solidFill>
                <a:effectLst/>
                <a:latin typeface="Segoe UI" panose="020B0502040204020203" pitchFamily="34" charset="0"/>
              </a:rPr>
              <a:t>The bar chart titled "Annual Increase in House Values for Counties in 2024" illustrates the percentage increase in house values across various counties. Here are the key points: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 Performers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GATES, NC</a:t>
            </a:r>
            <a:r>
              <a:rPr lang="en-US" b="0" i="0" dirty="0">
                <a:solidFill>
                  <a:srgbClr val="242424"/>
                </a:solidFill>
                <a:effectLst/>
                <a:latin typeface="Segoe UI" panose="020B0502040204020203" pitchFamily="34" charset="0"/>
              </a:rPr>
              <a:t>: Leading with a 15.0%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EDWARDS, KS</a:t>
            </a:r>
            <a:r>
              <a:rPr lang="en-US" b="0" i="0" dirty="0">
                <a:solidFill>
                  <a:srgbClr val="242424"/>
                </a:solidFill>
                <a:effectLst/>
                <a:latin typeface="Segoe UI" panose="020B0502040204020203" pitchFamily="34" charset="0"/>
              </a:rPr>
              <a:t>: Close behind with a 14.0%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LINCOLN, MO</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CARROLL, NE</a:t>
            </a:r>
            <a:r>
              <a:rPr lang="en-US" b="0" i="0" dirty="0">
                <a:solidFill>
                  <a:srgbClr val="242424"/>
                </a:solidFill>
                <a:effectLst/>
                <a:latin typeface="Segoe UI" panose="020B0502040204020203" pitchFamily="34" charset="0"/>
              </a:rPr>
              <a:t>: Both showing a 12.0% increase.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Moderate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BOONE, NC</a:t>
            </a:r>
            <a:r>
              <a:rPr lang="en-US" b="0" i="0" dirty="0">
                <a:solidFill>
                  <a:srgbClr val="242424"/>
                </a:solidFill>
                <a:effectLst/>
                <a:latin typeface="Segoe UI" panose="020B0502040204020203" pitchFamily="34" charset="0"/>
              </a:rPr>
              <a:t>: 11.0%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HARLAN, WI</a:t>
            </a:r>
            <a:r>
              <a:rPr lang="en-US" b="0" i="0" dirty="0">
                <a:solidFill>
                  <a:srgbClr val="242424"/>
                </a:solidFill>
                <a:effectLst/>
                <a:latin typeface="Segoe UI" panose="020B0502040204020203" pitchFamily="34" charset="0"/>
              </a:rPr>
              <a:t>: 10.0%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WORTH, IA</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CAMBEL, WV</a:t>
            </a:r>
            <a:r>
              <a:rPr lang="en-US" b="0" i="0" dirty="0">
                <a:solidFill>
                  <a:srgbClr val="242424"/>
                </a:solidFill>
                <a:effectLst/>
                <a:latin typeface="Segoe UI" panose="020B0502040204020203" pitchFamily="34" charset="0"/>
              </a:rPr>
              <a:t>: Both at 9.5%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WIRT, OH</a:t>
            </a:r>
            <a:r>
              <a:rPr lang="en-US" b="0" i="0" dirty="0">
                <a:solidFill>
                  <a:srgbClr val="242424"/>
                </a:solidFill>
                <a:effectLst/>
                <a:latin typeface="Segoe UI" panose="020B0502040204020203" pitchFamily="34" charset="0"/>
              </a:rPr>
              <a:t>: 9.2%</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Lower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ORANGEVILLE, NY</a:t>
            </a:r>
            <a:r>
              <a:rPr lang="en-US" b="0" i="0" dirty="0">
                <a:solidFill>
                  <a:srgbClr val="242424"/>
                </a:solidFill>
                <a:effectLst/>
                <a:latin typeface="Segoe UI" panose="020B0502040204020203" pitchFamily="34" charset="0"/>
              </a:rPr>
              <a:t>: 8.7%</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GOLDEN VALLEY, MT</a:t>
            </a:r>
            <a:r>
              <a:rPr lang="en-US" b="0" i="0" dirty="0">
                <a:solidFill>
                  <a:srgbClr val="242424"/>
                </a:solidFill>
                <a:effectLst/>
                <a:latin typeface="Segoe UI" panose="020B0502040204020203" pitchFamily="34" charset="0"/>
              </a:rPr>
              <a:t>: 8.5%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KNOX, IN</a:t>
            </a:r>
            <a:r>
              <a:rPr lang="en-US" b="0" i="0" dirty="0">
                <a:solidFill>
                  <a:srgbClr val="242424"/>
                </a:solidFill>
                <a:effectLst/>
                <a:latin typeface="Segoe UI" panose="020B0502040204020203" pitchFamily="34" charset="0"/>
              </a:rPr>
              <a:t>: 8.2%</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FRANKLIN, ME</a:t>
            </a:r>
            <a:r>
              <a:rPr lang="en-US" b="0" i="0" dirty="0">
                <a:solidFill>
                  <a:srgbClr val="242424"/>
                </a:solidFill>
                <a:effectLst/>
                <a:latin typeface="Segoe UI" panose="020B0502040204020203" pitchFamily="34" charset="0"/>
              </a:rPr>
              <a:t>: 7.6%</a:t>
            </a:r>
          </a:p>
        </p:txBody>
      </p:sp>
    </p:spTree>
    <p:extLst>
      <p:ext uri="{BB962C8B-B14F-4D97-AF65-F5344CB8AC3E}">
        <p14:creationId xmlns:p14="http://schemas.microsoft.com/office/powerpoint/2010/main" val="13637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1FFFF-52F7-0E81-EE5C-B94D1A4D8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E029F-95BF-D033-F8A0-9FF69903DD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9A73F2C-EEFE-5E5A-086F-2217CF410E71}"/>
              </a:ext>
            </a:extLst>
          </p:cNvPr>
          <p:cNvSpPr>
            <a:spLocks noGrp="1"/>
          </p:cNvSpPr>
          <p:nvPr>
            <p:ph type="body" idx="1"/>
          </p:nvPr>
        </p:nvSpPr>
        <p:spPr/>
        <p:txBody>
          <a:bodyPr/>
          <a:lstStyle/>
          <a:p>
            <a:pPr algn="l"/>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1683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Increasing Property Values: Property values have generally increased over time from 2000 to 2024. </a:t>
            </a:r>
          </a:p>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--&gt;Variability: There is noticeable variability in property values each year, with some years showing wider IQRs than others.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--&gt;Rising Median Values: Median property values have risen consistently over this period, indicating an overall upward trend in property prices.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--&gt;Outliers: Present in most years, suggesting that there are some properties with significantly higher or lower values compared to the majority. </a:t>
            </a:r>
            <a:endParaRPr lang="en-US" dirty="0"/>
          </a:p>
        </p:txBody>
      </p:sp>
    </p:spTree>
    <p:extLst>
      <p:ext uri="{BB962C8B-B14F-4D97-AF65-F5344CB8AC3E}">
        <p14:creationId xmlns:p14="http://schemas.microsoft.com/office/powerpoint/2010/main" val="38911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49A4-D5F0-82AF-20F7-7E3D7F4E2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19CAF-24DB-3ECA-B4A3-8FE4F1568A5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DCEBC17-8953-E73C-E982-7F4ECF6B1FF7}"/>
              </a:ext>
            </a:extLst>
          </p:cNvPr>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endParaRPr lang="en-US" dirty="0"/>
          </a:p>
        </p:txBody>
      </p:sp>
    </p:spTree>
    <p:extLst>
      <p:ext uri="{BB962C8B-B14F-4D97-AF65-F5344CB8AC3E}">
        <p14:creationId xmlns:p14="http://schemas.microsoft.com/office/powerpoint/2010/main" val="352528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D208-DC1C-4E16-4CDC-73F4CE94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88B72-CD31-BFD2-72EC-ADA06BA401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1EBF0D-8BAE-678D-EF0C-B36648761966}"/>
              </a:ext>
            </a:extLst>
          </p:cNvPr>
          <p:cNvSpPr>
            <a:spLocks noGrp="1"/>
          </p:cNvSpPr>
          <p:nvPr>
            <p:ph type="body" idx="1"/>
          </p:nvPr>
        </p:nvSpPr>
        <p:spPr/>
        <p:txBody>
          <a:bodyPr/>
          <a:lstStyle/>
          <a:p>
            <a:pPr indent="-228600">
              <a:lnSpc>
                <a:spcPct val="90000"/>
              </a:lnSpc>
              <a:buFont typeface="Arial" panose="020B0604020202020204" pitchFamily="34" charset="0"/>
              <a:buChar char="•"/>
            </a:pPr>
            <a:r>
              <a:rPr lang="en-US" sz="1100" b="1" i="0" kern="1200" dirty="0">
                <a:solidFill>
                  <a:schemeClr val="tx1"/>
                </a:solidFill>
                <a:effectLst/>
                <a:latin typeface="+mn-lt"/>
                <a:ea typeface="+mn-ea"/>
                <a:cs typeface="+mn-cs"/>
              </a:rPr>
              <a:t>Summary: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Nebraska</a:t>
            </a:r>
            <a:r>
              <a:rPr lang="en-US" sz="1100" b="0" i="0" kern="1200" dirty="0">
                <a:solidFill>
                  <a:schemeClr val="tx1"/>
                </a:solidFill>
                <a:effectLst/>
                <a:latin typeface="+mn-lt"/>
                <a:ea typeface="+mn-ea"/>
                <a:cs typeface="+mn-cs"/>
              </a:rPr>
              <a:t>: The correlations indicate that increases in property values for different types of properties (all items, single-family, condos, two-bedroom) are strongly related. This suggests that 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Texas</a:t>
            </a:r>
            <a:r>
              <a:rPr lang="en-US" sz="1100" b="0" i="0" kern="1200" dirty="0">
                <a:solidFill>
                  <a:schemeClr val="tx1"/>
                </a:solidFill>
                <a:effectLst/>
                <a:latin typeface="+mn-lt"/>
                <a:ea typeface="+mn-ea"/>
                <a:cs typeface="+mn-cs"/>
              </a:rPr>
              <a:t>: Although the full matrix is not visible, it is expected to show similar correlations, indicating consistent market behavior across different property types.</a:t>
            </a:r>
          </a:p>
        </p:txBody>
      </p:sp>
    </p:spTree>
    <p:extLst>
      <p:ext uri="{BB962C8B-B14F-4D97-AF65-F5344CB8AC3E}">
        <p14:creationId xmlns:p14="http://schemas.microsoft.com/office/powerpoint/2010/main" val="362876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42424"/>
                </a:solidFill>
                <a:effectLst/>
                <a:latin typeface="Segoe UI" panose="020B0502040204020203" pitchFamily="34" charset="0"/>
              </a:rPr>
              <a:t>Summary: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Distribution Patterns</a:t>
            </a:r>
            <a:r>
              <a:rPr lang="en-US" b="0" i="0" dirty="0">
                <a:solidFill>
                  <a:srgbClr val="242424"/>
                </a:solidFill>
                <a:effectLst/>
                <a:latin typeface="Segoe UI" panose="020B0502040204020203" pitchFamily="34" charset="0"/>
              </a:rPr>
              <a:t>: The KDE plot shows how home values are distributed across different counties. Some counties have a higher concentration of home values in certain ranges, indicating more uniform property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Density Peaks</a:t>
            </a:r>
            <a:r>
              <a:rPr lang="en-US" b="0" i="0" dirty="0">
                <a:solidFill>
                  <a:srgbClr val="242424"/>
                </a:solidFill>
                <a:effectLst/>
                <a:latin typeface="Segoe UI" panose="020B0502040204020203" pitchFamily="34" charset="0"/>
              </a:rPr>
              <a:t>: Peaks in the curves indicate the most common home values within each county. Higher peaks suggest a larger number of homes within that value range.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Variability</a:t>
            </a:r>
            <a:r>
              <a:rPr lang="en-US" b="0" i="0" dirty="0">
                <a:solidFill>
                  <a:srgbClr val="242424"/>
                </a:solidFill>
                <a:effectLst/>
                <a:latin typeface="Segoe UI" panose="020B0502040204020203" pitchFamily="34" charset="0"/>
              </a:rPr>
              <a:t>: The spread of the curves shows the variability in home values. Wider curves indicate more variability, while narrower curves suggest more consistent home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Comparison Across Counties</a:t>
            </a:r>
            <a:r>
              <a:rPr lang="en-US" b="0" i="0" dirty="0">
                <a:solidFill>
                  <a:srgbClr val="242424"/>
                </a:solidFill>
                <a:effectLst/>
                <a:latin typeface="Segoe UI" panose="020B0502040204020203" pitchFamily="34" charset="0"/>
              </a:rPr>
              <a:t>: The plot allows for comparison of home value distributions across counties, highlighting differences and similarities in property value trends.</a:t>
            </a:r>
          </a:p>
          <a:p>
            <a:pPr algn="l"/>
            <a:r>
              <a:rPr lang="en-US" b="0" i="0" dirty="0">
                <a:solidFill>
                  <a:srgbClr val="242424"/>
                </a:solidFill>
                <a:effectLst/>
                <a:latin typeface="Segoe UI" panose="020B0502040204020203" pitchFamily="34" charset="0"/>
              </a:rPr>
              <a:t>This KDE plot helps in understanding the distribution and density of home values across various counties in Nebraska, providing insights into regional housing market trends.</a:t>
            </a:r>
          </a:p>
          <a:p>
            <a:endParaRPr lang="en-US" dirty="0"/>
          </a:p>
        </p:txBody>
      </p:sp>
    </p:spTree>
    <p:extLst>
      <p:ext uri="{BB962C8B-B14F-4D97-AF65-F5344CB8AC3E}">
        <p14:creationId xmlns:p14="http://schemas.microsoft.com/office/powerpoint/2010/main" val="75624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4000">
              <a:schemeClr val="bg1">
                <a:lumMod val="85000"/>
              </a:schemeClr>
            </a:gs>
            <a:gs pos="83000">
              <a:schemeClr val="bg1">
                <a:lumMod val="85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9.jpeg"/><Relationship Id="rId7" Type="http://schemas.openxmlformats.org/officeDocument/2006/relationships/diagramColors" Target="../diagrams/colors13.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0.jpeg"/><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C54-05E3-FA9B-82DF-73586247EA69}"/>
              </a:ext>
            </a:extLst>
          </p:cNvPr>
          <p:cNvSpPr>
            <a:spLocks noGrp="1"/>
          </p:cNvSpPr>
          <p:nvPr>
            <p:ph type="title"/>
          </p:nvPr>
        </p:nvSpPr>
        <p:spPr>
          <a:xfrm>
            <a:off x="0" y="1"/>
            <a:ext cx="12192000" cy="1690688"/>
          </a:xfrm>
          <a:solidFill>
            <a:schemeClr val="bg2"/>
          </a:solidFill>
        </p:spPr>
        <p:txBody>
          <a:bodyPr/>
          <a:lstStyle/>
          <a:p>
            <a:pPr marL="0" lvl="0" indent="0" rtl="0">
              <a:lnSpc>
                <a:spcPct val="90000"/>
              </a:lnSpc>
              <a:spcBef>
                <a:spcPts val="0"/>
              </a:spcBef>
              <a:spcAft>
                <a:spcPts val="0"/>
              </a:spcAft>
            </a:pPr>
            <a:r>
              <a:rPr lang="en-US" sz="4400" dirty="0">
                <a:solidFill>
                  <a:schemeClr val="bg1"/>
                </a:solidFill>
                <a:latin typeface="Times New Roman"/>
                <a:ea typeface="Times New Roman"/>
                <a:cs typeface="Times New Roman"/>
                <a:sym typeface="Times New Roman"/>
              </a:rPr>
              <a:t>Predicting Housing Market Trends: A Data-Driven Approach to Price Forecasting</a:t>
            </a:r>
          </a:p>
        </p:txBody>
      </p:sp>
      <p:pic>
        <p:nvPicPr>
          <p:cNvPr id="89" name="Google Shape;89;p1" descr="House"/>
          <p:cNvPicPr preferRelativeResize="0"/>
          <p:nvPr/>
        </p:nvPicPr>
        <p:blipFill rotWithShape="1">
          <a:blip r:embed="rId2">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3" name="Google Shape;86;p1">
            <a:extLst>
              <a:ext uri="{FF2B5EF4-FFF2-40B4-BE49-F238E27FC236}">
                <a16:creationId xmlns:a16="http://schemas.microsoft.com/office/drawing/2014/main" id="{474DFFBA-1C3E-D647-2BE4-E8353F2AF988}"/>
              </a:ext>
            </a:extLst>
          </p:cNvPr>
          <p:cNvSpPr/>
          <p:nvPr/>
        </p:nvSpPr>
        <p:spPr>
          <a:xfrm>
            <a:off x="3419024" y="2149100"/>
            <a:ext cx="7787828" cy="118872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1800"/>
            </a:pPr>
            <a:r>
              <a:rPr lang="en-US" sz="2800" b="1" dirty="0">
                <a:solidFill>
                  <a:schemeClr val="dk1"/>
                </a:solidFill>
                <a:latin typeface="Times New Roman" panose="02020603050405020304" pitchFamily="18" charset="0"/>
                <a:cs typeface="Times New Roman" panose="02020603050405020304" pitchFamily="18" charset="0"/>
                <a:sym typeface="Times New Roman"/>
              </a:rPr>
              <a:t>DSCI 8950  - </a:t>
            </a:r>
            <a:r>
              <a:rPr lang="en-US" sz="2800" b="1" dirty="0">
                <a:latin typeface="Times New Roman" panose="02020603050405020304" pitchFamily="18" charset="0"/>
                <a:cs typeface="Times New Roman" panose="02020603050405020304" pitchFamily="18" charset="0"/>
              </a:rPr>
              <a:t>Data Science M.S. Capstone Project</a:t>
            </a:r>
            <a:br>
              <a:rPr lang="en-US" sz="2800" b="1" dirty="0">
                <a:solidFill>
                  <a:schemeClr val="dk1"/>
                </a:solidFill>
                <a:latin typeface="Times New Roman" panose="02020603050405020304" pitchFamily="18" charset="0"/>
                <a:cs typeface="Times New Roman" panose="02020603050405020304" pitchFamily="18" charset="0"/>
                <a:sym typeface="Times New Roman"/>
              </a:rPr>
            </a:br>
            <a:br>
              <a:rPr lang="en-US" sz="2800" b="1" dirty="0">
                <a:solidFill>
                  <a:schemeClr val="dk1"/>
                </a:solidFill>
                <a:latin typeface="Times New Roman" panose="02020603050405020304" pitchFamily="18" charset="0"/>
                <a:cs typeface="Times New Roman" panose="02020603050405020304" pitchFamily="18" charset="0"/>
              </a:rPr>
            </a:br>
            <a:endParaRPr sz="2800" b="1" dirty="0">
              <a:solidFill>
                <a:schemeClr val="dk1"/>
              </a:solidFill>
              <a:latin typeface="Times New Roman" panose="02020603050405020304" pitchFamily="18" charset="0"/>
              <a:cs typeface="Times New Roman" panose="02020603050405020304" pitchFamily="18" charset="0"/>
            </a:endParaRPr>
          </a:p>
        </p:txBody>
      </p:sp>
      <p:sp>
        <p:nvSpPr>
          <p:cNvPr id="4" name="Google Shape;87;p1">
            <a:extLst>
              <a:ext uri="{FF2B5EF4-FFF2-40B4-BE49-F238E27FC236}">
                <a16:creationId xmlns:a16="http://schemas.microsoft.com/office/drawing/2014/main" id="{24604A06-ACED-18C9-5CAA-0CE07660E345}"/>
              </a:ext>
            </a:extLst>
          </p:cNvPr>
          <p:cNvSpPr txBox="1">
            <a:spLocks/>
          </p:cNvSpPr>
          <p:nvPr/>
        </p:nvSpPr>
        <p:spPr>
          <a:xfrm>
            <a:off x="8406802" y="5162502"/>
            <a:ext cx="5600100" cy="129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Font typeface="Times New Roman"/>
              <a:buNone/>
            </a:pPr>
            <a:r>
              <a:rPr lang="en-US" sz="1800" dirty="0">
                <a:latin typeface="Times New Roman"/>
                <a:ea typeface="Times New Roman"/>
                <a:cs typeface="Times New Roman"/>
                <a:sym typeface="Times New Roman"/>
              </a:rPr>
              <a:t>Presented By:-</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Amarnath Kommineni</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Kavya Gurram</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Sandeep Borwal</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Vikas Kumar Reddy </a:t>
            </a:r>
            <a:r>
              <a:rPr lang="en-US" sz="1800" dirty="0" err="1">
                <a:latin typeface="Times New Roman"/>
                <a:ea typeface="Times New Roman"/>
                <a:cs typeface="Times New Roman"/>
                <a:sym typeface="Times New Roman"/>
              </a:rPr>
              <a:t>Buchammagari</a:t>
            </a:r>
            <a:endParaRPr lang="en-US" sz="1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F577441D-1BA8-5147-0994-7DDFB5C54322}"/>
              </a:ext>
            </a:extLst>
          </p:cNvPr>
          <p:cNvSpPr txBox="1"/>
          <p:nvPr/>
        </p:nvSpPr>
        <p:spPr>
          <a:xfrm>
            <a:off x="3785199" y="5340054"/>
            <a:ext cx="6583680" cy="341632"/>
          </a:xfrm>
          <a:prstGeom prst="rect">
            <a:avLst/>
          </a:prstGeom>
          <a:noFill/>
        </p:spPr>
        <p:txBody>
          <a:bodyPr wrap="square">
            <a:spAutoFit/>
          </a:bodyPr>
          <a:lstStyle/>
          <a:p>
            <a:pPr>
              <a:lnSpc>
                <a:spcPct val="90000"/>
              </a:lnSpc>
              <a:buClr>
                <a:schemeClr val="dk1"/>
              </a:buClr>
              <a:buSzPts val="1800"/>
            </a:pPr>
            <a:r>
              <a:rPr lang="en-US" sz="1800" dirty="0">
                <a:solidFill>
                  <a:schemeClr val="dk1"/>
                </a:solidFill>
                <a:latin typeface="Times New Roman"/>
                <a:cs typeface="Times New Roman"/>
                <a:sym typeface="Times New Roman"/>
              </a:rPr>
              <a:t>Presented To:- Lochana Palayangoda, PhD</a:t>
            </a:r>
            <a:endParaRPr lang="en-US" sz="1800" dirty="0">
              <a:solidFill>
                <a:schemeClr val="dk1"/>
              </a:solidFill>
              <a:latin typeface="Times New Roman"/>
              <a:cs typeface="Times New Roman"/>
            </a:endParaRPr>
          </a:p>
        </p:txBody>
      </p:sp>
    </p:spTree>
    <p:extLst>
      <p:ext uri="{BB962C8B-B14F-4D97-AF65-F5344CB8AC3E}">
        <p14:creationId xmlns:p14="http://schemas.microsoft.com/office/powerpoint/2010/main" val="681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par>
                                <p:cTn id="8" presetID="10" presetClass="entr" presetSubtype="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93E45C-0A6D-F269-8BA8-A1D5D4538633}"/>
            </a:ext>
          </a:extLst>
        </p:cNvPr>
        <p:cNvGrpSpPr/>
        <p:nvPr/>
      </p:nvGrpSpPr>
      <p:grpSpPr>
        <a:xfrm>
          <a:off x="0" y="0"/>
          <a:ext cx="0" cy="0"/>
          <a:chOff x="0" y="0"/>
          <a:chExt cx="0" cy="0"/>
        </a:xfrm>
      </p:grpSpPr>
      <p:sp>
        <p:nvSpPr>
          <p:cNvPr id="280" name="Rectangle 27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1">
            <a:extLst>
              <a:ext uri="{FF2B5EF4-FFF2-40B4-BE49-F238E27FC236}">
                <a16:creationId xmlns:a16="http://schemas.microsoft.com/office/drawing/2014/main" id="{792B35BE-8378-1D78-E218-57D05F7D7EFA}"/>
              </a:ext>
            </a:extLst>
          </p:cNvPr>
          <p:cNvSpPr>
            <a:spLocks noGrp="1" noChangeArrowheads="1"/>
          </p:cNvSpPr>
          <p:nvPr>
            <p:ph type="title"/>
          </p:nvPr>
        </p:nvSpPr>
        <p:spPr bwMode="auto">
          <a:xfrm>
            <a:off x="1295400" y="669925"/>
            <a:ext cx="4800600" cy="13255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2800" b="0" i="0" u="none" strike="noStrike" kern="1200" cap="none" normalizeH="0" baseline="0">
                <a:ln>
                  <a:noFill/>
                </a:ln>
                <a:solidFill>
                  <a:schemeClr val="bg1"/>
                </a:solidFill>
                <a:effectLst/>
                <a:latin typeface="+mj-lt"/>
                <a:ea typeface="+mj-ea"/>
                <a:cs typeface="+mj-cs"/>
              </a:rPr>
              <a:t>Correlation Matrix for Nebraska/Texas Annual Value Increases</a:t>
            </a:r>
          </a:p>
        </p:txBody>
      </p:sp>
      <p:cxnSp>
        <p:nvCxnSpPr>
          <p:cNvPr id="282" name="Straight Connector 28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9BADAB-A0EE-375A-999E-9039CCCA37B1}"/>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Nebraska</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Increases in property values for different types of properties (all items, single-family, condos, two-bedroom) are strongly related.</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Texas</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Although the full matrix is not visible, it is expected to show similar correlations.</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Indicates consistent market behavior across different property types.</a:t>
            </a:r>
          </a:p>
        </p:txBody>
      </p:sp>
      <p:pic>
        <p:nvPicPr>
          <p:cNvPr id="4" name="Picture 4" descr="A screenshot of a graph&#10;&#10;AI-generated content may be incorrect.">
            <a:extLst>
              <a:ext uri="{FF2B5EF4-FFF2-40B4-BE49-F238E27FC236}">
                <a16:creationId xmlns:a16="http://schemas.microsoft.com/office/drawing/2014/main" id="{D204C94E-5F11-CAEA-700B-23CBD6C44A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9957" y="369913"/>
            <a:ext cx="3219112" cy="278453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with red and blue squares&#10;&#10;AI-generated content may be incorrect.">
            <a:extLst>
              <a:ext uri="{FF2B5EF4-FFF2-40B4-BE49-F238E27FC236}">
                <a16:creationId xmlns:a16="http://schemas.microsoft.com/office/drawing/2014/main" id="{FDFC04DE-1185-04F5-4C69-C15CC8F782AF}"/>
              </a:ext>
            </a:extLst>
          </p:cNvPr>
          <p:cNvPicPr>
            <a:picLocks noChangeAspect="1"/>
          </p:cNvPicPr>
          <p:nvPr/>
        </p:nvPicPr>
        <p:blipFill>
          <a:blip r:embed="rId4"/>
          <a:stretch>
            <a:fillRect/>
          </a:stretch>
        </p:blipFill>
        <p:spPr>
          <a:xfrm>
            <a:off x="8129903" y="3730267"/>
            <a:ext cx="3406155" cy="2784532"/>
          </a:xfrm>
          <a:prstGeom prst="rect">
            <a:avLst/>
          </a:prstGeom>
        </p:spPr>
      </p:pic>
      <p:sp>
        <p:nvSpPr>
          <p:cNvPr id="286" name="Rectangle 28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12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5648142-43E3-48E7-EF41-4C13968DB2EB}"/>
              </a:ext>
            </a:extLst>
          </p:cNvPr>
          <p:cNvSpPr>
            <a:spLocks noGrp="1" noChangeArrowheads="1"/>
          </p:cNvSpPr>
          <p:nvPr>
            <p:ph type="title"/>
          </p:nvPr>
        </p:nvSpPr>
        <p:spPr bwMode="auto">
          <a:xfrm>
            <a:off x="556532" y="64346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700" b="0" i="0" u="none" strike="noStrike" kern="1200" cap="none" normalizeH="0" baseline="0">
                <a:ln>
                  <a:noFill/>
                </a:ln>
                <a:solidFill>
                  <a:schemeClr val="bg1"/>
                </a:solidFill>
                <a:effectLst/>
                <a:latin typeface="+mj-lt"/>
                <a:ea typeface="+mj-ea"/>
                <a:cs typeface="+mj-cs"/>
              </a:rPr>
              <a:t>Kernel Density Estimate of Annual Home Values (Nebraska Counties) </a:t>
            </a:r>
          </a:p>
        </p:txBody>
      </p:sp>
      <p:pic>
        <p:nvPicPr>
          <p:cNvPr id="9" name="Picture 8">
            <a:extLst>
              <a:ext uri="{FF2B5EF4-FFF2-40B4-BE49-F238E27FC236}">
                <a16:creationId xmlns:a16="http://schemas.microsoft.com/office/drawing/2014/main" id="{D445D2C9-035F-6F85-A404-8A0710BC58BD}"/>
              </a:ext>
            </a:extLst>
          </p:cNvPr>
          <p:cNvPicPr>
            <a:picLocks noChangeAspect="1"/>
          </p:cNvPicPr>
          <p:nvPr/>
        </p:nvPicPr>
        <p:blipFill>
          <a:blip r:embed="rId3"/>
          <a:stretch>
            <a:fillRect/>
          </a:stretch>
        </p:blipFill>
        <p:spPr>
          <a:xfrm>
            <a:off x="2046047" y="1675227"/>
            <a:ext cx="8099906" cy="4394199"/>
          </a:xfrm>
          <a:prstGeom prst="rect">
            <a:avLst/>
          </a:prstGeom>
          <a:ln>
            <a:solidFill>
              <a:schemeClr val="tx1"/>
            </a:solidFill>
          </a:ln>
        </p:spPr>
      </p:pic>
    </p:spTree>
    <p:extLst>
      <p:ext uri="{BB962C8B-B14F-4D97-AF65-F5344CB8AC3E}">
        <p14:creationId xmlns:p14="http://schemas.microsoft.com/office/powerpoint/2010/main" val="418130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DD203F-1CD0-3653-4CB9-09CE1C101F3A}"/>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6" name="Rectangle 7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EAE3A47-999E-F70C-9C90-EB46C684652F}"/>
              </a:ext>
            </a:extLst>
          </p:cNvPr>
          <p:cNvSpPr>
            <a:spLocks noGrp="1" noChangeArrowheads="1"/>
          </p:cNvSpPr>
          <p:nvPr>
            <p:ph type="title"/>
          </p:nvPr>
        </p:nvSpPr>
        <p:spPr bwMode="auto">
          <a:xfrm>
            <a:off x="1142639" y="561203"/>
            <a:ext cx="9932691" cy="11659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3700" b="0" i="0" u="none" strike="noStrike" kern="1200" cap="none" normalizeH="0" baseline="0">
                <a:ln>
                  <a:noFill/>
                </a:ln>
                <a:solidFill>
                  <a:srgbClr val="FFFFFF"/>
                </a:solidFill>
                <a:effectLst/>
                <a:latin typeface="+mj-lt"/>
                <a:ea typeface="+mj-ea"/>
                <a:cs typeface="+mj-cs"/>
              </a:rPr>
              <a:t>EDA with House Values across all Categories over Years</a:t>
            </a:r>
          </a:p>
        </p:txBody>
      </p:sp>
      <p:sp>
        <p:nvSpPr>
          <p:cNvPr id="77" name="Rectangle 76">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different colored layers&#10;&#10;AI-generated content may be incorrect.">
            <a:extLst>
              <a:ext uri="{FF2B5EF4-FFF2-40B4-BE49-F238E27FC236}">
                <a16:creationId xmlns:a16="http://schemas.microsoft.com/office/drawing/2014/main" id="{44D0DD61-DFB5-6C85-C78B-4601C11296DB}"/>
              </a:ext>
            </a:extLst>
          </p:cNvPr>
          <p:cNvPicPr>
            <a:picLocks noChangeAspect="1"/>
          </p:cNvPicPr>
          <p:nvPr/>
        </p:nvPicPr>
        <p:blipFill>
          <a:blip r:embed="rId3"/>
          <a:stretch>
            <a:fillRect/>
          </a:stretch>
        </p:blipFill>
        <p:spPr>
          <a:xfrm>
            <a:off x="1381935" y="2502284"/>
            <a:ext cx="4481866" cy="2498640"/>
          </a:xfrm>
          <a:prstGeom prst="rect">
            <a:avLst/>
          </a:prstGeom>
        </p:spPr>
      </p:pic>
      <p:pic>
        <p:nvPicPr>
          <p:cNvPr id="2" name="Picture 1" descr="A graph showing different colored lines&#10;&#10;AI-generated content may be incorrect.">
            <a:extLst>
              <a:ext uri="{FF2B5EF4-FFF2-40B4-BE49-F238E27FC236}">
                <a16:creationId xmlns:a16="http://schemas.microsoft.com/office/drawing/2014/main" id="{E25D6D91-D61F-8DB4-DD62-7C9F8985FCBB}"/>
              </a:ext>
            </a:extLst>
          </p:cNvPr>
          <p:cNvPicPr>
            <a:picLocks noChangeAspect="1"/>
          </p:cNvPicPr>
          <p:nvPr/>
        </p:nvPicPr>
        <p:blipFill>
          <a:blip r:embed="rId4"/>
          <a:stretch>
            <a:fillRect/>
          </a:stretch>
        </p:blipFill>
        <p:spPr>
          <a:xfrm>
            <a:off x="6350724" y="2523424"/>
            <a:ext cx="4486215" cy="2456201"/>
          </a:xfrm>
          <a:prstGeom prst="rect">
            <a:avLst/>
          </a:prstGeom>
        </p:spPr>
      </p:pic>
    </p:spTree>
    <p:extLst>
      <p:ext uri="{BB962C8B-B14F-4D97-AF65-F5344CB8AC3E}">
        <p14:creationId xmlns:p14="http://schemas.microsoft.com/office/powerpoint/2010/main" val="175977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Exploratory Data Analysis(EDA)</a:t>
            </a:r>
            <a:endParaRPr sz="3200" b="1"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CDEC19E8-F776-AC4C-A988-F43830754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25116CC4-902B-E0B2-EF7C-F3B186DD2488}"/>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Time Series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290E001E-4C51-297C-39BC-E019DF416EE6}"/>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93B90A9-9190-7EFF-5445-19158BAF6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4FC661A-F7C6-AA91-B594-E88D932C6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146C0A0-0E97-3373-6FDA-785216B3D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ED8D055-864E-DDE3-CEBB-CBB135D45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CDEB5548-71C3-1EEB-B736-5BE10FDBCBE1}"/>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ARIMA (</a:t>
            </a:r>
            <a:r>
              <a:rPr lang="en-US" sz="4000" kern="1200" dirty="0" err="1">
                <a:solidFill>
                  <a:srgbClr val="FFFFFF"/>
                </a:solidFill>
                <a:latin typeface="+mj-lt"/>
                <a:ea typeface="+mj-ea"/>
                <a:cs typeface="+mj-cs"/>
              </a:rPr>
              <a:t>p,d,q</a:t>
            </a:r>
            <a:r>
              <a:rPr lang="en-US" sz="4000" kern="1200" dirty="0">
                <a:solidFill>
                  <a:srgbClr val="FFFFFF"/>
                </a:solidFill>
                <a:latin typeface="+mj-lt"/>
                <a:ea typeface="+mj-ea"/>
                <a:cs typeface="+mj-cs"/>
              </a:rPr>
              <a:t>)</a:t>
            </a:r>
            <a:endParaRPr lang="en-US" sz="4000" kern="1200" dirty="0">
              <a:solidFill>
                <a:srgbClr val="FFFFFF"/>
              </a:solidFill>
              <a:latin typeface="+mj-lt"/>
              <a:ea typeface="+mj-ea"/>
              <a:cs typeface="+mj-cs"/>
              <a:sym typeface="Times New Roman"/>
            </a:endParaRPr>
          </a:p>
        </p:txBody>
      </p:sp>
      <p:pic>
        <p:nvPicPr>
          <p:cNvPr id="11" name="Picture 10">
            <a:extLst>
              <a:ext uri="{FF2B5EF4-FFF2-40B4-BE49-F238E27FC236}">
                <a16:creationId xmlns:a16="http://schemas.microsoft.com/office/drawing/2014/main" id="{4213698A-35CF-E605-073D-4C8BC4F34EDA}"/>
              </a:ext>
            </a:extLst>
          </p:cNvPr>
          <p:cNvPicPr>
            <a:picLocks noChangeAspect="1"/>
          </p:cNvPicPr>
          <p:nvPr/>
        </p:nvPicPr>
        <p:blipFill>
          <a:blip r:embed="rId3"/>
          <a:stretch>
            <a:fillRect/>
          </a:stretch>
        </p:blipFill>
        <p:spPr>
          <a:xfrm>
            <a:off x="5672694" y="2028453"/>
            <a:ext cx="6305946" cy="3758393"/>
          </a:xfrm>
          <a:prstGeom prst="rect">
            <a:avLst/>
          </a:prstGeom>
          <a:ln>
            <a:solidFill>
              <a:schemeClr val="accent1"/>
            </a:solidFill>
          </a:ln>
        </p:spPr>
      </p:pic>
      <p:graphicFrame>
        <p:nvGraphicFramePr>
          <p:cNvPr id="9" name="Chart 8">
            <a:extLst>
              <a:ext uri="{FF2B5EF4-FFF2-40B4-BE49-F238E27FC236}">
                <a16:creationId xmlns:a16="http://schemas.microsoft.com/office/drawing/2014/main" id="{BD2B28EE-7CF4-8783-BFFF-F64D44AC85D8}"/>
              </a:ext>
            </a:extLst>
          </p:cNvPr>
          <p:cNvGraphicFramePr/>
          <p:nvPr>
            <p:extLst>
              <p:ext uri="{D42A27DB-BD31-4B8C-83A1-F6EECF244321}">
                <p14:modId xmlns:p14="http://schemas.microsoft.com/office/powerpoint/2010/main" val="703788906"/>
              </p:ext>
            </p:extLst>
          </p:nvPr>
        </p:nvGraphicFramePr>
        <p:xfrm>
          <a:off x="804346" y="2028453"/>
          <a:ext cx="4486111" cy="37583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36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7885E89-BA3E-1104-9CE7-1EECE4C618F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D1A3F6A-9E17-0BA6-57E9-1484AC2A7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DFF0805-C245-5DC1-9E4D-2888F435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71263B3-9A04-6EC1-8DD8-7217E2017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24946-8F08-5E9D-95FB-6F41C1E1A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2EF3A5B4-33CC-11DF-8982-C22A9F4E76DB}"/>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pt-BR" sz="4000" kern="1200" dirty="0">
                <a:solidFill>
                  <a:srgbClr val="FFFFFF"/>
                </a:solidFill>
                <a:latin typeface="+mj-lt"/>
                <a:ea typeface="+mj-ea"/>
                <a:cs typeface="+mj-cs"/>
                <a:sym typeface="Times New Roman"/>
              </a:rPr>
              <a:t>SARIMA(p, d, q)(P, D, Q, s)</a:t>
            </a:r>
            <a:endParaRPr lang="en-US" sz="4000" kern="1200" dirty="0">
              <a:solidFill>
                <a:srgbClr val="FFFFFF"/>
              </a:solidFill>
              <a:latin typeface="+mj-lt"/>
              <a:ea typeface="+mj-ea"/>
              <a:cs typeface="+mj-cs"/>
              <a:sym typeface="Times New Roman"/>
            </a:endParaRPr>
          </a:p>
        </p:txBody>
      </p:sp>
      <p:pic>
        <p:nvPicPr>
          <p:cNvPr id="6" name="Picture 5">
            <a:extLst>
              <a:ext uri="{FF2B5EF4-FFF2-40B4-BE49-F238E27FC236}">
                <a16:creationId xmlns:a16="http://schemas.microsoft.com/office/drawing/2014/main" id="{E48FE5EE-3F49-7548-7AB6-2EE0FAB3880A}"/>
              </a:ext>
            </a:extLst>
          </p:cNvPr>
          <p:cNvPicPr>
            <a:picLocks noChangeAspect="1"/>
          </p:cNvPicPr>
          <p:nvPr/>
        </p:nvPicPr>
        <p:blipFill>
          <a:blip r:embed="rId3"/>
          <a:stretch>
            <a:fillRect/>
          </a:stretch>
        </p:blipFill>
        <p:spPr>
          <a:xfrm>
            <a:off x="5389498" y="2312760"/>
            <a:ext cx="6122728" cy="3805640"/>
          </a:xfrm>
          <a:prstGeom prst="rect">
            <a:avLst/>
          </a:prstGeom>
          <a:ln>
            <a:solidFill>
              <a:schemeClr val="tx1"/>
            </a:solidFill>
          </a:ln>
        </p:spPr>
      </p:pic>
      <p:graphicFrame>
        <p:nvGraphicFramePr>
          <p:cNvPr id="7" name="Chart 6">
            <a:extLst>
              <a:ext uri="{FF2B5EF4-FFF2-40B4-BE49-F238E27FC236}">
                <a16:creationId xmlns:a16="http://schemas.microsoft.com/office/drawing/2014/main" id="{4C3C7798-740C-61E8-96FE-33FFAF76AB9D}"/>
              </a:ext>
            </a:extLst>
          </p:cNvPr>
          <p:cNvGraphicFramePr/>
          <p:nvPr>
            <p:extLst>
              <p:ext uri="{D42A27DB-BD31-4B8C-83A1-F6EECF244321}">
                <p14:modId xmlns:p14="http://schemas.microsoft.com/office/powerpoint/2010/main" val="1126762525"/>
              </p:ext>
            </p:extLst>
          </p:nvPr>
        </p:nvGraphicFramePr>
        <p:xfrm>
          <a:off x="232219" y="2312759"/>
          <a:ext cx="4925060" cy="38056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3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908B94F-A558-3BEF-EF62-570406870383}"/>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F8D89F64-A828-D194-4F10-25392E5AD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94DD64A-541D-6B3C-8988-0BECD1E2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1554CD4-D28B-72B3-6C43-7EE57DC8F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8E7ACF7-69CD-3E16-1E24-5EA0D4F1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18716A54-96BD-5CE3-DC9D-FE0430199B98}"/>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PROPHET</a:t>
            </a:r>
          </a:p>
        </p:txBody>
      </p:sp>
      <p:pic>
        <p:nvPicPr>
          <p:cNvPr id="5" name="Picture 4">
            <a:extLst>
              <a:ext uri="{FF2B5EF4-FFF2-40B4-BE49-F238E27FC236}">
                <a16:creationId xmlns:a16="http://schemas.microsoft.com/office/drawing/2014/main" id="{20348B48-4E98-5E04-2CA6-EC6E397C7530}"/>
              </a:ext>
            </a:extLst>
          </p:cNvPr>
          <p:cNvPicPr>
            <a:picLocks noChangeAspect="1"/>
          </p:cNvPicPr>
          <p:nvPr/>
        </p:nvPicPr>
        <p:blipFill>
          <a:blip r:embed="rId3"/>
          <a:stretch>
            <a:fillRect/>
          </a:stretch>
        </p:blipFill>
        <p:spPr>
          <a:xfrm>
            <a:off x="5373724" y="2181497"/>
            <a:ext cx="6483984" cy="3879669"/>
          </a:xfrm>
          <a:prstGeom prst="rect">
            <a:avLst/>
          </a:prstGeom>
          <a:ln>
            <a:solidFill>
              <a:schemeClr val="tx1"/>
            </a:solidFill>
          </a:ln>
        </p:spPr>
      </p:pic>
      <p:graphicFrame>
        <p:nvGraphicFramePr>
          <p:cNvPr id="11" name="Chart 10">
            <a:extLst>
              <a:ext uri="{FF2B5EF4-FFF2-40B4-BE49-F238E27FC236}">
                <a16:creationId xmlns:a16="http://schemas.microsoft.com/office/drawing/2014/main" id="{C6FFDDB4-6F15-B3C5-CAAB-44E3922E8640}"/>
              </a:ext>
            </a:extLst>
          </p:cNvPr>
          <p:cNvGraphicFramePr/>
          <p:nvPr>
            <p:extLst>
              <p:ext uri="{D42A27DB-BD31-4B8C-83A1-F6EECF244321}">
                <p14:modId xmlns:p14="http://schemas.microsoft.com/office/powerpoint/2010/main" val="453184816"/>
              </p:ext>
            </p:extLst>
          </p:nvPr>
        </p:nvGraphicFramePr>
        <p:xfrm>
          <a:off x="334292" y="2181497"/>
          <a:ext cx="4831338" cy="38796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376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98623C8-62E5-B6AE-6DB5-79DFEBBBA73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C9626E4-ADC6-BF1E-F873-546DF45B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E0B7D78-F659-F107-B760-945AD017E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DAAA6573-4751-7109-BAD8-DE2E85887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2737A72-7A4A-6AA8-91DD-E1AB5E989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EEBBEC4E-B8AE-9E4B-B549-1BA326766AD2}"/>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LSTM</a:t>
            </a:r>
          </a:p>
        </p:txBody>
      </p:sp>
      <p:sp>
        <p:nvSpPr>
          <p:cNvPr id="2" name="TextBox 1">
            <a:extLst>
              <a:ext uri="{FF2B5EF4-FFF2-40B4-BE49-F238E27FC236}">
                <a16:creationId xmlns:a16="http://schemas.microsoft.com/office/drawing/2014/main" id="{9E88A2C8-90AC-E559-FF2E-DA3BC5091415}"/>
              </a:ext>
            </a:extLst>
          </p:cNvPr>
          <p:cNvSpPr txBox="1"/>
          <p:nvPr/>
        </p:nvSpPr>
        <p:spPr>
          <a:xfrm>
            <a:off x="777829" y="4024639"/>
            <a:ext cx="4795374" cy="2585323"/>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input_size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hidden_size</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num_layers</a:t>
            </a:r>
            <a:r>
              <a:rPr lang="en-US" sz="1800" dirty="0">
                <a:latin typeface="Times New Roman" panose="02020603050405020304" pitchFamily="18" charset="0"/>
                <a:cs typeface="Times New Roman" panose="02020603050405020304" pitchFamily="18" charset="0"/>
              </a:rPr>
              <a:t> = 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output_size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seq_length</a:t>
            </a:r>
            <a:r>
              <a:rPr lang="en-US" sz="1800" dirty="0">
                <a:latin typeface="Times New Roman" panose="02020603050405020304" pitchFamily="18" charset="0"/>
                <a:cs typeface="Times New Roman" panose="02020603050405020304" pitchFamily="18" charset="0"/>
              </a:rPr>
              <a:t> = 12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num_epochs</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 0.001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32</a:t>
            </a:r>
          </a:p>
        </p:txBody>
      </p:sp>
      <p:graphicFrame>
        <p:nvGraphicFramePr>
          <p:cNvPr id="4" name="Google Shape;174;p4">
            <a:extLst>
              <a:ext uri="{FF2B5EF4-FFF2-40B4-BE49-F238E27FC236}">
                <a16:creationId xmlns:a16="http://schemas.microsoft.com/office/drawing/2014/main" id="{5A6DE60C-192E-BB6F-6A0E-9478E8E786D0}"/>
              </a:ext>
            </a:extLst>
          </p:cNvPr>
          <p:cNvGraphicFramePr/>
          <p:nvPr>
            <p:extLst>
              <p:ext uri="{D42A27DB-BD31-4B8C-83A1-F6EECF244321}">
                <p14:modId xmlns:p14="http://schemas.microsoft.com/office/powerpoint/2010/main" val="751140382"/>
              </p:ext>
            </p:extLst>
          </p:nvPr>
        </p:nvGraphicFramePr>
        <p:xfrm>
          <a:off x="334291" y="944013"/>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hart 6">
            <a:extLst>
              <a:ext uri="{FF2B5EF4-FFF2-40B4-BE49-F238E27FC236}">
                <a16:creationId xmlns:a16="http://schemas.microsoft.com/office/drawing/2014/main" id="{5C10A69E-470F-72F7-6E20-206FBC00F5BC}"/>
              </a:ext>
            </a:extLst>
          </p:cNvPr>
          <p:cNvGraphicFramePr/>
          <p:nvPr>
            <p:extLst>
              <p:ext uri="{D42A27DB-BD31-4B8C-83A1-F6EECF244321}">
                <p14:modId xmlns:p14="http://schemas.microsoft.com/office/powerpoint/2010/main" val="3096954950"/>
              </p:ext>
            </p:extLst>
          </p:nvPr>
        </p:nvGraphicFramePr>
        <p:xfrm>
          <a:off x="5833009" y="2214634"/>
          <a:ext cx="5544457" cy="362001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5999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76F88A11-EA4C-7FE2-DD64-8D103586B024}"/>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3B89E72A-8922-5E55-9314-C2467E775B5A}"/>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TIME Series Models</a:t>
            </a:r>
          </a:p>
        </p:txBody>
      </p:sp>
      <p:pic>
        <p:nvPicPr>
          <p:cNvPr id="2050" name="Picture 2" descr="No description has been provided for this image">
            <a:extLst>
              <a:ext uri="{FF2B5EF4-FFF2-40B4-BE49-F238E27FC236}">
                <a16:creationId xmlns:a16="http://schemas.microsoft.com/office/drawing/2014/main" id="{A431A486-1E55-2893-16A2-55C4A6D2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41" y="1655276"/>
            <a:ext cx="10186714" cy="50548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3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solidFill>
              <a:schemeClr val="tx1"/>
            </a:solidFill>
          </a:ln>
        </p:spPr>
      </p:pic>
      <p:graphicFrame>
        <p:nvGraphicFramePr>
          <p:cNvPr id="98" name="Google Shape;95;p7">
            <a:extLst>
              <a:ext uri="{FF2B5EF4-FFF2-40B4-BE49-F238E27FC236}">
                <a16:creationId xmlns:a16="http://schemas.microsoft.com/office/drawing/2014/main" id="{426538F6-54B6-7EBD-1661-BD75D0BB412A}"/>
              </a:ext>
            </a:extLst>
          </p:cNvPr>
          <p:cNvGraphicFramePr/>
          <p:nvPr/>
        </p:nvGraphicFramePr>
        <p:xfrm>
          <a:off x="418011" y="1297721"/>
          <a:ext cx="6413699" cy="3923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2F4E113-A82C-3851-6BAF-469A63C0143C}"/>
            </a:ext>
          </a:extLst>
        </p:cNvPr>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CCD3CFB5-E8E1-7163-ABC4-F6A7D93CB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8C8597F-37AB-0764-ED4F-685D290D1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D816C4A-83B0-57DE-599E-413882DD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1A613176-D2AF-7FAC-D9CC-70224F3D8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859FD7A5-DE94-2348-36B4-4D03FCF07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8D74EB7F-337F-CF0D-EA42-021B9EF0CFB6}"/>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Machine Learning Models</a:t>
            </a:r>
          </a:p>
        </p:txBody>
      </p:sp>
    </p:spTree>
    <p:extLst>
      <p:ext uri="{BB962C8B-B14F-4D97-AF65-F5344CB8AC3E}">
        <p14:creationId xmlns:p14="http://schemas.microsoft.com/office/powerpoint/2010/main" val="10833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 Random Forest</a:t>
            </a:r>
          </a:p>
        </p:txBody>
      </p:sp>
      <p:sp>
        <p:nvSpPr>
          <p:cNvPr id="2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9300CF-0B88-604D-C21B-17049C333DC2}"/>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'bootstrap': True,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None,</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max_features</a:t>
            </a:r>
            <a:r>
              <a:rPr lang="en-US" sz="1800" dirty="0">
                <a:latin typeface="Times New Roman" panose="02020603050405020304" pitchFamily="18" charset="0"/>
                <a:cs typeface="Times New Roman" panose="02020603050405020304" pitchFamily="18" charset="0"/>
              </a:rPr>
              <a:t>': 'sqrt’,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min_samples_leaf</a:t>
            </a:r>
            <a:r>
              <a:rPr lang="en-US" sz="1800" dirty="0">
                <a:latin typeface="Times New Roman" panose="02020603050405020304" pitchFamily="18" charset="0"/>
                <a:cs typeface="Times New Roman" panose="02020603050405020304" pitchFamily="18" charset="0"/>
              </a:rPr>
              <a:t>': 1,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min_samples_split</a:t>
            </a:r>
            <a:r>
              <a:rPr lang="en-US" sz="1800" dirty="0">
                <a:latin typeface="Times New Roman" panose="02020603050405020304" pitchFamily="18" charset="0"/>
                <a:cs typeface="Times New Roman" panose="02020603050405020304" pitchFamily="18" charset="0"/>
              </a:rPr>
              <a:t>': 2,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p:txBody>
      </p:sp>
      <p:graphicFrame>
        <p:nvGraphicFramePr>
          <p:cNvPr id="207" name="Google Shape;174;p4">
            <a:extLst>
              <a:ext uri="{FF2B5EF4-FFF2-40B4-BE49-F238E27FC236}">
                <a16:creationId xmlns:a16="http://schemas.microsoft.com/office/drawing/2014/main" id="{98D3E2E9-0550-81CC-FECC-5EC9BA89E012}"/>
              </a:ext>
            </a:extLst>
          </p:cNvPr>
          <p:cNvGraphicFramePr/>
          <p:nvPr>
            <p:extLst>
              <p:ext uri="{D42A27DB-BD31-4B8C-83A1-F6EECF244321}">
                <p14:modId xmlns:p14="http://schemas.microsoft.com/office/powerpoint/2010/main" val="1521785096"/>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47169B00-74D4-02F9-4BDE-BB7A0194D3ED}"/>
              </a:ext>
            </a:extLst>
          </p:cNvPr>
          <p:cNvGraphicFramePr/>
          <p:nvPr>
            <p:extLst>
              <p:ext uri="{D42A27DB-BD31-4B8C-83A1-F6EECF244321}">
                <p14:modId xmlns:p14="http://schemas.microsoft.com/office/powerpoint/2010/main" val="4008646490"/>
              </p:ext>
            </p:extLst>
          </p:nvPr>
        </p:nvGraphicFramePr>
        <p:xfrm>
          <a:off x="537249" y="2199132"/>
          <a:ext cx="6132286" cy="3677942"/>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F083505D-5F20-0BA4-BB91-C271CF7C9A9B}"/>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2B6AE1C8-42C9-9C31-7019-94E247C1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2A3F5A6C-4BDF-1430-B5E1-D2B7C92B5199}"/>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a:t>
            </a:r>
          </a:p>
        </p:txBody>
      </p:sp>
      <p:sp>
        <p:nvSpPr>
          <p:cNvPr id="205" name="sketchy line">
            <a:extLst>
              <a:ext uri="{FF2B5EF4-FFF2-40B4-BE49-F238E27FC236}">
                <a16:creationId xmlns:a16="http://schemas.microsoft.com/office/drawing/2014/main" id="{5859FAF9-06FE-363C-CFD1-117353D9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BD0124-D7C4-75ED-B439-DD5796B6484B}"/>
              </a:ext>
            </a:extLst>
          </p:cNvPr>
          <p:cNvSpPr txBox="1"/>
          <p:nvPr/>
        </p:nvSpPr>
        <p:spPr>
          <a:xfrm>
            <a:off x="7079635" y="973131"/>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'gamma’: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'subsample': 0.8</a:t>
            </a:r>
          </a:p>
        </p:txBody>
      </p:sp>
      <p:graphicFrame>
        <p:nvGraphicFramePr>
          <p:cNvPr id="207" name="Google Shape;174;p4">
            <a:extLst>
              <a:ext uri="{FF2B5EF4-FFF2-40B4-BE49-F238E27FC236}">
                <a16:creationId xmlns:a16="http://schemas.microsoft.com/office/drawing/2014/main" id="{3371D84C-77BE-2305-1405-276AD5E7CD68}"/>
              </a:ext>
            </a:extLst>
          </p:cNvPr>
          <p:cNvGraphicFramePr/>
          <p:nvPr>
            <p:extLst>
              <p:ext uri="{D42A27DB-BD31-4B8C-83A1-F6EECF244321}">
                <p14:modId xmlns:p14="http://schemas.microsoft.com/office/powerpoint/2010/main" val="158583884"/>
              </p:ext>
            </p:extLst>
          </p:nvPr>
        </p:nvGraphicFramePr>
        <p:xfrm>
          <a:off x="5361429"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hart 3">
            <a:extLst>
              <a:ext uri="{FF2B5EF4-FFF2-40B4-BE49-F238E27FC236}">
                <a16:creationId xmlns:a16="http://schemas.microsoft.com/office/drawing/2014/main" id="{827E25DE-4C61-DFEA-8096-455CA0DD1092}"/>
              </a:ext>
            </a:extLst>
          </p:cNvPr>
          <p:cNvGraphicFramePr/>
          <p:nvPr>
            <p:extLst>
              <p:ext uri="{D42A27DB-BD31-4B8C-83A1-F6EECF244321}">
                <p14:modId xmlns:p14="http://schemas.microsoft.com/office/powerpoint/2010/main" val="1903797951"/>
              </p:ext>
            </p:extLst>
          </p:nvPr>
        </p:nvGraphicFramePr>
        <p:xfrm>
          <a:off x="706118" y="2199132"/>
          <a:ext cx="5283197" cy="3939201"/>
        </p:xfrm>
        <a:graphic>
          <a:graphicData uri="http://schemas.openxmlformats.org/drawingml/2006/chart">
            <c:chart xmlns:c="http://schemas.openxmlformats.org/drawingml/2006/chart" xmlns:r="http://schemas.openxmlformats.org/officeDocument/2006/relationships" r:id="rId8"/>
          </a:graphicData>
        </a:graphic>
      </p:graphicFrame>
      <p:pic>
        <p:nvPicPr>
          <p:cNvPr id="7" name="Picture 6">
            <a:extLst>
              <a:ext uri="{FF2B5EF4-FFF2-40B4-BE49-F238E27FC236}">
                <a16:creationId xmlns:a16="http://schemas.microsoft.com/office/drawing/2014/main" id="{E5E68107-01D4-77CD-C9AF-F512CE8554E5}"/>
              </a:ext>
            </a:extLst>
          </p:cNvPr>
          <p:cNvPicPr>
            <a:picLocks noChangeAspect="1"/>
          </p:cNvPicPr>
          <p:nvPr/>
        </p:nvPicPr>
        <p:blipFill>
          <a:blip r:embed="rId9"/>
          <a:stretch>
            <a:fillRect/>
          </a:stretch>
        </p:blipFill>
        <p:spPr>
          <a:xfrm>
            <a:off x="6627945" y="3212768"/>
            <a:ext cx="5169166" cy="2787793"/>
          </a:xfrm>
          <a:prstGeom prst="rect">
            <a:avLst/>
          </a:prstGeom>
          <a:ln>
            <a:solidFill>
              <a:schemeClr val="lt1">
                <a:hueOff val="0"/>
                <a:satOff val="0"/>
                <a:lumOff val="0"/>
              </a:schemeClr>
            </a:solidFill>
          </a:ln>
        </p:spPr>
      </p:pic>
    </p:spTree>
    <p:extLst>
      <p:ext uri="{BB962C8B-B14F-4D97-AF65-F5344CB8AC3E}">
        <p14:creationId xmlns:p14="http://schemas.microsoft.com/office/powerpoint/2010/main" val="360508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82352D5-5849-8082-116B-6021A0FB2492}"/>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6BEBDAC-B014-216A-F85F-2B96F0DE9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715A68B-66BC-E6FB-8CC6-1DED411F1EC9}"/>
              </a:ext>
            </a:extLst>
          </p:cNvPr>
          <p:cNvSpPr txBox="1">
            <a:spLocks noGrp="1"/>
          </p:cNvSpPr>
          <p:nvPr>
            <p:ph type="title"/>
          </p:nvPr>
        </p:nvSpPr>
        <p:spPr>
          <a:xfrm>
            <a:off x="291288"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 + AR</a:t>
            </a:r>
          </a:p>
        </p:txBody>
      </p:sp>
      <p:sp>
        <p:nvSpPr>
          <p:cNvPr id="205" name="sketchy line">
            <a:extLst>
              <a:ext uri="{FF2B5EF4-FFF2-40B4-BE49-F238E27FC236}">
                <a16:creationId xmlns:a16="http://schemas.microsoft.com/office/drawing/2014/main" id="{A3FB10DB-F0E6-916F-41D8-3A4DC562A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7" name="Google Shape;174;p4">
            <a:extLst>
              <a:ext uri="{FF2B5EF4-FFF2-40B4-BE49-F238E27FC236}">
                <a16:creationId xmlns:a16="http://schemas.microsoft.com/office/drawing/2014/main" id="{80A26BCD-3A4E-8B36-AFD4-175E21FDCF89}"/>
              </a:ext>
            </a:extLst>
          </p:cNvPr>
          <p:cNvGraphicFramePr/>
          <p:nvPr>
            <p:extLst>
              <p:ext uri="{D42A27DB-BD31-4B8C-83A1-F6EECF244321}">
                <p14:modId xmlns:p14="http://schemas.microsoft.com/office/powerpoint/2010/main" val="435782469"/>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8A57166D-B481-80B5-2312-B65135FA98B6}"/>
              </a:ext>
            </a:extLst>
          </p:cNvPr>
          <p:cNvGraphicFramePr>
            <a:graphicFrameLocks noGrp="1"/>
          </p:cNvGraphicFramePr>
          <p:nvPr>
            <p:extLst>
              <p:ext uri="{D42A27DB-BD31-4B8C-83A1-F6EECF244321}">
                <p14:modId xmlns:p14="http://schemas.microsoft.com/office/powerpoint/2010/main" val="574900708"/>
              </p:ext>
            </p:extLst>
          </p:nvPr>
        </p:nvGraphicFramePr>
        <p:xfrm>
          <a:off x="6686886" y="2767356"/>
          <a:ext cx="5065042" cy="2838580"/>
        </p:xfrm>
        <a:graphic>
          <a:graphicData uri="http://schemas.openxmlformats.org/drawingml/2006/table">
            <a:tbl>
              <a:tblPr firstRow="1" bandRow="1">
                <a:tableStyleId>{775DCB02-9BB8-47FD-8907-85C794F793BA}</a:tableStyleId>
              </a:tblPr>
              <a:tblGrid>
                <a:gridCol w="2346226">
                  <a:extLst>
                    <a:ext uri="{9D8B030D-6E8A-4147-A177-3AD203B41FA5}">
                      <a16:colId xmlns:a16="http://schemas.microsoft.com/office/drawing/2014/main" val="1048165404"/>
                    </a:ext>
                  </a:extLst>
                </a:gridCol>
                <a:gridCol w="1100372">
                  <a:extLst>
                    <a:ext uri="{9D8B030D-6E8A-4147-A177-3AD203B41FA5}">
                      <a16:colId xmlns:a16="http://schemas.microsoft.com/office/drawing/2014/main" val="3571248825"/>
                    </a:ext>
                  </a:extLst>
                </a:gridCol>
                <a:gridCol w="1618444">
                  <a:extLst>
                    <a:ext uri="{9D8B030D-6E8A-4147-A177-3AD203B41FA5}">
                      <a16:colId xmlns:a16="http://schemas.microsoft.com/office/drawing/2014/main" val="951363886"/>
                    </a:ext>
                  </a:extLst>
                </a:gridCol>
              </a:tblGrid>
              <a:tr h="526210">
                <a:tc>
                  <a:txBody>
                    <a:bodyPr/>
                    <a:lstStyle/>
                    <a:p>
                      <a:pPr algn="ctr" fontAlgn="ctr">
                        <a:buNone/>
                      </a:pPr>
                      <a:r>
                        <a:rPr lang="en-US" sz="1400" b="1" u="none" strike="noStrike" dirty="0">
                          <a:solidFill>
                            <a:srgbClr val="242424"/>
                          </a:solidFill>
                          <a:effectLst/>
                        </a:rPr>
                        <a:t>Metric</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ctr">
                        <a:buNone/>
                      </a:pPr>
                      <a:r>
                        <a:rPr lang="en-US" sz="1400" b="1" u="none" strike="noStrike" dirty="0">
                          <a:solidFill>
                            <a:srgbClr val="242424"/>
                          </a:solidFill>
                          <a:effectLst/>
                        </a:rPr>
                        <a:t>Value</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b">
                        <a:buNone/>
                      </a:pPr>
                      <a:r>
                        <a:rPr lang="en-US" sz="1400" b="1" u="none" strike="noStrike" dirty="0">
                          <a:solidFill>
                            <a:srgbClr val="000000"/>
                          </a:solidFill>
                          <a:effectLst/>
                        </a:rPr>
                        <a:t>Reduction</a:t>
                      </a:r>
                      <a:endParaRPr lang="en-US" sz="1400" b="1" i="0" u="none" strike="noStrike" dirty="0">
                        <a:effectLst/>
                        <a:latin typeface="Arial" panose="020B0604020202020204" pitchFamily="34" charset="0"/>
                      </a:endParaRPr>
                    </a:p>
                  </a:txBody>
                  <a:tcPr marL="28630" marR="28630" marT="28630" marB="0" anchor="b"/>
                </a:tc>
                <a:extLst>
                  <a:ext uri="{0D108BD9-81ED-4DB2-BD59-A6C34878D82A}">
                    <a16:rowId xmlns:a16="http://schemas.microsoft.com/office/drawing/2014/main" val="3684537104"/>
                  </a:ext>
                </a:extLst>
              </a:tr>
              <a:tr h="654681">
                <a:tc>
                  <a:txBody>
                    <a:bodyPr/>
                    <a:lstStyle/>
                    <a:p>
                      <a:pPr algn="l" fontAlgn="ctr">
                        <a:buNone/>
                      </a:pPr>
                      <a:r>
                        <a:rPr lang="en-US" sz="1400" b="0" u="none" strike="noStrike" dirty="0">
                          <a:solidFill>
                            <a:srgbClr val="242424"/>
                          </a:solidFill>
                          <a:effectLst/>
                        </a:rPr>
                        <a:t>RMSE Before AR Model</a:t>
                      </a:r>
                      <a:endParaRPr lang="en-US" sz="1400" b="0" i="0" u="none" strike="noStrike" dirty="0">
                        <a:effectLst/>
                        <a:latin typeface="Arial" panose="020B0604020202020204" pitchFamily="34" charset="0"/>
                      </a:endParaRPr>
                    </a:p>
                  </a:txBody>
                  <a:tcPr marL="28630" marR="28630" marT="28630" marB="0" anchor="ctr"/>
                </a:tc>
                <a:tc>
                  <a:txBody>
                    <a:bodyPr/>
                    <a:lstStyle/>
                    <a:p>
                      <a:pPr algn="r" fontAlgn="ctr">
                        <a:buNone/>
                      </a:pPr>
                      <a:r>
                        <a:rPr lang="en-US" sz="1400" dirty="0"/>
                        <a:t>33048.20</a:t>
                      </a:r>
                      <a:endParaRPr lang="en-US" sz="1400" b="0" i="0" u="none" strike="noStrike" dirty="0">
                        <a:effectLst/>
                        <a:latin typeface="Arial" panose="020B0604020202020204" pitchFamily="34" charset="0"/>
                      </a:endParaRPr>
                    </a:p>
                  </a:txBody>
                  <a:tcPr marL="28630" marR="28630" marT="28630" marB="0" anchor="ctr"/>
                </a:tc>
                <a:tc rowSpan="2">
                  <a:txBody>
                    <a:bodyPr/>
                    <a:lstStyle/>
                    <a:p>
                      <a:pPr algn="ctr" fontAlgn="ctr">
                        <a:buNone/>
                      </a:pPr>
                      <a:r>
                        <a:rPr lang="en-US" sz="1400" b="0" u="none" strike="noStrike" dirty="0">
                          <a:solidFill>
                            <a:srgbClr val="242424"/>
                          </a:solidFill>
                          <a:effectLst/>
                        </a:rPr>
                        <a:t>0.11</a:t>
                      </a:r>
                      <a:endParaRPr lang="en-US" sz="1400" b="0" i="0" u="none" strike="noStrike" dirty="0">
                        <a:effectLst/>
                        <a:latin typeface="Arial" panose="020B0604020202020204" pitchFamily="34" charset="0"/>
                      </a:endParaRPr>
                    </a:p>
                  </a:txBody>
                  <a:tcPr marL="412281" marR="412281" marT="206140" marB="206140"/>
                </a:tc>
                <a:extLst>
                  <a:ext uri="{0D108BD9-81ED-4DB2-BD59-A6C34878D82A}">
                    <a16:rowId xmlns:a16="http://schemas.microsoft.com/office/drawing/2014/main" val="1562783723"/>
                  </a:ext>
                </a:extLst>
              </a:tr>
              <a:tr h="654681">
                <a:tc>
                  <a:txBody>
                    <a:bodyPr/>
                    <a:lstStyle/>
                    <a:p>
                      <a:pPr algn="l" fontAlgn="ctr">
                        <a:buNone/>
                      </a:pPr>
                      <a:r>
                        <a:rPr lang="en-US" sz="1400" b="0" u="none" strike="noStrike">
                          <a:solidFill>
                            <a:srgbClr val="242424"/>
                          </a:solidFill>
                          <a:effectLst/>
                        </a:rPr>
                        <a:t>RMSE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b="0" u="none" strike="noStrike" dirty="0">
                          <a:solidFill>
                            <a:srgbClr val="242424"/>
                          </a:solidFill>
                          <a:effectLst/>
                        </a:rPr>
                        <a:t>33048.09</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3952497637"/>
                  </a:ext>
                </a:extLst>
              </a:tr>
              <a:tr h="654681">
                <a:tc>
                  <a:txBody>
                    <a:bodyPr/>
                    <a:lstStyle/>
                    <a:p>
                      <a:pPr algn="l" fontAlgn="ctr">
                        <a:buNone/>
                      </a:pPr>
                      <a:r>
                        <a:rPr lang="en-US" sz="1400" b="0" u="none" strike="noStrike">
                          <a:solidFill>
                            <a:srgbClr val="242424"/>
                          </a:solidFill>
                          <a:effectLst/>
                        </a:rPr>
                        <a:t>MAE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4437.30</a:t>
                      </a:r>
                      <a:endParaRPr lang="en-US" sz="1400" b="0" i="0" u="none" strike="noStrike" dirty="0">
                        <a:effectLst/>
                        <a:latin typeface="Arial" panose="020B0604020202020204" pitchFamily="34" charset="0"/>
                      </a:endParaRPr>
                    </a:p>
                  </a:txBody>
                  <a:tcPr marL="28630" marR="28630" marT="28630" marB="0" anchor="ctr"/>
                </a:tc>
                <a:tc rowSpan="2">
                  <a:txBody>
                    <a:bodyPr/>
                    <a:lstStyle/>
                    <a:p>
                      <a:pPr marR="0" algn="ctr" rtl="0" fontAlgn="ctr">
                        <a:lnSpc>
                          <a:spcPct val="100000"/>
                        </a:lnSpc>
                        <a:spcBef>
                          <a:spcPts val="0"/>
                        </a:spcBef>
                        <a:spcAft>
                          <a:spcPts val="0"/>
                        </a:spcAft>
                        <a:buClr>
                          <a:srgbClr val="000000"/>
                        </a:buClr>
                        <a:buFont typeface="Arial"/>
                        <a:buNone/>
                      </a:pPr>
                      <a:r>
                        <a:rPr lang="en-US" sz="1400" dirty="0"/>
                        <a:t>-0.23</a:t>
                      </a:r>
                      <a:endParaRPr lang="en-US" sz="1400" b="0" i="0" u="none" strike="noStrike" cap="none" dirty="0">
                        <a:solidFill>
                          <a:srgbClr val="242424"/>
                        </a:solidFill>
                        <a:effectLst/>
                        <a:latin typeface="Segoe UI" panose="020B0502040204020203" pitchFamily="34" charset="0"/>
                        <a:ea typeface="+mn-ea"/>
                        <a:cs typeface="+mn-cs"/>
                        <a:sym typeface="Arial"/>
                      </a:endParaRPr>
                    </a:p>
                  </a:txBody>
                  <a:tcPr marL="412281" marR="412281" marT="206140" marB="206140"/>
                </a:tc>
                <a:extLst>
                  <a:ext uri="{0D108BD9-81ED-4DB2-BD59-A6C34878D82A}">
                    <a16:rowId xmlns:a16="http://schemas.microsoft.com/office/drawing/2014/main" val="1226255813"/>
                  </a:ext>
                </a:extLst>
              </a:tr>
              <a:tr h="348327">
                <a:tc>
                  <a:txBody>
                    <a:bodyPr/>
                    <a:lstStyle/>
                    <a:p>
                      <a:pPr algn="l" fontAlgn="ctr">
                        <a:buNone/>
                      </a:pPr>
                      <a:r>
                        <a:rPr lang="en-US" sz="1400" b="0" u="none" strike="noStrike">
                          <a:solidFill>
                            <a:srgbClr val="242424"/>
                          </a:solidFill>
                          <a:effectLst/>
                        </a:rPr>
                        <a:t>MAE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4437.53</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2437385801"/>
                  </a:ext>
                </a:extLst>
              </a:tr>
            </a:tbl>
          </a:graphicData>
        </a:graphic>
      </p:graphicFrame>
      <p:graphicFrame>
        <p:nvGraphicFramePr>
          <p:cNvPr id="6" name="Chart 5">
            <a:extLst>
              <a:ext uri="{FF2B5EF4-FFF2-40B4-BE49-F238E27FC236}">
                <a16:creationId xmlns:a16="http://schemas.microsoft.com/office/drawing/2014/main" id="{1B1EFC99-2C6D-64A9-084D-3F923D8ED58F}"/>
              </a:ext>
            </a:extLst>
          </p:cNvPr>
          <p:cNvGraphicFramePr/>
          <p:nvPr>
            <p:extLst>
              <p:ext uri="{D42A27DB-BD31-4B8C-83A1-F6EECF244321}">
                <p14:modId xmlns:p14="http://schemas.microsoft.com/office/powerpoint/2010/main" val="443008268"/>
              </p:ext>
            </p:extLst>
          </p:nvPr>
        </p:nvGraphicFramePr>
        <p:xfrm>
          <a:off x="440072" y="2647842"/>
          <a:ext cx="5396855" cy="331731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0039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91DF823-B12F-C3AB-226C-F6397F9ADFE8}"/>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47198ED-C5E3-D9A1-5470-CBD4C196B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BF767D3-C6E9-235B-A9C3-DEC3524C2F52}"/>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Light Boost</a:t>
            </a:r>
          </a:p>
        </p:txBody>
      </p:sp>
      <p:sp>
        <p:nvSpPr>
          <p:cNvPr id="205" name="sketchy line">
            <a:extLst>
              <a:ext uri="{FF2B5EF4-FFF2-40B4-BE49-F238E27FC236}">
                <a16:creationId xmlns:a16="http://schemas.microsoft.com/office/drawing/2014/main" id="{061F659D-F607-F62C-694D-425F209CD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441E6D-5FDA-A2FF-E549-2510FF1F4D82}"/>
              </a:ext>
            </a:extLst>
          </p:cNvPr>
          <p:cNvSpPr txBox="1"/>
          <p:nvPr/>
        </p:nvSpPr>
        <p:spPr>
          <a:xfrm>
            <a:off x="6780929" y="3004456"/>
            <a:ext cx="4795374"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reg_alpha</a:t>
            </a:r>
            <a:r>
              <a:rPr lang="en-US" sz="1800" dirty="0">
                <a:latin typeface="Times New Roman" panose="02020603050405020304" pitchFamily="18" charset="0"/>
                <a:cs typeface="Times New Roman" panose="02020603050405020304" pitchFamily="18" charset="0"/>
              </a:rPr>
              <a:t>': 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reg_lambda</a:t>
            </a:r>
            <a:r>
              <a:rPr lang="en-US" sz="1800" dirty="0">
                <a:latin typeface="Times New Roman" panose="02020603050405020304" pitchFamily="18" charset="0"/>
                <a:cs typeface="Times New Roman" panose="02020603050405020304" pitchFamily="18" charset="0"/>
              </a:rPr>
              <a:t>':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'subsample': 0.8</a:t>
            </a:r>
          </a:p>
        </p:txBody>
      </p:sp>
      <p:graphicFrame>
        <p:nvGraphicFramePr>
          <p:cNvPr id="207" name="Google Shape;174;p4">
            <a:extLst>
              <a:ext uri="{FF2B5EF4-FFF2-40B4-BE49-F238E27FC236}">
                <a16:creationId xmlns:a16="http://schemas.microsoft.com/office/drawing/2014/main" id="{3ABBEE0E-BBA1-095E-4A31-83CCF8FAED9F}"/>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42CD47C3-83AC-673D-C8B4-D6E4AC2C1FA0}"/>
              </a:ext>
            </a:extLst>
          </p:cNvPr>
          <p:cNvGraphicFramePr/>
          <p:nvPr>
            <p:extLst>
              <p:ext uri="{D42A27DB-BD31-4B8C-83A1-F6EECF244321}">
                <p14:modId xmlns:p14="http://schemas.microsoft.com/office/powerpoint/2010/main" val="3177200878"/>
              </p:ext>
            </p:extLst>
          </p:nvPr>
        </p:nvGraphicFramePr>
        <p:xfrm>
          <a:off x="779850" y="1977726"/>
          <a:ext cx="5205990" cy="436178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4314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4594AE2-2181-7887-76B4-1C544C5477BE}"/>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8BF2ADCA-A24B-0706-885F-056BA0A38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59839144-FDB4-EFC8-AD75-A0223787FE9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a:t>
            </a:r>
          </a:p>
        </p:txBody>
      </p:sp>
      <p:sp>
        <p:nvSpPr>
          <p:cNvPr id="205" name="sketchy line">
            <a:extLst>
              <a:ext uri="{FF2B5EF4-FFF2-40B4-BE49-F238E27FC236}">
                <a16:creationId xmlns:a16="http://schemas.microsoft.com/office/drawing/2014/main" id="{9E9B9BF5-CAF2-0663-BED8-2FC434655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963F84-E876-85E4-A5FE-ECC7101FC5D7}"/>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BD9B5E62-23C3-92C7-6DAA-2DB2155EBABE}"/>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9F7CF70E-EC57-A725-E9E6-E900E3374CEE}"/>
              </a:ext>
            </a:extLst>
          </p:cNvPr>
          <p:cNvGraphicFramePr/>
          <p:nvPr>
            <p:extLst>
              <p:ext uri="{D42A27DB-BD31-4B8C-83A1-F6EECF244321}">
                <p14:modId xmlns:p14="http://schemas.microsoft.com/office/powerpoint/2010/main" val="20866048"/>
              </p:ext>
            </p:extLst>
          </p:nvPr>
        </p:nvGraphicFramePr>
        <p:xfrm>
          <a:off x="871653" y="1864626"/>
          <a:ext cx="5336264" cy="434872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5689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B8CB99B-5473-EB48-AD1B-C2932D8FC61A}"/>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0D49FA96-027E-F2BD-0AC1-2B6CBCAC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CA868A0E-38CD-E81F-32F8-6189DCBE0C1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 + AR</a:t>
            </a:r>
          </a:p>
        </p:txBody>
      </p:sp>
      <p:sp>
        <p:nvSpPr>
          <p:cNvPr id="205" name="sketchy line">
            <a:extLst>
              <a:ext uri="{FF2B5EF4-FFF2-40B4-BE49-F238E27FC236}">
                <a16:creationId xmlns:a16="http://schemas.microsoft.com/office/drawing/2014/main" id="{309F9C13-FDA3-46D8-2B5F-77C7DC649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E36CC7-39EB-CF41-AD67-2E0C0966E851}"/>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7E7A2374-E7DD-4CEC-514D-1DC78BB990EA}"/>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7708BFA7-7F68-3199-6BC9-1C09352699C4}"/>
              </a:ext>
            </a:extLst>
          </p:cNvPr>
          <p:cNvGraphicFramePr/>
          <p:nvPr>
            <p:extLst>
              <p:ext uri="{D42A27DB-BD31-4B8C-83A1-F6EECF244321}">
                <p14:modId xmlns:p14="http://schemas.microsoft.com/office/powerpoint/2010/main" val="2274959333"/>
              </p:ext>
            </p:extLst>
          </p:nvPr>
        </p:nvGraphicFramePr>
        <p:xfrm>
          <a:off x="773541" y="1812375"/>
          <a:ext cx="5641630" cy="440097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37619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C76CD97F-8C11-E777-D5F6-E9F3833E6C78}"/>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CE0FC2D-001F-E55C-F145-30AA0A337A1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Train Data</a:t>
            </a:r>
            <a:endParaRPr lang="en-US" sz="3700" kern="1200">
              <a:solidFill>
                <a:srgbClr val="FFFFFF"/>
              </a:solidFill>
              <a:latin typeface="+mj-lt"/>
              <a:ea typeface="+mj-ea"/>
              <a:cs typeface="+mj-cs"/>
              <a:sym typeface="Times New Roman"/>
            </a:endParaRPr>
          </a:p>
        </p:txBody>
      </p:sp>
      <p:pic>
        <p:nvPicPr>
          <p:cNvPr id="6146" name="Picture 2" descr="No description has been provided for this image">
            <a:extLst>
              <a:ext uri="{FF2B5EF4-FFF2-40B4-BE49-F238E27FC236}">
                <a16:creationId xmlns:a16="http://schemas.microsoft.com/office/drawing/2014/main" id="{99826E97-BEA2-C865-2539-244E195569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1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A576F6F-6225-77AE-3D8B-DAC03FB49D9B}"/>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7FA7A38-6D05-3433-F602-86F503DF702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Test Data</a:t>
            </a:r>
            <a:endParaRPr lang="en-US" sz="3700" kern="1200">
              <a:solidFill>
                <a:srgbClr val="FFFFFF"/>
              </a:solidFill>
              <a:latin typeface="+mj-lt"/>
              <a:ea typeface="+mj-ea"/>
              <a:cs typeface="+mj-cs"/>
              <a:sym typeface="Times New Roman"/>
            </a:endParaRPr>
          </a:p>
        </p:txBody>
      </p:sp>
      <p:pic>
        <p:nvPicPr>
          <p:cNvPr id="7170" name="Picture 2" descr="No description has been provided for this image">
            <a:extLst>
              <a:ext uri="{FF2B5EF4-FFF2-40B4-BE49-F238E27FC236}">
                <a16:creationId xmlns:a16="http://schemas.microsoft.com/office/drawing/2014/main" id="{B91155E2-EAC5-A6EC-CB4C-9FC4827881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9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AC9C583-2C46-9A68-BF38-7ADE4F085010}"/>
            </a:ext>
          </a:extLst>
        </p:cNvPr>
        <p:cNvGrpSpPr/>
        <p:nvPr/>
      </p:nvGrpSpPr>
      <p:grpSpPr>
        <a:xfrm>
          <a:off x="0" y="0"/>
          <a:ext cx="0" cy="0"/>
          <a:chOff x="0" y="0"/>
          <a:chExt cx="0" cy="0"/>
        </a:xfrm>
      </p:grpSpPr>
      <p:sp useBgFill="1">
        <p:nvSpPr>
          <p:cNvPr id="7217" name="Rectangle 72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9" name="Rectangle 72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Rectangle 72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Rectangle 72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FB825770-087C-C81E-0B3A-AD0065916AA9}"/>
              </a:ext>
            </a:extLst>
          </p:cNvPr>
          <p:cNvSpPr txBox="1">
            <a:spLocks noGrp="1"/>
          </p:cNvSpPr>
          <p:nvPr>
            <p:ph type="title"/>
          </p:nvPr>
        </p:nvSpPr>
        <p:spPr>
          <a:xfrm>
            <a:off x="1371597" y="348865"/>
            <a:ext cx="10044023" cy="8777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b="1" kern="1200">
                <a:solidFill>
                  <a:srgbClr val="FFFFFF"/>
                </a:solidFill>
                <a:latin typeface="+mj-lt"/>
                <a:ea typeface="+mj-ea"/>
                <a:cs typeface="+mj-cs"/>
                <a:sym typeface="Times New Roman"/>
              </a:rPr>
              <a:t>MODEL SELECTED</a:t>
            </a:r>
            <a:endParaRPr lang="en-US" sz="4000" kern="1200">
              <a:solidFill>
                <a:srgbClr val="FFFFFF"/>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5300D6F0-66D4-6522-6D00-A14B5CB3C93B}"/>
              </a:ext>
            </a:extLst>
          </p:cNvPr>
          <p:cNvGraphicFramePr/>
          <p:nvPr>
            <p:extLst>
              <p:ext uri="{D42A27DB-BD31-4B8C-83A1-F6EECF244321}">
                <p14:modId xmlns:p14="http://schemas.microsoft.com/office/powerpoint/2010/main" val="34472329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19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7ABEB-A6BD-009B-C2AB-CA6AFC28E7A0}"/>
              </a:ext>
            </a:extLst>
          </p:cNvPr>
          <p:cNvSpPr>
            <a:spLocks noGrp="1"/>
          </p:cNvSpPr>
          <p:nvPr>
            <p:ph type="title"/>
          </p:nvPr>
        </p:nvSpPr>
        <p:spPr>
          <a:xfrm>
            <a:off x="1371597" y="348865"/>
            <a:ext cx="10044023" cy="877729"/>
          </a:xfrm>
        </p:spPr>
        <p:txBody>
          <a:bodyPr anchor="ctr">
            <a:noAutofit/>
          </a:bodyPr>
          <a:lstStyle/>
          <a:p>
            <a:pPr algn="ctr"/>
            <a:br>
              <a:rPr lang="en-US" sz="3200" b="0" i="0" dirty="0">
                <a:solidFill>
                  <a:srgbClr val="FFFFFF"/>
                </a:solidFill>
                <a:effectLst/>
                <a:latin typeface="Times New Roman" panose="02020603050405020304" pitchFamily="18" charset="0"/>
                <a:cs typeface="Times New Roman" panose="02020603050405020304" pitchFamily="18" charset="0"/>
              </a:rPr>
            </a:br>
            <a:r>
              <a:rPr lang="en-US" sz="3200" b="0" i="0" dirty="0">
                <a:solidFill>
                  <a:srgbClr val="FFFFFF"/>
                </a:solidFill>
                <a:effectLst/>
                <a:latin typeface="Times New Roman" panose="02020603050405020304" pitchFamily="18" charset="0"/>
                <a:cs typeface="Times New Roman" panose="02020603050405020304" pitchFamily="18" charset="0"/>
              </a:rPr>
              <a:t>Objective of the Study</a:t>
            </a:r>
            <a:br>
              <a:rPr lang="en-US" sz="3200" b="0"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Text Placeholder 2">
            <a:extLst>
              <a:ext uri="{FF2B5EF4-FFF2-40B4-BE49-F238E27FC236}">
                <a16:creationId xmlns:a16="http://schemas.microsoft.com/office/drawing/2014/main" id="{5EF5D012-99F7-0E6A-739E-5E51AC82D359}"/>
              </a:ext>
            </a:extLst>
          </p:cNvPr>
          <p:cNvGraphicFramePr/>
          <p:nvPr>
            <p:extLst>
              <p:ext uri="{D42A27DB-BD31-4B8C-83A1-F6EECF244321}">
                <p14:modId xmlns:p14="http://schemas.microsoft.com/office/powerpoint/2010/main" val="2217206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37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0" y="0"/>
            <a:ext cx="12192000" cy="1388303"/>
          </a:xfrm>
          <a:prstGeom prst="rect">
            <a:avLst/>
          </a:prstGeom>
          <a:solidFill>
            <a:schemeClr val="bg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27776"/>
              <a:buNone/>
            </a:pPr>
            <a:r>
              <a:rPr lang="en-US" sz="3600" b="1" dirty="0">
                <a:solidFill>
                  <a:schemeClr val="bg1"/>
                </a:solidFill>
                <a:latin typeface="Times New Roman"/>
                <a:ea typeface="Times New Roman"/>
                <a:cs typeface="Times New Roman"/>
                <a:sym typeface="Times New Roman"/>
              </a:rPr>
              <a:t>Predictions including 2020 to 2025 across all categories</a:t>
            </a:r>
            <a:br>
              <a:rPr lang="en-US" sz="2200" dirty="0">
                <a:solidFill>
                  <a:schemeClr val="bg1"/>
                </a:solidFill>
                <a:latin typeface="Arial"/>
                <a:ea typeface="Arial"/>
                <a:cs typeface="Arial"/>
                <a:sym typeface="Arial"/>
              </a:rPr>
            </a:br>
            <a:endParaRPr sz="2200" dirty="0">
              <a:solidFill>
                <a:schemeClr val="bg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73C29F2-7CFB-0A58-6029-B8687FDFE7CA}"/>
            </a:ext>
          </a:extLst>
        </p:cNvPr>
        <p:cNvGrpSpPr/>
        <p:nvPr/>
      </p:nvGrpSpPr>
      <p:grpSpPr>
        <a:xfrm>
          <a:off x="0" y="0"/>
          <a:ext cx="0" cy="0"/>
          <a:chOff x="0" y="0"/>
          <a:chExt cx="0" cy="0"/>
        </a:xfrm>
      </p:grpSpPr>
      <p:sp useBgFill="1">
        <p:nvSpPr>
          <p:cNvPr id="72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8" name="Group 1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33" name="Group 72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234" name="Freeform: Shape 723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5" name="Freeform: Shape 723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6" name="Freeform: Shape 723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7" name="Freeform: Shape 723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8" name="Freeform: Shape 723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9" name="Freeform: Shape 723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40" name="Freeform: Shape 723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73" name="Google Shape;173;p4">
            <a:extLst>
              <a:ext uri="{FF2B5EF4-FFF2-40B4-BE49-F238E27FC236}">
                <a16:creationId xmlns:a16="http://schemas.microsoft.com/office/drawing/2014/main" id="{96274B5A-5B24-C873-5BE8-9B3C589BB14C}"/>
              </a:ext>
            </a:extLst>
          </p:cNvPr>
          <p:cNvSpPr txBox="1">
            <a:spLocks noGrp="1"/>
          </p:cNvSpPr>
          <p:nvPr>
            <p:ph type="title"/>
          </p:nvPr>
        </p:nvSpPr>
        <p:spPr>
          <a:xfrm>
            <a:off x="786385" y="841248"/>
            <a:ext cx="3515244" cy="5340097"/>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b="1" kern="1200">
                <a:solidFill>
                  <a:schemeClr val="bg1"/>
                </a:solidFill>
                <a:latin typeface="+mj-lt"/>
                <a:ea typeface="+mj-ea"/>
                <a:cs typeface="+mj-cs"/>
                <a:sym typeface="Times New Roman"/>
              </a:rPr>
              <a:t>Conclusion</a:t>
            </a:r>
            <a:endParaRPr lang="en-US" sz="4800" kern="1200">
              <a:solidFill>
                <a:schemeClr val="bg1"/>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95E85DB1-4550-9B0D-067A-7E75DF7EACB4}"/>
              </a:ext>
            </a:extLst>
          </p:cNvPr>
          <p:cNvGraphicFramePr/>
          <p:nvPr>
            <p:extLst>
              <p:ext uri="{D42A27DB-BD31-4B8C-83A1-F6EECF244321}">
                <p14:modId xmlns:p14="http://schemas.microsoft.com/office/powerpoint/2010/main" val="25359482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26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C3FD80F-B429-4EAF-14D2-DA970BC5E595}"/>
            </a:ext>
          </a:extLst>
        </p:cNvPr>
        <p:cNvGrpSpPr/>
        <p:nvPr/>
      </p:nvGrpSpPr>
      <p:grpSpPr>
        <a:xfrm>
          <a:off x="0" y="0"/>
          <a:ext cx="0" cy="0"/>
          <a:chOff x="0" y="0"/>
          <a:chExt cx="0" cy="0"/>
        </a:xfrm>
      </p:grpSpPr>
      <p:sp>
        <p:nvSpPr>
          <p:cNvPr id="7247" name="Rectangle 72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descr="A blue and green background&#10;&#10;AI-generated content may be incorrect.">
            <a:extLst>
              <a:ext uri="{FF2B5EF4-FFF2-40B4-BE49-F238E27FC236}">
                <a16:creationId xmlns:a16="http://schemas.microsoft.com/office/drawing/2014/main" id="{FEA994CB-371A-5366-445F-6A81314AE56E}"/>
              </a:ext>
            </a:extLst>
          </p:cNvPr>
          <p:cNvPicPr>
            <a:picLocks noChangeAspect="1"/>
          </p:cNvPicPr>
          <p:nvPr/>
        </p:nvPicPr>
        <p:blipFill>
          <a:blip r:embed="rId3">
            <a:alphaModFix amt="35000"/>
          </a:blip>
          <a:srcRect b="15730"/>
          <a:stretch/>
        </p:blipFill>
        <p:spPr>
          <a:xfrm>
            <a:off x="20" y="10"/>
            <a:ext cx="12191980" cy="6857990"/>
          </a:xfrm>
          <a:prstGeom prst="rect">
            <a:avLst/>
          </a:prstGeom>
          <a:solidFill>
            <a:schemeClr val="accent1"/>
          </a:solidFill>
          <a:ln>
            <a:solidFill>
              <a:schemeClr val="tx1">
                <a:lumMod val="85000"/>
              </a:schemeClr>
            </a:solidFill>
          </a:ln>
        </p:spPr>
      </p:pic>
      <p:sp>
        <p:nvSpPr>
          <p:cNvPr id="173" name="Google Shape;173;p4">
            <a:extLst>
              <a:ext uri="{FF2B5EF4-FFF2-40B4-BE49-F238E27FC236}">
                <a16:creationId xmlns:a16="http://schemas.microsoft.com/office/drawing/2014/main" id="{7C2CEFFC-8323-1455-18D9-54BC83FB988A}"/>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b="1" kern="1200" dirty="0">
                <a:solidFill>
                  <a:srgbClr val="FFFFFF"/>
                </a:solidFill>
                <a:latin typeface="+mj-lt"/>
                <a:ea typeface="+mj-ea"/>
                <a:cs typeface="+mj-cs"/>
                <a:sym typeface="Times New Roman"/>
              </a:rPr>
              <a:t>Instructor Feedback Comments</a:t>
            </a:r>
            <a:endParaRPr lang="en-US" kern="1200" dirty="0">
              <a:solidFill>
                <a:srgbClr val="FFFFFF"/>
              </a:solidFill>
              <a:latin typeface="+mj-lt"/>
              <a:ea typeface="+mj-ea"/>
              <a:cs typeface="+mj-cs"/>
              <a:sym typeface="Times New Roman"/>
            </a:endParaRPr>
          </a:p>
        </p:txBody>
      </p:sp>
      <p:sp>
        <p:nvSpPr>
          <p:cNvPr id="7246" name="TextBox 7245">
            <a:extLst>
              <a:ext uri="{FF2B5EF4-FFF2-40B4-BE49-F238E27FC236}">
                <a16:creationId xmlns:a16="http://schemas.microsoft.com/office/drawing/2014/main" id="{D74F73B5-02FB-CC6F-286C-43CAE6967B3A}"/>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SARIMA or Prophet models should have been discussed as this is a time series data set. --Added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Missing data and outlier imputations are very questionable.– Imputation removed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R&amp;D for the Final Presentation:-</a:t>
            </a:r>
          </a:p>
          <a:p>
            <a:pPr lvl="5">
              <a:lnSpc>
                <a:spcPct val="90000"/>
              </a:lnSpc>
              <a:spcAft>
                <a:spcPts val="600"/>
              </a:spcAft>
            </a:pPr>
            <a:r>
              <a:rPr lang="en-US" kern="1200" dirty="0">
                <a:solidFill>
                  <a:srgbClr val="FFFFFF"/>
                </a:solidFill>
                <a:latin typeface="+mn-lt"/>
                <a:ea typeface="+mn-ea"/>
                <a:cs typeface="+mn-cs"/>
              </a:rPr>
              <a:t>	Apply Boosting Techniques with ARIMA methods – Added </a:t>
            </a:r>
          </a:p>
          <a:p>
            <a:pPr lvl="5">
              <a:lnSpc>
                <a:spcPct val="90000"/>
              </a:lnSpc>
              <a:spcAft>
                <a:spcPts val="600"/>
              </a:spcAft>
            </a:pPr>
            <a:r>
              <a:rPr lang="en-US" kern="1200" dirty="0">
                <a:solidFill>
                  <a:srgbClr val="FFFFFF"/>
                </a:solidFill>
                <a:latin typeface="+mn-lt"/>
                <a:ea typeface="+mn-ea"/>
                <a:cs typeface="+mn-cs"/>
              </a:rPr>
              <a:t>	Develop Deep Learning Models for the Data Set –Done</a:t>
            </a:r>
          </a:p>
          <a:p>
            <a:pPr lvl="5">
              <a:lnSpc>
                <a:spcPct val="90000"/>
              </a:lnSpc>
              <a:spcAft>
                <a:spcPts val="600"/>
              </a:spcAft>
            </a:pPr>
            <a:r>
              <a:rPr lang="en-US" kern="1200" dirty="0">
                <a:solidFill>
                  <a:srgbClr val="FFFFFF"/>
                </a:solidFill>
                <a:latin typeface="+mn-lt"/>
                <a:ea typeface="+mn-ea"/>
                <a:cs typeface="+mn-cs"/>
              </a:rPr>
              <a:t>	Need to explain how your approaches are different from Kaggle</a:t>
            </a:r>
          </a:p>
          <a:p>
            <a:pPr marL="285750" indent="-285750">
              <a:lnSpc>
                <a:spcPct val="90000"/>
              </a:lnSpc>
              <a:spcAft>
                <a:spcPts val="600"/>
              </a:spcAft>
              <a:buFont typeface="Wingdings" panose="05000000000000000000" pitchFamily="2" charset="2"/>
              <a:buChar char="ü"/>
            </a:pPr>
            <a:endParaRPr lang="en-US"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endParaRPr lang="en-US" sz="2800" kern="1200" dirty="0">
              <a:solidFill>
                <a:srgbClr val="FFFFFF"/>
              </a:solidFill>
              <a:latin typeface="+mn-lt"/>
              <a:ea typeface="+mn-ea"/>
              <a:cs typeface="+mn-cs"/>
            </a:endParaRPr>
          </a:p>
          <a:p>
            <a:pPr algn="ctr">
              <a:lnSpc>
                <a:spcPct val="90000"/>
              </a:lnSpc>
              <a:spcAft>
                <a:spcPts val="600"/>
              </a:spcAft>
            </a:pPr>
            <a:r>
              <a:rPr lang="en-US" sz="2800" kern="1200" dirty="0">
                <a:solidFill>
                  <a:srgbClr val="FFFFFF"/>
                </a:solidFill>
                <a:latin typeface="+mn-lt"/>
                <a:ea typeface="+mn-ea"/>
                <a:cs typeface="+mn-cs"/>
              </a:rPr>
              <a:t>Difference from Kaggle </a:t>
            </a:r>
          </a:p>
          <a:p>
            <a:pPr algn="ctr">
              <a:lnSpc>
                <a:spcPct val="90000"/>
              </a:lnSpc>
              <a:spcAft>
                <a:spcPts val="600"/>
              </a:spcAft>
            </a:pPr>
            <a:endParaRPr lang="en-US" sz="2800"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live data sets from Zillow and us bureau.</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Kagle solutions have datasets which have many features which we could not find in the Zillow data set</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latest datasets whereas Kaggle are using 2016 to 2020 datasets</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have used many models and as per instructor feedback like </a:t>
            </a:r>
            <a:r>
              <a:rPr lang="en-US" kern="1200" dirty="0" err="1">
                <a:solidFill>
                  <a:srgbClr val="FFFFFF"/>
                </a:solidFill>
                <a:latin typeface="+mn-lt"/>
                <a:ea typeface="+mn-ea"/>
                <a:cs typeface="+mn-cs"/>
              </a:rPr>
              <a:t>XGBoost</a:t>
            </a:r>
            <a:r>
              <a:rPr lang="en-US" kern="1200" dirty="0">
                <a:solidFill>
                  <a:srgbClr val="FFFFFF"/>
                </a:solidFill>
                <a:latin typeface="+mn-lt"/>
                <a:ea typeface="+mn-ea"/>
                <a:cs typeface="+mn-cs"/>
              </a:rPr>
              <a:t> +AR and LSTM models . </a:t>
            </a:r>
          </a:p>
        </p:txBody>
      </p:sp>
    </p:spTree>
    <p:extLst>
      <p:ext uri="{BB962C8B-B14F-4D97-AF65-F5344CB8AC3E}">
        <p14:creationId xmlns:p14="http://schemas.microsoft.com/office/powerpoint/2010/main" val="327093293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1F8B6A72-1AF2-89BB-09FE-B92BA1C7BED3}"/>
            </a:ext>
          </a:extLst>
        </p:cNvPr>
        <p:cNvGrpSpPr/>
        <p:nvPr/>
      </p:nvGrpSpPr>
      <p:grpSpPr>
        <a:xfrm>
          <a:off x="0" y="0"/>
          <a:ext cx="0" cy="0"/>
          <a:chOff x="0" y="0"/>
          <a:chExt cx="0" cy="0"/>
        </a:xfrm>
      </p:grpSpPr>
      <p:pic>
        <p:nvPicPr>
          <p:cNvPr id="129" name="Picture 128" descr="A blue and green background&#10;&#10;AI-generated content may be incorrect.">
            <a:extLst>
              <a:ext uri="{FF2B5EF4-FFF2-40B4-BE49-F238E27FC236}">
                <a16:creationId xmlns:a16="http://schemas.microsoft.com/office/drawing/2014/main" id="{BCFE0CBB-E17D-6D6B-C89A-A14B86FD1EDD}"/>
              </a:ext>
            </a:extLst>
          </p:cNvPr>
          <p:cNvPicPr>
            <a:picLocks noChangeAspect="1"/>
          </p:cNvPicPr>
          <p:nvPr/>
        </p:nvPicPr>
        <p:blipFill>
          <a:blip r:embed="rId3"/>
          <a:srcRect b="15730"/>
          <a:stretch/>
        </p:blipFill>
        <p:spPr>
          <a:xfrm>
            <a:off x="20" y="10"/>
            <a:ext cx="12191980" cy="6857990"/>
          </a:xfrm>
          <a:prstGeom prst="rect">
            <a:avLst/>
          </a:prstGeom>
        </p:spPr>
      </p:pic>
      <p:sp>
        <p:nvSpPr>
          <p:cNvPr id="7235" name="Rectangle 7234">
            <a:extLst>
              <a:ext uri="{FF2B5EF4-FFF2-40B4-BE49-F238E27FC236}">
                <a16:creationId xmlns:a16="http://schemas.microsoft.com/office/drawing/2014/main" id="{3D62E0D9-6FF0-EA8E-946D-E674657D2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Google Shape;173;p4">
            <a:extLst>
              <a:ext uri="{FF2B5EF4-FFF2-40B4-BE49-F238E27FC236}">
                <a16:creationId xmlns:a16="http://schemas.microsoft.com/office/drawing/2014/main" id="{8529B773-E49E-502C-68C5-5B8D57434A20}"/>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b="1" kern="1200" dirty="0">
                <a:solidFill>
                  <a:schemeClr val="tx1"/>
                </a:solidFill>
                <a:latin typeface="+mj-lt"/>
                <a:ea typeface="+mj-ea"/>
                <a:cs typeface="+mj-cs"/>
                <a:sym typeface="Times New Roman"/>
              </a:rPr>
              <a:t>Future Scope / Enhancements</a:t>
            </a:r>
            <a:endParaRPr lang="en-US" kern="1200" dirty="0">
              <a:solidFill>
                <a:schemeClr val="tx1"/>
              </a:solidFill>
              <a:latin typeface="+mj-lt"/>
              <a:ea typeface="+mj-ea"/>
              <a:cs typeface="+mj-cs"/>
              <a:sym typeface="Times New Roman"/>
            </a:endParaRPr>
          </a:p>
        </p:txBody>
      </p:sp>
      <p:graphicFrame>
        <p:nvGraphicFramePr>
          <p:cNvPr id="128" name="TextBox 2">
            <a:extLst>
              <a:ext uri="{FF2B5EF4-FFF2-40B4-BE49-F238E27FC236}">
                <a16:creationId xmlns:a16="http://schemas.microsoft.com/office/drawing/2014/main" id="{C7D684E9-88FB-1B57-1968-88D7C017A64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9111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BA6C93-8FFD-CBAF-48BE-AB7A04C2BD8B}"/>
              </a:ext>
            </a:extLst>
          </p:cNvPr>
          <p:cNvPicPr>
            <a:picLocks noChangeAspect="1"/>
          </p:cNvPicPr>
          <p:nvPr/>
        </p:nvPicPr>
        <p:blipFill>
          <a:blip r:embed="rId2"/>
          <a:srcRect b="1541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F9A96D-9570-C93A-B255-322EABC05C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References</a:t>
            </a:r>
          </a:p>
        </p:txBody>
      </p:sp>
      <p:graphicFrame>
        <p:nvGraphicFramePr>
          <p:cNvPr id="7" name="Text Placeholder 2">
            <a:extLst>
              <a:ext uri="{FF2B5EF4-FFF2-40B4-BE49-F238E27FC236}">
                <a16:creationId xmlns:a16="http://schemas.microsoft.com/office/drawing/2014/main" id="{FD389519-06D8-8673-F489-FE2C0FA17448}"/>
              </a:ext>
            </a:extLst>
          </p:cNvPr>
          <p:cNvGraphicFramePr/>
          <p:nvPr>
            <p:extLst>
              <p:ext uri="{D42A27DB-BD31-4B8C-83A1-F6EECF244321}">
                <p14:modId xmlns:p14="http://schemas.microsoft.com/office/powerpoint/2010/main" val="2774983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660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0F35-9955-2EAD-B6E6-7DDBE162FCB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04624-D701-3408-2DC7-AE50B1B60203}"/>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spcBef>
                <a:spcPct val="0"/>
              </a:spcBef>
            </a:pPr>
            <a:r>
              <a:rPr lang="en-US" sz="4000" kern="1200" dirty="0">
                <a:solidFill>
                  <a:schemeClr val="bg2"/>
                </a:solidFill>
                <a:latin typeface="Times New Roman" panose="02020603050405020304" pitchFamily="18" charset="0"/>
                <a:ea typeface="+mj-ea"/>
                <a:cs typeface="Times New Roman" panose="02020603050405020304" pitchFamily="18" charset="0"/>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3" name="Graphic 42" descr="Handshake">
            <a:extLst>
              <a:ext uri="{FF2B5EF4-FFF2-40B4-BE49-F238E27FC236}">
                <a16:creationId xmlns:a16="http://schemas.microsoft.com/office/drawing/2014/main" id="{E3983F61-733F-84BA-C7E4-0FCE08069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4139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64AA1-603C-B67F-A1F1-9B326EB20F78}"/>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EAE45D33-544E-9846-3F7B-EDDC941877E6}"/>
              </a:ext>
            </a:extLst>
          </p:cNvPr>
          <p:cNvSpPr>
            <a:spLocks noChangeArrowheads="1"/>
          </p:cNvSpPr>
          <p:nvPr/>
        </p:nvSpPr>
        <p:spPr bwMode="auto">
          <a:xfrm>
            <a:off x="1155549" y="2217344"/>
            <a:ext cx="3259698" cy="1487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Data Overview</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Property Types Analyzed (Zillow Dataset):</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Single Family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Two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Three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All Homes (General)</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Condos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Each property type dataset contains approximately 10,500 records.</a:t>
            </a:r>
          </a:p>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D3F7325E-12FA-32E6-AEFA-A7DD8AEE1A26}"/>
              </a:ext>
            </a:extLst>
          </p:cNvPr>
          <p:cNvSpPr txBox="1"/>
          <p:nvPr/>
        </p:nvSpPr>
        <p:spPr>
          <a:xfrm>
            <a:off x="5084717" y="2056477"/>
            <a:ext cx="6093822" cy="1474250"/>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Supplementary Economic Indicators: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Personal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Population Growth</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 Capita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0" i="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Economic data has been merged with Zillow records for enhanced analysis.</a:t>
            </a:r>
          </a:p>
        </p:txBody>
      </p:sp>
      <p:sp>
        <p:nvSpPr>
          <p:cNvPr id="17" name="TextBox 16">
            <a:extLst>
              <a:ext uri="{FF2B5EF4-FFF2-40B4-BE49-F238E27FC236}">
                <a16:creationId xmlns:a16="http://schemas.microsoft.com/office/drawing/2014/main" id="{EC90E67E-1FF7-0BCC-6B8A-DFFC27A3C616}"/>
              </a:ext>
            </a:extLst>
          </p:cNvPr>
          <p:cNvSpPr txBox="1"/>
          <p:nvPr/>
        </p:nvSpPr>
        <p:spPr>
          <a:xfrm>
            <a:off x="3402876" y="5368697"/>
            <a:ext cx="6093822" cy="987963"/>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Data Sources: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Zillow Real Estate Dataset</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U.S. Bureau of Economic Analysis</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42" name="TextBox 41">
            <a:extLst>
              <a:ext uri="{FF2B5EF4-FFF2-40B4-BE49-F238E27FC236}">
                <a16:creationId xmlns:a16="http://schemas.microsoft.com/office/drawing/2014/main" id="{79EB39F6-9E4F-5C9D-BA52-BD751B8DD76C}"/>
              </a:ext>
            </a:extLst>
          </p:cNvPr>
          <p:cNvSpPr txBox="1"/>
          <p:nvPr/>
        </p:nvSpPr>
        <p:spPr>
          <a:xfrm>
            <a:off x="2403567" y="4608139"/>
            <a:ext cx="1998617" cy="501676"/>
          </a:xfrm>
          <a:prstGeom prst="rect">
            <a:avLst/>
          </a:prstGeom>
          <a:noFill/>
        </p:spPr>
        <p:txBody>
          <a:bodyPr wrap="square">
            <a:sp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Time Frame:</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2020 to 2024</a:t>
            </a:r>
          </a:p>
        </p:txBody>
      </p:sp>
      <p:sp>
        <p:nvSpPr>
          <p:cNvPr id="46" name="TextBox 45">
            <a:extLst>
              <a:ext uri="{FF2B5EF4-FFF2-40B4-BE49-F238E27FC236}">
                <a16:creationId xmlns:a16="http://schemas.microsoft.com/office/drawing/2014/main" id="{B67EBE13-6786-C9BC-6EB3-A4E15750F0CE}"/>
              </a:ext>
            </a:extLst>
          </p:cNvPr>
          <p:cNvSpPr txBox="1"/>
          <p:nvPr/>
        </p:nvSpPr>
        <p:spPr>
          <a:xfrm>
            <a:off x="5557153" y="4424540"/>
            <a:ext cx="2232665" cy="744819"/>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Granularity:</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County-Level Analysis</a:t>
            </a:r>
          </a:p>
        </p:txBody>
      </p:sp>
      <p:sp>
        <p:nvSpPr>
          <p:cNvPr id="48" name="TextBox 47">
            <a:extLst>
              <a:ext uri="{FF2B5EF4-FFF2-40B4-BE49-F238E27FC236}">
                <a16:creationId xmlns:a16="http://schemas.microsoft.com/office/drawing/2014/main" id="{85CF97B0-E018-4040-9F6C-08ABA8EE8980}"/>
              </a:ext>
            </a:extLst>
          </p:cNvPr>
          <p:cNvSpPr txBox="1"/>
          <p:nvPr/>
        </p:nvSpPr>
        <p:spPr>
          <a:xfrm>
            <a:off x="2785398" y="702957"/>
            <a:ext cx="6093822" cy="461665"/>
          </a:xfrm>
          <a:prstGeom prst="rect">
            <a:avLst/>
          </a:prstGeom>
          <a:noFill/>
        </p:spPr>
        <p:txBody>
          <a:bodyPr wrap="square">
            <a:spAutoFit/>
          </a:bodyPr>
          <a:lstStyle/>
          <a:p>
            <a:r>
              <a:rPr kumimoji="0" lang="en-US" altLang="en-US" sz="2400" b="1" i="0" u="none" strike="noStrike" kern="1200" cap="none" normalizeH="0" baseline="0">
                <a:ln>
                  <a:noFill/>
                </a:ln>
                <a:solidFill>
                  <a:schemeClr val="bg1"/>
                </a:solidFill>
                <a:effectLst/>
                <a:latin typeface="Times New Roman" panose="02020603050405020304" pitchFamily="18" charset="0"/>
                <a:ea typeface="+mn-ea"/>
                <a:cs typeface="Times New Roman" panose="02020603050405020304" pitchFamily="18" charset="0"/>
              </a:rPr>
              <a:t>📊 Data Overview</a:t>
            </a:r>
            <a:endParaRPr lang="en-US" sz="2400" dirty="0">
              <a:solidFill>
                <a:schemeClr val="bg1"/>
              </a:solidFill>
            </a:endParaRPr>
          </a:p>
        </p:txBody>
      </p:sp>
    </p:spTree>
    <p:extLst>
      <p:ext uri="{BB962C8B-B14F-4D97-AF65-F5344CB8AC3E}">
        <p14:creationId xmlns:p14="http://schemas.microsoft.com/office/powerpoint/2010/main" val="5330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CF922-182D-515C-1E25-C1B428664EDD}"/>
              </a:ext>
            </a:extLst>
          </p:cNvPr>
          <p:cNvSpPr>
            <a:spLocks noGrp="1"/>
          </p:cNvSpPr>
          <p:nvPr>
            <p:ph type="title"/>
          </p:nvPr>
        </p:nvSpPr>
        <p:spPr>
          <a:xfrm>
            <a:off x="1383564" y="348865"/>
            <a:ext cx="9718111" cy="1576446"/>
          </a:xfrm>
        </p:spPr>
        <p:txBody>
          <a:bodyPr anchor="ctr">
            <a:normAutofit/>
          </a:bodyPr>
          <a:lstStyle/>
          <a:p>
            <a:pPr>
              <a:spcBef>
                <a:spcPts val="900"/>
              </a:spcBef>
              <a:spcAft>
                <a:spcPts val="900"/>
              </a:spcAft>
            </a:pPr>
            <a:r>
              <a:rPr lang="en-US" sz="4000" b="1" i="0">
                <a:solidFill>
                  <a:srgbClr val="FFFFFF"/>
                </a:solidFill>
                <a:effectLst/>
                <a:latin typeface="Times New Roman" panose="02020603050405020304" pitchFamily="18" charset="0"/>
                <a:cs typeface="Times New Roman" panose="02020603050405020304" pitchFamily="18" charset="0"/>
              </a:rPr>
              <a:t>Data Cleaning &amp; Preprocessing</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35" name="Text Placeholder 2">
            <a:extLst>
              <a:ext uri="{FF2B5EF4-FFF2-40B4-BE49-F238E27FC236}">
                <a16:creationId xmlns:a16="http://schemas.microsoft.com/office/drawing/2014/main" id="{FB93B145-B1B0-C093-7238-D04FC3B51578}"/>
              </a:ext>
            </a:extLst>
          </p:cNvPr>
          <p:cNvGraphicFramePr/>
          <p:nvPr>
            <p:extLst>
              <p:ext uri="{D42A27DB-BD31-4B8C-83A1-F6EECF244321}">
                <p14:modId xmlns:p14="http://schemas.microsoft.com/office/powerpoint/2010/main" val="150772738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5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CE88A-5497-6103-916D-27EAD1C9CF7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8BFC83-1DC9-07DD-AA7F-CE1D14152A51}"/>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in House Values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83" name="Rectangle 8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56BF294-6ED6-6DA4-F414-9E783CFA579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700" b="1" i="0" kern="1200">
                <a:solidFill>
                  <a:schemeClr val="tx1"/>
                </a:solidFill>
                <a:effectLst/>
                <a:latin typeface="+mn-lt"/>
                <a:ea typeface="+mn-ea"/>
                <a:cs typeface="+mn-cs"/>
              </a:rPr>
              <a:t>Top Performers</a:t>
            </a:r>
            <a:r>
              <a:rPr lang="en-US" sz="1700" b="0" i="0" kern="1200">
                <a:solidFill>
                  <a:schemeClr val="tx1"/>
                </a:solidFill>
                <a:effectLst/>
                <a:latin typeface="+mn-lt"/>
                <a:ea typeface="+mn-ea"/>
                <a:cs typeface="+mn-cs"/>
              </a:rPr>
              <a:t>:</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GATES, NC</a:t>
            </a:r>
            <a:r>
              <a:rPr lang="en-US" sz="1700" b="0" i="0" kern="1200">
                <a:solidFill>
                  <a:schemeClr val="tx1"/>
                </a:solidFill>
                <a:effectLst/>
                <a:latin typeface="+mn-lt"/>
                <a:ea typeface="+mn-ea"/>
                <a:cs typeface="+mn-cs"/>
              </a:rPr>
              <a:t>: Leading with a 15.0%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EDWARDS, KS</a:t>
            </a:r>
            <a:r>
              <a:rPr lang="en-US" sz="1700" b="0" i="0" kern="1200">
                <a:solidFill>
                  <a:schemeClr val="tx1"/>
                </a:solidFill>
                <a:effectLst/>
                <a:latin typeface="+mn-lt"/>
                <a:ea typeface="+mn-ea"/>
                <a:cs typeface="+mn-cs"/>
              </a:rPr>
              <a:t>: Close behind with a 14.0%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LINCOLN, MO</a:t>
            </a:r>
            <a:r>
              <a:rPr lang="en-US" sz="1700" b="0" i="0" kern="1200">
                <a:solidFill>
                  <a:schemeClr val="tx1"/>
                </a:solidFill>
                <a:effectLst/>
                <a:latin typeface="+mn-lt"/>
                <a:ea typeface="+mn-ea"/>
                <a:cs typeface="+mn-cs"/>
              </a:rPr>
              <a:t> and </a:t>
            </a:r>
            <a:r>
              <a:rPr lang="en-US" sz="1700" b="1" i="0" kern="1200">
                <a:solidFill>
                  <a:schemeClr val="tx1"/>
                </a:solidFill>
                <a:effectLst/>
                <a:latin typeface="+mn-lt"/>
                <a:ea typeface="+mn-ea"/>
                <a:cs typeface="+mn-cs"/>
              </a:rPr>
              <a:t>CARROLL, NE</a:t>
            </a:r>
            <a:r>
              <a:rPr lang="en-US" sz="1700" b="0" i="0" kern="1200">
                <a:solidFill>
                  <a:schemeClr val="tx1"/>
                </a:solidFill>
                <a:effectLst/>
                <a:latin typeface="+mn-lt"/>
                <a:ea typeface="+mn-ea"/>
                <a:cs typeface="+mn-cs"/>
              </a:rPr>
              <a:t>: Both showing a 12.0% increase.</a:t>
            </a:r>
          </a:p>
        </p:txBody>
      </p:sp>
      <p:pic>
        <p:nvPicPr>
          <p:cNvPr id="2" name="Picture 2" descr="A chart of a number of houses&#10;&#10;AI-generated content may be incorrect.">
            <a:extLst>
              <a:ext uri="{FF2B5EF4-FFF2-40B4-BE49-F238E27FC236}">
                <a16:creationId xmlns:a16="http://schemas.microsoft.com/office/drawing/2014/main" id="{F4D89570-369B-50AF-093C-730984AB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184" y="1324817"/>
            <a:ext cx="6922008" cy="43089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0D26C-38A6-6F2D-7090-A0EEEADADB3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940CA2-6190-0066-AA9B-6E358980DFFD}"/>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Vs Economic Factors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51" name="Rectangle 5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8FFCFDA-8E36-6117-BB5B-C40528BECAB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700" b="0" i="0" kern="1200">
                <a:solidFill>
                  <a:schemeClr val="tx1"/>
                </a:solidFill>
                <a:effectLst/>
                <a:latin typeface="+mn-lt"/>
                <a:ea typeface="+mn-ea"/>
                <a:cs typeface="+mn-cs"/>
              </a:rPr>
              <a:t>The overall trend indicates that counties with higher median income rates and population growth tend to have higher annual increases in house values.</a:t>
            </a:r>
          </a:p>
        </p:txBody>
      </p:sp>
      <p:pic>
        <p:nvPicPr>
          <p:cNvPr id="3" name="Picture 2" descr="A graph of a number of people&#10;&#10;AI-generated content may be incorrect.">
            <a:extLst>
              <a:ext uri="{FF2B5EF4-FFF2-40B4-BE49-F238E27FC236}">
                <a16:creationId xmlns:a16="http://schemas.microsoft.com/office/drawing/2014/main" id="{1C3AFDB8-FA44-6121-AD36-274585B5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562"/>
          <a:stretch/>
        </p:blipFill>
        <p:spPr bwMode="auto">
          <a:xfrm>
            <a:off x="5107127" y="841248"/>
            <a:ext cx="6510121" cy="5276088"/>
          </a:xfrm>
          <a:prstGeom prst="rect">
            <a:avLst/>
          </a:prstGeom>
          <a:noFill/>
          <a:ln>
            <a:solidFill>
              <a:schemeClr val="tx1"/>
            </a:solidFill>
          </a:ln>
        </p:spPr>
      </p:pic>
    </p:spTree>
    <p:extLst>
      <p:ext uri="{BB962C8B-B14F-4D97-AF65-F5344CB8AC3E}">
        <p14:creationId xmlns:p14="http://schemas.microsoft.com/office/powerpoint/2010/main" val="7286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A6775-2FF8-C9DF-8660-A03E681EECF6}"/>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Freeform: Shape 6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6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98DD9D6D-9B59-5C05-5A48-1C4028BEB439}"/>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600" b="0" i="0" u="none" strike="noStrike" kern="1200" cap="none" normalizeH="0" baseline="0">
                <a:ln>
                  <a:noFill/>
                </a:ln>
                <a:solidFill>
                  <a:schemeClr val="tx1"/>
                </a:solidFill>
                <a:effectLst/>
                <a:latin typeface="+mj-lt"/>
                <a:ea typeface="+mj-ea"/>
                <a:cs typeface="+mj-cs"/>
              </a:rPr>
              <a:t>Property Value Distribution Over Years</a:t>
            </a:r>
          </a:p>
        </p:txBody>
      </p:sp>
      <p:sp>
        <p:nvSpPr>
          <p:cNvPr id="67" name="Rectangle 6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Rectangle 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A5CE4A-40F1-8981-90B0-2EF712EEF439}"/>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Observations</a:t>
            </a:r>
            <a:r>
              <a:rPr lang="en-US" sz="1200" b="0" i="0" kern="1200">
                <a:solidFill>
                  <a:schemeClr val="tx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Rising Median Values</a:t>
            </a:r>
            <a:r>
              <a:rPr lang="en-US" sz="1200" b="0" i="0" kern="1200">
                <a:solidFill>
                  <a:schemeClr val="tx1"/>
                </a:solidFill>
                <a:effectLst/>
                <a:latin typeface="+mn-lt"/>
                <a:ea typeface="+mn-ea"/>
                <a:cs typeface="+mn-cs"/>
              </a:rPr>
              <a:t>: Median property values have risen consistently over the period, indicating an overall upward trend in property prices.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Variability</a:t>
            </a:r>
            <a:r>
              <a:rPr lang="en-US" sz="1200" b="0" i="0" kern="1200">
                <a:solidFill>
                  <a:schemeClr val="tx1"/>
                </a:solidFill>
                <a:effectLst/>
                <a:latin typeface="+mn-lt"/>
                <a:ea typeface="+mn-ea"/>
                <a:cs typeface="+mn-cs"/>
              </a:rPr>
              <a:t>: There is noticeable variability in property values each year, with some years showing wider IQRs than others.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Outliers</a:t>
            </a:r>
            <a:r>
              <a:rPr lang="en-US" sz="1200" b="0" i="0" kern="1200">
                <a:solidFill>
                  <a:schemeClr val="tx1"/>
                </a:solidFill>
                <a:effectLst/>
                <a:latin typeface="+mn-lt"/>
                <a:ea typeface="+mn-ea"/>
                <a:cs typeface="+mn-cs"/>
              </a:rPr>
              <a:t>: Present in most years, suggesting that there are some properties with significantly higher or lower values compared to the majority.</a:t>
            </a:r>
          </a:p>
        </p:txBody>
      </p:sp>
      <p:pic>
        <p:nvPicPr>
          <p:cNvPr id="2" name="Picture 1" descr="A graph showing a number of colored bars&#10;&#10;AI-generated content may be incorrect.">
            <a:extLst>
              <a:ext uri="{FF2B5EF4-FFF2-40B4-BE49-F238E27FC236}">
                <a16:creationId xmlns:a16="http://schemas.microsoft.com/office/drawing/2014/main" id="{12FF3429-7ACF-DA82-1743-9C7D5E24DD9D}"/>
              </a:ext>
            </a:extLst>
          </p:cNvPr>
          <p:cNvPicPr>
            <a:picLocks noChangeAspect="1"/>
          </p:cNvPicPr>
          <p:nvPr/>
        </p:nvPicPr>
        <p:blipFill>
          <a:blip r:embed="rId3"/>
          <a:stretch>
            <a:fillRect/>
          </a:stretch>
        </p:blipFill>
        <p:spPr>
          <a:xfrm>
            <a:off x="4901184" y="1688222"/>
            <a:ext cx="6922008" cy="3582139"/>
          </a:xfrm>
          <a:prstGeom prst="rect">
            <a:avLst/>
          </a:prstGeom>
          <a:ln>
            <a:solidFill>
              <a:schemeClr val="tx1"/>
            </a:solidFill>
          </a:ln>
        </p:spPr>
      </p:pic>
    </p:spTree>
    <p:extLst>
      <p:ext uri="{BB962C8B-B14F-4D97-AF65-F5344CB8AC3E}">
        <p14:creationId xmlns:p14="http://schemas.microsoft.com/office/powerpoint/2010/main" val="102978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14961-75FF-C212-CA32-FF7D0C1471E5}"/>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C7349077-F762-4BA6-3B7C-20773F5EDA2B}"/>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600" b="0" i="0" u="none" strike="noStrike" kern="1200" cap="none" normalizeH="0" baseline="0">
                <a:ln>
                  <a:noFill/>
                </a:ln>
                <a:solidFill>
                  <a:srgbClr val="FFFFFF"/>
                </a:solidFill>
                <a:effectLst/>
                <a:latin typeface="+mj-lt"/>
                <a:ea typeface="+mj-ea"/>
                <a:cs typeface="+mj-cs"/>
              </a:rPr>
              <a:t>Counties house Values 2024</a:t>
            </a:r>
          </a:p>
        </p:txBody>
      </p:sp>
      <p:pic>
        <p:nvPicPr>
          <p:cNvPr id="1026" name="Picture 2">
            <a:extLst>
              <a:ext uri="{FF2B5EF4-FFF2-40B4-BE49-F238E27FC236}">
                <a16:creationId xmlns:a16="http://schemas.microsoft.com/office/drawing/2014/main" id="{0B24B7E8-47D7-0063-F65D-3CD464F173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48226"/>
            <a:ext cx="7188199" cy="3558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45ABAD-9AE4-7405-8D33-A7276570DD8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79183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4868</TotalTime>
  <Words>2672</Words>
  <Application>Microsoft Office PowerPoint</Application>
  <PresentationFormat>Widescreen</PresentationFormat>
  <Paragraphs>294</Paragraphs>
  <Slides>35</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Wingdings</vt:lpstr>
      <vt:lpstr>Segoe UI</vt:lpstr>
      <vt:lpstr>Calibri</vt:lpstr>
      <vt:lpstr>Arial</vt:lpstr>
      <vt:lpstr>LatoWeb</vt:lpstr>
      <vt:lpstr>Play</vt:lpstr>
      <vt:lpstr>Times New Roman</vt:lpstr>
      <vt:lpstr>Noto Sans Symbols</vt:lpstr>
      <vt:lpstr>Office Theme</vt:lpstr>
      <vt:lpstr>Predicting Housing Market Trends: A Data-Driven Approach to Price Forecasting</vt:lpstr>
      <vt:lpstr>PowerPoint Presentation</vt:lpstr>
      <vt:lpstr> Objective of the Study </vt:lpstr>
      <vt:lpstr>PowerPoint Presentation</vt:lpstr>
      <vt:lpstr>Data Cleaning &amp; Preprocessing</vt:lpstr>
      <vt:lpstr>Annual Increase in House Values</vt:lpstr>
      <vt:lpstr>Annual Increase Vs Economic Factors</vt:lpstr>
      <vt:lpstr>Property Value Distribution Over Years</vt:lpstr>
      <vt:lpstr>Counties house Values 2024</vt:lpstr>
      <vt:lpstr>Correlation Matrix for Nebraska/Texas Annual Value Increases</vt:lpstr>
      <vt:lpstr>Kernel Density Estimate of Annual Home Values (Nebraska Counties) </vt:lpstr>
      <vt:lpstr>EDA with House Values across all Categories over Years</vt:lpstr>
      <vt:lpstr>PowerPoint Presentation</vt:lpstr>
      <vt:lpstr>PowerPoint Presentation</vt:lpstr>
      <vt:lpstr>ARIMA (p,d,q)</vt:lpstr>
      <vt:lpstr>SARIMA(p, d, q)(P, D, Q, s)</vt:lpstr>
      <vt:lpstr>PROPHET</vt:lpstr>
      <vt:lpstr>LSTM</vt:lpstr>
      <vt:lpstr>TIME Series Models</vt:lpstr>
      <vt:lpstr>PowerPoint Presentation</vt:lpstr>
      <vt:lpstr> Random Forest</vt:lpstr>
      <vt:lpstr>XGBOOST</vt:lpstr>
      <vt:lpstr>XGBOOST + AR</vt:lpstr>
      <vt:lpstr>Light Boost</vt:lpstr>
      <vt:lpstr>LASSO</vt:lpstr>
      <vt:lpstr>LASSO + AR</vt:lpstr>
      <vt:lpstr>Model Evaluation on Train Data</vt:lpstr>
      <vt:lpstr>Model Evaluation on Test Data</vt:lpstr>
      <vt:lpstr>MODEL SELECTED</vt:lpstr>
      <vt:lpstr>Predictions including 2020 to 2025 across all categories </vt:lpstr>
      <vt:lpstr>Conclusion</vt:lpstr>
      <vt:lpstr>Instructor Feedback Comments</vt:lpstr>
      <vt:lpstr>Future Scope /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356</cp:revision>
  <dcterms:created xsi:type="dcterms:W3CDTF">2025-02-05T23:04:10Z</dcterms:created>
  <dcterms:modified xsi:type="dcterms:W3CDTF">2025-04-24T17:47:42Z</dcterms:modified>
</cp:coreProperties>
</file>