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39" d="100"/>
          <a:sy n="39" d="100"/>
        </p:scale>
        <p:origin x="1709" y="125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437322"/>
            <a:ext cx="21396325" cy="23288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584" tIns="32292" rIns="64584" bIns="32292" anchor="ctr"/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7100" b="1" dirty="0">
                <a:solidFill>
                  <a:srgbClr val="C00000"/>
                </a:solidFill>
                <a:latin typeface="Bookman Old Style" pitchFamily="18" charset="0"/>
              </a:rPr>
              <a:t>                </a:t>
            </a:r>
            <a:r>
              <a:rPr lang="en-GB" sz="4800" b="1" dirty="0">
                <a:solidFill>
                  <a:srgbClr val="C00000"/>
                </a:solidFill>
                <a:latin typeface="Bookman Old Style" pitchFamily="18" charset="0"/>
              </a:rPr>
              <a:t>Bank Locker Security System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000" dirty="0">
              <a:solidFill>
                <a:srgbClr val="C0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000" dirty="0">
                <a:solidFill>
                  <a:srgbClr val="C00000"/>
                </a:solidFill>
                <a:latin typeface="Bookman Old Style" pitchFamily="18" charset="0"/>
              </a:rPr>
              <a:t>                                        Guide: </a:t>
            </a:r>
            <a:r>
              <a:rPr lang="en-GB" sz="3000" dirty="0" err="1">
                <a:solidFill>
                  <a:srgbClr val="C00000"/>
                </a:solidFill>
                <a:latin typeface="Bookman Old Style" pitchFamily="18" charset="0"/>
              </a:rPr>
              <a:t>Dr.</a:t>
            </a:r>
            <a:r>
              <a:rPr lang="en-GB" sz="3000" dirty="0">
                <a:solidFill>
                  <a:srgbClr val="C00000"/>
                </a:solidFill>
                <a:latin typeface="Bookman Old Style" pitchFamily="18" charset="0"/>
              </a:rPr>
              <a:t> Sujata </a:t>
            </a:r>
            <a:r>
              <a:rPr lang="en-GB" sz="3000" dirty="0" err="1">
                <a:solidFill>
                  <a:srgbClr val="C00000"/>
                </a:solidFill>
                <a:latin typeface="Bookman Old Style" pitchFamily="18" charset="0"/>
              </a:rPr>
              <a:t>Kotbagi</a:t>
            </a:r>
            <a:r>
              <a:rPr lang="en-GB" sz="3000" dirty="0">
                <a:solidFill>
                  <a:srgbClr val="C00000"/>
                </a:solidFill>
                <a:latin typeface="Bookman Old Style" pitchFamily="18" charset="0"/>
              </a:rPr>
              <a:t>, </a:t>
            </a:r>
            <a:r>
              <a:rPr lang="en-GB" sz="3000" dirty="0" err="1">
                <a:solidFill>
                  <a:srgbClr val="C00000"/>
                </a:solidFill>
                <a:latin typeface="Bookman Old Style" pitchFamily="18" charset="0"/>
              </a:rPr>
              <a:t>Nagaratna</a:t>
            </a:r>
            <a:r>
              <a:rPr lang="en-GB" sz="3000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GB" sz="3000" dirty="0" err="1">
                <a:solidFill>
                  <a:srgbClr val="C00000"/>
                </a:solidFill>
                <a:latin typeface="Bookman Old Style" pitchFamily="18" charset="0"/>
              </a:rPr>
              <a:t>Shanbhag</a:t>
            </a:r>
            <a:endParaRPr lang="en-GB" sz="3000" dirty="0">
              <a:solidFill>
                <a:srgbClr val="C0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000" dirty="0">
                <a:solidFill>
                  <a:srgbClr val="C00000"/>
                </a:solidFill>
                <a:latin typeface="Bookman Old Style" pitchFamily="18" charset="0"/>
              </a:rPr>
              <a:t>                                         School of Electronics and Communication</a:t>
            </a:r>
            <a:endParaRPr lang="en-GB" sz="30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100" dirty="0">
              <a:latin typeface="Bookman Old Style" pitchFamily="18" charset="0"/>
            </a:endParaRPr>
          </a:p>
        </p:txBody>
      </p:sp>
      <p:sp>
        <p:nvSpPr>
          <p:cNvPr id="2060" name="Text Box 25"/>
          <p:cNvSpPr txBox="1">
            <a:spLocks noChangeArrowheads="1"/>
          </p:cNvSpPr>
          <p:nvPr/>
        </p:nvSpPr>
        <p:spPr bwMode="auto">
          <a:xfrm>
            <a:off x="299267" y="4341659"/>
            <a:ext cx="6858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t" anchorCtr="1"/>
          <a:lstStyle/>
          <a:p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Objectives</a:t>
            </a:r>
            <a:endParaRPr lang="en-US" sz="34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61" name="Text Box 25"/>
          <p:cNvSpPr txBox="1">
            <a:spLocks noChangeArrowheads="1"/>
          </p:cNvSpPr>
          <p:nvPr/>
        </p:nvSpPr>
        <p:spPr bwMode="auto">
          <a:xfrm>
            <a:off x="8970435" y="2483451"/>
            <a:ext cx="5710058" cy="345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defTabSz="3098800"/>
            <a:endParaRPr lang="en-US" sz="3400" dirty="0">
              <a:latin typeface="Bookman Old Style" pitchFamily="18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4880558" y="2006694"/>
            <a:ext cx="6359362" cy="8381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Results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 bwMode="auto">
          <a:xfrm>
            <a:off x="244381" y="5018039"/>
            <a:ext cx="6858000" cy="23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basic concepts of security with respect to bank scenario.</a:t>
            </a:r>
          </a:p>
          <a:p>
            <a:pPr marL="342900" marR="0" lvl="0" indent="-342900" algn="just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method behind the algorithms used and applications of the algorithms with respect to security.</a:t>
            </a:r>
          </a:p>
          <a:p>
            <a:pPr marL="342900" marR="0" lvl="0" indent="-342900" algn="just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for security and validate</a:t>
            </a:r>
          </a:p>
          <a:p>
            <a:pPr marL="342900" marR="0" lvl="0" indent="-34290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</a:rPr>
              <a:t>			</a:t>
            </a:r>
          </a:p>
          <a:p>
            <a:pPr algn="ctr" eaLnBrk="0" hangingPunct="0">
              <a:spcBef>
                <a:spcPct val="20000"/>
              </a:spcBef>
              <a:defRPr/>
            </a:pPr>
            <a:endParaRPr lang="en-US" sz="2200" dirty="0"/>
          </a:p>
          <a:p>
            <a:pPr algn="ctr" eaLnBrk="0" hangingPunct="0">
              <a:spcBef>
                <a:spcPct val="20000"/>
              </a:spcBef>
              <a:defRPr/>
            </a:pPr>
            <a:endParaRPr lang="en-US" sz="2200" dirty="0"/>
          </a:p>
          <a:p>
            <a:pPr eaLnBrk="0" hangingPunct="0">
              <a:spcBef>
                <a:spcPct val="20000"/>
              </a:spcBef>
              <a:defRPr/>
            </a:pPr>
            <a:r>
              <a:rPr lang="en-US" sz="2300" dirty="0"/>
              <a:t>. </a:t>
            </a: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7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</a:rPr>
              <a:t>		</a:t>
            </a: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7300" dirty="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  <a:p>
            <a:pPr marL="0" marR="0" lvl="0" indent="0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7300" dirty="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73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37367" y="9642929"/>
            <a:ext cx="67818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Literature survey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1994" y="7346864"/>
            <a:ext cx="6765578" cy="8863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164592" tIns="164592" rIns="164592" bIns="164592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Contributions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386003" y="2054866"/>
            <a:ext cx="7279057" cy="126034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Methodology</a:t>
            </a:r>
          </a:p>
          <a:p>
            <a:pPr algn="just"/>
            <a:r>
              <a:rPr lang="en-GB" sz="3600" b="1" dirty="0">
                <a:latin typeface="Bookman Old Style" pitchFamily="18" charset="0"/>
                <a:cs typeface="Arial" pitchFamily="34" charset="0"/>
              </a:rPr>
              <a:t> 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100" b="1" dirty="0">
              <a:latin typeface="Bookman Old Style" pitchFamily="18" charset="0"/>
              <a:cs typeface="Arial" pitchFamily="34" charset="0"/>
            </a:endParaRPr>
          </a:p>
          <a:p>
            <a:pPr algn="just"/>
            <a:r>
              <a:rPr lang="en-GB" sz="2400" dirty="0">
                <a:latin typeface="Bookman Old Style" pitchFamily="18" charset="0"/>
                <a:cs typeface="Arial" pitchFamily="34" charset="0"/>
              </a:rPr>
              <a:t>      </a:t>
            </a:r>
          </a:p>
          <a:p>
            <a:pPr algn="just"/>
            <a:r>
              <a:rPr lang="en-GB" sz="2400" dirty="0">
                <a:latin typeface="Bookman Old Style" pitchFamily="18" charset="0"/>
                <a:cs typeface="Arial" pitchFamily="34" charset="0"/>
              </a:rPr>
              <a:t>                           Figure [1]</a:t>
            </a:r>
          </a:p>
          <a:p>
            <a:pPr algn="just"/>
            <a:endParaRPr lang="en-GB" sz="2400" dirty="0">
              <a:latin typeface="Bookman Old Style" pitchFamily="18" charset="0"/>
              <a:cs typeface="Arial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of three level security with two different cases as shown by the work flow of flow chart in Figure[1].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The password will be entered, if it is correct lock1 will open. The authorized user will then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lock2 by  fingerprint verification.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After opening lock1 in the emergency case of physical absence of the user, PIR sensor detects the motion of the person and mail will be sent with captured image (Figure[2])  to the registered mail ID. OTP will be generated and sent, if it is verified the bank locker will open.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designed is highly secure and works in the absence of the user too.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4962" y="2054865"/>
            <a:ext cx="678661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</a:rPr>
              <a:t>Problem statement</a:t>
            </a:r>
            <a:endParaRPr lang="en-GB" sz="2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965361" y="9839609"/>
            <a:ext cx="627455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Optimization details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965361" y="11866338"/>
            <a:ext cx="624840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Conclusions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249400"/>
            <a:ext cx="21396325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itchFamily="18" charset="0"/>
              </a:rPr>
              <a:t>Mini Project-2022-23</a:t>
            </a:r>
          </a:p>
        </p:txBody>
      </p:sp>
      <p:pic>
        <p:nvPicPr>
          <p:cNvPr id="20" name="Picture 19" descr="C:\Documents and Settings\Ramesh\Desktop\UAS\Documents\images.png">
            <a:extLst>
              <a:ext uri="{FF2B5EF4-FFF2-40B4-BE49-F238E27FC236}">
                <a16:creationId xmlns:a16="http://schemas.microsoft.com/office/drawing/2014/main" id="{E42FAEF3-D96E-4D4F-A562-D32D0575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267" y="-192372"/>
            <a:ext cx="6443928" cy="182557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6FE56F-7066-C0E0-F243-6E5086953717}"/>
              </a:ext>
            </a:extLst>
          </p:cNvPr>
          <p:cNvSpPr txBox="1"/>
          <p:nvPr/>
        </p:nvSpPr>
        <p:spPr>
          <a:xfrm>
            <a:off x="256524" y="2789802"/>
            <a:ext cx="6858000" cy="158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 a  high  security  locker  system  for  bank  sector using  IOT  (internet of things)  to  provide  secure   access </a:t>
            </a:r>
          </a:p>
          <a:p>
            <a:pPr marL="0" marR="0" lvl="0" indent="0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  to authorized  person  via  biometric , password and </a:t>
            </a:r>
          </a:p>
          <a:p>
            <a:pPr marL="0" marR="0" lvl="0" indent="0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sending image to the user G-mail account.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58BEB-D6C9-E869-F9DA-85B39728BA65}"/>
              </a:ext>
            </a:extLst>
          </p:cNvPr>
          <p:cNvSpPr txBox="1"/>
          <p:nvPr/>
        </p:nvSpPr>
        <p:spPr>
          <a:xfrm>
            <a:off x="215634" y="10356026"/>
            <a:ext cx="712967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  </a:t>
            </a:r>
            <a:r>
              <a:rPr lang="en-US" sz="230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Aruna.D.Mane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sz="230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Sirkazi</a:t>
            </a:r>
            <a:r>
              <a:rPr lang="en-US" sz="2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Arif’s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“Locker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Security  System  Using  RFID  and  GSM Technology” May,2013. </a:t>
            </a:r>
          </a:p>
          <a:p>
            <a:r>
              <a:rPr lang="en-US" sz="2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Ashish </a:t>
            </a:r>
            <a:r>
              <a:rPr lang="en-US" sz="230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M.Jaiswal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30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Mahip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Bartere“Enhancing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ATM</a:t>
            </a:r>
          </a:p>
          <a:p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Security  Using  Fingerprint   And  GSM   Technology”</a:t>
            </a:r>
          </a:p>
          <a:p>
            <a:r>
              <a:rPr lang="en-US" sz="2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April,2014.</a:t>
            </a:r>
            <a:r>
              <a:rPr lang="en-US" sz="2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Mrutyunjaya</a:t>
            </a:r>
            <a:r>
              <a:rPr lang="en-US" sz="2300" kern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kern="1200" baseline="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Sahani</a:t>
            </a:r>
            <a:r>
              <a:rPr lang="en-US" sz="2300" kern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kern="1200" baseline="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Chiranjiv</a:t>
            </a:r>
            <a:r>
              <a:rPr lang="en-US" sz="2300" kern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Nanda  </a:t>
            </a:r>
            <a:r>
              <a:rPr lang="en-IN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  <a:endParaRPr lang="en-US" sz="23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 Embedded   Door  Access  Control  and  Home Security System Based on Face Recognition. Published     in 2015.</a:t>
            </a:r>
            <a:endParaRPr lang="en-US" sz="2400" dirty="0">
              <a:solidFill>
                <a:schemeClr val="dk1"/>
              </a:solidFill>
              <a:latin typeface="+mn-lt"/>
            </a:endParaRPr>
          </a:p>
          <a:p>
            <a:endParaRPr lang="en-IN" sz="105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2754-1BA8-3FCA-C59E-52E034BCC5D1}"/>
              </a:ext>
            </a:extLst>
          </p:cNvPr>
          <p:cNvSpPr txBox="1"/>
          <p:nvPr/>
        </p:nvSpPr>
        <p:spPr>
          <a:xfrm>
            <a:off x="398142" y="8227807"/>
            <a:ext cx="66602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secure and reliable locker  system  than any other locker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sytems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security with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password,biometric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capture,Email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alert with OTP.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84EBF-2A45-2130-347A-FFCBAE382A5F}"/>
              </a:ext>
            </a:extLst>
          </p:cNvPr>
          <p:cNvSpPr txBox="1"/>
          <p:nvPr/>
        </p:nvSpPr>
        <p:spPr>
          <a:xfrm>
            <a:off x="15015516" y="12619345"/>
            <a:ext cx="60434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have   designed  a   highly  secure  bank  locker     system  using  password , biometric, image  capture and   OTP   systems  to open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 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locker  with multi-layer  security. It  is  highly  secure  in  the  physical absence  of  the  user  too.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CD678-A78E-532E-064A-2B4C24F18C81}"/>
              </a:ext>
            </a:extLst>
          </p:cNvPr>
          <p:cNvSpPr txBox="1"/>
          <p:nvPr/>
        </p:nvSpPr>
        <p:spPr>
          <a:xfrm>
            <a:off x="6554983" y="421483"/>
            <a:ext cx="1336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  <a:latin typeface="Bookman Old Style" pitchFamily="18" charset="0"/>
              </a:rPr>
              <a:t>     Name: Vaishnavi U </a:t>
            </a:r>
            <a:r>
              <a:rPr lang="en-GB" sz="3000" dirty="0" err="1">
                <a:solidFill>
                  <a:srgbClr val="C00000"/>
                </a:solidFill>
                <a:latin typeface="Bookman Old Style" pitchFamily="18" charset="0"/>
              </a:rPr>
              <a:t>Shetti</a:t>
            </a:r>
            <a:r>
              <a:rPr lang="en-GB" sz="3000" dirty="0">
                <a:solidFill>
                  <a:srgbClr val="C00000"/>
                </a:solidFill>
                <a:latin typeface="Bookman Old Style" pitchFamily="18" charset="0"/>
              </a:rPr>
              <a:t>, Soumya H J, Kavya Hegde, </a:t>
            </a:r>
            <a:r>
              <a:rPr lang="en-GB" sz="3000" dirty="0" err="1">
                <a:solidFill>
                  <a:srgbClr val="C00000"/>
                </a:solidFill>
                <a:latin typeface="Bookman Old Style" pitchFamily="18" charset="0"/>
              </a:rPr>
              <a:t>Divya</a:t>
            </a:r>
            <a:r>
              <a:rPr lang="en-GB" sz="3000" dirty="0">
                <a:solidFill>
                  <a:srgbClr val="C00000"/>
                </a:solidFill>
                <a:latin typeface="Bookman Old Style" pitchFamily="18" charset="0"/>
              </a:rPr>
              <a:t> Hegde</a:t>
            </a:r>
            <a:endParaRPr lang="en-IN" sz="3000" dirty="0"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CECB3D43-37E1-4395-43A2-2E5C9EC9F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4631" y="2679361"/>
            <a:ext cx="6781799" cy="554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E7A1AB-B275-8529-C2A1-84A7060311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130" y="2875721"/>
            <a:ext cx="6074494" cy="30668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682B47-59C7-2AE1-7861-0C2CD82D3D56}"/>
              </a:ext>
            </a:extLst>
          </p:cNvPr>
          <p:cNvSpPr/>
          <p:nvPr/>
        </p:nvSpPr>
        <p:spPr>
          <a:xfrm>
            <a:off x="15000717" y="10489644"/>
            <a:ext cx="6359362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new  Gmail  account must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Email alert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  had  critical  security  problems, so one step verification  is enabled  and  access  is given to less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apps.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DE6699-7C18-A11A-3DF4-1A7279E0A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181" y="5946234"/>
            <a:ext cx="6043443" cy="3336115"/>
          </a:xfrm>
          <a:prstGeom prst="rect">
            <a:avLst/>
          </a:prstGeom>
        </p:spPr>
      </p:pic>
      <p:sp>
        <p:nvSpPr>
          <p:cNvPr id="7" name="Text Box 25">
            <a:extLst>
              <a:ext uri="{FF2B5EF4-FFF2-40B4-BE49-F238E27FC236}">
                <a16:creationId xmlns:a16="http://schemas.microsoft.com/office/drawing/2014/main" id="{FCBC25A4-0AC4-79B0-B68A-0DCE7706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9181" y="9020903"/>
            <a:ext cx="6359362" cy="838199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2400" dirty="0">
                <a:latin typeface="Bookman Old Style" pitchFamily="18" charset="0"/>
                <a:cs typeface="Arial" pitchFamily="34" charset="0"/>
              </a:rPr>
              <a:t>Figure[2]</a:t>
            </a: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 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455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Times New Roman</vt:lpstr>
      <vt:lpstr>Wingdings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Vaishnavi</cp:lastModifiedBy>
  <cp:revision>198</cp:revision>
  <dcterms:created xsi:type="dcterms:W3CDTF">2009-07-23T11:11:30Z</dcterms:created>
  <dcterms:modified xsi:type="dcterms:W3CDTF">2022-12-16T07:32:18Z</dcterms:modified>
</cp:coreProperties>
</file>