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75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D5FEE-E4C4-463F-92E8-AF8E141FCDAB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0F268-6D11-44CF-8640-79C56425C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9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85800" y="4343314"/>
            <a:ext cx="5486063" cy="411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6" tIns="45616" rIns="91256" bIns="45616" anchor="t" anchorCtr="0">
            <a:noAutofit/>
          </a:bodyPr>
          <a:lstStyle/>
          <a:p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:notes"/>
          <p:cNvSpPr txBox="1"/>
          <p:nvPr/>
        </p:nvSpPr>
        <p:spPr>
          <a:xfrm>
            <a:off x="3884625" y="8685257"/>
            <a:ext cx="2971350" cy="45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6" tIns="45616" rIns="91256" bIns="45616" anchor="b" anchorCtr="0">
            <a:noAutofit/>
          </a:bodyPr>
          <a:lstStyle/>
          <a:p>
            <a:pPr algn="r"/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1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41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31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85800" y="4343314"/>
            <a:ext cx="5486063" cy="411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6" tIns="45616" rIns="91256" bIns="45616" anchor="t" anchorCtr="0">
            <a:noAutofit/>
          </a:bodyPr>
          <a:lstStyle/>
          <a:p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:notes"/>
          <p:cNvSpPr txBox="1"/>
          <p:nvPr/>
        </p:nvSpPr>
        <p:spPr>
          <a:xfrm>
            <a:off x="3884625" y="8685257"/>
            <a:ext cx="2971350" cy="45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6" tIns="45616" rIns="91256" bIns="45616" anchor="b" anchorCtr="0">
            <a:noAutofit/>
          </a:bodyPr>
          <a:lstStyle/>
          <a:p>
            <a:pPr algn="r"/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3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97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69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2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87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739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91" cy="4114786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019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50228133_0_6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344" cy="4114857"/>
          </a:xfrm>
          <a:prstGeom prst="rect">
            <a:avLst/>
          </a:prstGeom>
        </p:spPr>
        <p:txBody>
          <a:bodyPr spcFirstLastPara="1" wrap="square" lIns="86479" tIns="86479" rIns="86479" bIns="86479" anchor="t" anchorCtr="0">
            <a:noAutofit/>
          </a:bodyPr>
          <a:lstStyle/>
          <a:p>
            <a:endParaRPr/>
          </a:p>
        </p:txBody>
      </p:sp>
      <p:sp>
        <p:nvSpPr>
          <p:cNvPr id="229" name="Google Shape;229;g64502281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3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2EB6-71DE-492F-9FC7-803CBEC996C7}" type="datetimeFigureOut">
              <a:rPr lang="en-US" smtClean="0"/>
              <a:t>5/6/2023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65BF-3AE9-4310-9ABB-2E45779DB3C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/>
        </p:nvSpPr>
        <p:spPr>
          <a:xfrm>
            <a:off x="740520" y="260640"/>
            <a:ext cx="7772040" cy="109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 smtClea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PRAKALP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0"/>
          <p:cNvSpPr txBox="1"/>
          <p:nvPr/>
        </p:nvSpPr>
        <p:spPr>
          <a:xfrm>
            <a:off x="740520" y="1357560"/>
            <a:ext cx="7772040" cy="185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tx2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Name :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Kavya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Hegde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/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USN : 01FE20BEC093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Project </a:t>
            </a:r>
            <a:r>
              <a:rPr lang="en-US" sz="2800" b="1" i="0" u="none" strike="noStrike" cap="none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5</a:t>
            </a:r>
            <a:r>
              <a:rPr lang="en-US" sz="2800" b="1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pack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opamp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design</a:t>
            </a:r>
            <a:endParaRPr sz="2800" b="1" i="0" u="none" strike="noStrike" cap="none" dirty="0">
              <a:solidFill>
                <a:schemeClr val="tx2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 txBox="1">
            <a:spLocks noGrp="1"/>
          </p:cNvSpPr>
          <p:nvPr>
            <p:ph type="title"/>
          </p:nvPr>
        </p:nvSpPr>
        <p:spPr>
          <a:xfrm>
            <a:off x="457350" y="2995050"/>
            <a:ext cx="82293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                      Thank you </a:t>
            </a:r>
            <a:endParaRPr dirty="0"/>
          </a:p>
        </p:txBody>
      </p:sp>
      <p:sp>
        <p:nvSpPr>
          <p:cNvPr id="3" name="Google Shape;179;p41"/>
          <p:cNvSpPr txBox="1"/>
          <p:nvPr/>
        </p:nvSpPr>
        <p:spPr>
          <a:xfrm>
            <a:off x="329040" y="6260841"/>
            <a:ext cx="365400" cy="36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2626"/>
                </a:solidFill>
                <a:latin typeface="Calibri"/>
                <a:ea typeface="Times New Roman"/>
                <a:cs typeface="Calibri"/>
                <a:sym typeface="Calibri"/>
              </a:rPr>
              <a:t>20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24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1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US"/>
              <a:t> </a:t>
            </a:r>
            <a:r>
              <a:rPr lang="en-US" sz="2400" b="1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graphicFrame>
        <p:nvGraphicFramePr>
          <p:cNvPr id="188" name="Google Shape;188;p42"/>
          <p:cNvGraphicFramePr/>
          <p:nvPr>
            <p:extLst>
              <p:ext uri="{D42A27DB-BD31-4B8C-83A1-F6EECF244321}">
                <p14:modId xmlns:p14="http://schemas.microsoft.com/office/powerpoint/2010/main" val="1421509230"/>
              </p:ext>
            </p:extLst>
          </p:nvPr>
        </p:nvGraphicFramePr>
        <p:xfrm>
          <a:off x="838200" y="908720"/>
          <a:ext cx="7848600" cy="5332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54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94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66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Cell Name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5_pack _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opamp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6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Bench Name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5_pack _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opamp_test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6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180nm TECHNOLOGY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UMC_18_CMOS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6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Devices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MOSFET, CAPACITORS, VOLTAGE AND CURRENT SOURCE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6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Simulation Area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CADENCE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66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Owner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Kavya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Hegde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66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Reviewed</a:t>
                      </a:r>
                      <a:r>
                        <a:rPr lang="en-IN" sz="14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By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66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Acknowledging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SUJATA KOTABAGI 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SCHOOL OF ELECTRONICS AND COMMUNICATION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/>
        </p:nvSpPr>
        <p:spPr>
          <a:xfrm>
            <a:off x="473040" y="227520"/>
            <a:ext cx="8229240" cy="54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1"/>
          <p:cNvSpPr/>
          <p:nvPr/>
        </p:nvSpPr>
        <p:spPr>
          <a:xfrm>
            <a:off x="572760" y="1263960"/>
            <a:ext cx="5922000" cy="69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1"/>
          <p:cNvSpPr/>
          <p:nvPr/>
        </p:nvSpPr>
        <p:spPr>
          <a:xfrm>
            <a:off x="329040" y="990600"/>
            <a:ext cx="652896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Details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 Description </a:t>
            </a:r>
            <a:endParaRPr dirty="0"/>
          </a:p>
          <a:p>
            <a:pPr marL="2857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 plan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SCM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Schematic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bench 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 analysis 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 analysis </a:t>
            </a:r>
          </a:p>
          <a:p>
            <a:pPr marL="4572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4572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>
            <a:spLocks noGrp="1"/>
          </p:cNvSpPr>
          <p:nvPr>
            <p:ph type="title"/>
          </p:nvPr>
        </p:nvSpPr>
        <p:spPr>
          <a:xfrm>
            <a:off x="457200" y="152399"/>
            <a:ext cx="8229240" cy="104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Single </a:t>
            </a:r>
            <a: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Stage Amplifier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A05502-0DA0-4AE1-A70C-121CE6AC3AB7}"/>
              </a:ext>
            </a:extLst>
          </p:cNvPr>
          <p:cNvSpPr txBox="1"/>
          <p:nvPr/>
        </p:nvSpPr>
        <p:spPr>
          <a:xfrm>
            <a:off x="578318" y="1008821"/>
            <a:ext cx="79870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gain and high output swing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:  Differential amplifier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32" y="2204864"/>
            <a:ext cx="6984776" cy="394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03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1" dirty="0" smtClean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 smtClean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Pin </a:t>
            </a:r>
            <a: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Description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C88284-6DC5-44DB-BD9A-5329D8B8470E}"/>
              </a:ext>
            </a:extLst>
          </p:cNvPr>
          <p:cNvSpPr txBox="1"/>
          <p:nvPr/>
        </p:nvSpPr>
        <p:spPr>
          <a:xfrm>
            <a:off x="381000" y="1112520"/>
            <a:ext cx="8305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IS TO SHOW THE BASIC METHODS FOR DESIGNING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OP-AMP BASED ON CADENCE,  AND DC SCHEMATIC PLOT AND AC ANALYSIS SIMULATION.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221A06B-8CC5-4EA3-9F85-D6AB7BA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964" y="2017399"/>
            <a:ext cx="3454036" cy="2806405"/>
          </a:xfrm>
          <a:prstGeom prst="rect">
            <a:avLst/>
          </a:prstGeom>
        </p:spPr>
      </p:pic>
      <p:graphicFrame>
        <p:nvGraphicFramePr>
          <p:cNvPr id="8" name="Shape 242">
            <a:extLst>
              <a:ext uri="{FF2B5EF4-FFF2-40B4-BE49-F238E27FC236}">
                <a16:creationId xmlns="" xmlns:a16="http://schemas.microsoft.com/office/drawing/2014/main" id="{2ECAAA5E-0D9B-4CCE-B255-A1D7869AA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256437"/>
              </p:ext>
            </p:extLst>
          </p:nvPr>
        </p:nvGraphicFramePr>
        <p:xfrm>
          <a:off x="381000" y="2326652"/>
          <a:ext cx="5144320" cy="3622629"/>
        </p:xfrm>
        <a:graphic>
          <a:graphicData uri="http://schemas.openxmlformats.org/drawingml/2006/table">
            <a:tbl>
              <a:tblPr/>
              <a:tblGrid>
                <a:gridCol w="7486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78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968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61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dirty="0" err="1">
                          <a:sym typeface="Arial"/>
                        </a:rPr>
                        <a:t>Sl.No</a:t>
                      </a:r>
                      <a:endParaRPr lang="en-US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ym typeface="Arial"/>
                        </a:rPr>
                        <a:t>Pin Name</a:t>
                      </a:r>
                      <a:endParaRPr lang="en-US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ym typeface="Arial"/>
                        </a:rPr>
                        <a:t>Description</a:t>
                      </a:r>
                      <a:endParaRPr lang="en-US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ym typeface="Arial"/>
                        </a:rPr>
                        <a:t>Input/Output/Supply</a:t>
                      </a:r>
                      <a:endParaRPr lang="en-US" sz="11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1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1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V</a:t>
                      </a:r>
                      <a:r>
                        <a:rPr lang="en-US" sz="1100" u="none" strike="noStrike" cap="none" baseline="-25000" dirty="0">
                          <a:sym typeface="Arial"/>
                        </a:rPr>
                        <a:t>DD</a:t>
                      </a:r>
                      <a:endParaRPr lang="en-US" sz="1100" b="0" i="0" u="none" strike="noStrike" cap="none" baseline="-25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Supply pin V</a:t>
                      </a:r>
                      <a:r>
                        <a:rPr lang="en-US" sz="1100" u="none" strike="noStrike" cap="none" baseline="-25000" dirty="0">
                          <a:sym typeface="Arial"/>
                        </a:rPr>
                        <a:t>DD</a:t>
                      </a:r>
                      <a:endParaRPr lang="en-US" sz="1100" b="0" i="0" u="none" strike="noStrike" cap="none" baseline="-25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Supply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61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2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GND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Supply pin GND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Supply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54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4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ym typeface="Arial"/>
                        </a:rPr>
                        <a:t>I</a:t>
                      </a:r>
                      <a:r>
                        <a:rPr lang="en-US" sz="1100" u="none" strike="noStrike" cap="none" baseline="-25000" dirty="0" err="1">
                          <a:sym typeface="Arial"/>
                        </a:rPr>
                        <a:t>ref</a:t>
                      </a:r>
                      <a:endParaRPr lang="en-US" sz="1100" b="0" i="0" u="none" strike="noStrike" cap="none" baseline="-25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0" u="none" strike="noStrike" cap="none" dirty="0" smtClean="0">
                          <a:latin typeface="+mn-lt"/>
                          <a:ea typeface="+mn-ea"/>
                          <a:cs typeface="+mn-cs"/>
                          <a:sym typeface="Arial"/>
                        </a:rPr>
                        <a:t>50</a:t>
                      </a:r>
                      <a:r>
                        <a:rPr lang="en-US" sz="1100" b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µ</a:t>
                      </a:r>
                      <a:r>
                        <a:rPr lang="en-US" sz="1100" u="none" strike="noStrike" cap="none" dirty="0" smtClean="0">
                          <a:sym typeface="Arial"/>
                        </a:rPr>
                        <a:t>A 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of reference current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Input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61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5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V</a:t>
                      </a:r>
                      <a:r>
                        <a:rPr lang="en-US" sz="1100" u="none" strike="noStrike" cap="none" baseline="-25000" dirty="0">
                          <a:sym typeface="Arial"/>
                        </a:rPr>
                        <a:t>+</a:t>
                      </a:r>
                      <a:endParaRPr lang="en-US" sz="1100" b="0" i="0" u="none" strike="noStrike" cap="none" baseline="-25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+</a:t>
                      </a:r>
                      <a:r>
                        <a:rPr lang="en-US" sz="1100" u="none" strike="noStrike" cap="none" dirty="0" err="1">
                          <a:sym typeface="Arial"/>
                        </a:rPr>
                        <a:t>ve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 Input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Input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61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6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V</a:t>
                      </a:r>
                      <a:r>
                        <a:rPr lang="en-US" sz="1100" u="none" strike="noStrike" cap="none" baseline="-25000" dirty="0">
                          <a:sym typeface="Arial"/>
                        </a:rPr>
                        <a:t>-</a:t>
                      </a:r>
                      <a:endParaRPr lang="en-US" sz="1100" b="0" i="0" u="none" strike="noStrike" cap="none" baseline="-25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-</a:t>
                      </a:r>
                      <a:r>
                        <a:rPr lang="en-US" sz="1100" u="none" strike="noStrike" cap="none" dirty="0" err="1">
                          <a:sym typeface="Arial"/>
                        </a:rPr>
                        <a:t>ve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 Input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Input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61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7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V</a:t>
                      </a:r>
                      <a:r>
                        <a:rPr lang="en-US" sz="1100" u="none" strike="noStrike" cap="none" baseline="-25000" dirty="0">
                          <a:sym typeface="Arial"/>
                        </a:rPr>
                        <a:t>OUT</a:t>
                      </a:r>
                      <a:endParaRPr lang="en-US" sz="1100" b="0" i="0" u="none" strike="noStrike" cap="none" baseline="-25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>
                          <a:sym typeface="Arial"/>
                        </a:rPr>
                        <a:t>Output voltage</a:t>
                      </a:r>
                      <a:endParaRPr lang="en-US"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ym typeface="Arial"/>
                        </a:rPr>
                        <a:t>Output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174125" marB="468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b="1" dirty="0" smtClean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_pack </a:t>
            </a:r>
            <a: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SCM </a:t>
            </a:r>
            <a:endParaRPr dirty="0"/>
          </a:p>
        </p:txBody>
      </p:sp>
      <p:graphicFrame>
        <p:nvGraphicFramePr>
          <p:cNvPr id="199" name="Google Shape;199;p44"/>
          <p:cNvGraphicFramePr/>
          <p:nvPr>
            <p:extLst>
              <p:ext uri="{D42A27DB-BD31-4B8C-83A1-F6EECF244321}">
                <p14:modId xmlns:p14="http://schemas.microsoft.com/office/powerpoint/2010/main" val="127436999"/>
              </p:ext>
            </p:extLst>
          </p:nvPr>
        </p:nvGraphicFramePr>
        <p:xfrm>
          <a:off x="912844" y="1049694"/>
          <a:ext cx="7438053" cy="48995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08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42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79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79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24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618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1478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449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9259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2431">
                <a:tc gridSpan="9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_pack </a:t>
                      </a:r>
                      <a:r>
                        <a:rPr lang="en-US" sz="18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SCM 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431">
                <a:tc gridSpan="9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 Compliance Matrix</a:t>
                      </a:r>
                      <a:endParaRPr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741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</a:t>
                      </a:r>
                      <a:endParaRPr sz="14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</a:t>
                      </a:r>
                      <a:endParaRPr sz="14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 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PVT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1200" b="0" baseline="-25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</a:t>
                      </a:r>
                      <a:endParaRPr sz="1200" b="0" baseline="-25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0.8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1.8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1.6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0.8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1.8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1.6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Supply Voltage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°C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-40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27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125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-40</a:t>
                      </a:r>
                      <a:endParaRPr sz="12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27</a:t>
                      </a:r>
                      <a:endParaRPr sz="12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125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200" b="0" baseline="-25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</a:t>
                      </a:r>
                      <a:endParaRPr sz="1200" b="0" baseline="-25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µA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45u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50u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45u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1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50u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 Current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655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ICMR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Common Mode Range(ICMR)</a:t>
                      </a:r>
                      <a:endParaRPr sz="12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1200" b="0" baseline="-25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sz="1200" b="0" baseline="-25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US" sz="1200" b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 Capacitance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</a:t>
                      </a:r>
                      <a:endParaRPr sz="12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-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40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IN" sz="1200" b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35.72</a:t>
                      </a:r>
                      <a:endParaRPr sz="12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36.02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 gain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Schematic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F38BD7C-D7B5-454A-8E02-08A655B45517}"/>
              </a:ext>
            </a:extLst>
          </p:cNvPr>
          <p:cNvSpPr txBox="1"/>
          <p:nvPr/>
        </p:nvSpPr>
        <p:spPr>
          <a:xfrm>
            <a:off x="541175" y="5859624"/>
            <a:ext cx="797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HAND CALCULATIONS ARE BEEN DONE TO OBTAIN THE DESIGN PARAMETERS (I.E.(W/L) RATIO).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5" y="841827"/>
            <a:ext cx="8820472" cy="47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640800"/>
          </a:xfrm>
        </p:spPr>
        <p:txBody>
          <a:bodyPr/>
          <a:lstStyle/>
          <a:p>
            <a: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Bias Parameters</a:t>
            </a: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88642"/>
              </p:ext>
            </p:extLst>
          </p:nvPr>
        </p:nvGraphicFramePr>
        <p:xfrm>
          <a:off x="635000" y="1124744"/>
          <a:ext cx="7969449" cy="4224716"/>
        </p:xfrm>
        <a:graphic>
          <a:graphicData uri="http://schemas.openxmlformats.org/drawingml/2006/table">
            <a:tbl>
              <a:tblPr firstRow="1" bandRow="1"/>
              <a:tblGrid>
                <a:gridCol w="1971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2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94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8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282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282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(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µm)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84u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84u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9u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91998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(nm)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1u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8202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8202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(V)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47917" y="5404512"/>
            <a:ext cx="252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Bias parameters</a:t>
            </a:r>
          </a:p>
        </p:txBody>
      </p:sp>
    </p:spTree>
    <p:extLst>
      <p:ext uri="{BB962C8B-B14F-4D97-AF65-F5344CB8AC3E}">
        <p14:creationId xmlns:p14="http://schemas.microsoft.com/office/powerpoint/2010/main" val="77234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AC  Analysis </a:t>
            </a:r>
            <a:r>
              <a:rPr lang="en-US" sz="2400" b="1" dirty="0" smtClean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1" dirty="0" smtClean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 smtClean="0">
                <a:solidFill>
                  <a:srgbClr val="0068B3"/>
                </a:solidFill>
                <a:latin typeface="Calibri"/>
                <a:ea typeface="Calibri"/>
                <a:cs typeface="Calibri"/>
                <a:sym typeface="Calibri"/>
              </a:rPr>
              <a:t>Gain=35.74dB,BW=4.9MHz</a:t>
            </a:r>
            <a:endParaRPr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85698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3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299</Words>
  <Application>Microsoft Office PowerPoint</Application>
  <PresentationFormat>On-screen Show (4:3)</PresentationFormat>
  <Paragraphs>179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 Design Details </vt:lpstr>
      <vt:lpstr>PowerPoint Presentation</vt:lpstr>
      <vt:lpstr>Single Stage Amplifier </vt:lpstr>
      <vt:lpstr> Pin Description  </vt:lpstr>
      <vt:lpstr>5_pack SCM </vt:lpstr>
      <vt:lpstr>Schematic</vt:lpstr>
      <vt:lpstr>Bias Parameters</vt:lpstr>
      <vt:lpstr>AC  Analysis  Gain=35.74dB,BW=4.9MHz</vt:lpstr>
      <vt:lpstr>                      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Windows User</cp:lastModifiedBy>
  <cp:revision>22</cp:revision>
  <dcterms:created xsi:type="dcterms:W3CDTF">2023-04-27T16:32:12Z</dcterms:created>
  <dcterms:modified xsi:type="dcterms:W3CDTF">2023-05-06T02:47:04Z</dcterms:modified>
</cp:coreProperties>
</file>