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74" r:id="rId11"/>
    <p:sldId id="277" r:id="rId12"/>
    <p:sldId id="278" r:id="rId13"/>
    <p:sldId id="27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4D5FEE-E4C4-463F-92E8-AF8E141FCDAB}" type="datetimeFigureOut">
              <a:rPr lang="en-US" smtClean="0"/>
              <a:t>5/6/2023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80F268-6D11-44CF-8640-79C56425C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333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:notes"/>
          <p:cNvSpPr txBox="1">
            <a:spLocks noGrp="1"/>
          </p:cNvSpPr>
          <p:nvPr>
            <p:ph type="body" idx="1"/>
          </p:nvPr>
        </p:nvSpPr>
        <p:spPr>
          <a:xfrm>
            <a:off x="685800" y="4343314"/>
            <a:ext cx="5486063" cy="4114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6" tIns="45616" rIns="91256" bIns="45616" anchor="t" anchorCtr="0">
            <a:noAutofit/>
          </a:bodyPr>
          <a:lstStyle/>
          <a:p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:notes"/>
          <p:cNvSpPr txBox="1"/>
          <p:nvPr/>
        </p:nvSpPr>
        <p:spPr>
          <a:xfrm>
            <a:off x="3884625" y="8685257"/>
            <a:ext cx="2971350" cy="457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6" tIns="45616" rIns="91256" bIns="45616" anchor="b" anchorCtr="0">
            <a:noAutofit/>
          </a:bodyPr>
          <a:lstStyle/>
          <a:p>
            <a:pPr algn="r"/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/>
              <a:t>1</a:t>
            </a:fld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04144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391" cy="4114786"/>
          </a:xfrm>
          <a:prstGeom prst="rect">
            <a:avLst/>
          </a:prstGeom>
        </p:spPr>
        <p:txBody>
          <a:bodyPr spcFirstLastPara="1" wrap="square" lIns="86479" tIns="86479" rIns="86479" bIns="86479" anchor="t" anchorCtr="0">
            <a:noAutofit/>
          </a:bodyPr>
          <a:lstStyle/>
          <a:p>
            <a:endParaRPr/>
          </a:p>
        </p:txBody>
      </p:sp>
      <p:sp>
        <p:nvSpPr>
          <p:cNvPr id="224" name="Google Shape;22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00830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6450228133_0_6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344" cy="4114857"/>
          </a:xfrm>
          <a:prstGeom prst="rect">
            <a:avLst/>
          </a:prstGeom>
        </p:spPr>
        <p:txBody>
          <a:bodyPr spcFirstLastPara="1" wrap="square" lIns="86479" tIns="86479" rIns="86479" bIns="86479" anchor="t" anchorCtr="0">
            <a:noAutofit/>
          </a:bodyPr>
          <a:lstStyle/>
          <a:p>
            <a:endParaRPr/>
          </a:p>
        </p:txBody>
      </p:sp>
      <p:sp>
        <p:nvSpPr>
          <p:cNvPr id="229" name="Google Shape;229;g645022813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2347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391" cy="4114786"/>
          </a:xfrm>
          <a:prstGeom prst="rect">
            <a:avLst/>
          </a:prstGeom>
        </p:spPr>
        <p:txBody>
          <a:bodyPr spcFirstLastPara="1" wrap="square" lIns="86479" tIns="86479" rIns="86479" bIns="86479" anchor="t" anchorCtr="0">
            <a:noAutofit/>
          </a:bodyPr>
          <a:lstStyle/>
          <a:p>
            <a:endParaRPr/>
          </a:p>
        </p:txBody>
      </p:sp>
      <p:sp>
        <p:nvSpPr>
          <p:cNvPr id="185" name="Google Shape;1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6313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:notes"/>
          <p:cNvSpPr txBox="1">
            <a:spLocks noGrp="1"/>
          </p:cNvSpPr>
          <p:nvPr>
            <p:ph type="body" idx="1"/>
          </p:nvPr>
        </p:nvSpPr>
        <p:spPr>
          <a:xfrm>
            <a:off x="685800" y="4343314"/>
            <a:ext cx="5486063" cy="4114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6" tIns="45616" rIns="91256" bIns="45616" anchor="t" anchorCtr="0">
            <a:noAutofit/>
          </a:bodyPr>
          <a:lstStyle/>
          <a:p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:notes"/>
          <p:cNvSpPr txBox="1"/>
          <p:nvPr/>
        </p:nvSpPr>
        <p:spPr>
          <a:xfrm>
            <a:off x="3884625" y="8685257"/>
            <a:ext cx="2971350" cy="45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6" tIns="45616" rIns="91256" bIns="45616" anchor="b" anchorCtr="0">
            <a:noAutofit/>
          </a:bodyPr>
          <a:lstStyle/>
          <a:p>
            <a:pPr algn="r"/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/>
              <a:t>3</a:t>
            </a:fld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6974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391" cy="4114786"/>
          </a:xfrm>
          <a:prstGeom prst="rect">
            <a:avLst/>
          </a:prstGeom>
        </p:spPr>
        <p:txBody>
          <a:bodyPr spcFirstLastPara="1" wrap="square" lIns="86479" tIns="86479" rIns="86479" bIns="86479" anchor="t" anchorCtr="0">
            <a:noAutofit/>
          </a:bodyPr>
          <a:lstStyle/>
          <a:p>
            <a:endParaRPr/>
          </a:p>
        </p:txBody>
      </p:sp>
      <p:sp>
        <p:nvSpPr>
          <p:cNvPr id="185" name="Google Shape;1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4699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391" cy="4114786"/>
          </a:xfrm>
          <a:prstGeom prst="rect">
            <a:avLst/>
          </a:prstGeom>
        </p:spPr>
        <p:txBody>
          <a:bodyPr spcFirstLastPara="1" wrap="square" lIns="86479" tIns="86479" rIns="86479" bIns="86479" anchor="t" anchorCtr="0">
            <a:noAutofit/>
          </a:bodyPr>
          <a:lstStyle/>
          <a:p>
            <a:endParaRPr/>
          </a:p>
        </p:txBody>
      </p:sp>
      <p:sp>
        <p:nvSpPr>
          <p:cNvPr id="185" name="Google Shape;1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6209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391" cy="4114786"/>
          </a:xfrm>
          <a:prstGeom prst="rect">
            <a:avLst/>
          </a:prstGeom>
        </p:spPr>
        <p:txBody>
          <a:bodyPr spcFirstLastPara="1" wrap="square" lIns="86479" tIns="86479" rIns="86479" bIns="86479" anchor="t" anchorCtr="0">
            <a:noAutofit/>
          </a:bodyPr>
          <a:lstStyle/>
          <a:p>
            <a:endParaRPr/>
          </a:p>
        </p:txBody>
      </p:sp>
      <p:sp>
        <p:nvSpPr>
          <p:cNvPr id="191" name="Google Shape;19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822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391" cy="4114786"/>
          </a:xfrm>
          <a:prstGeom prst="rect">
            <a:avLst/>
          </a:prstGeom>
        </p:spPr>
        <p:txBody>
          <a:bodyPr spcFirstLastPara="1" wrap="square" lIns="86479" tIns="86479" rIns="86479" bIns="86479" anchor="t" anchorCtr="0">
            <a:noAutofit/>
          </a:bodyPr>
          <a:lstStyle/>
          <a:p>
            <a:endParaRPr/>
          </a:p>
        </p:txBody>
      </p:sp>
      <p:sp>
        <p:nvSpPr>
          <p:cNvPr id="196" name="Google Shape;19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98759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391" cy="4114786"/>
          </a:xfrm>
          <a:prstGeom prst="rect">
            <a:avLst/>
          </a:prstGeom>
        </p:spPr>
        <p:txBody>
          <a:bodyPr spcFirstLastPara="1" wrap="square" lIns="86479" tIns="86479" rIns="86479" bIns="86479" anchor="t" anchorCtr="0">
            <a:noAutofit/>
          </a:bodyPr>
          <a:lstStyle/>
          <a:p>
            <a:endParaRPr/>
          </a:p>
        </p:txBody>
      </p:sp>
      <p:sp>
        <p:nvSpPr>
          <p:cNvPr id="208" name="Google Shape;20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27398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391" cy="4114786"/>
          </a:xfrm>
          <a:prstGeom prst="rect">
            <a:avLst/>
          </a:prstGeom>
        </p:spPr>
        <p:txBody>
          <a:bodyPr spcFirstLastPara="1" wrap="square" lIns="86479" tIns="86479" rIns="86479" bIns="86479" anchor="t" anchorCtr="0">
            <a:noAutofit/>
          </a:bodyPr>
          <a:lstStyle/>
          <a:p>
            <a:endParaRPr/>
          </a:p>
        </p:txBody>
      </p:sp>
      <p:sp>
        <p:nvSpPr>
          <p:cNvPr id="224" name="Google Shape;22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0083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42EB6-71DE-492F-9FC7-803CBEC996C7}" type="datetimeFigureOut">
              <a:rPr lang="en-US" smtClean="0"/>
              <a:t>5/6/2023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D65BF-3AE9-4310-9ABB-2E45779DB3C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42EB6-71DE-492F-9FC7-803CBEC996C7}" type="datetimeFigureOut">
              <a:rPr lang="en-US" smtClean="0"/>
              <a:t>5/6/2023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D65BF-3AE9-4310-9ABB-2E45779DB3C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42EB6-71DE-492F-9FC7-803CBEC996C7}" type="datetimeFigureOut">
              <a:rPr lang="en-US" smtClean="0"/>
              <a:t>5/6/2023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D65BF-3AE9-4310-9ABB-2E45779DB3C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1_Title Slid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42EB6-71DE-492F-9FC7-803CBEC996C7}" type="datetimeFigureOut">
              <a:rPr lang="en-US" smtClean="0"/>
              <a:t>5/6/2023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D65BF-3AE9-4310-9ABB-2E45779DB3C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42EB6-71DE-492F-9FC7-803CBEC996C7}" type="datetimeFigureOut">
              <a:rPr lang="en-US" smtClean="0"/>
              <a:t>5/6/2023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D65BF-3AE9-4310-9ABB-2E45779DB3C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42EB6-71DE-492F-9FC7-803CBEC996C7}" type="datetimeFigureOut">
              <a:rPr lang="en-US" smtClean="0"/>
              <a:t>5/6/2023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D65BF-3AE9-4310-9ABB-2E45779DB3C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42EB6-71DE-492F-9FC7-803CBEC996C7}" type="datetimeFigureOut">
              <a:rPr lang="en-US" smtClean="0"/>
              <a:t>5/6/2023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D65BF-3AE9-4310-9ABB-2E45779DB3C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42EB6-71DE-492F-9FC7-803CBEC996C7}" type="datetimeFigureOut">
              <a:rPr lang="en-US" smtClean="0"/>
              <a:t>5/6/2023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D65BF-3AE9-4310-9ABB-2E45779DB3C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42EB6-71DE-492F-9FC7-803CBEC996C7}" type="datetimeFigureOut">
              <a:rPr lang="en-US" smtClean="0"/>
              <a:t>5/6/2023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D65BF-3AE9-4310-9ABB-2E45779DB3C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42EB6-71DE-492F-9FC7-803CBEC996C7}" type="datetimeFigureOut">
              <a:rPr lang="en-US" smtClean="0"/>
              <a:t>5/6/2023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D65BF-3AE9-4310-9ABB-2E45779DB3C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42EB6-71DE-492F-9FC7-803CBEC996C7}" type="datetimeFigureOut">
              <a:rPr lang="en-US" smtClean="0"/>
              <a:t>5/6/2023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D65BF-3AE9-4310-9ABB-2E45779DB3C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42EB6-71DE-492F-9FC7-803CBEC996C7}" type="datetimeFigureOut">
              <a:rPr lang="en-US" smtClean="0"/>
              <a:t>5/6/2023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D65BF-3AE9-4310-9ABB-2E45779DB3C3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/>
          <p:nvPr/>
        </p:nvSpPr>
        <p:spPr>
          <a:xfrm>
            <a:off x="740520" y="260640"/>
            <a:ext cx="7772040" cy="109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 dirty="0" smtClean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PRAKALP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40"/>
          <p:cNvSpPr txBox="1"/>
          <p:nvPr/>
        </p:nvSpPr>
        <p:spPr>
          <a:xfrm>
            <a:off x="740520" y="1278165"/>
            <a:ext cx="7772040" cy="1850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i="0" u="none" strike="noStrike" cap="none" dirty="0">
              <a:solidFill>
                <a:schemeClr val="tx2">
                  <a:lumMod val="75000"/>
                </a:schemeClr>
              </a:solidFill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a typeface="Calibri"/>
                <a:cs typeface="Calibri"/>
                <a:sym typeface="Calibri"/>
              </a:rPr>
              <a:t>Name: </a:t>
            </a:r>
            <a:r>
              <a:rPr lang="en-US" sz="2800" b="1" dirty="0" err="1" smtClean="0">
                <a:solidFill>
                  <a:schemeClr val="tx2">
                    <a:lumMod val="75000"/>
                  </a:schemeClr>
                </a:solidFill>
                <a:ea typeface="Calibri"/>
                <a:cs typeface="Calibri"/>
                <a:sym typeface="Calibri"/>
              </a:rPr>
              <a:t>Kavya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2800" b="1" dirty="0" err="1" smtClean="0">
                <a:solidFill>
                  <a:schemeClr val="tx2">
                    <a:lumMod val="75000"/>
                  </a:schemeClr>
                </a:solidFill>
                <a:ea typeface="Calibri"/>
                <a:cs typeface="Calibri"/>
                <a:sym typeface="Calibri"/>
              </a:rPr>
              <a:t>Hegde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a typeface="Calibri"/>
                <a:cs typeface="Calibri"/>
                <a:sym typeface="Calibri"/>
              </a:rPr>
              <a:t/>
            </a:r>
            <a:br>
              <a:rPr lang="en-US" sz="2800" b="1" dirty="0" smtClean="0">
                <a:solidFill>
                  <a:schemeClr val="tx2">
                    <a:lumMod val="75000"/>
                  </a:schemeClr>
                </a:solidFill>
                <a:ea typeface="Calibri"/>
                <a:cs typeface="Calibri"/>
                <a:sym typeface="Calibri"/>
              </a:rPr>
            </a:b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a typeface="Calibri"/>
                <a:cs typeface="Calibri"/>
                <a:sym typeface="Calibri"/>
              </a:rPr>
              <a:t>USN:01FE20BEC093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 smtClean="0">
                <a:solidFill>
                  <a:schemeClr val="tx2">
                    <a:lumMod val="75000"/>
                  </a:schemeClr>
                </a:solidFill>
                <a:ea typeface="Calibri"/>
                <a:cs typeface="Calibri"/>
                <a:sym typeface="Calibri"/>
              </a:rPr>
              <a:t>Project: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a typeface="Calibri"/>
                <a:cs typeface="Calibri"/>
                <a:sym typeface="Calibri"/>
              </a:rPr>
              <a:t>7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a typeface="Calibri"/>
                <a:cs typeface="Calibri"/>
                <a:sym typeface="Calibri"/>
              </a:rPr>
              <a:t>pack </a:t>
            </a:r>
            <a:r>
              <a:rPr lang="en-US" sz="2800" b="1" dirty="0" err="1" smtClean="0">
                <a:solidFill>
                  <a:schemeClr val="tx2">
                    <a:lumMod val="75000"/>
                  </a:schemeClr>
                </a:solidFill>
                <a:ea typeface="Calibri"/>
                <a:cs typeface="Calibri"/>
                <a:sym typeface="Calibri"/>
              </a:rPr>
              <a:t>opamp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a typeface="Calibri"/>
                <a:cs typeface="Calibri"/>
                <a:sym typeface="Calibri"/>
              </a:rPr>
              <a:t> design</a:t>
            </a:r>
            <a:endParaRPr sz="2800" b="1" i="0" u="none" strike="noStrike" cap="none" dirty="0">
              <a:solidFill>
                <a:schemeClr val="tx2">
                  <a:lumMod val="75000"/>
                </a:schemeClr>
              </a:solidFill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9"/>
          <p:cNvSpPr txBox="1">
            <a:spLocks noGrp="1"/>
          </p:cNvSpPr>
          <p:nvPr>
            <p:ph type="title"/>
          </p:nvPr>
        </p:nvSpPr>
        <p:spPr>
          <a:xfrm>
            <a:off x="403629" y="332656"/>
            <a:ext cx="8229240" cy="936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68B3"/>
                </a:solidFill>
                <a:latin typeface="Calibri"/>
                <a:cs typeface="Calibri"/>
                <a:sym typeface="Calibri"/>
              </a:rPr>
              <a:t>AC </a:t>
            </a:r>
            <a:r>
              <a:rPr lang="en-US" sz="2400" b="1" dirty="0" smtClean="0">
                <a:solidFill>
                  <a:srgbClr val="0068B3"/>
                </a:solidFill>
                <a:latin typeface="Calibri"/>
                <a:cs typeface="Calibri"/>
                <a:sym typeface="Calibri"/>
              </a:rPr>
              <a:t>Analysis</a:t>
            </a:r>
            <a:br>
              <a:rPr lang="en-US" sz="2400" b="1" dirty="0" smtClean="0">
                <a:solidFill>
                  <a:srgbClr val="0068B3"/>
                </a:solidFill>
                <a:latin typeface="Calibri"/>
                <a:cs typeface="Calibri"/>
                <a:sym typeface="Calibri"/>
              </a:rPr>
            </a:br>
            <a:r>
              <a:rPr lang="en-US" sz="1800" b="1" dirty="0" smtClean="0">
                <a:solidFill>
                  <a:srgbClr val="0068B3"/>
                </a:solidFill>
                <a:latin typeface="Calibri"/>
                <a:cs typeface="Calibri"/>
                <a:sym typeface="Calibri"/>
              </a:rPr>
              <a:t>Gain-Phase Plot-Vin=0.8V</a:t>
            </a:r>
            <a:r>
              <a:rPr lang="en-US" sz="1600" b="1" dirty="0" smtClean="0">
                <a:solidFill>
                  <a:srgbClr val="0068B3"/>
                </a:solidFill>
                <a:latin typeface="Calibri"/>
                <a:cs typeface="Calibri"/>
                <a:sym typeface="Calibri"/>
              </a:rPr>
              <a:t/>
            </a:r>
            <a:br>
              <a:rPr lang="en-US" sz="1600" b="1" dirty="0" smtClean="0">
                <a:solidFill>
                  <a:srgbClr val="0068B3"/>
                </a:solidFill>
                <a:latin typeface="Calibri"/>
                <a:cs typeface="Calibri"/>
                <a:sym typeface="Calibri"/>
              </a:rPr>
            </a:br>
            <a:r>
              <a:rPr lang="en-US" sz="1600" b="1" dirty="0" smtClean="0">
                <a:solidFill>
                  <a:srgbClr val="0068B3"/>
                </a:solidFill>
                <a:latin typeface="Calibri"/>
                <a:cs typeface="Calibri"/>
                <a:sym typeface="Calibri"/>
              </a:rPr>
              <a:t>Gain=66dB,BW=32.20MHz,PM=57degree</a:t>
            </a:r>
            <a:br>
              <a:rPr lang="en-US" sz="1600" b="1" dirty="0" smtClean="0">
                <a:solidFill>
                  <a:srgbClr val="0068B3"/>
                </a:solidFill>
                <a:latin typeface="Calibri"/>
                <a:cs typeface="Calibri"/>
                <a:sym typeface="Calibri"/>
              </a:rPr>
            </a:br>
            <a:endParaRPr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628800"/>
            <a:ext cx="9036496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9"/>
          <p:cNvSpPr txBox="1">
            <a:spLocks noGrp="1"/>
          </p:cNvSpPr>
          <p:nvPr>
            <p:ph type="title"/>
          </p:nvPr>
        </p:nvSpPr>
        <p:spPr>
          <a:xfrm>
            <a:off x="403629" y="332656"/>
            <a:ext cx="8229240" cy="936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68B3"/>
                </a:solidFill>
                <a:latin typeface="Calibri"/>
                <a:cs typeface="Calibri"/>
                <a:sym typeface="Calibri"/>
              </a:rPr>
              <a:t>AC </a:t>
            </a:r>
            <a:r>
              <a:rPr lang="en-US" sz="2400" b="1" dirty="0" smtClean="0">
                <a:solidFill>
                  <a:srgbClr val="0068B3"/>
                </a:solidFill>
                <a:latin typeface="Calibri"/>
                <a:cs typeface="Calibri"/>
                <a:sym typeface="Calibri"/>
              </a:rPr>
              <a:t>Analysis</a:t>
            </a:r>
            <a:br>
              <a:rPr lang="en-US" sz="2400" b="1" dirty="0" smtClean="0">
                <a:solidFill>
                  <a:srgbClr val="0068B3"/>
                </a:solidFill>
                <a:latin typeface="Calibri"/>
                <a:cs typeface="Calibri"/>
                <a:sym typeface="Calibri"/>
              </a:rPr>
            </a:br>
            <a:r>
              <a:rPr lang="en-US" sz="1800" b="1" dirty="0" smtClean="0">
                <a:solidFill>
                  <a:srgbClr val="0068B3"/>
                </a:solidFill>
                <a:latin typeface="Calibri"/>
                <a:cs typeface="Calibri"/>
                <a:sym typeface="Calibri"/>
              </a:rPr>
              <a:t>Gain-Phase Plot-Vin=1.6V</a:t>
            </a:r>
            <a:r>
              <a:rPr lang="en-US" sz="1600" b="1" dirty="0" smtClean="0">
                <a:solidFill>
                  <a:srgbClr val="0068B3"/>
                </a:solidFill>
                <a:latin typeface="Calibri"/>
                <a:cs typeface="Calibri"/>
                <a:sym typeface="Calibri"/>
              </a:rPr>
              <a:t/>
            </a:r>
            <a:br>
              <a:rPr lang="en-US" sz="1600" b="1" dirty="0" smtClean="0">
                <a:solidFill>
                  <a:srgbClr val="0068B3"/>
                </a:solidFill>
                <a:latin typeface="Calibri"/>
                <a:cs typeface="Calibri"/>
                <a:sym typeface="Calibri"/>
              </a:rPr>
            </a:br>
            <a:r>
              <a:rPr lang="en-US" sz="1600" b="1" dirty="0" smtClean="0">
                <a:solidFill>
                  <a:srgbClr val="0068B3"/>
                </a:solidFill>
                <a:latin typeface="Calibri"/>
                <a:cs typeface="Calibri"/>
                <a:sym typeface="Calibri"/>
              </a:rPr>
              <a:t>Gain=60.74dB,BW=32.76MHz,PM=58.34degree</a:t>
            </a:r>
            <a:br>
              <a:rPr lang="en-US" sz="1600" b="1" dirty="0" smtClean="0">
                <a:solidFill>
                  <a:srgbClr val="0068B3"/>
                </a:solidFill>
                <a:latin typeface="Calibri"/>
                <a:cs typeface="Calibri"/>
                <a:sym typeface="Calibri"/>
              </a:rPr>
            </a:br>
            <a:endParaRPr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68760"/>
            <a:ext cx="8869003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4613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Power Dissipation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Total Power=</a:t>
            </a:r>
            <a:r>
              <a:rPr lang="en-US" sz="2400" dirty="0" err="1" smtClean="0"/>
              <a:t>Vdd</a:t>
            </a:r>
            <a:r>
              <a:rPr lang="en-US" sz="2400" dirty="0" smtClean="0"/>
              <a:t>*Sum of all currents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=1.8*(125+20)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=261uW</a:t>
            </a:r>
          </a:p>
          <a:p>
            <a:r>
              <a:rPr lang="en-US" sz="2400" dirty="0" smtClean="0"/>
              <a:t>For Vin=0.8V</a:t>
            </a:r>
          </a:p>
          <a:p>
            <a:pPr marL="0" indent="0">
              <a:buNone/>
            </a:pPr>
            <a:r>
              <a:rPr lang="en-US" sz="2400" dirty="0" smtClean="0"/>
              <a:t>     Power=273.53uW</a:t>
            </a:r>
          </a:p>
          <a:p>
            <a:r>
              <a:rPr lang="en-US" sz="2400" dirty="0" smtClean="0"/>
              <a:t>For Vin=1.6V</a:t>
            </a:r>
          </a:p>
          <a:p>
            <a:pPr marL="0" indent="0">
              <a:buNone/>
            </a:pPr>
            <a:r>
              <a:rPr lang="en-US" sz="2400" dirty="0" smtClean="0"/>
              <a:t>     Power=297.88uW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88933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0"/>
          <p:cNvSpPr txBox="1">
            <a:spLocks noGrp="1"/>
          </p:cNvSpPr>
          <p:nvPr>
            <p:ph type="title"/>
          </p:nvPr>
        </p:nvSpPr>
        <p:spPr>
          <a:xfrm>
            <a:off x="457350" y="2995050"/>
            <a:ext cx="82293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                    Thank You</a:t>
            </a:r>
            <a:endParaRPr dirty="0"/>
          </a:p>
        </p:txBody>
      </p:sp>
      <p:sp>
        <p:nvSpPr>
          <p:cNvPr id="3" name="Google Shape;179;p41"/>
          <p:cNvSpPr txBox="1"/>
          <p:nvPr/>
        </p:nvSpPr>
        <p:spPr>
          <a:xfrm>
            <a:off x="329040" y="6260841"/>
            <a:ext cx="365400" cy="363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262626"/>
                </a:solidFill>
                <a:latin typeface="Calibri"/>
                <a:ea typeface="Times New Roman"/>
                <a:cs typeface="Calibri"/>
                <a:sym typeface="Calibri"/>
              </a:rPr>
              <a:t>20</a:t>
            </a:r>
            <a:endParaRPr sz="1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2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24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68B3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400" b="1">
                <a:solidFill>
                  <a:srgbClr val="0068B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>
                <a:solidFill>
                  <a:srgbClr val="0068B3"/>
                </a:solidFill>
                <a:latin typeface="Calibri"/>
                <a:ea typeface="Calibri"/>
                <a:cs typeface="Calibri"/>
                <a:sym typeface="Calibri"/>
              </a:rPr>
              <a:t>Design</a:t>
            </a:r>
            <a:r>
              <a:rPr lang="en-US"/>
              <a:t> </a:t>
            </a:r>
            <a:r>
              <a:rPr lang="en-US" sz="2400" b="1">
                <a:solidFill>
                  <a:srgbClr val="0068B3"/>
                </a:solidFill>
                <a:latin typeface="Calibri"/>
                <a:ea typeface="Calibri"/>
                <a:cs typeface="Calibri"/>
                <a:sym typeface="Calibri"/>
              </a:rPr>
              <a:t>Details</a:t>
            </a:r>
            <a:r>
              <a:rPr lang="en-US"/>
              <a:t/>
            </a:r>
            <a:br>
              <a:rPr lang="en-US"/>
            </a:br>
            <a:endParaRPr/>
          </a:p>
        </p:txBody>
      </p:sp>
      <p:graphicFrame>
        <p:nvGraphicFramePr>
          <p:cNvPr id="188" name="Google Shape;188;p42"/>
          <p:cNvGraphicFramePr/>
          <p:nvPr>
            <p:extLst>
              <p:ext uri="{D42A27DB-BD31-4B8C-83A1-F6EECF244321}">
                <p14:modId xmlns:p14="http://schemas.microsoft.com/office/powerpoint/2010/main" val="323153941"/>
              </p:ext>
            </p:extLst>
          </p:nvPr>
        </p:nvGraphicFramePr>
        <p:xfrm>
          <a:off x="838200" y="1219200"/>
          <a:ext cx="7848600" cy="5022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543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942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27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Cell Name</a:t>
                      </a:r>
                      <a:endParaRPr sz="14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7_pack_opamp</a:t>
                      </a:r>
                      <a:endParaRPr sz="14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7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 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Bench Name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7_pack_opamp_test</a:t>
                      </a:r>
                      <a:endParaRPr sz="14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7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Technology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180nm TECHNOLOGY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UMC_18_CMOS</a:t>
                      </a:r>
                      <a:endParaRPr sz="14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7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Devices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MOSFET, CAPACITORS, VOLTAGE AND CURRENT SOURCE</a:t>
                      </a:r>
                      <a:endParaRPr sz="14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7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Simulation Area</a:t>
                      </a:r>
                      <a:endParaRPr sz="14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CADENCE</a:t>
                      </a:r>
                      <a:endParaRPr sz="14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7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Design Owner 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Kavya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400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Hegde</a:t>
                      </a:r>
                      <a:endParaRPr sz="14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27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Reviewed</a:t>
                      </a:r>
                      <a:r>
                        <a:rPr lang="en-IN" sz="1400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By</a:t>
                      </a:r>
                      <a:endParaRPr sz="14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4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27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Acknowledging 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Dr.</a:t>
                      </a:r>
                      <a:r>
                        <a:rPr lang="en-IN" sz="14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SUJATA KOTABAGI ,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SCHOOL OF ELECTRONICS AND COMMUNICATION</a:t>
                      </a:r>
                      <a:endParaRPr sz="14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1"/>
          <p:cNvSpPr txBox="1"/>
          <p:nvPr/>
        </p:nvSpPr>
        <p:spPr>
          <a:xfrm>
            <a:off x="473040" y="227520"/>
            <a:ext cx="8229240" cy="54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0068B3"/>
                </a:solidFill>
                <a:latin typeface="Calibri"/>
                <a:ea typeface="Calibri"/>
                <a:cs typeface="Calibri"/>
                <a:sym typeface="Calibri"/>
              </a:rPr>
              <a:t>Contents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41"/>
          <p:cNvSpPr/>
          <p:nvPr/>
        </p:nvSpPr>
        <p:spPr>
          <a:xfrm>
            <a:off x="572760" y="1263960"/>
            <a:ext cx="5922000" cy="69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41"/>
          <p:cNvSpPr/>
          <p:nvPr/>
        </p:nvSpPr>
        <p:spPr>
          <a:xfrm>
            <a:off x="329040" y="990600"/>
            <a:ext cx="6528960" cy="50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Details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Pin Description </a:t>
            </a:r>
            <a:endParaRPr dirty="0"/>
          </a:p>
          <a:p>
            <a:pPr marL="2857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Simulation plan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SCM 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lang="en-US" sz="1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Schematic 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bench </a:t>
            </a:r>
            <a:endParaRPr dirty="0"/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DC analysis </a:t>
            </a:r>
            <a:endParaRPr dirty="0"/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analysis </a:t>
            </a:r>
          </a:p>
          <a:p>
            <a:pPr marL="457200"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dirty="0"/>
          </a:p>
          <a:p>
            <a:pPr marL="457200"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2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24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68B3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400" b="1" dirty="0">
                <a:solidFill>
                  <a:srgbClr val="0068B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068B3"/>
                </a:solidFill>
                <a:latin typeface="Calibri"/>
                <a:ea typeface="Calibri"/>
                <a:cs typeface="Calibri"/>
                <a:sym typeface="Calibri"/>
              </a:rPr>
              <a:t>Two Stage Amplifier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3A05502-0DA0-4AE1-A70C-121CE6AC3AB7}"/>
              </a:ext>
            </a:extLst>
          </p:cNvPr>
          <p:cNvSpPr txBox="1"/>
          <p:nvPr/>
        </p:nvSpPr>
        <p:spPr>
          <a:xfrm>
            <a:off x="578318" y="1008821"/>
            <a:ext cx="7987004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gain and high output swing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stage :  Differential amplifier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stage: Common source with PMOS load , capacitive load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gain Av=A1*A2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</a:t>
            </a:r>
            <a:r>
              <a:rPr lang="en-IN" sz="1600">
                <a:latin typeface="Times New Roman" panose="02020603050405020304" pitchFamily="18" charset="0"/>
                <a:cs typeface="Times New Roman" panose="02020603050405020304" pitchFamily="18" charset="0"/>
              </a:rPr>
              <a:t>feedback increases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oscillations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greater PM 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2352675"/>
            <a:ext cx="4505325" cy="266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036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2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24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68B3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400" b="1" dirty="0">
                <a:solidFill>
                  <a:srgbClr val="0068B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068B3"/>
                </a:solidFill>
                <a:latin typeface="Calibri"/>
                <a:ea typeface="Calibri"/>
                <a:cs typeface="Calibri"/>
                <a:sym typeface="Calibri"/>
              </a:rPr>
              <a:t>Two Stage Amplifier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3A05502-0DA0-4AE1-A70C-121CE6AC3AB7}"/>
              </a:ext>
            </a:extLst>
          </p:cNvPr>
          <p:cNvSpPr txBox="1"/>
          <p:nvPr/>
        </p:nvSpPr>
        <p:spPr>
          <a:xfrm>
            <a:off x="578318" y="1008821"/>
            <a:ext cx="7987004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OP-AMP COMPENSATION : </a:t>
            </a:r>
          </a:p>
          <a:p>
            <a:pPr algn="just"/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pole system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 closes zero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Millers Compensation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the outputs of two stages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Pole splitting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Dominant pole compensation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P1=1 ÷ g</a:t>
            </a:r>
            <a:r>
              <a:rPr lang="en-I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m7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1149902-1297-41C2-A67D-D685A791B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924" y="3153875"/>
            <a:ext cx="5318449" cy="201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592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3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68B3"/>
                </a:solidFill>
                <a:latin typeface="Calibri"/>
                <a:ea typeface="Calibri"/>
                <a:cs typeface="Calibri"/>
                <a:sym typeface="Calibri"/>
              </a:rPr>
              <a:t>Pin Description </a:t>
            </a:r>
            <a:r>
              <a:rPr lang="en-US"/>
              <a:t/>
            </a:r>
            <a:br>
              <a:rPr lang="en-US"/>
            </a:b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DC88284-6DC5-44DB-BD9A-5329D8B8470E}"/>
              </a:ext>
            </a:extLst>
          </p:cNvPr>
          <p:cNvSpPr txBox="1"/>
          <p:nvPr/>
        </p:nvSpPr>
        <p:spPr>
          <a:xfrm>
            <a:off x="381000" y="1112520"/>
            <a:ext cx="83054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PURPOSE IS TO SHOW THE BASIC METHODS FOR DESIGNING A TWO STAGE OP-AMP BASED ON CADENCE,  AND DC SCHEMATIC PLOT AND AC ANALYSIS SIMULATION.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221A06B-8CC5-4EA3-9F85-D6AB7BAD2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5319" y="2066626"/>
            <a:ext cx="3454036" cy="2806405"/>
          </a:xfrm>
          <a:prstGeom prst="rect">
            <a:avLst/>
          </a:prstGeom>
        </p:spPr>
      </p:pic>
      <p:graphicFrame>
        <p:nvGraphicFramePr>
          <p:cNvPr id="8" name="Shape 242">
            <a:extLst>
              <a:ext uri="{FF2B5EF4-FFF2-40B4-BE49-F238E27FC236}">
                <a16:creationId xmlns:a16="http://schemas.microsoft.com/office/drawing/2014/main" xmlns="" id="{2ECAAA5E-0D9B-4CCE-B255-A1D7869AA0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4264372"/>
              </p:ext>
            </p:extLst>
          </p:nvPr>
        </p:nvGraphicFramePr>
        <p:xfrm>
          <a:off x="381000" y="2326652"/>
          <a:ext cx="5144320" cy="2391660"/>
        </p:xfrm>
        <a:graphic>
          <a:graphicData uri="http://schemas.openxmlformats.org/drawingml/2006/table">
            <a:tbl>
              <a:tblPr/>
              <a:tblGrid>
                <a:gridCol w="7486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209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7783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9686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4691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7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b="1" u="none" strike="noStrike" cap="none" dirty="0" err="1">
                          <a:sym typeface="Arial"/>
                        </a:rPr>
                        <a:t>Sl.No</a:t>
                      </a:r>
                      <a:endParaRPr lang="en-US" sz="11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174125" marB="468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7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b="1" u="none" strike="noStrike" cap="none" dirty="0">
                          <a:sym typeface="Arial"/>
                        </a:rPr>
                        <a:t>Pin Name</a:t>
                      </a:r>
                      <a:endParaRPr lang="en-US" sz="11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174125" marB="468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7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b="1" u="none" strike="noStrike" cap="none" dirty="0">
                          <a:sym typeface="Arial"/>
                        </a:rPr>
                        <a:t>Description</a:t>
                      </a:r>
                      <a:endParaRPr lang="en-US" sz="11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174125" marB="468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7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b="1" u="none" strike="noStrike" cap="none" dirty="0">
                          <a:sym typeface="Arial"/>
                        </a:rPr>
                        <a:t>Input/Output/Supply</a:t>
                      </a:r>
                      <a:endParaRPr lang="en-US" sz="11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174125" marB="4680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7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strike="noStrike" cap="none">
                          <a:sym typeface="Arial"/>
                        </a:rPr>
                        <a:t>1</a:t>
                      </a:r>
                      <a:endParaRPr lang="en-US"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174125" marB="468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7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strike="noStrike" cap="none" dirty="0">
                          <a:sym typeface="Arial"/>
                        </a:rPr>
                        <a:t>V</a:t>
                      </a:r>
                      <a:r>
                        <a:rPr lang="en-US" sz="1100" u="none" strike="noStrike" cap="none" baseline="-25000" dirty="0">
                          <a:sym typeface="Arial"/>
                        </a:rPr>
                        <a:t>DD</a:t>
                      </a:r>
                      <a:endParaRPr lang="en-US" sz="1100" b="0" i="0" u="none" strike="noStrike" cap="none" baseline="-25000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174125" marB="468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7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strike="noStrike" cap="none" dirty="0">
                          <a:sym typeface="Arial"/>
                        </a:rPr>
                        <a:t>Supply pin V</a:t>
                      </a:r>
                      <a:r>
                        <a:rPr lang="en-US" sz="1100" u="none" strike="noStrike" cap="none" baseline="-25000" dirty="0">
                          <a:sym typeface="Arial"/>
                        </a:rPr>
                        <a:t>DD</a:t>
                      </a:r>
                      <a:endParaRPr lang="en-US" sz="1100" b="0" i="0" u="none" strike="noStrike" cap="none" baseline="-25000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174125" marB="468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7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strike="noStrike" cap="none">
                          <a:sym typeface="Arial"/>
                        </a:rPr>
                        <a:t>Supply</a:t>
                      </a:r>
                      <a:endParaRPr lang="en-US"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174125" marB="4680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7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strike="noStrike" cap="none">
                          <a:sym typeface="Arial"/>
                        </a:rPr>
                        <a:t>2</a:t>
                      </a:r>
                      <a:endParaRPr lang="en-US"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174125" marB="468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7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strike="noStrike" cap="none">
                          <a:sym typeface="Arial"/>
                        </a:rPr>
                        <a:t>GND</a:t>
                      </a:r>
                      <a:endParaRPr lang="en-US"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174125" marB="468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7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strike="noStrike" cap="none" dirty="0">
                          <a:sym typeface="Arial"/>
                        </a:rPr>
                        <a:t>Supply pin GND</a:t>
                      </a:r>
                      <a:endParaRPr lang="en-US"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174125" marB="468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7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strike="noStrike" cap="none">
                          <a:sym typeface="Arial"/>
                        </a:rPr>
                        <a:t>Supply</a:t>
                      </a:r>
                      <a:endParaRPr lang="en-US"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174125" marB="4680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7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strike="noStrike" cap="none">
                          <a:sym typeface="Arial"/>
                        </a:rPr>
                        <a:t>4</a:t>
                      </a:r>
                      <a:endParaRPr lang="en-US"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174125" marB="468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7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strike="noStrike" cap="none" dirty="0" err="1">
                          <a:sym typeface="Arial"/>
                        </a:rPr>
                        <a:t>I</a:t>
                      </a:r>
                      <a:r>
                        <a:rPr lang="en-US" sz="1100" u="none" strike="noStrike" cap="none" baseline="-25000" dirty="0" err="1">
                          <a:sym typeface="Arial"/>
                        </a:rPr>
                        <a:t>ref</a:t>
                      </a:r>
                      <a:endParaRPr lang="en-US" sz="1100" b="0" i="0" u="none" strike="noStrike" cap="none" baseline="-25000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174125" marB="468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7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b="0" u="none" strike="noStrike" cap="none" dirty="0" smtClean="0">
                          <a:latin typeface="+mn-lt"/>
                          <a:ea typeface="+mn-ea"/>
                          <a:cs typeface="+mn-cs"/>
                          <a:sym typeface="Arial"/>
                        </a:rPr>
                        <a:t>20</a:t>
                      </a:r>
                      <a:r>
                        <a:rPr lang="en-US" sz="1100" b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µ</a:t>
                      </a:r>
                      <a:r>
                        <a:rPr lang="en-US" sz="1100" u="none" strike="noStrike" cap="none" dirty="0" smtClean="0">
                          <a:sym typeface="Arial"/>
                        </a:rPr>
                        <a:t>A </a:t>
                      </a:r>
                      <a:r>
                        <a:rPr lang="en-US" sz="1100" u="none" strike="noStrike" cap="none" dirty="0">
                          <a:sym typeface="Arial"/>
                        </a:rPr>
                        <a:t>of reference current</a:t>
                      </a:r>
                      <a:endParaRPr lang="en-US"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174125" marB="468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7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strike="noStrike" cap="none">
                          <a:sym typeface="Arial"/>
                        </a:rPr>
                        <a:t>Input</a:t>
                      </a:r>
                      <a:endParaRPr lang="en-US"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174125" marB="4680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1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7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strike="noStrike" cap="none">
                          <a:sym typeface="Arial"/>
                        </a:rPr>
                        <a:t>5</a:t>
                      </a:r>
                      <a:endParaRPr lang="en-US"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174125" marB="468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7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strike="noStrike" cap="none" dirty="0">
                          <a:sym typeface="Arial"/>
                        </a:rPr>
                        <a:t>V</a:t>
                      </a:r>
                      <a:r>
                        <a:rPr lang="en-US" sz="1100" u="none" strike="noStrike" cap="none" baseline="-25000" dirty="0">
                          <a:sym typeface="Arial"/>
                        </a:rPr>
                        <a:t>+</a:t>
                      </a:r>
                      <a:endParaRPr lang="en-US" sz="1100" b="0" i="0" u="none" strike="noStrike" cap="none" baseline="-25000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174125" marB="468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7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strike="noStrike" cap="none" dirty="0">
                          <a:sym typeface="Arial"/>
                        </a:rPr>
                        <a:t>+</a:t>
                      </a:r>
                      <a:r>
                        <a:rPr lang="en-US" sz="1100" u="none" strike="noStrike" cap="none" dirty="0" err="1">
                          <a:sym typeface="Arial"/>
                        </a:rPr>
                        <a:t>ve</a:t>
                      </a:r>
                      <a:r>
                        <a:rPr lang="en-US" sz="1100" u="none" strike="noStrike" cap="none" dirty="0">
                          <a:sym typeface="Arial"/>
                        </a:rPr>
                        <a:t> Input</a:t>
                      </a:r>
                      <a:endParaRPr lang="en-US"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174125" marB="468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7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strike="noStrike" cap="none">
                          <a:sym typeface="Arial"/>
                        </a:rPr>
                        <a:t>Input</a:t>
                      </a:r>
                      <a:endParaRPr lang="en-US"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174125" marB="4680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1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7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strike="noStrike" cap="none">
                          <a:sym typeface="Arial"/>
                        </a:rPr>
                        <a:t>6</a:t>
                      </a:r>
                      <a:endParaRPr lang="en-US"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174125" marB="468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7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strike="noStrike" cap="none" dirty="0">
                          <a:sym typeface="Arial"/>
                        </a:rPr>
                        <a:t>V</a:t>
                      </a:r>
                      <a:r>
                        <a:rPr lang="en-US" sz="1100" u="none" strike="noStrike" cap="none" baseline="-25000" dirty="0">
                          <a:sym typeface="Arial"/>
                        </a:rPr>
                        <a:t>-</a:t>
                      </a:r>
                      <a:endParaRPr lang="en-US" sz="1100" b="0" i="0" u="none" strike="noStrike" cap="none" baseline="-25000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174125" marB="468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7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strike="noStrike" cap="none" dirty="0">
                          <a:sym typeface="Arial"/>
                        </a:rPr>
                        <a:t>-</a:t>
                      </a:r>
                      <a:r>
                        <a:rPr lang="en-US" sz="1100" u="none" strike="noStrike" cap="none" dirty="0" err="1">
                          <a:sym typeface="Arial"/>
                        </a:rPr>
                        <a:t>ve</a:t>
                      </a:r>
                      <a:r>
                        <a:rPr lang="en-US" sz="1100" u="none" strike="noStrike" cap="none" dirty="0">
                          <a:sym typeface="Arial"/>
                        </a:rPr>
                        <a:t> Input</a:t>
                      </a:r>
                      <a:endParaRPr lang="en-US"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174125" marB="468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7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strike="noStrike" cap="none">
                          <a:sym typeface="Arial"/>
                        </a:rPr>
                        <a:t>Input</a:t>
                      </a:r>
                      <a:endParaRPr lang="en-US"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174125" marB="4680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7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strike="noStrike" cap="none">
                          <a:sym typeface="Arial"/>
                        </a:rPr>
                        <a:t>7</a:t>
                      </a:r>
                      <a:endParaRPr lang="en-US"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174125" marB="468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7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strike="noStrike" cap="none" dirty="0">
                          <a:sym typeface="Arial"/>
                        </a:rPr>
                        <a:t>V</a:t>
                      </a:r>
                      <a:r>
                        <a:rPr lang="en-US" sz="1100" u="none" strike="noStrike" cap="none" baseline="-25000" dirty="0">
                          <a:sym typeface="Arial"/>
                        </a:rPr>
                        <a:t>OUT</a:t>
                      </a:r>
                      <a:endParaRPr lang="en-US" sz="1100" b="0" i="0" u="none" strike="noStrike" cap="none" baseline="-25000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174125" marB="468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7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strike="noStrike" cap="none">
                          <a:sym typeface="Arial"/>
                        </a:rPr>
                        <a:t>Output voltage</a:t>
                      </a:r>
                      <a:endParaRPr lang="en-US"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174125" marB="468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7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strike="noStrike" cap="none" dirty="0">
                          <a:sym typeface="Arial"/>
                        </a:rPr>
                        <a:t>Output</a:t>
                      </a:r>
                      <a:endParaRPr lang="en-US"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174125" marB="4680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4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68B3"/>
                </a:solidFill>
                <a:latin typeface="Calibri"/>
                <a:ea typeface="Calibri"/>
                <a:cs typeface="Calibri"/>
                <a:sym typeface="Calibri"/>
              </a:rPr>
              <a:t>7_pack SCM </a:t>
            </a:r>
            <a:endParaRPr dirty="0"/>
          </a:p>
        </p:txBody>
      </p:sp>
      <p:graphicFrame>
        <p:nvGraphicFramePr>
          <p:cNvPr id="199" name="Google Shape;199;p44"/>
          <p:cNvGraphicFramePr/>
          <p:nvPr>
            <p:extLst>
              <p:ext uri="{D42A27DB-BD31-4B8C-83A1-F6EECF244321}">
                <p14:modId xmlns:p14="http://schemas.microsoft.com/office/powerpoint/2010/main" val="3843636760"/>
              </p:ext>
            </p:extLst>
          </p:nvPr>
        </p:nvGraphicFramePr>
        <p:xfrm>
          <a:off x="912844" y="1049694"/>
          <a:ext cx="7438053" cy="476485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084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42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179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179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324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6185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1478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5449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925936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410863">
                <a:tc gridSpan="9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7_pack SCM </a:t>
                      </a:r>
                      <a:endParaRPr sz="18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0863">
                <a:tc gridSpan="9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Specification Compliance Matrix</a:t>
                      </a:r>
                      <a:endParaRPr sz="18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9369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Parameter</a:t>
                      </a:r>
                      <a:endParaRPr sz="1400" b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Unit</a:t>
                      </a:r>
                      <a:endParaRPr sz="1400" b="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Specification </a:t>
                      </a:r>
                      <a:endParaRPr sz="1200" b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PVT</a:t>
                      </a:r>
                      <a:endParaRPr sz="1200" b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Comment</a:t>
                      </a:r>
                      <a:endParaRPr sz="1200" b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936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Min</a:t>
                      </a:r>
                      <a:endParaRPr sz="1200" b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Typ</a:t>
                      </a:r>
                      <a:endParaRPr sz="1200" b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Max</a:t>
                      </a:r>
                      <a:endParaRPr sz="1200" b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Min</a:t>
                      </a:r>
                      <a:endParaRPr sz="1200" b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Typ</a:t>
                      </a:r>
                      <a:endParaRPr sz="1200" b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Max</a:t>
                      </a:r>
                      <a:endParaRPr sz="1200" b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936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</a:t>
                      </a:r>
                      <a:r>
                        <a:rPr lang="en-US" sz="1200" b="0" baseline="-250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DD</a:t>
                      </a:r>
                      <a:endParaRPr sz="1200" b="0" baseline="-250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</a:t>
                      </a:r>
                      <a:endParaRPr sz="1200" b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1.8</a:t>
                      </a:r>
                      <a:endParaRPr sz="1200" b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1.8</a:t>
                      </a:r>
                      <a:endParaRPr sz="1200" b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1.8</a:t>
                      </a:r>
                      <a:endParaRPr sz="1200" b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1.8</a:t>
                      </a:r>
                      <a:endParaRPr sz="1200" b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1.8</a:t>
                      </a:r>
                      <a:endParaRPr sz="1200" b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1.8</a:t>
                      </a:r>
                      <a:endParaRPr sz="1200" b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Times New Roman"/>
                        <a:buNone/>
                      </a:pPr>
                      <a:r>
                        <a:rPr lang="en-US" sz="12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Supply Voltage</a:t>
                      </a:r>
                      <a:endParaRPr sz="1200" b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3746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TEMP</a:t>
                      </a:r>
                      <a:endParaRPr sz="1200" b="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°C</a:t>
                      </a:r>
                      <a:endParaRPr sz="1200" b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-40</a:t>
                      </a:r>
                      <a:endParaRPr sz="1200" b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27</a:t>
                      </a:r>
                      <a:endParaRPr sz="1200" b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125</a:t>
                      </a:r>
                      <a:endParaRPr sz="1200" b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-40</a:t>
                      </a:r>
                      <a:endParaRPr sz="1200" b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27</a:t>
                      </a:r>
                      <a:endParaRPr sz="1200" b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125</a:t>
                      </a:r>
                      <a:endParaRPr sz="1200" b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Temperature</a:t>
                      </a:r>
                      <a:endParaRPr sz="1200" b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4936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r>
                        <a:rPr lang="en-US" sz="1200" b="0" baseline="-2500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ref</a:t>
                      </a:r>
                      <a:endParaRPr sz="1200" b="0" baseline="-250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µA</a:t>
                      </a:r>
                      <a:endParaRPr sz="1200" b="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20</a:t>
                      </a:r>
                      <a:endParaRPr sz="1200" b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10</a:t>
                      </a:r>
                      <a:endParaRPr sz="1200" b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20</a:t>
                      </a:r>
                      <a:endParaRPr sz="1200" b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 </a:t>
                      </a:r>
                      <a:r>
                        <a:rPr lang="en-US" sz="1200" b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20</a:t>
                      </a:r>
                      <a:endParaRPr sz="1200" b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 </a:t>
                      </a:r>
                      <a:r>
                        <a:rPr lang="en-US" sz="1200" b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10</a:t>
                      </a:r>
                      <a:endParaRPr sz="1200" b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20</a:t>
                      </a:r>
                      <a:endParaRPr sz="1200" b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Reference Current</a:t>
                      </a:r>
                      <a:endParaRPr sz="1200" b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1357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ICMR</a:t>
                      </a:r>
                      <a:endParaRPr sz="1200" b="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</a:t>
                      </a:r>
                      <a:endParaRPr sz="1200" b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Input Common Mode Range(ICMR)</a:t>
                      </a:r>
                      <a:endParaRPr sz="1200" b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4936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lang="en-US" sz="1200" b="0" baseline="-250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</a:t>
                      </a:r>
                      <a:endParaRPr sz="1200" b="0" baseline="-250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</a:t>
                      </a:r>
                      <a:r>
                        <a:rPr lang="en-US" sz="1200" b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</a:t>
                      </a:r>
                      <a:endParaRPr sz="1200" b="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Load Capacitance</a:t>
                      </a:r>
                      <a:endParaRPr sz="1200" b="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4936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Gain 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dB</a:t>
                      </a:r>
                      <a:endParaRPr sz="1200" b="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-</a:t>
                      </a:r>
                      <a:endParaRPr sz="1200" b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b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60</a:t>
                      </a:r>
                      <a:endParaRPr sz="1200" b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b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66</a:t>
                      </a:r>
                      <a:endParaRPr sz="1200" b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60.74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DC gain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PM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deg</a:t>
                      </a:r>
                      <a:endParaRPr sz="1200" b="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-</a:t>
                      </a:r>
                      <a:endParaRPr sz="1200" b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60</a:t>
                      </a:r>
                      <a:endParaRPr sz="1200" b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  </a:t>
                      </a:r>
                      <a:r>
                        <a:rPr lang="en-IN" sz="1200" b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57</a:t>
                      </a:r>
                      <a:endParaRPr sz="1200" b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 </a:t>
                      </a:r>
                      <a:r>
                        <a:rPr lang="en-IN" sz="1200" b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55</a:t>
                      </a:r>
                      <a:endParaRPr sz="1200" b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58.34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b="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Phase Margin</a:t>
                      </a:r>
                      <a:endParaRPr sz="1200" b="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6215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GBW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MHz</a:t>
                      </a:r>
                      <a:endParaRPr sz="1200" b="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-</a:t>
                      </a:r>
                      <a:endParaRPr sz="1200" b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b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30</a:t>
                      </a:r>
                      <a:endParaRPr sz="1200" b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b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32.2</a:t>
                      </a:r>
                      <a:endParaRPr sz="1200" b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32.76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Gain </a:t>
                      </a:r>
                      <a:r>
                        <a:rPr lang="en-IN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Bandwidth</a:t>
                      </a:r>
                      <a:r>
                        <a:rPr lang="en-IN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Product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6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4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68B3"/>
                </a:solidFill>
                <a:latin typeface="Calibri"/>
                <a:ea typeface="Calibri"/>
                <a:cs typeface="Calibri"/>
                <a:sym typeface="Calibri"/>
              </a:rPr>
              <a:t>Schematic</a:t>
            </a: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F38BD7C-D7B5-454A-8E02-08A655B45517}"/>
              </a:ext>
            </a:extLst>
          </p:cNvPr>
          <p:cNvSpPr txBox="1"/>
          <p:nvPr/>
        </p:nvSpPr>
        <p:spPr>
          <a:xfrm>
            <a:off x="541175" y="5859624"/>
            <a:ext cx="7977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HAND CALCULATIONS ARE BEEN DONE TO OBTAIN THE DESIGN PARAMETERS (I.E.(W/L) RATIO).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89" y="908720"/>
            <a:ext cx="8664683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640800"/>
          </a:xfrm>
        </p:spPr>
        <p:txBody>
          <a:bodyPr/>
          <a:lstStyle/>
          <a:p>
            <a:r>
              <a:rPr lang="en-US" sz="2400" b="1" dirty="0">
                <a:solidFill>
                  <a:srgbClr val="0068B3"/>
                </a:solidFill>
                <a:latin typeface="Calibri"/>
                <a:ea typeface="Calibri"/>
                <a:cs typeface="Calibri"/>
                <a:sym typeface="Calibri"/>
              </a:rPr>
              <a:t>Bias Parameters</a:t>
            </a:r>
            <a:endParaRPr lang="en-IN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445030"/>
              </p:ext>
            </p:extLst>
          </p:nvPr>
        </p:nvGraphicFramePr>
        <p:xfrm>
          <a:off x="635000" y="1593300"/>
          <a:ext cx="7662837" cy="3647438"/>
        </p:xfrm>
        <a:graphic>
          <a:graphicData uri="http://schemas.openxmlformats.org/drawingml/2006/table">
            <a:tbl>
              <a:tblPr firstRow="1" bandRow="1"/>
              <a:tblGrid>
                <a:gridCol w="12639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19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886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5316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5142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5142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5142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851426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851426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814630">
                <a:tc>
                  <a:txBody>
                    <a:bodyPr/>
                    <a:lstStyle/>
                    <a:p>
                      <a:r>
                        <a:rPr lang="en-IN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82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 (</a:t>
                      </a:r>
                      <a:r>
                        <a:rPr lang="en-US" sz="1400" b="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µm)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8202">
                <a:tc>
                  <a:txBody>
                    <a:bodyPr/>
                    <a:lstStyle/>
                    <a:p>
                      <a:pPr algn="ctr"/>
                      <a:r>
                        <a:rPr lang="en-IN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 (nm)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08202">
                <a:tc>
                  <a:txBody>
                    <a:bodyPr/>
                    <a:lstStyle/>
                    <a:p>
                      <a:pPr algn="ctr"/>
                      <a:r>
                        <a:rPr lang="en-I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IN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gs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08202">
                <a:tc>
                  <a:txBody>
                    <a:bodyPr/>
                    <a:lstStyle/>
                    <a:p>
                      <a:pPr algn="ctr"/>
                      <a:r>
                        <a:rPr lang="en-I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IN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ds</a:t>
                      </a:r>
                      <a:r>
                        <a:rPr lang="en-IN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(V)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47917" y="5404512"/>
            <a:ext cx="2524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Bias parameters</a:t>
            </a:r>
          </a:p>
        </p:txBody>
      </p:sp>
    </p:spTree>
    <p:extLst>
      <p:ext uri="{BB962C8B-B14F-4D97-AF65-F5344CB8AC3E}">
        <p14:creationId xmlns:p14="http://schemas.microsoft.com/office/powerpoint/2010/main" val="772348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391</Words>
  <Application>Microsoft Office PowerPoint</Application>
  <PresentationFormat>On-screen Show (4:3)</PresentationFormat>
  <Paragraphs>237</Paragraphs>
  <Slides>13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 Design Details </vt:lpstr>
      <vt:lpstr>PowerPoint Presentation</vt:lpstr>
      <vt:lpstr> Two Stage Amplifier </vt:lpstr>
      <vt:lpstr> Two Stage Amplifier </vt:lpstr>
      <vt:lpstr>Pin Description  </vt:lpstr>
      <vt:lpstr>7_pack SCM </vt:lpstr>
      <vt:lpstr>Schematic</vt:lpstr>
      <vt:lpstr>Bias Parameters</vt:lpstr>
      <vt:lpstr>AC Analysis Gain-Phase Plot-Vin=0.8V Gain=66dB,BW=32.20MHz,PM=57degree </vt:lpstr>
      <vt:lpstr>AC Analysis Gain-Phase Plot-Vin=1.6V Gain=60.74dB,BW=32.76MHz,PM=58.34degree </vt:lpstr>
      <vt:lpstr>Power Dissipation</vt:lpstr>
      <vt:lpstr>                    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Windows User</cp:lastModifiedBy>
  <cp:revision>13</cp:revision>
  <dcterms:created xsi:type="dcterms:W3CDTF">2023-04-27T16:32:12Z</dcterms:created>
  <dcterms:modified xsi:type="dcterms:W3CDTF">2023-05-06T02:46:38Z</dcterms:modified>
</cp:coreProperties>
</file>