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2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8T13:01:51.93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3:02:53.9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604 1453 24575,'0'-1'0,"-1"0"0,1 0 0,0 0 0,-1 1 0,1-1 0,-1 0 0,1 0 0,-1 0 0,0 0 0,1 0 0,-1 0 0,0 1 0,1-1 0,-1 0 0,0 1 0,0-1 0,0 1 0,0-1 0,0 0 0,0 1 0,1 0 0,-1-1 0,0 1 0,-2-1 0,-34-8 0,19 5 0,8 0 0,-2 0 0,0 0 0,0-1 0,-14-8 0,22 10 0,0 0 0,0 1 0,1-1 0,0-1 0,-1 1 0,1 0 0,0-1 0,0 0 0,1 1 0,-1-1 0,1 0 0,-3-8 0,-4-5 0,0 0 0,0 1 0,-18-23 0,13 21 0,-19-37 0,-41-91 0,-63-135 0,127 257 0,2-1 0,-7-32 0,-9-27 0,14 58 0,2-1 0,0 0 0,2 0 0,1-1 0,1 0 0,0-37 0,4 12 0,2-86 0,-1 136 0,-1-1 0,1 0 0,0 1 0,0-1 0,0 0 0,1 1 0,-1 0 0,1-1 0,0 1 0,0 0 0,0 0 0,0 0 0,0 0 0,1 0 0,0 0 0,-1 1 0,1-1 0,0 1 0,0 0 0,0 0 0,0 0 0,1 0 0,3-2 0,8-1 0,0-1 0,1 2 0,-1 0 0,20-2 0,-11 2 0,1 1 0,1 0 0,40 2 0,-44 2 0,-1-1 0,1-1 0,0-2 0,28-5 0,-8 0 0,2 1 0,-1 3 0,1 1 0,77 6 0,-22 0 0,-55-1 0,81 15 0,-76-9 0,62 18 0,-2 1 0,-66-15 0,-28-7 0,-1-2 0,24 5 0,0-3 0,56 17 0,-64-14 0,0-1 0,1-1 0,43 3 0,-50-8 0,0 2 0,24 6 0,-23-4 0,46 3 0,-32-5 0,40 8 0,-43-5 0,55 2 0,-67-8 0,9 0 0,0 0 0,0 3 0,47 9 0,-59-8 0,1-1 0,29 0 0,-31-2 0,-1 0 0,1 2 0,23 5 0,0 0 0,-1-2 0,1-1 0,0-2 0,82-6 0,-26 0 0,693 3 0,-771-1 0,1-2 0,-1 0 0,0-2 0,35-11 0,-33 9 0,0 1 0,1 0 0,37-3 0,62 10 0,27-2 0,-84-12 0,-49 9 0,0 0 0,21-1 0,1 3 0,-7 1 0,0-2 0,39-8 0,-45 6 0,1 2 0,40 0 0,-38 2 0,-1-1 0,29-6 0,13-2-24,-1 4 0,1 2 0,90 6 0,-35 1-769,365-4 1534,-469 0-688,-1-1 1,37-8-1,-35 5-57,1 1 0,25-1 0,280 5 4,-306 2 0,0 0 0,40 10 0,-3 0 0,-40-8 0,0 1 0,0 0 0,18 10 0,34 9 0,-37-15 0,-16-4 0,1 0 0,0-1 0,25 1 0,-25-3 0,0 0 0,-1 1 0,1 1 0,-1 0 0,0 2 0,0 0 0,-1 1 0,0 1 0,0 0 0,0 1 0,26 21 0,-16-10 0,12 10 0,45 44 0,-62-51 0,-1 1 0,-1 1 0,-1 1 0,17 30 0,4 9 0,-23-39 0,20 39 0,-32-54 0,-1 0 0,0 0 0,0 1 0,-1-1 0,-1 1 0,0 0 0,0 14 0,0 27 0,-2-24 0,1 1 0,2 0 0,6 31 0,-7-52 0,0 1 0,0-1 0,-1 1 0,-1 0 0,0-1 0,0 1 0,-1 0 0,0 0 0,-1-1 0,0 1 0,-4 11 0,1-8 0,-1 0 0,-1-1 0,1 1 0,-2-2 0,0 1 0,0-1 0,-13 13 0,-5 5 0,-48 48 0,63-68 0,0 0 0,0-1 0,-1 0 0,0-1 0,-25 10 0,7-4 0,-1-2 0,0-2 0,-63 12 0,-92 4 0,16 2 0,113-14 0,40-8 0,0-1 0,-29 2 0,-69-4 0,60-2 0,-70 9 0,-18 4 0,-232-8 0,205-7 0,122 3 0,25 0 0,0 0 0,-1-2 0,1-1 0,-43-8 0,39 4 0,1 2 0,-1 0 0,0 2 0,-45 2 0,-32-2 0,37-11 0,51 9 0,-1 0 0,-21-2 0,-21 4 0,28 1 0,0-1 0,-50-10 0,54 8 0,-1 0 0,-1 2 0,-35 1 0,35 1 0,0-1 0,-54-8 0,33 1 0,0 3 0,0 2 0,-73 4 0,-68-3 0,125-11 0,49 9 0,0 0 0,-21-1 0,-329 2 0,189 6 0,-1106-3 0,1257-2 0,0-1 0,-32-6 0,29 3 0,-46-2 0,-427 7 0,242 2 0,239 1 23,1 1-1,-1 0 0,1 1 1,-33 12-1,-29 6-1499,63-19-5349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8T13:01:51.93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8T13:01:51.93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3:06:47.1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215 142 24575,'-1'17'0,"-1"0"0,0 0 0,-7 21 0,4-18 0,-3 38 0,5 281 0,5-174 0,0-138 0,2-1 0,0 1 0,2-1 0,0 0 0,11 26 0,-10-34 0,0-1 0,1-1 0,1 0 0,0 0 0,19 25 0,-1-8 0,42 38 0,-37-44 0,-24-21 0,1 0 0,-2 1 0,11 11 0,9 11 0,1-2 0,2-1 0,0-2 0,43 28 0,-45-33 0,-19-13 0,0 0 0,0-1 0,0 0 0,1 0 0,0-1 0,0-1 0,0 1 0,1-2 0,-1 1 0,13 0 0,33 8 0,-35-6 0,0-1 0,23 1 0,62 9 0,-72-8 0,49 3 0,172-11-365,87 4-190,-223 11-161,31 1 195,37 1 521,17 0 0,-27-1 0,3 0 0,191-16-717,-348 4 717,1 0 0,31 7 0,21 3 0,301-7 2455,-209-7-2036,-103 1-419,-25 0 0,0 1 0,0 2 0,54 9 0,-30-1-141,1-3-1,0-3 0,97-6 1,-44 0 137,-14 2-715,137 17 1,38 11 718,-102-17 0,6 0 0,48 4-2273,-119-11 2124,16 9-209,25 1 114,67 2 244,-160-11 161,61-2 0,21 1 60,-56 9-221,-57-8 0,51 4 0,384-8 3264,-221-3-2040,-194-1-1675,-1-2 0,1-2-1,66-20 1,-63 14 798,0 2 1,86-6-1,-107 16-492,16 0-406,89-15-1,-90 10 792,-1 2 0,82 2 1,-78 3-30,0-3 1,53-7 0,4-3-636,0 5-1,140 7 1,-91 3 180,264-3 2416,-381-2-2166,58-10 0,14-2-134,342 12-1370,-231 4 1061,-82 0 268,155-5-356,-187-10 53,-66 6 120,58-1 1,421 9 2266,-486-2-1665,59-12 1,18 0 361,412 10-1062,-270 5 194,331-2-1520,-556 2 1773,0 1 0,32 7 0,-30-5 54,50 4 0,466-8 2898,-260-3-2617,-268 1-332,-1-1 0,1 0 0,19-7 0,-16 5 0,36-5 0,11 1 0,-1-3 0,76-23 0,-65 11 0,-51 14 0,0 0 0,1 3 0,35-5 0,26-3 0,-55 7 0,39-1 0,-39 4 0,-1-1 0,0-2 0,57-19 0,-54 14 0,0 2 0,65-9 0,-71 14 0,-1 0 0,37-13 0,-37 10 0,0 0 0,38-4 0,130-17 0,-8-7 0,-100 18 0,-81 16 0,0 0 0,0-1 0,0 1 0,-1-2 0,1 1 0,-1-1 0,0 0 0,0-1 0,0 1 0,-1-1 0,1-1 0,-1 1 0,5-7 0,-3 2 0,0 0 0,-1 0 0,0-1 0,-1 0 0,0 0 0,-1 0 0,7-22 0,-2 2 0,1-2 0,-1 0 0,-1 0 0,-2-1 0,-1 0 0,1-48 0,-6 28 0,-4-89 0,2 141 0,1-1 0,-1 0 0,1 0 0,-1 1 0,0-1 0,0 0 0,0 1 0,0-1 0,-1 1 0,1-1 0,-1 1 0,0 0 0,1-1 0,-1 1 0,0 0 0,0 0 0,-1 0 0,1 1 0,0-1 0,0 0 0,-5-1 0,-5-3 0,1 2 0,-1 0 0,-23-5 0,-1-1 0,11 3 0,0 1 0,-1 2 0,-50-4 0,36 5 0,19 0 0,0-1 0,0-1 0,-28-11 0,-34-8 0,60 20 0,-21-5 0,0 1 0,-70-1 0,89 7 0,-1-1 0,1-1 0,-48-14 0,0 0 0,52 12 0,1 0 0,-31-14 0,-9-3 0,45 19 0,0 1 0,0 0 0,0 2 0,-16-1 0,13 1 0,1 0 0,-29-7 0,-132-34 0,136 33 0,1-2 0,-67-27 0,67 16 0,34 17 0,-1 1 0,0 0 0,0 0 0,0 0 0,0 1 0,0 1 0,-16-4 0,-125-26 0,48 9 0,67 16 0,-5-2 0,-2 3 0,-67-4 0,74 8 0,-57-10 0,55 7 0,-53-3 0,-833 9 0,894-3 0,0 0 0,-32-8 0,30 4 0,-48-3 0,-492 8 0,275 3 0,-235-2-1276,502-1 1388,0-2 0,-32-7 0,30 4 38,-48-2-1,-492 6 503,275 4-663,-95-2 11,362 2 0,0 1 0,-32 7 0,30-5 0,-48 4 0,25-8 0,4-1 0,1 3 0,-53 9 0,39-4 0,1-3 0,-123-5 0,72-2 0,-1339 2-672,1423 1 672,0 2 0,-32 7 0,30-4 0,-47 2 0,-494-6 170,276-4-519,206 3 349,-101-3 0,104-11 0,56 7 0,-49-3 0,46 8 0,-16 1 0,-93-15 0,79 7 0,-1 3 0,-123 5 0,72 2 0,-5177-2 851,5277 1-851,0 0 0,1 1 0,-1 0 0,1 1 0,0 1 0,-15 6 0,-79 38 0,62-25 0,6-6-42,31-15-91,1 1 1,-1 0 0,1 1 0,0 0-1,1 1 1,-1-1 0,1 1-1,0 1 1,-9 8 0,5-2-6694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28AE7-E7AC-4063-BC81-B1E7BFAE9CE5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07A4A-FA57-450B-99E5-4FB2FA349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34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07A4A-FA57-450B-99E5-4FB2FA3498D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55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07A4A-FA57-450B-99E5-4FB2FA3498D5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58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F1B4-EDDA-D4BE-84AD-70CAFF10C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21BA2-85BB-0592-90D0-0DB536F2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A3D03-5F25-8834-53FF-7AFBE69F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352-F987-4EF7-A7F8-55E197F700E6}" type="datetime1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25FE2-46A8-7473-C07A-E48918FF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5CBF9-C22C-D86B-E033-D7447A12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8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5995-4260-B1A2-F1CA-34A7E51C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B85A0-B7EE-9E60-3745-4BAACC615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1ACA3-4601-2A14-DC05-CCDF5F94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3101-E456-4531-9849-B849462BC2E2}" type="datetime1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D54D9-D5C9-2B05-A29A-A5DB1E39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9627-7FD2-7DD8-2093-A7C89901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22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6D2BB-598E-B09F-CB31-2EF2D3130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BF5EF-1DA5-2FE1-1DFF-CCA5EB1D0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8DF19-DFCC-BDDB-4C6D-16C87C7D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A19F-20BC-4AA0-BF27-A877483E5C12}" type="datetime1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FC707-E27F-4A82-3713-6D7491B3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A5831-2789-653F-6E83-6BC3E81E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15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1C0A-FE8A-7DC2-A2F8-689EE698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614C0-446A-8009-D994-D00B07662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AC0F6-C8F3-809C-0A08-DB3E238D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4968-C9AD-46F0-9550-A4F048140ECE}" type="datetime1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4ECE5-EFDB-76D3-06B4-AFC3F07D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E4C9B-E448-27F3-E86C-679D68A8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24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06B0-62C9-EC81-9850-1C7F9AD9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8935B-4001-6961-F83C-B28AD1497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957E-D1FD-29C4-C5B6-08F8C1A8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DA95-4BAC-4534-9CAB-813E1FF4ABA2}" type="datetime1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CDB49-46FE-308E-DB03-4E599EC2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C5956-3AD8-251E-A2EE-56029964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9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E7BB-4BC2-5BE5-351E-16C9B995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CA9F-2659-5EE5-7D63-8DF322302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4B487-B35A-03AF-9077-C711C8E72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3D37B-009C-011D-EED1-6759581E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C8B1-379B-4897-AD0E-42191F2FD08D}" type="datetime1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AB7BC-EC50-D4FF-90CF-01BABF4B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75EC6-4556-3127-A4BF-30F06101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2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10C6-FAE3-41C7-4EB2-CB42EC39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1E77E-6B4E-C798-ACAE-8364C90DA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5AE03-C220-CFDF-08A0-445EF672B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8C054-091D-4169-F320-64C1B57BE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F72F-56FD-76C9-321E-A8C5B508A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62C6D-9C1C-5141-09DE-6554893E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05CA-76F1-4450-AE40-D54CE77E0D67}" type="datetime1">
              <a:rPr lang="en-IN" smtClean="0"/>
              <a:t>18-12-2024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BB5C3-43FA-C42F-47F7-323D8627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4BE13-7BCD-6E1F-10B9-A55FD999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5D7A-8136-B1FC-4964-C879BC21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DADED-9790-1088-B0DA-68DA4D4D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3932-71CE-41FF-BA90-6E29FFC7F55E}" type="datetime1">
              <a:rPr lang="en-IN" smtClean="0"/>
              <a:t>18-12-2024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0F22D-84F9-09E7-FC16-BE0E2E12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8BDD6-C384-C1C3-B2BD-F1DE0CBD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73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C3408-E869-5540-BA8A-239E0CF5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91C9-11CA-4F66-AFCA-35FB99A10A17}" type="datetime1">
              <a:rPr lang="en-IN" smtClean="0"/>
              <a:t>18-12-2024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B48BB-0B59-1B95-CC2A-7CDD6EAC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B1EF7-7FF1-A78B-412D-ABF2FF94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05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43A7-6184-060C-FEEF-5FDCB12E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10F56-6F12-1DB1-3DAE-BD66E2E21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351D8-4E96-AAF7-744D-37DCD217A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39171-EF55-A42B-CF72-55C9677E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CEA1-B61B-460A-BF2C-5C0F60E055D4}" type="datetime1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A5092-B67C-4E1D-06EC-070FB139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232EE-71F8-50F0-3148-355C8A11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45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2172-F262-31C4-6E7E-240DB24E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81A81-86D5-660D-CB94-83F273E24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45D3E-E66D-839F-D585-AFFDA44E0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DEAF6-4C95-2733-C736-591140E1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3DA9-FAF4-4F7E-9070-1C80A4D0684A}" type="datetime1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59853-DBC5-FDAF-7157-7EAC8062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14F4C-7E95-8020-B581-F9C155E9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14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BD7E3-6E69-360A-6DD8-0BCA71FF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47568-982E-5AB1-093F-E3C6FA54B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968B4-ABCF-0B4E-B3BF-449CE939A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66556-867B-4230-94A3-1508C623EA43}" type="datetime1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FF285-EA0E-BCB6-01F1-E171864F7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By Kavya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603C-C090-0493-6404-B3816F78E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7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F919-088A-B3FF-F54E-E44E82C51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4813" y="1600200"/>
            <a:ext cx="5722374" cy="1655762"/>
          </a:xfrm>
        </p:spPr>
        <p:txBody>
          <a:bodyPr>
            <a:normAutofit fontScale="90000"/>
          </a:bodyPr>
          <a:lstStyle/>
          <a:p>
            <a:r>
              <a:rPr lang="en-IN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98C54-AE6C-0F7B-4A74-D899E3384A87}"/>
              </a:ext>
            </a:extLst>
          </p:cNvPr>
          <p:cNvSpPr/>
          <p:nvPr/>
        </p:nvSpPr>
        <p:spPr>
          <a:xfrm>
            <a:off x="5114801" y="3602039"/>
            <a:ext cx="1962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0012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4A34B-26B6-679C-4694-1B2ED4F44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A4A1-C951-E86A-0060-67E9C484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/>
                </a:solidFill>
              </a:rPr>
              <a:t>How to Preview Website in your 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306D-6A84-A31F-D504-2CF85F7F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your network is set to private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AE5AF-9266-DBC5-E262-8D818560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By Kavya Prajapati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53A324B-7D28-6A35-FD5C-D2EF79F5AEE3}"/>
                  </a:ext>
                </a:extLst>
              </p14:cNvPr>
              <p14:cNvContentPartPr/>
              <p14:nvPr/>
            </p14:nvContentPartPr>
            <p14:xfrm>
              <a:off x="-1327498" y="171058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53A324B-7D28-6A35-FD5C-D2EF79F5AE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33618" y="170446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604ED15-A05D-996C-9654-EFC97E871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313930"/>
            <a:ext cx="8581103" cy="386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4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79EF7-247C-A9CC-FD16-CBD46B5D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77F1-84B4-8F06-866D-91AC4628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/>
                </a:solidFill>
              </a:rPr>
              <a:t>How to Preview Website in your 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83B78-F754-3138-CD54-FB7A79A8B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Paste this in your phone and make sure that Phone and PC are connected to the same Wi-Fi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ACBD4-1560-E2B9-DAC5-4809E8B1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By Kavya Prajapati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65D1D0-E62B-A5B6-AA71-1ABBA5E2EF29}"/>
                  </a:ext>
                </a:extLst>
              </p14:cNvPr>
              <p14:cNvContentPartPr/>
              <p14:nvPr/>
            </p14:nvContentPartPr>
            <p14:xfrm>
              <a:off x="-1327498" y="171058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465D1D0-E62B-A5B6-AA71-1ABBA5E2EF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333618" y="170446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EA9EBAD-F74F-0269-7001-30B3BBC776D0}"/>
              </a:ext>
            </a:extLst>
          </p:cNvPr>
          <p:cNvGrpSpPr/>
          <p:nvPr/>
        </p:nvGrpSpPr>
        <p:grpSpPr>
          <a:xfrm>
            <a:off x="838200" y="2757394"/>
            <a:ext cx="7487695" cy="1343212"/>
            <a:chOff x="1019071" y="2757394"/>
            <a:chExt cx="7487695" cy="134321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B6EAAB-17AF-CCC2-38D3-E6E4AE624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9071" y="2757394"/>
              <a:ext cx="7487695" cy="134321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B7F09B-7BF5-EF4F-1588-AE9FEBCE5E81}"/>
                    </a:ext>
                  </a:extLst>
                </p14:cNvPr>
                <p14:cNvContentPartPr/>
                <p14:nvPr/>
              </p14:nvContentPartPr>
              <p14:xfrm>
                <a:off x="2106480" y="3177800"/>
                <a:ext cx="6046920" cy="675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B7F09B-7BF5-EF4F-1588-AE9FEBCE5E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00360" y="3171680"/>
                  <a:ext cx="6059160" cy="68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725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D5DEE-5035-63E0-F493-80B9D458D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FD0B-25A4-C5A9-3958-430DD368B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645" y="1130710"/>
            <a:ext cx="10274710" cy="2125251"/>
          </a:xfrm>
        </p:spPr>
        <p:txBody>
          <a:bodyPr>
            <a:normAutofit fontScale="90000"/>
          </a:bodyPr>
          <a:lstStyle/>
          <a:p>
            <a:r>
              <a:rPr lang="en-IN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Heading, Paragraph and Links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E6051-18C5-1C8D-7EEB-FFE4D27573ED}"/>
              </a:ext>
            </a:extLst>
          </p:cNvPr>
          <p:cNvSpPr/>
          <p:nvPr/>
        </p:nvSpPr>
        <p:spPr>
          <a:xfrm>
            <a:off x="5114801" y="3602039"/>
            <a:ext cx="1962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5709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B4D0-3A41-A6F5-6582-E9E81183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6125-9B10-2809-A5D6-635641A82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6 header tags in html that are used to showcase hierarchy in the layout</a:t>
            </a:r>
          </a:p>
          <a:p>
            <a:r>
              <a:rPr lang="en-IN" dirty="0"/>
              <a:t>h1 is the biggest header and h6 is the smallest header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DF0A0-23CD-322F-87E3-3D5E6E62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</p:spTree>
    <p:extLst>
      <p:ext uri="{BB962C8B-B14F-4D97-AF65-F5344CB8AC3E}">
        <p14:creationId xmlns:p14="http://schemas.microsoft.com/office/powerpoint/2010/main" val="271659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BF4CD-C7BD-1A84-BE73-70AA69126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C1D1-E062-8017-229A-EB0E4A51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Headings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99C6E-F763-9599-5882-7D880E8F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8F1A0-C3F2-14BF-A215-91ED9C0BA39C}"/>
              </a:ext>
            </a:extLst>
          </p:cNvPr>
          <p:cNvSpPr/>
          <p:nvPr/>
        </p:nvSpPr>
        <p:spPr>
          <a:xfrm>
            <a:off x="838200" y="1459697"/>
            <a:ext cx="6683477" cy="319096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2" rtlCol="0" anchor="t"/>
          <a:lstStyle/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Header 1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Header 2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Header 3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Header 4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Header 5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Header 6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903EAA-8E8A-1463-5B0A-FA04C306D3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727" b="54058"/>
          <a:stretch/>
        </p:blipFill>
        <p:spPr>
          <a:xfrm>
            <a:off x="7798232" y="1459697"/>
            <a:ext cx="3950461" cy="315070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2656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CAC7-C43D-4344-B4E6-EEC39098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Paragraphs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DCC2-EAD9-756F-BD94-F92D6005B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Paragraph tags are used to create a paragraph</a:t>
            </a:r>
          </a:p>
          <a:p>
            <a:r>
              <a:rPr lang="en-IN" dirty="0"/>
              <a:t>Paragraphs tags are written inside &lt;p&gt;&lt;/p&gt;</a:t>
            </a:r>
          </a:p>
          <a:p>
            <a:r>
              <a:rPr lang="en-IN" dirty="0"/>
              <a:t>Useful VS Code Tip : to write a placeholder/sample paragraph we can use lorem followed by the amounts of word we want the paragraph to contain, i.e. lorem25 for 25 word long paragraph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C8EE4-7732-990E-DF95-5D98093A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</p:spTree>
    <p:extLst>
      <p:ext uri="{BB962C8B-B14F-4D97-AF65-F5344CB8AC3E}">
        <p14:creationId xmlns:p14="http://schemas.microsoft.com/office/powerpoint/2010/main" val="3531823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97EE-77CC-2994-C76F-8D000CDE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Paragraphs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3E17C-01EA-E461-1E6C-203E5B63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3694D8-8579-7493-BFD4-506048162C03}"/>
              </a:ext>
            </a:extLst>
          </p:cNvPr>
          <p:cNvSpPr/>
          <p:nvPr/>
        </p:nvSpPr>
        <p:spPr>
          <a:xfrm>
            <a:off x="838201" y="1690688"/>
            <a:ext cx="10999838" cy="319096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2" rtlCol="0" anchor="t"/>
          <a:lstStyle/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I am Kavya Prajapati. I am a Student and I am learning HTML, CSS, JS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b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A5868-D14F-1D67-1CBA-35C9D2D096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3888"/>
          <a:stretch/>
        </p:blipFill>
        <p:spPr>
          <a:xfrm>
            <a:off x="948317" y="5110015"/>
            <a:ext cx="4760057" cy="93636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933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2827-12D3-05F4-6421-E8346CB8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8E97-134A-D96C-E8BC-90AAE2F9B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tag is used with </a:t>
            </a:r>
            <a:r>
              <a:rPr lang="en-IN" dirty="0" err="1"/>
              <a:t>href</a:t>
            </a:r>
            <a:r>
              <a:rPr lang="en-IN" dirty="0"/>
              <a:t> value to give the </a:t>
            </a:r>
            <a:r>
              <a:rPr lang="en-IN" dirty="0" err="1"/>
              <a:t>url</a:t>
            </a:r>
            <a:r>
              <a:rPr lang="en-IN" dirty="0"/>
              <a:t> of the page to be linked and target value to be able to open the page in a new page</a:t>
            </a:r>
          </a:p>
          <a:p>
            <a:r>
              <a:rPr lang="en-IN" dirty="0"/>
              <a:t>The tag’s syntax :</a:t>
            </a:r>
          </a:p>
          <a:p>
            <a:pPr marL="0" indent="0">
              <a:lnSpc>
                <a:spcPts val="1650"/>
              </a:lnSpc>
              <a:buNone/>
            </a:pP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E6653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BECFD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D5971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target</a:t>
            </a:r>
            <a:r>
              <a:rPr lang="en-US" b="1" dirty="0">
                <a:solidFill>
                  <a:srgbClr val="BECFD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9E9A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"_blank"</a:t>
            </a:r>
            <a:r>
              <a:rPr lang="en-US" dirty="0">
                <a:solidFill>
                  <a:srgbClr val="BECFD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D5971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href</a:t>
            </a:r>
            <a:r>
              <a:rPr lang="en-US" b="1" dirty="0">
                <a:solidFill>
                  <a:srgbClr val="BECFD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9E9A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E6653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BECFD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A8B5F-B273-913D-A2DF-38603819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</p:spTree>
    <p:extLst>
      <p:ext uri="{BB962C8B-B14F-4D97-AF65-F5344CB8AC3E}">
        <p14:creationId xmlns:p14="http://schemas.microsoft.com/office/powerpoint/2010/main" val="1338393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9C88-56E1-B871-6A2B-6DA41810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850" cy="1325563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Links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389E-56D6-D287-77C0-EA2BB7BD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40E1E1-CFC4-BA00-7AEA-C1653054F74C}"/>
              </a:ext>
            </a:extLst>
          </p:cNvPr>
          <p:cNvSpPr/>
          <p:nvPr/>
        </p:nvSpPr>
        <p:spPr>
          <a:xfrm>
            <a:off x="838199" y="1833519"/>
            <a:ext cx="11009672" cy="34070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2" rtlCol="0" anchor="t"/>
          <a:lstStyle/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650"/>
              </a:lnSpc>
            </a:pP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 err="1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"www.google.com"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Google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 err="1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"www.youtube.com"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YouTube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 err="1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"www.instagram.com"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Instagram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"_blank"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 err="1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"www.facebook.com"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Facebook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endParaRPr lang="en-IN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 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B9E17C-DE3E-87B7-A7FF-71C69EFE2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035" y="418221"/>
            <a:ext cx="5191850" cy="12193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362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BDBAA8-C597-2506-3421-1BC8E5B0CBAB}"/>
              </a:ext>
            </a:extLst>
          </p:cNvPr>
          <p:cNvSpPr/>
          <p:nvPr/>
        </p:nvSpPr>
        <p:spPr>
          <a:xfrm>
            <a:off x="2189994" y="2505670"/>
            <a:ext cx="7812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Images, Lists and Tables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204D17-5ECE-C202-9A06-FCB3D0701E71}"/>
              </a:ext>
            </a:extLst>
          </p:cNvPr>
          <p:cNvSpPr/>
          <p:nvPr/>
        </p:nvSpPr>
        <p:spPr>
          <a:xfrm>
            <a:off x="5114800" y="3429000"/>
            <a:ext cx="1962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78189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7B92-8AC6-CFF1-5AE0-79C9A9C8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solidFill>
                  <a:schemeClr val="accent4"/>
                </a:solidFill>
              </a:rPr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0122-D120-27B6-2F83-F9D7A052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HTML -&gt; Hyper Text Markup Language</a:t>
            </a:r>
          </a:p>
          <a:p>
            <a:r>
              <a:rPr lang="en-IN" sz="3600" dirty="0"/>
              <a:t>HTML is a language of the web, it is used to create websites</a:t>
            </a:r>
          </a:p>
          <a:p>
            <a:r>
              <a:rPr lang="en-IN" sz="3600" dirty="0"/>
              <a:t>We use HTML tags to define the looks of a website</a:t>
            </a:r>
          </a:p>
          <a:p>
            <a:pPr lvl="1"/>
            <a:r>
              <a:rPr lang="en-IN" sz="3200" dirty="0"/>
              <a:t>With understanding of these tags we can learn how to create beautiful websites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D0D74-FAC7-8312-9D81-B275E03A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</p:spTree>
    <p:extLst>
      <p:ext uri="{BB962C8B-B14F-4D97-AF65-F5344CB8AC3E}">
        <p14:creationId xmlns:p14="http://schemas.microsoft.com/office/powerpoint/2010/main" val="391691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E725-C1D4-164D-0A63-A7DC3381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D9E4-9302-0A0F-B389-4A9860615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3149"/>
          </a:xfrm>
        </p:spPr>
        <p:txBody>
          <a:bodyPr/>
          <a:lstStyle/>
          <a:p>
            <a:r>
              <a:rPr lang="en-IN" dirty="0" err="1"/>
              <a:t>img</a:t>
            </a:r>
            <a:r>
              <a:rPr lang="en-IN" dirty="0"/>
              <a:t> tags are used for displaying images and we can give a direct </a:t>
            </a:r>
            <a:r>
              <a:rPr lang="en-IN" dirty="0" err="1"/>
              <a:t>url</a:t>
            </a:r>
            <a:r>
              <a:rPr lang="en-IN" dirty="0"/>
              <a:t> as value for directly showing the picture</a:t>
            </a:r>
          </a:p>
          <a:p>
            <a:r>
              <a:rPr lang="en-IN" dirty="0" err="1"/>
              <a:t>src</a:t>
            </a:r>
            <a:r>
              <a:rPr lang="en-IN" dirty="0"/>
              <a:t> value is the source of picture and alt value is used when HTML cannot find the image and It will display the alt text instead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97F7F-05FC-1F5B-0FA2-AE1FA6B7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</p:spTree>
    <p:extLst>
      <p:ext uri="{BB962C8B-B14F-4D97-AF65-F5344CB8AC3E}">
        <p14:creationId xmlns:p14="http://schemas.microsoft.com/office/powerpoint/2010/main" val="109420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1CCA-2C93-0445-A566-B0E4BC23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Images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EBC01-B11E-8BE3-D655-7865641F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56CDF2-5668-CF81-9CEA-084862D9AA43}"/>
              </a:ext>
            </a:extLst>
          </p:cNvPr>
          <p:cNvSpPr/>
          <p:nvPr/>
        </p:nvSpPr>
        <p:spPr>
          <a:xfrm>
            <a:off x="838199" y="1833519"/>
            <a:ext cx="5257801" cy="34070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2" rtlCol="0" anchor="t"/>
          <a:lstStyle/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650"/>
              </a:lnSpc>
            </a:pP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    &lt;</a:t>
            </a:r>
            <a:r>
              <a:rPr lang="en-IN" dirty="0" err="1">
                <a:solidFill>
                  <a:srgbClr val="E66533"/>
                </a:solidFill>
                <a:latin typeface="Consolas" panose="020B0609020204030204" pitchFamily="49" charset="0"/>
              </a:rPr>
              <a:t>img</a:t>
            </a: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 </a:t>
            </a:r>
            <a:r>
              <a:rPr lang="en-IN" i="1" dirty="0" err="1">
                <a:solidFill>
                  <a:srgbClr val="D5971A"/>
                </a:solidFill>
                <a:latin typeface="Consolas" panose="020B0609020204030204" pitchFamily="49" charset="0"/>
              </a:rPr>
              <a:t>src</a:t>
            </a:r>
            <a:r>
              <a:rPr lang="en-IN" b="1" dirty="0">
                <a:solidFill>
                  <a:srgbClr val="BECFDA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49E9A6"/>
                </a:solidFill>
                <a:latin typeface="Consolas" panose="020B0609020204030204" pitchFamily="49" charset="0"/>
              </a:rPr>
              <a:t>"1.jpg"</a:t>
            </a: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 </a:t>
            </a:r>
            <a:r>
              <a:rPr lang="en-IN" i="1" dirty="0">
                <a:solidFill>
                  <a:srgbClr val="D5971A"/>
                </a:solidFill>
                <a:latin typeface="Consolas" panose="020B0609020204030204" pitchFamily="49" charset="0"/>
              </a:rPr>
              <a:t>alt</a:t>
            </a:r>
            <a:r>
              <a:rPr lang="en-IN" b="1" dirty="0">
                <a:solidFill>
                  <a:srgbClr val="BECFDA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49E9A6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49E9A6"/>
                </a:solidFill>
                <a:latin typeface="Consolas" panose="020B0609020204030204" pitchFamily="49" charset="0"/>
              </a:rPr>
              <a:t>Pokemon</a:t>
            </a:r>
            <a:r>
              <a:rPr lang="en-IN" dirty="0">
                <a:solidFill>
                  <a:srgbClr val="49E9A6"/>
                </a:solidFill>
                <a:latin typeface="Consolas" panose="020B0609020204030204" pitchFamily="49" charset="0"/>
              </a:rPr>
              <a:t> Photo"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E66533"/>
                </a:solidFill>
                <a:latin typeface="Consolas" panose="020B0609020204030204" pitchFamily="49" charset="0"/>
              </a:rPr>
              <a:t>img</a:t>
            </a: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 </a:t>
            </a:r>
            <a:r>
              <a:rPr lang="en-IN" i="1" dirty="0" err="1">
                <a:solidFill>
                  <a:srgbClr val="D5971A"/>
                </a:solidFill>
                <a:latin typeface="Consolas" panose="020B0609020204030204" pitchFamily="49" charset="0"/>
              </a:rPr>
              <a:t>src</a:t>
            </a:r>
            <a:r>
              <a:rPr lang="en-IN" b="1" dirty="0">
                <a:solidFill>
                  <a:srgbClr val="BECFDA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49E9A6"/>
                </a:solidFill>
                <a:latin typeface="Consolas" panose="020B0609020204030204" pitchFamily="49" charset="0"/>
              </a:rPr>
              <a:t>"2.jpg"</a:t>
            </a: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 </a:t>
            </a:r>
            <a:r>
              <a:rPr lang="en-IN" i="1" dirty="0">
                <a:solidFill>
                  <a:srgbClr val="D5971A"/>
                </a:solidFill>
                <a:latin typeface="Consolas" panose="020B0609020204030204" pitchFamily="49" charset="0"/>
              </a:rPr>
              <a:t>alt</a:t>
            </a:r>
            <a:r>
              <a:rPr lang="en-IN" b="1" dirty="0">
                <a:solidFill>
                  <a:srgbClr val="BECFDA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49E9A6"/>
                </a:solidFill>
                <a:latin typeface="Consolas" panose="020B0609020204030204" pitchFamily="49" charset="0"/>
              </a:rPr>
              <a:t>"Bulbasaur"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 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6E6EE5-5205-DEF8-D89D-3256D5467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430" y="1960448"/>
            <a:ext cx="5125165" cy="315321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858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D2643-A383-74D0-5B0E-847E7C8AE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B217-D7FC-684B-6F4C-B54FDED2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57B1-251E-9522-A9BC-0AF6F9877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3149"/>
          </a:xfrm>
        </p:spPr>
        <p:txBody>
          <a:bodyPr/>
          <a:lstStyle/>
          <a:p>
            <a:r>
              <a:rPr lang="en-IN" dirty="0"/>
              <a:t>There are 3 types of list in </a:t>
            </a:r>
            <a:r>
              <a:rPr lang="en-IN" dirty="0" err="1"/>
              <a:t>HTMl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Ordered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Unordered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Definition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97CEB-B23D-C7D0-58AD-E0A7BE72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</p:spTree>
    <p:extLst>
      <p:ext uri="{BB962C8B-B14F-4D97-AF65-F5344CB8AC3E}">
        <p14:creationId xmlns:p14="http://schemas.microsoft.com/office/powerpoint/2010/main" val="374352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BE83B-E08C-8D0F-5ACC-04BD9F5E2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3284-6E81-EE2F-F189-6FB9028D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916561" cy="883572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Unordered 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AFC1E-AC62-2030-179A-1C2A22E3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EFA23-9AD9-2A7C-94DB-326D81FBDFCD}"/>
              </a:ext>
            </a:extLst>
          </p:cNvPr>
          <p:cNvSpPr/>
          <p:nvPr/>
        </p:nvSpPr>
        <p:spPr>
          <a:xfrm>
            <a:off x="838200" y="1550937"/>
            <a:ext cx="5788743" cy="45031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2" rtlCol="0" anchor="t"/>
          <a:lstStyle/>
          <a:p>
            <a:pPr>
              <a:lnSpc>
                <a:spcPts val="1650"/>
              </a:lnSpc>
            </a:pP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h1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Unordered List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h1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h2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Disc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h2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ul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Kavya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Ravi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Het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ul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h2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Circle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h2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ul</a:t>
            </a: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D5971A"/>
                </a:solidFill>
                <a:latin typeface="Consolas" panose="020B0609020204030204" pitchFamily="49" charset="0"/>
              </a:rPr>
              <a:t>type</a:t>
            </a:r>
            <a:r>
              <a:rPr lang="it-IT" b="1" dirty="0">
                <a:solidFill>
                  <a:srgbClr val="BECFDA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49E9A6"/>
                </a:solidFill>
                <a:latin typeface="Consolas" panose="020B0609020204030204" pitchFamily="49" charset="0"/>
              </a:rPr>
              <a:t>"Circle"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Kavya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Ravi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Het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ul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h2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Square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h2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ul</a:t>
            </a: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D5971A"/>
                </a:solidFill>
                <a:latin typeface="Consolas" panose="020B0609020204030204" pitchFamily="49" charset="0"/>
              </a:rPr>
              <a:t>type</a:t>
            </a:r>
            <a:r>
              <a:rPr lang="it-IT" b="1" dirty="0">
                <a:solidFill>
                  <a:srgbClr val="BECFDA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49E9A6"/>
                </a:solidFill>
                <a:latin typeface="Consolas" panose="020B0609020204030204" pitchFamily="49" charset="0"/>
              </a:rPr>
              <a:t>"Square"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Kavya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Ravi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Het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ul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A43DE-3289-0E94-7AD9-53754B95AB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1" r="1261" b="2504"/>
          <a:stretch/>
        </p:blipFill>
        <p:spPr>
          <a:xfrm>
            <a:off x="6951406" y="337881"/>
            <a:ext cx="5014453" cy="601846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4289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B310B-0B0C-5A18-43C9-AE0162C86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AFB2-B97D-83F6-548A-E06FBB85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Ordered 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0CA79-075A-4558-3FA9-7B7A07AD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D00517-612A-0366-65C3-9532F18DA2D0}"/>
              </a:ext>
            </a:extLst>
          </p:cNvPr>
          <p:cNvSpPr/>
          <p:nvPr/>
        </p:nvSpPr>
        <p:spPr>
          <a:xfrm>
            <a:off x="226141" y="2010499"/>
            <a:ext cx="6479457" cy="17159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2" rtlCol="0" anchor="t"/>
          <a:lstStyle/>
          <a:p>
            <a:pPr>
              <a:lnSpc>
                <a:spcPts val="1650"/>
              </a:lnSpc>
            </a:pP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h1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Ordered List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h1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ol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Bulbasaur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Charmander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Squirtle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Pikachu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it-IT" dirty="0">
                <a:solidFill>
                  <a:srgbClr val="BECFDA"/>
                </a:solidFill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E66533"/>
                </a:solidFill>
                <a:latin typeface="Consolas" panose="020B0609020204030204" pitchFamily="49" charset="0"/>
              </a:rPr>
              <a:t>ol</a:t>
            </a:r>
            <a:r>
              <a:rPr lang="it-IT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BECFDA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4BF86A-BDB6-8341-CBEA-B681BAED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41" t="1993"/>
          <a:stretch/>
        </p:blipFill>
        <p:spPr>
          <a:xfrm>
            <a:off x="6886830" y="1789472"/>
            <a:ext cx="5088861" cy="27449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118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31BEB-4566-45B1-FE13-6A22B5D24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7736-3A1D-17DE-A783-8572CAF4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Definition 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7493B-8D34-A155-F822-29B8CC2C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AB855-327C-8E9F-355C-B0E8C40873D6}"/>
              </a:ext>
            </a:extLst>
          </p:cNvPr>
          <p:cNvSpPr/>
          <p:nvPr/>
        </p:nvSpPr>
        <p:spPr>
          <a:xfrm>
            <a:off x="226141" y="2010499"/>
            <a:ext cx="6626943" cy="43458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2" rtlCol="0" anchor="t"/>
          <a:lstStyle/>
          <a:p>
            <a:pPr>
              <a:lnSpc>
                <a:spcPts val="1650"/>
              </a:lnSpc>
            </a:pP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E66533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Definition List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E66533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E66533"/>
                </a:solidFill>
                <a:latin typeface="Consolas" panose="020B0609020204030204" pitchFamily="49" charset="0"/>
              </a:rPr>
              <a:t>dl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E66533"/>
                </a:solidFill>
                <a:latin typeface="Consolas" panose="020B0609020204030204" pitchFamily="49" charset="0"/>
              </a:rPr>
              <a:t>dt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HTML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E66533"/>
                </a:solidFill>
                <a:latin typeface="Consolas" panose="020B0609020204030204" pitchFamily="49" charset="0"/>
              </a:rPr>
              <a:t>dt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E66533"/>
                </a:solidFill>
                <a:latin typeface="Consolas" panose="020B0609020204030204" pitchFamily="49" charset="0"/>
              </a:rPr>
              <a:t>dd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        Hyper Text Markup Language is the language of web, backbone of the</a:t>
            </a:r>
          </a:p>
          <a:p>
            <a:pPr>
              <a:lnSpc>
                <a:spcPts val="1650"/>
              </a:lnSpc>
            </a:pP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        website</a:t>
            </a:r>
          </a:p>
          <a:p>
            <a:pPr>
              <a:lnSpc>
                <a:spcPts val="1650"/>
              </a:lnSpc>
            </a:pP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E66533"/>
                </a:solidFill>
                <a:latin typeface="Consolas" panose="020B0609020204030204" pitchFamily="49" charset="0"/>
              </a:rPr>
              <a:t>dd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E66533"/>
                </a:solidFill>
                <a:latin typeface="Consolas" panose="020B0609020204030204" pitchFamily="49" charset="0"/>
              </a:rPr>
              <a:t>dt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CSS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E66533"/>
                </a:solidFill>
                <a:latin typeface="Consolas" panose="020B0609020204030204" pitchFamily="49" charset="0"/>
              </a:rPr>
              <a:t>dt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E66533"/>
                </a:solidFill>
                <a:latin typeface="Consolas" panose="020B0609020204030204" pitchFamily="49" charset="0"/>
              </a:rPr>
              <a:t>dd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Cascading Style Sheets is used to style HTML documents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E66533"/>
                </a:solidFill>
                <a:latin typeface="Consolas" panose="020B0609020204030204" pitchFamily="49" charset="0"/>
              </a:rPr>
              <a:t>dd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E66533"/>
                </a:solidFill>
                <a:latin typeface="Consolas" panose="020B0609020204030204" pitchFamily="49" charset="0"/>
              </a:rPr>
              <a:t>dt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JavaScript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E66533"/>
                </a:solidFill>
                <a:latin typeface="Consolas" panose="020B0609020204030204" pitchFamily="49" charset="0"/>
              </a:rPr>
              <a:t>dt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E66533"/>
                </a:solidFill>
                <a:latin typeface="Consolas" panose="020B0609020204030204" pitchFamily="49" charset="0"/>
              </a:rPr>
              <a:t>dd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JavaScript is used to make web pages interactive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E66533"/>
                </a:solidFill>
                <a:latin typeface="Consolas" panose="020B0609020204030204" pitchFamily="49" charset="0"/>
              </a:rPr>
              <a:t>dd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dirty="0">
                <a:solidFill>
                  <a:srgbClr val="BECFDA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E66533"/>
                </a:solidFill>
                <a:latin typeface="Consolas" panose="020B0609020204030204" pitchFamily="49" charset="0"/>
              </a:rPr>
              <a:t>dl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BECFDA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75C729-DA1D-6E53-A7CD-14CB2F390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208" y="2481934"/>
            <a:ext cx="6649378" cy="321989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918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134B1-3075-1E6D-B61D-7987911D6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76D8-67EB-0558-05FE-08CC83D6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924665" cy="960440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9FDD-4B51-683D-2C96-9B9BB01D8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336"/>
            <a:ext cx="10515600" cy="4576712"/>
          </a:xfrm>
        </p:spPr>
        <p:txBody>
          <a:bodyPr/>
          <a:lstStyle/>
          <a:p>
            <a:r>
              <a:rPr lang="en-IN" dirty="0"/>
              <a:t>Tables are used </a:t>
            </a:r>
            <a:r>
              <a:rPr lang="en-US" dirty="0"/>
              <a:t>to organize data into rows and columns to make it easier to read and understand.</a:t>
            </a:r>
          </a:p>
          <a:p>
            <a:r>
              <a:rPr lang="en-US" u="sng" dirty="0"/>
              <a:t>Table element</a:t>
            </a:r>
            <a:r>
              <a:rPr lang="en-US" dirty="0"/>
              <a:t>: The &lt;table&gt; tag is the container for the entire table.</a:t>
            </a:r>
          </a:p>
          <a:p>
            <a:r>
              <a:rPr lang="en-US" u="sng" dirty="0"/>
              <a:t>Table row element</a:t>
            </a:r>
            <a:r>
              <a:rPr lang="en-US" dirty="0"/>
              <a:t>: The &lt;tr&gt; tag creates rows, which represent horizontal lines in the table.</a:t>
            </a:r>
          </a:p>
          <a:p>
            <a:r>
              <a:rPr lang="en-US" u="sng" dirty="0"/>
              <a:t>Table header cell</a:t>
            </a:r>
            <a:r>
              <a:rPr lang="en-US" dirty="0"/>
              <a:t>: The &lt;</a:t>
            </a:r>
            <a:r>
              <a:rPr lang="en-US" dirty="0" err="1"/>
              <a:t>th</a:t>
            </a:r>
            <a:r>
              <a:rPr lang="en-US" dirty="0"/>
              <a:t>&gt; tag creates header cells, which label columns or provide additional information about the data in the column.</a:t>
            </a:r>
          </a:p>
          <a:p>
            <a:r>
              <a:rPr lang="en-US" u="sng" dirty="0"/>
              <a:t>Table data cell</a:t>
            </a:r>
            <a:r>
              <a:rPr lang="en-US" dirty="0"/>
              <a:t>: The &lt;td&gt; tag creates data cells, which contain the actual data.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B931F-6128-9EA6-EF7B-A5FBF83D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</p:spTree>
    <p:extLst>
      <p:ext uri="{BB962C8B-B14F-4D97-AF65-F5344CB8AC3E}">
        <p14:creationId xmlns:p14="http://schemas.microsoft.com/office/powerpoint/2010/main" val="11031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CDCE8-A391-9ECB-2FB4-F3FDDF7BC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2B79-93DD-DA4E-7A05-22E286CF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950110" cy="952398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F5D6E-9017-235B-CA8A-CA4E87B8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FC4E2-0E1D-CDB2-79ED-34B06F5785A1}"/>
              </a:ext>
            </a:extLst>
          </p:cNvPr>
          <p:cNvSpPr/>
          <p:nvPr/>
        </p:nvSpPr>
        <p:spPr>
          <a:xfrm>
            <a:off x="226142" y="1612491"/>
            <a:ext cx="6292645" cy="42475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2" rtlCol="0" anchor="t"/>
          <a:lstStyle/>
          <a:p>
            <a:pPr>
              <a:lnSpc>
                <a:spcPts val="165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E66533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E66533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E66533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E66533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E66533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E66533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E66533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Country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E66533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E66533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E66533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E66533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John Doe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E66533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E66533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E66533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E66533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USA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E66533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E66533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E66533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E66533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Jane Smith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E66533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E66533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E66533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E66533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Canada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E66533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E66533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ECFDA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dirty="0">
                <a:solidFill>
                  <a:srgbClr val="BECFDA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E66533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ECFDA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B7B64-B386-275A-C89F-D638309A74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8"/>
          <a:stretch/>
        </p:blipFill>
        <p:spPr>
          <a:xfrm>
            <a:off x="6765915" y="1424009"/>
            <a:ext cx="5199943" cy="18862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3739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3CC3-ECE7-F05B-A3C8-D763A310E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E4DE-D69A-2529-F557-47E88557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solidFill>
                  <a:schemeClr val="accent4"/>
                </a:solidFill>
              </a:rPr>
              <a:t>Why use CSS &amp;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1E69F-FD3C-1D69-7497-25DC9288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HTML is used for designing the layout of a page, a backbone of the website</a:t>
            </a:r>
          </a:p>
          <a:p>
            <a:r>
              <a:rPr lang="en-IN" sz="3600" dirty="0"/>
              <a:t>CSS is used to add Styling to the layout</a:t>
            </a:r>
          </a:p>
          <a:p>
            <a:r>
              <a:rPr lang="en-IN" sz="3600" dirty="0"/>
              <a:t>JavaScript is used to program logic for the text page layout, e.g. what happens when user hovers over a box, when to hide or show elements</a:t>
            </a: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F2DDC-7768-541E-9ABF-5B71B491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</p:spTree>
    <p:extLst>
      <p:ext uri="{BB962C8B-B14F-4D97-AF65-F5344CB8AC3E}">
        <p14:creationId xmlns:p14="http://schemas.microsoft.com/office/powerpoint/2010/main" val="34665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90583-A747-EB20-3D02-08CBE2402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44FF-B80C-C34A-ACD5-58B222B1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7200" dirty="0">
                <a:solidFill>
                  <a:schemeClr val="accent4"/>
                </a:solidFill>
              </a:rPr>
              <a:t>An Analogy for HTML, CSS,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8132-1631-FFD5-A0AE-0A0A1AC8A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094"/>
            <a:ext cx="5501553" cy="28395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HTML = Car Body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CSS = Car Paint, Decoration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JavaScript = Car Engine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3D4AB-9EDE-9778-E357-EB55E7FF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pic>
        <p:nvPicPr>
          <p:cNvPr id="1026" name="Picture 2" descr="How HTML, CSS, and JavaScript work">
            <a:extLst>
              <a:ext uri="{FF2B5EF4-FFF2-40B4-BE49-F238E27FC236}">
                <a16:creationId xmlns:a16="http://schemas.microsoft.com/office/drawing/2014/main" id="{1C61D839-0BD6-C415-F73C-4E70923EA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753" y="2401094"/>
            <a:ext cx="5070536" cy="283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34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237B-30B4-EC97-EE9F-677789BFB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8A66-8D29-6529-AF54-457456246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792" y="1600199"/>
            <a:ext cx="6892413" cy="1655762"/>
          </a:xfrm>
        </p:spPr>
        <p:txBody>
          <a:bodyPr>
            <a:normAutofit fontScale="90000"/>
          </a:bodyPr>
          <a:lstStyle/>
          <a:p>
            <a:r>
              <a:rPr lang="en-IN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Basic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927D7-7DC8-E6A0-13FB-7F2AB051263D}"/>
              </a:ext>
            </a:extLst>
          </p:cNvPr>
          <p:cNvSpPr/>
          <p:nvPr/>
        </p:nvSpPr>
        <p:spPr>
          <a:xfrm>
            <a:off x="5114801" y="3602039"/>
            <a:ext cx="1962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0387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654916-C3CB-3700-793E-A6472CB4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solidFill>
                  <a:schemeClr val="accent4"/>
                </a:solidFill>
              </a:rPr>
              <a:t>Basic Structure of HTML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C16BF-5EEE-5CDE-20F9-C8006356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45545D-78CC-7094-31A0-CC26724AB3F7}"/>
              </a:ext>
            </a:extLst>
          </p:cNvPr>
          <p:cNvSpPr/>
          <p:nvPr/>
        </p:nvSpPr>
        <p:spPr>
          <a:xfrm>
            <a:off x="838200" y="1877962"/>
            <a:ext cx="5788742" cy="334296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Basic Structure of HTML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 err="1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 err="1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"style.css"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content: application</a:t>
            </a: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 err="1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"script.js"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CB417-A076-DFAC-79F7-06A7F57D0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05DB92-3FA7-42C3-509A-28F4D892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solidFill>
                  <a:schemeClr val="accent4"/>
                </a:solidFill>
              </a:rPr>
              <a:t>Basic Structure of HTML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93FFB-7533-1C8A-0830-09ABDABD1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&lt;html&gt; &amp; &lt;/html&gt; are Opening and Closing tabs respectively, so are &lt;body&gt; &amp; &lt;/body&gt;, &lt;head&gt; &amp; &lt;/head&gt;</a:t>
            </a:r>
          </a:p>
          <a:p>
            <a:r>
              <a:rPr lang="en-IN" dirty="0"/>
              <a:t>Everything inside &lt;html&gt; &amp; &lt;/html&gt; is the content of HTML</a:t>
            </a:r>
          </a:p>
          <a:p>
            <a:r>
              <a:rPr lang="en-IN" dirty="0"/>
              <a:t>Everything inside &lt;body&gt; &amp; &lt;/body&gt; is the content of Body</a:t>
            </a:r>
          </a:p>
          <a:p>
            <a:r>
              <a:rPr lang="en-IN" dirty="0"/>
              <a:t>Everything inside &lt;head&gt; &amp; &lt;/head&gt; is the content of Head</a:t>
            </a:r>
          </a:p>
          <a:p>
            <a:r>
              <a:rPr lang="en-IN" dirty="0"/>
              <a:t>&lt;!DOCTYPE html&gt; is just for the Type of Document and is not necessary at all</a:t>
            </a:r>
          </a:p>
          <a:p>
            <a:r>
              <a:rPr lang="en-IN" dirty="0"/>
              <a:t>&lt;title&gt; &amp; &lt;/title&gt; is the Title of Head that is used by Search Engines</a:t>
            </a:r>
          </a:p>
          <a:p>
            <a:r>
              <a:rPr lang="en-IN" dirty="0"/>
              <a:t>&lt;meta&gt; &amp; &lt;/meta&gt; has all the keywords for a website to describe the content of a website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547C6-09DB-D5A9-7B87-53E5787C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</p:spTree>
    <p:extLst>
      <p:ext uri="{BB962C8B-B14F-4D97-AF65-F5344CB8AC3E}">
        <p14:creationId xmlns:p14="http://schemas.microsoft.com/office/powerpoint/2010/main" val="326956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E8D2-B5C7-46C3-6E54-EFB1C23B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/>
                </a:solidFill>
              </a:rPr>
              <a:t>How to Preview Website in your 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C88E-40A3-C8CA-0C92-907C9BD5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2814"/>
          </a:xfrm>
        </p:spPr>
        <p:txBody>
          <a:bodyPr/>
          <a:lstStyle/>
          <a:p>
            <a:r>
              <a:rPr lang="en-IN" dirty="0"/>
              <a:t>First go to </a:t>
            </a:r>
            <a:r>
              <a:rPr lang="en-IN" dirty="0" err="1"/>
              <a:t>cmd</a:t>
            </a:r>
            <a:r>
              <a:rPr lang="en-IN" dirty="0"/>
              <a:t>, type ipconfig and get your IP Address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EF508-B0E2-AB50-8E7F-FA43CDB1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8033E3-C012-700B-2D84-1E555875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46" y="2250938"/>
            <a:ext cx="5890308" cy="11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7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84A00-5AFC-2E09-2079-BE13480BA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F444-A3C3-27EB-B2FB-97021FF1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/>
                </a:solidFill>
              </a:rPr>
              <a:t>How to Preview Website in your 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86D5E-8958-6038-C855-90F42BA3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 to VS Code settings and type Live Preview and paste you IP Address in Live Preview : Host IP and Restart VS Code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4007B-90C1-F876-4E6C-F4DB6EE4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By Kavya Prajapati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C8DFAD6-2D49-4518-B05B-2E1961C4BAEB}"/>
                  </a:ext>
                </a:extLst>
              </p14:cNvPr>
              <p14:cNvContentPartPr/>
              <p14:nvPr/>
            </p14:nvContentPartPr>
            <p14:xfrm>
              <a:off x="-1327498" y="171058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C8DFAD6-2D49-4518-B05B-2E1961C4BA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33618" y="170446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44D58D5-0E0F-AA79-EE1E-12ED54A4E5F2}"/>
              </a:ext>
            </a:extLst>
          </p:cNvPr>
          <p:cNvGrpSpPr/>
          <p:nvPr/>
        </p:nvGrpSpPr>
        <p:grpSpPr>
          <a:xfrm>
            <a:off x="838199" y="2589616"/>
            <a:ext cx="5915711" cy="3587348"/>
            <a:chOff x="838199" y="2589616"/>
            <a:chExt cx="5915711" cy="358734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218952-75BB-9776-60AF-F22AAEC5B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2589616"/>
              <a:ext cx="5915711" cy="358734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FC386F2-C7A2-929F-A295-85D020B80F2E}"/>
                    </a:ext>
                  </a:extLst>
                </p14:cNvPr>
                <p14:cNvContentPartPr/>
                <p14:nvPr/>
              </p14:nvContentPartPr>
              <p14:xfrm>
                <a:off x="1739342" y="5582748"/>
                <a:ext cx="2664000" cy="583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FC386F2-C7A2-929F-A295-85D020B80F2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33222" y="5576628"/>
                  <a:ext cx="2676240" cy="59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816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5B5C1EA-8616-4910-BA98-01887F12FA91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1567</Words>
  <Application>Microsoft Office PowerPoint</Application>
  <PresentationFormat>Widescreen</PresentationFormat>
  <Paragraphs>225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Consolas</vt:lpstr>
      <vt:lpstr>Office Theme</vt:lpstr>
      <vt:lpstr>Introduction</vt:lpstr>
      <vt:lpstr>HTML</vt:lpstr>
      <vt:lpstr>Why use CSS &amp; JavaScript</vt:lpstr>
      <vt:lpstr>An Analogy for HTML, CSS, JS</vt:lpstr>
      <vt:lpstr>Basic Structure</vt:lpstr>
      <vt:lpstr>Basic Structure of HTML</vt:lpstr>
      <vt:lpstr>Basic Structure of HTML</vt:lpstr>
      <vt:lpstr>How to Preview Website in your phone</vt:lpstr>
      <vt:lpstr>How to Preview Website in your phone</vt:lpstr>
      <vt:lpstr>How to Preview Website in your phone</vt:lpstr>
      <vt:lpstr>How to Preview Website in your phone</vt:lpstr>
      <vt:lpstr>Heading, Paragraph and Links</vt:lpstr>
      <vt:lpstr>Headings</vt:lpstr>
      <vt:lpstr>Headings</vt:lpstr>
      <vt:lpstr>Paragraphs</vt:lpstr>
      <vt:lpstr>Paragraphs</vt:lpstr>
      <vt:lpstr>Links</vt:lpstr>
      <vt:lpstr>Links</vt:lpstr>
      <vt:lpstr>PowerPoint Presentation</vt:lpstr>
      <vt:lpstr>Images</vt:lpstr>
      <vt:lpstr>Images</vt:lpstr>
      <vt:lpstr>Lists</vt:lpstr>
      <vt:lpstr>Unordered Lists</vt:lpstr>
      <vt:lpstr>Ordered Lists</vt:lpstr>
      <vt:lpstr>Definition Lists</vt:lpstr>
      <vt:lpstr>Tables</vt:lpstr>
      <vt:lpstr>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Kavya Prajapati</dc:creator>
  <cp:lastModifiedBy>Kavya Prajapati</cp:lastModifiedBy>
  <cp:revision>24</cp:revision>
  <dcterms:created xsi:type="dcterms:W3CDTF">2024-12-08T08:56:34Z</dcterms:created>
  <dcterms:modified xsi:type="dcterms:W3CDTF">2024-12-18T14:47:56Z</dcterms:modified>
</cp:coreProperties>
</file>