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70" r:id="rId5"/>
    <p:sldId id="269" r:id="rId6"/>
    <p:sldId id="268" r:id="rId7"/>
    <p:sldId id="267" r:id="rId8"/>
    <p:sldId id="264" r:id="rId9"/>
    <p:sldId id="276" r:id="rId10"/>
    <p:sldId id="261" r:id="rId11"/>
    <p:sldId id="260" r:id="rId12"/>
    <p:sldId id="277" r:id="rId13"/>
    <p:sldId id="278" r:id="rId14"/>
    <p:sldId id="279" r:id="rId15"/>
    <p:sldId id="280" r:id="rId16"/>
    <p:sldId id="281" r:id="rId17"/>
    <p:sldId id="272"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ulla Kavya Reddy" userId="ad519bfe68b70088" providerId="LiveId" clId="{288462EC-0FA3-4AA0-B246-FE9E5821E3BA}"/>
    <pc:docChg chg="modSld">
      <pc:chgData name="Navulla Kavya Reddy" userId="ad519bfe68b70088" providerId="LiveId" clId="{288462EC-0FA3-4AA0-B246-FE9E5821E3BA}" dt="2024-06-01T02:23:18.630" v="1" actId="20577"/>
      <pc:docMkLst>
        <pc:docMk/>
      </pc:docMkLst>
      <pc:sldChg chg="modSp mod">
        <pc:chgData name="Navulla Kavya Reddy" userId="ad519bfe68b70088" providerId="LiveId" clId="{288462EC-0FA3-4AA0-B246-FE9E5821E3BA}" dt="2024-06-01T02:23:18.630" v="1" actId="20577"/>
        <pc:sldMkLst>
          <pc:docMk/>
          <pc:sldMk cId="1565755724" sldId="272"/>
        </pc:sldMkLst>
        <pc:spChg chg="mod">
          <ac:chgData name="Navulla Kavya Reddy" userId="ad519bfe68b70088" providerId="LiveId" clId="{288462EC-0FA3-4AA0-B246-FE9E5821E3BA}" dt="2024-06-01T02:23:18.630" v="1" actId="20577"/>
          <ac:spMkLst>
            <pc:docMk/>
            <pc:sldMk cId="1565755724" sldId="272"/>
            <ac:spMk id="5" creationId="{2DCC8519-4025-A0D4-EE4A-36119101D38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55E0F-4AD3-4CDC-9A22-429F7CC6FC3F}" type="datetimeFigureOut">
              <a:rPr lang="en-IN" smtClean="0"/>
              <a:t>01-06-2024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76344-107E-4E1A-85B6-EADD2F73BABC}" type="slidenum">
              <a:rPr lang="en-IN" smtClean="0"/>
              <a:t>‹#›</a:t>
            </a:fld>
            <a:endParaRPr lang="en-IN"/>
          </a:p>
        </p:txBody>
      </p:sp>
    </p:spTree>
    <p:extLst>
      <p:ext uri="{BB962C8B-B14F-4D97-AF65-F5344CB8AC3E}">
        <p14:creationId xmlns:p14="http://schemas.microsoft.com/office/powerpoint/2010/main" val="3252806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8776344-107E-4E1A-85B6-EADD2F73BABC}" type="slidenum">
              <a:rPr lang="en-IN" smtClean="0"/>
              <a:t>1</a:t>
            </a:fld>
            <a:endParaRPr lang="en-IN"/>
          </a:p>
        </p:txBody>
      </p:sp>
    </p:spTree>
    <p:extLst>
      <p:ext uri="{BB962C8B-B14F-4D97-AF65-F5344CB8AC3E}">
        <p14:creationId xmlns:p14="http://schemas.microsoft.com/office/powerpoint/2010/main" val="753367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BAC6-4FFA-D2F0-A424-83777A60BB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697BB6-3A3F-DBBF-611C-F1E9271831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AE43AC-EA7F-31E1-2124-063B66724B01}"/>
              </a:ext>
            </a:extLst>
          </p:cNvPr>
          <p:cNvSpPr>
            <a:spLocks noGrp="1"/>
          </p:cNvSpPr>
          <p:nvPr>
            <p:ph type="dt" sz="half" idx="10"/>
          </p:nvPr>
        </p:nvSpPr>
        <p:spPr/>
        <p:txBody>
          <a:bodyPr/>
          <a:lstStyle/>
          <a:p>
            <a:fld id="{6B7113A5-6544-4882-A8C5-7E20F5F40F82}" type="datetimeFigureOut">
              <a:rPr lang="en-IN" smtClean="0"/>
              <a:t>01-06-2024</a:t>
            </a:fld>
            <a:endParaRPr lang="en-IN"/>
          </a:p>
        </p:txBody>
      </p:sp>
      <p:sp>
        <p:nvSpPr>
          <p:cNvPr id="5" name="Footer Placeholder 4">
            <a:extLst>
              <a:ext uri="{FF2B5EF4-FFF2-40B4-BE49-F238E27FC236}">
                <a16:creationId xmlns:a16="http://schemas.microsoft.com/office/drawing/2014/main" id="{02957B6E-1FC8-2F5E-4799-15FB490EEC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4EFFDD-CC84-5EA3-93FC-30F21F51C362}"/>
              </a:ext>
            </a:extLst>
          </p:cNvPr>
          <p:cNvSpPr>
            <a:spLocks noGrp="1"/>
          </p:cNvSpPr>
          <p:nvPr>
            <p:ph type="sldNum" sz="quarter" idx="12"/>
          </p:nvPr>
        </p:nvSpPr>
        <p:spPr/>
        <p:txBody>
          <a:bodyPr/>
          <a:lstStyle/>
          <a:p>
            <a:fld id="{5F812649-DE86-4BDE-80F6-7D11178E0DA3}" type="slidenum">
              <a:rPr lang="en-IN" smtClean="0"/>
              <a:t>‹#›</a:t>
            </a:fld>
            <a:endParaRPr lang="en-IN"/>
          </a:p>
        </p:txBody>
      </p:sp>
    </p:spTree>
    <p:extLst>
      <p:ext uri="{BB962C8B-B14F-4D97-AF65-F5344CB8AC3E}">
        <p14:creationId xmlns:p14="http://schemas.microsoft.com/office/powerpoint/2010/main" val="1863030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B1E86-2F66-12AC-F7BC-CD9174C4E7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C7A849-7681-1D97-E6E3-43F660A468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4987A3-79A6-BCAC-F9C7-30342CFD0AED}"/>
              </a:ext>
            </a:extLst>
          </p:cNvPr>
          <p:cNvSpPr>
            <a:spLocks noGrp="1"/>
          </p:cNvSpPr>
          <p:nvPr>
            <p:ph type="dt" sz="half" idx="10"/>
          </p:nvPr>
        </p:nvSpPr>
        <p:spPr/>
        <p:txBody>
          <a:bodyPr/>
          <a:lstStyle/>
          <a:p>
            <a:fld id="{6B7113A5-6544-4882-A8C5-7E20F5F40F82}" type="datetimeFigureOut">
              <a:rPr lang="en-IN" smtClean="0"/>
              <a:t>01-06-2024</a:t>
            </a:fld>
            <a:endParaRPr lang="en-IN"/>
          </a:p>
        </p:txBody>
      </p:sp>
      <p:sp>
        <p:nvSpPr>
          <p:cNvPr id="5" name="Footer Placeholder 4">
            <a:extLst>
              <a:ext uri="{FF2B5EF4-FFF2-40B4-BE49-F238E27FC236}">
                <a16:creationId xmlns:a16="http://schemas.microsoft.com/office/drawing/2014/main" id="{89F8E2AC-5B08-CC4D-4ACC-59A66A46EF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C6AEB-31BC-D50F-4842-6218FE9083A1}"/>
              </a:ext>
            </a:extLst>
          </p:cNvPr>
          <p:cNvSpPr>
            <a:spLocks noGrp="1"/>
          </p:cNvSpPr>
          <p:nvPr>
            <p:ph type="sldNum" sz="quarter" idx="12"/>
          </p:nvPr>
        </p:nvSpPr>
        <p:spPr/>
        <p:txBody>
          <a:bodyPr/>
          <a:lstStyle/>
          <a:p>
            <a:fld id="{5F812649-DE86-4BDE-80F6-7D11178E0DA3}" type="slidenum">
              <a:rPr lang="en-IN" smtClean="0"/>
              <a:t>‹#›</a:t>
            </a:fld>
            <a:endParaRPr lang="en-IN"/>
          </a:p>
        </p:txBody>
      </p:sp>
    </p:spTree>
    <p:extLst>
      <p:ext uri="{BB962C8B-B14F-4D97-AF65-F5344CB8AC3E}">
        <p14:creationId xmlns:p14="http://schemas.microsoft.com/office/powerpoint/2010/main" val="2183082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A7E902-2C89-45FE-059A-A01AC74F81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C3B4D5-3D2B-531B-9E72-30959F6EF3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9216DF-09BF-F36E-30A1-598C77D555A8}"/>
              </a:ext>
            </a:extLst>
          </p:cNvPr>
          <p:cNvSpPr>
            <a:spLocks noGrp="1"/>
          </p:cNvSpPr>
          <p:nvPr>
            <p:ph type="dt" sz="half" idx="10"/>
          </p:nvPr>
        </p:nvSpPr>
        <p:spPr/>
        <p:txBody>
          <a:bodyPr/>
          <a:lstStyle/>
          <a:p>
            <a:fld id="{6B7113A5-6544-4882-A8C5-7E20F5F40F82}" type="datetimeFigureOut">
              <a:rPr lang="en-IN" smtClean="0"/>
              <a:t>01-06-2024</a:t>
            </a:fld>
            <a:endParaRPr lang="en-IN"/>
          </a:p>
        </p:txBody>
      </p:sp>
      <p:sp>
        <p:nvSpPr>
          <p:cNvPr id="5" name="Footer Placeholder 4">
            <a:extLst>
              <a:ext uri="{FF2B5EF4-FFF2-40B4-BE49-F238E27FC236}">
                <a16:creationId xmlns:a16="http://schemas.microsoft.com/office/drawing/2014/main" id="{A6E11167-26A0-74C9-E138-9A8265491D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818BD-FE0C-FCD8-4704-DE1C07312345}"/>
              </a:ext>
            </a:extLst>
          </p:cNvPr>
          <p:cNvSpPr>
            <a:spLocks noGrp="1"/>
          </p:cNvSpPr>
          <p:nvPr>
            <p:ph type="sldNum" sz="quarter" idx="12"/>
          </p:nvPr>
        </p:nvSpPr>
        <p:spPr/>
        <p:txBody>
          <a:bodyPr/>
          <a:lstStyle/>
          <a:p>
            <a:fld id="{5F812649-DE86-4BDE-80F6-7D11178E0DA3}" type="slidenum">
              <a:rPr lang="en-IN" smtClean="0"/>
              <a:t>‹#›</a:t>
            </a:fld>
            <a:endParaRPr lang="en-IN"/>
          </a:p>
        </p:txBody>
      </p:sp>
    </p:spTree>
    <p:extLst>
      <p:ext uri="{BB962C8B-B14F-4D97-AF65-F5344CB8AC3E}">
        <p14:creationId xmlns:p14="http://schemas.microsoft.com/office/powerpoint/2010/main" val="1235735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0D9F3-7DFB-EA90-90B2-5968D8D59E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E7F1F3-60BF-EA51-6589-642E4F7B2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928FE8-6398-52C7-0169-14DC9B7B478D}"/>
              </a:ext>
            </a:extLst>
          </p:cNvPr>
          <p:cNvSpPr>
            <a:spLocks noGrp="1"/>
          </p:cNvSpPr>
          <p:nvPr>
            <p:ph type="dt" sz="half" idx="10"/>
          </p:nvPr>
        </p:nvSpPr>
        <p:spPr/>
        <p:txBody>
          <a:bodyPr/>
          <a:lstStyle/>
          <a:p>
            <a:fld id="{6B7113A5-6544-4882-A8C5-7E20F5F40F82}" type="datetimeFigureOut">
              <a:rPr lang="en-IN" smtClean="0"/>
              <a:t>01-06-2024</a:t>
            </a:fld>
            <a:endParaRPr lang="en-IN"/>
          </a:p>
        </p:txBody>
      </p:sp>
      <p:sp>
        <p:nvSpPr>
          <p:cNvPr id="5" name="Footer Placeholder 4">
            <a:extLst>
              <a:ext uri="{FF2B5EF4-FFF2-40B4-BE49-F238E27FC236}">
                <a16:creationId xmlns:a16="http://schemas.microsoft.com/office/drawing/2014/main" id="{3E9F3415-5D23-29FC-974E-A8C025EE6B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140A03-4C92-7016-5803-D80B8F8E2DE7}"/>
              </a:ext>
            </a:extLst>
          </p:cNvPr>
          <p:cNvSpPr>
            <a:spLocks noGrp="1"/>
          </p:cNvSpPr>
          <p:nvPr>
            <p:ph type="sldNum" sz="quarter" idx="12"/>
          </p:nvPr>
        </p:nvSpPr>
        <p:spPr/>
        <p:txBody>
          <a:bodyPr/>
          <a:lstStyle/>
          <a:p>
            <a:fld id="{5F812649-DE86-4BDE-80F6-7D11178E0DA3}" type="slidenum">
              <a:rPr lang="en-IN" smtClean="0"/>
              <a:t>‹#›</a:t>
            </a:fld>
            <a:endParaRPr lang="en-IN"/>
          </a:p>
        </p:txBody>
      </p:sp>
    </p:spTree>
    <p:extLst>
      <p:ext uri="{BB962C8B-B14F-4D97-AF65-F5344CB8AC3E}">
        <p14:creationId xmlns:p14="http://schemas.microsoft.com/office/powerpoint/2010/main" val="333959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621F-FA71-30A9-3A1D-77EEECF68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4D4BB1-D7EA-2DFC-355F-8E0A7D2CC9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23885-B9BB-05DD-BF18-F5BF17718473}"/>
              </a:ext>
            </a:extLst>
          </p:cNvPr>
          <p:cNvSpPr>
            <a:spLocks noGrp="1"/>
          </p:cNvSpPr>
          <p:nvPr>
            <p:ph type="dt" sz="half" idx="10"/>
          </p:nvPr>
        </p:nvSpPr>
        <p:spPr/>
        <p:txBody>
          <a:bodyPr/>
          <a:lstStyle/>
          <a:p>
            <a:fld id="{6B7113A5-6544-4882-A8C5-7E20F5F40F82}" type="datetimeFigureOut">
              <a:rPr lang="en-IN" smtClean="0"/>
              <a:t>01-06-2024</a:t>
            </a:fld>
            <a:endParaRPr lang="en-IN"/>
          </a:p>
        </p:txBody>
      </p:sp>
      <p:sp>
        <p:nvSpPr>
          <p:cNvPr id="5" name="Footer Placeholder 4">
            <a:extLst>
              <a:ext uri="{FF2B5EF4-FFF2-40B4-BE49-F238E27FC236}">
                <a16:creationId xmlns:a16="http://schemas.microsoft.com/office/drawing/2014/main" id="{5541A174-80A1-40CF-057C-45B10C45D2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A95342-23CC-A0A5-DD37-012BB1578C56}"/>
              </a:ext>
            </a:extLst>
          </p:cNvPr>
          <p:cNvSpPr>
            <a:spLocks noGrp="1"/>
          </p:cNvSpPr>
          <p:nvPr>
            <p:ph type="sldNum" sz="quarter" idx="12"/>
          </p:nvPr>
        </p:nvSpPr>
        <p:spPr/>
        <p:txBody>
          <a:bodyPr/>
          <a:lstStyle/>
          <a:p>
            <a:fld id="{5F812649-DE86-4BDE-80F6-7D11178E0DA3}" type="slidenum">
              <a:rPr lang="en-IN" smtClean="0"/>
              <a:t>‹#›</a:t>
            </a:fld>
            <a:endParaRPr lang="en-IN"/>
          </a:p>
        </p:txBody>
      </p:sp>
    </p:spTree>
    <p:extLst>
      <p:ext uri="{BB962C8B-B14F-4D97-AF65-F5344CB8AC3E}">
        <p14:creationId xmlns:p14="http://schemas.microsoft.com/office/powerpoint/2010/main" val="298435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6DC9-EB4E-FC20-BC69-8DCE4F68F2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792A88-7F13-4143-3778-EBD49A4870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74F3F3-8D8E-2141-05FD-5A39E4CB50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12DA7D-A50F-8388-7126-7871D7EBE108}"/>
              </a:ext>
            </a:extLst>
          </p:cNvPr>
          <p:cNvSpPr>
            <a:spLocks noGrp="1"/>
          </p:cNvSpPr>
          <p:nvPr>
            <p:ph type="dt" sz="half" idx="10"/>
          </p:nvPr>
        </p:nvSpPr>
        <p:spPr/>
        <p:txBody>
          <a:bodyPr/>
          <a:lstStyle/>
          <a:p>
            <a:fld id="{6B7113A5-6544-4882-A8C5-7E20F5F40F82}" type="datetimeFigureOut">
              <a:rPr lang="en-IN" smtClean="0"/>
              <a:t>01-06-2024</a:t>
            </a:fld>
            <a:endParaRPr lang="en-IN"/>
          </a:p>
        </p:txBody>
      </p:sp>
      <p:sp>
        <p:nvSpPr>
          <p:cNvPr id="6" name="Footer Placeholder 5">
            <a:extLst>
              <a:ext uri="{FF2B5EF4-FFF2-40B4-BE49-F238E27FC236}">
                <a16:creationId xmlns:a16="http://schemas.microsoft.com/office/drawing/2014/main" id="{AF28D67C-A524-4EA0-B269-00D41919E4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35CE27-1A4A-A5BB-0F97-F9D97793F55D}"/>
              </a:ext>
            </a:extLst>
          </p:cNvPr>
          <p:cNvSpPr>
            <a:spLocks noGrp="1"/>
          </p:cNvSpPr>
          <p:nvPr>
            <p:ph type="sldNum" sz="quarter" idx="12"/>
          </p:nvPr>
        </p:nvSpPr>
        <p:spPr/>
        <p:txBody>
          <a:bodyPr/>
          <a:lstStyle/>
          <a:p>
            <a:fld id="{5F812649-DE86-4BDE-80F6-7D11178E0DA3}" type="slidenum">
              <a:rPr lang="en-IN" smtClean="0"/>
              <a:t>‹#›</a:t>
            </a:fld>
            <a:endParaRPr lang="en-IN"/>
          </a:p>
        </p:txBody>
      </p:sp>
    </p:spTree>
    <p:extLst>
      <p:ext uri="{BB962C8B-B14F-4D97-AF65-F5344CB8AC3E}">
        <p14:creationId xmlns:p14="http://schemas.microsoft.com/office/powerpoint/2010/main" val="1865542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FEE22-D6A9-111F-2C2C-AB2711418A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51A8C7-6740-7F05-774C-06073FB75F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17EEAA-6AFB-98F5-9728-2B294A4E5C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E67EC3-98FB-7057-AC02-F1DB7B491D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E704F-43A3-06C1-627D-36CF0DDF98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60F5FC-4E9D-8BBA-446D-3797CA3562A3}"/>
              </a:ext>
            </a:extLst>
          </p:cNvPr>
          <p:cNvSpPr>
            <a:spLocks noGrp="1"/>
          </p:cNvSpPr>
          <p:nvPr>
            <p:ph type="dt" sz="half" idx="10"/>
          </p:nvPr>
        </p:nvSpPr>
        <p:spPr/>
        <p:txBody>
          <a:bodyPr/>
          <a:lstStyle/>
          <a:p>
            <a:fld id="{6B7113A5-6544-4882-A8C5-7E20F5F40F82}" type="datetimeFigureOut">
              <a:rPr lang="en-IN" smtClean="0"/>
              <a:t>01-06-2024</a:t>
            </a:fld>
            <a:endParaRPr lang="en-IN"/>
          </a:p>
        </p:txBody>
      </p:sp>
      <p:sp>
        <p:nvSpPr>
          <p:cNvPr id="8" name="Footer Placeholder 7">
            <a:extLst>
              <a:ext uri="{FF2B5EF4-FFF2-40B4-BE49-F238E27FC236}">
                <a16:creationId xmlns:a16="http://schemas.microsoft.com/office/drawing/2014/main" id="{B7593196-4EB8-30D6-3825-EE6AFDDE40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EADC22-B2C6-4E77-A28C-951E3DA9C3BF}"/>
              </a:ext>
            </a:extLst>
          </p:cNvPr>
          <p:cNvSpPr>
            <a:spLocks noGrp="1"/>
          </p:cNvSpPr>
          <p:nvPr>
            <p:ph type="sldNum" sz="quarter" idx="12"/>
          </p:nvPr>
        </p:nvSpPr>
        <p:spPr/>
        <p:txBody>
          <a:bodyPr/>
          <a:lstStyle/>
          <a:p>
            <a:fld id="{5F812649-DE86-4BDE-80F6-7D11178E0DA3}" type="slidenum">
              <a:rPr lang="en-IN" smtClean="0"/>
              <a:t>‹#›</a:t>
            </a:fld>
            <a:endParaRPr lang="en-IN"/>
          </a:p>
        </p:txBody>
      </p:sp>
    </p:spTree>
    <p:extLst>
      <p:ext uri="{BB962C8B-B14F-4D97-AF65-F5344CB8AC3E}">
        <p14:creationId xmlns:p14="http://schemas.microsoft.com/office/powerpoint/2010/main" val="20652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D245-E8FF-359E-12CF-548740F1A5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DCB8DE-8751-C37B-AF1D-82EAC2128A10}"/>
              </a:ext>
            </a:extLst>
          </p:cNvPr>
          <p:cNvSpPr>
            <a:spLocks noGrp="1"/>
          </p:cNvSpPr>
          <p:nvPr>
            <p:ph type="dt" sz="half" idx="10"/>
          </p:nvPr>
        </p:nvSpPr>
        <p:spPr/>
        <p:txBody>
          <a:bodyPr/>
          <a:lstStyle/>
          <a:p>
            <a:fld id="{6B7113A5-6544-4882-A8C5-7E20F5F40F82}" type="datetimeFigureOut">
              <a:rPr lang="en-IN" smtClean="0"/>
              <a:t>01-06-2024</a:t>
            </a:fld>
            <a:endParaRPr lang="en-IN"/>
          </a:p>
        </p:txBody>
      </p:sp>
      <p:sp>
        <p:nvSpPr>
          <p:cNvPr id="4" name="Footer Placeholder 3">
            <a:extLst>
              <a:ext uri="{FF2B5EF4-FFF2-40B4-BE49-F238E27FC236}">
                <a16:creationId xmlns:a16="http://schemas.microsoft.com/office/drawing/2014/main" id="{52AEE7F1-F17B-5E35-0E0D-E948C7828D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D93F93-55E7-2D61-8514-D126573BE5E6}"/>
              </a:ext>
            </a:extLst>
          </p:cNvPr>
          <p:cNvSpPr>
            <a:spLocks noGrp="1"/>
          </p:cNvSpPr>
          <p:nvPr>
            <p:ph type="sldNum" sz="quarter" idx="12"/>
          </p:nvPr>
        </p:nvSpPr>
        <p:spPr/>
        <p:txBody>
          <a:bodyPr/>
          <a:lstStyle/>
          <a:p>
            <a:fld id="{5F812649-DE86-4BDE-80F6-7D11178E0DA3}" type="slidenum">
              <a:rPr lang="en-IN" smtClean="0"/>
              <a:t>‹#›</a:t>
            </a:fld>
            <a:endParaRPr lang="en-IN"/>
          </a:p>
        </p:txBody>
      </p:sp>
    </p:spTree>
    <p:extLst>
      <p:ext uri="{BB962C8B-B14F-4D97-AF65-F5344CB8AC3E}">
        <p14:creationId xmlns:p14="http://schemas.microsoft.com/office/powerpoint/2010/main" val="3316288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8C661-5E25-B309-881F-E49143630031}"/>
              </a:ext>
            </a:extLst>
          </p:cNvPr>
          <p:cNvSpPr>
            <a:spLocks noGrp="1"/>
          </p:cNvSpPr>
          <p:nvPr>
            <p:ph type="dt" sz="half" idx="10"/>
          </p:nvPr>
        </p:nvSpPr>
        <p:spPr/>
        <p:txBody>
          <a:bodyPr/>
          <a:lstStyle/>
          <a:p>
            <a:fld id="{6B7113A5-6544-4882-A8C5-7E20F5F40F82}" type="datetimeFigureOut">
              <a:rPr lang="en-IN" smtClean="0"/>
              <a:t>01-06-2024</a:t>
            </a:fld>
            <a:endParaRPr lang="en-IN"/>
          </a:p>
        </p:txBody>
      </p:sp>
      <p:sp>
        <p:nvSpPr>
          <p:cNvPr id="3" name="Footer Placeholder 2">
            <a:extLst>
              <a:ext uri="{FF2B5EF4-FFF2-40B4-BE49-F238E27FC236}">
                <a16:creationId xmlns:a16="http://schemas.microsoft.com/office/drawing/2014/main" id="{9B4B2130-AC34-4D95-BC80-C1A52EF3B6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9D5686-67A0-7FE4-5465-86EAB4A92B78}"/>
              </a:ext>
            </a:extLst>
          </p:cNvPr>
          <p:cNvSpPr>
            <a:spLocks noGrp="1"/>
          </p:cNvSpPr>
          <p:nvPr>
            <p:ph type="sldNum" sz="quarter" idx="12"/>
          </p:nvPr>
        </p:nvSpPr>
        <p:spPr/>
        <p:txBody>
          <a:bodyPr/>
          <a:lstStyle/>
          <a:p>
            <a:fld id="{5F812649-DE86-4BDE-80F6-7D11178E0DA3}" type="slidenum">
              <a:rPr lang="en-IN" smtClean="0"/>
              <a:t>‹#›</a:t>
            </a:fld>
            <a:endParaRPr lang="en-IN"/>
          </a:p>
        </p:txBody>
      </p:sp>
    </p:spTree>
    <p:extLst>
      <p:ext uri="{BB962C8B-B14F-4D97-AF65-F5344CB8AC3E}">
        <p14:creationId xmlns:p14="http://schemas.microsoft.com/office/powerpoint/2010/main" val="3087316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3664-5F68-5443-FA16-9400B403E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A0C848-C598-1A73-3801-96480E30F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F88F7D-5043-5BE6-E644-CDE914B68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CF211-108B-0E9E-73D0-3943A78DCF22}"/>
              </a:ext>
            </a:extLst>
          </p:cNvPr>
          <p:cNvSpPr>
            <a:spLocks noGrp="1"/>
          </p:cNvSpPr>
          <p:nvPr>
            <p:ph type="dt" sz="half" idx="10"/>
          </p:nvPr>
        </p:nvSpPr>
        <p:spPr/>
        <p:txBody>
          <a:bodyPr/>
          <a:lstStyle/>
          <a:p>
            <a:fld id="{6B7113A5-6544-4882-A8C5-7E20F5F40F82}" type="datetimeFigureOut">
              <a:rPr lang="en-IN" smtClean="0"/>
              <a:t>01-06-2024</a:t>
            </a:fld>
            <a:endParaRPr lang="en-IN"/>
          </a:p>
        </p:txBody>
      </p:sp>
      <p:sp>
        <p:nvSpPr>
          <p:cNvPr id="6" name="Footer Placeholder 5">
            <a:extLst>
              <a:ext uri="{FF2B5EF4-FFF2-40B4-BE49-F238E27FC236}">
                <a16:creationId xmlns:a16="http://schemas.microsoft.com/office/drawing/2014/main" id="{59A4E7EE-13AF-35E7-9441-1A3A9A6EF8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B1DC4C-91B8-1CD9-021F-EADA0E41D390}"/>
              </a:ext>
            </a:extLst>
          </p:cNvPr>
          <p:cNvSpPr>
            <a:spLocks noGrp="1"/>
          </p:cNvSpPr>
          <p:nvPr>
            <p:ph type="sldNum" sz="quarter" idx="12"/>
          </p:nvPr>
        </p:nvSpPr>
        <p:spPr/>
        <p:txBody>
          <a:bodyPr/>
          <a:lstStyle/>
          <a:p>
            <a:fld id="{5F812649-DE86-4BDE-80F6-7D11178E0DA3}" type="slidenum">
              <a:rPr lang="en-IN" smtClean="0"/>
              <a:t>‹#›</a:t>
            </a:fld>
            <a:endParaRPr lang="en-IN"/>
          </a:p>
        </p:txBody>
      </p:sp>
    </p:spTree>
    <p:extLst>
      <p:ext uri="{BB962C8B-B14F-4D97-AF65-F5344CB8AC3E}">
        <p14:creationId xmlns:p14="http://schemas.microsoft.com/office/powerpoint/2010/main" val="256236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A8C9-E57E-2C4F-E0AE-7E0C51AA2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112CA3-F997-54B4-F318-BA1069DFEE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4D23FB-B67F-4C59-28F2-183CE8DE94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666F36-7DDA-7922-B935-62079FE53144}"/>
              </a:ext>
            </a:extLst>
          </p:cNvPr>
          <p:cNvSpPr>
            <a:spLocks noGrp="1"/>
          </p:cNvSpPr>
          <p:nvPr>
            <p:ph type="dt" sz="half" idx="10"/>
          </p:nvPr>
        </p:nvSpPr>
        <p:spPr/>
        <p:txBody>
          <a:bodyPr/>
          <a:lstStyle/>
          <a:p>
            <a:fld id="{6B7113A5-6544-4882-A8C5-7E20F5F40F82}" type="datetimeFigureOut">
              <a:rPr lang="en-IN" smtClean="0"/>
              <a:t>01-06-2024</a:t>
            </a:fld>
            <a:endParaRPr lang="en-IN"/>
          </a:p>
        </p:txBody>
      </p:sp>
      <p:sp>
        <p:nvSpPr>
          <p:cNvPr id="6" name="Footer Placeholder 5">
            <a:extLst>
              <a:ext uri="{FF2B5EF4-FFF2-40B4-BE49-F238E27FC236}">
                <a16:creationId xmlns:a16="http://schemas.microsoft.com/office/drawing/2014/main" id="{4287D396-58F5-4390-EE03-098F928DB9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922367-8131-9688-B9F9-86F561AC7D15}"/>
              </a:ext>
            </a:extLst>
          </p:cNvPr>
          <p:cNvSpPr>
            <a:spLocks noGrp="1"/>
          </p:cNvSpPr>
          <p:nvPr>
            <p:ph type="sldNum" sz="quarter" idx="12"/>
          </p:nvPr>
        </p:nvSpPr>
        <p:spPr/>
        <p:txBody>
          <a:bodyPr/>
          <a:lstStyle/>
          <a:p>
            <a:fld id="{5F812649-DE86-4BDE-80F6-7D11178E0DA3}" type="slidenum">
              <a:rPr lang="en-IN" smtClean="0"/>
              <a:t>‹#›</a:t>
            </a:fld>
            <a:endParaRPr lang="en-IN"/>
          </a:p>
        </p:txBody>
      </p:sp>
    </p:spTree>
    <p:extLst>
      <p:ext uri="{BB962C8B-B14F-4D97-AF65-F5344CB8AC3E}">
        <p14:creationId xmlns:p14="http://schemas.microsoft.com/office/powerpoint/2010/main" val="2732360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5AA938-7878-C9C7-959C-87F383D156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869983-F6D4-2905-BA73-D0C988560F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01032B-A04B-BC25-7315-633643081D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113A5-6544-4882-A8C5-7E20F5F40F82}" type="datetimeFigureOut">
              <a:rPr lang="en-IN" smtClean="0"/>
              <a:t>01-06-2024</a:t>
            </a:fld>
            <a:endParaRPr lang="en-IN"/>
          </a:p>
        </p:txBody>
      </p:sp>
      <p:sp>
        <p:nvSpPr>
          <p:cNvPr id="5" name="Footer Placeholder 4">
            <a:extLst>
              <a:ext uri="{FF2B5EF4-FFF2-40B4-BE49-F238E27FC236}">
                <a16:creationId xmlns:a16="http://schemas.microsoft.com/office/drawing/2014/main" id="{03D6A7A1-CA5D-5A82-A3B8-2F519DBA1F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12CBD8-613A-7AED-BB1C-B139E7CFD3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12649-DE86-4BDE-80F6-7D11178E0DA3}" type="slidenum">
              <a:rPr lang="en-IN" smtClean="0"/>
              <a:t>‹#›</a:t>
            </a:fld>
            <a:endParaRPr lang="en-IN"/>
          </a:p>
        </p:txBody>
      </p:sp>
    </p:spTree>
    <p:extLst>
      <p:ext uri="{BB962C8B-B14F-4D97-AF65-F5344CB8AC3E}">
        <p14:creationId xmlns:p14="http://schemas.microsoft.com/office/powerpoint/2010/main" val="780380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hyperlink" Target="https://www.shriramchits.in/" TargetMode="External"/><Relationship Id="rId2" Type="http://schemas.openxmlformats.org/officeDocument/2006/relationships/hyperlink" Target="https://chitfund.delhi.gov.in/chitfund/what-chit-fund-business" TargetMode="External"/><Relationship Id="rId1" Type="http://schemas.openxmlformats.org/officeDocument/2006/relationships/slideLayout" Target="../slideLayouts/slideLayout2.xml"/><Relationship Id="rId4" Type="http://schemas.openxmlformats.org/officeDocument/2006/relationships/hyperlink" Target="https://www.5paisa.com/blog/chit-fund#:~:text=Chit%20funds%20are%20a%20kind,money%20collected%20during%20each%20interva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5791-AAD0-45AD-A7BF-BF2109CDF43C}"/>
              </a:ext>
            </a:extLst>
          </p:cNvPr>
          <p:cNvSpPr>
            <a:spLocks noGrp="1"/>
          </p:cNvSpPr>
          <p:nvPr>
            <p:ph type="ctrTitle"/>
          </p:nvPr>
        </p:nvSpPr>
        <p:spPr>
          <a:xfrm>
            <a:off x="2752627" y="584463"/>
            <a:ext cx="8018579" cy="1137298"/>
          </a:xfrm>
        </p:spPr>
        <p:txBody>
          <a:bodyPr>
            <a:normAutofit/>
          </a:bodyPr>
          <a:lstStyle/>
          <a:p>
            <a:r>
              <a:rPr lang="en-GB" sz="4400" b="1" dirty="0">
                <a:latin typeface="CGOMEGA"/>
              </a:rPr>
              <a:t>CVR</a:t>
            </a:r>
            <a:r>
              <a:rPr lang="en-GB" sz="4800" b="1" dirty="0">
                <a:latin typeface="CGOMEGA"/>
              </a:rPr>
              <a:t> </a:t>
            </a:r>
            <a:r>
              <a:rPr lang="en-GB" sz="4400" b="1" dirty="0">
                <a:latin typeface="CGOMEGA"/>
              </a:rPr>
              <a:t>COLLEGE</a:t>
            </a:r>
            <a:r>
              <a:rPr lang="en-GB" sz="4800" b="1" dirty="0">
                <a:latin typeface="CGOMEGA"/>
              </a:rPr>
              <a:t> OF ENGINEERING</a:t>
            </a:r>
            <a:br>
              <a:rPr lang="en-GB" dirty="0"/>
            </a:br>
            <a:r>
              <a:rPr lang="en-GB" sz="2200" b="1" dirty="0"/>
              <a:t>DEPARTMENT OF COMPUTER SCIENCE AND ENGINEERING</a:t>
            </a:r>
            <a:endParaRPr lang="en-US" sz="2200" b="1" dirty="0"/>
          </a:p>
        </p:txBody>
      </p:sp>
      <p:sp>
        <p:nvSpPr>
          <p:cNvPr id="3" name="Subtitle 2">
            <a:extLst>
              <a:ext uri="{FF2B5EF4-FFF2-40B4-BE49-F238E27FC236}">
                <a16:creationId xmlns:a16="http://schemas.microsoft.com/office/drawing/2014/main" id="{AC0FB84A-3050-49DE-8082-0A16A5E3C6A2}"/>
              </a:ext>
            </a:extLst>
          </p:cNvPr>
          <p:cNvSpPr>
            <a:spLocks noGrp="1"/>
          </p:cNvSpPr>
          <p:nvPr>
            <p:ph type="subTitle" idx="1"/>
          </p:nvPr>
        </p:nvSpPr>
        <p:spPr>
          <a:xfrm>
            <a:off x="2601798" y="2787149"/>
            <a:ext cx="7667603" cy="641852"/>
          </a:xfrm>
        </p:spPr>
        <p:txBody>
          <a:bodyPr>
            <a:normAutofit/>
          </a:bodyPr>
          <a:lstStyle/>
          <a:p>
            <a:r>
              <a:rPr lang="en-GB" b="1" dirty="0"/>
              <a:t>CHIT FUND MANAGEMENT SYSTEM</a:t>
            </a:r>
            <a:endParaRPr lang="en-GB" dirty="0"/>
          </a:p>
        </p:txBody>
      </p:sp>
      <p:pic>
        <p:nvPicPr>
          <p:cNvPr id="4" name="Picture 3">
            <a:extLst>
              <a:ext uri="{FF2B5EF4-FFF2-40B4-BE49-F238E27FC236}">
                <a16:creationId xmlns:a16="http://schemas.microsoft.com/office/drawing/2014/main" id="{53E3538D-A912-4011-A701-A832AF41AE3C}"/>
              </a:ext>
            </a:extLst>
          </p:cNvPr>
          <p:cNvPicPr>
            <a:picLocks noChangeAspect="1"/>
          </p:cNvPicPr>
          <p:nvPr/>
        </p:nvPicPr>
        <p:blipFill>
          <a:blip r:embed="rId3"/>
          <a:stretch>
            <a:fillRect/>
          </a:stretch>
        </p:blipFill>
        <p:spPr>
          <a:xfrm>
            <a:off x="1420794" y="653154"/>
            <a:ext cx="1264921" cy="999915"/>
          </a:xfrm>
          <a:prstGeom prst="rect">
            <a:avLst/>
          </a:prstGeom>
        </p:spPr>
      </p:pic>
      <p:sp>
        <p:nvSpPr>
          <p:cNvPr id="5" name="Slide Number Placeholder 4">
            <a:extLst>
              <a:ext uri="{FF2B5EF4-FFF2-40B4-BE49-F238E27FC236}">
                <a16:creationId xmlns:a16="http://schemas.microsoft.com/office/drawing/2014/main" id="{6A6CCC7B-15E4-47F3-AE2C-6A9A72FB3B3B}"/>
              </a:ext>
            </a:extLst>
          </p:cNvPr>
          <p:cNvSpPr>
            <a:spLocks noGrp="1"/>
          </p:cNvSpPr>
          <p:nvPr>
            <p:ph type="sldNum" sz="quarter" idx="12"/>
          </p:nvPr>
        </p:nvSpPr>
        <p:spPr>
          <a:xfrm>
            <a:off x="8610600" y="6356350"/>
            <a:ext cx="2971800" cy="383117"/>
          </a:xfrm>
        </p:spPr>
        <p:txBody>
          <a:bodyPr/>
          <a:lstStyle/>
          <a:p>
            <a:fld id="{A3A1CAF0-5C54-4693-A944-B9005369A5D2}" type="slidenum">
              <a:rPr lang="en-US" smtClean="0"/>
              <a:t>1</a:t>
            </a:fld>
            <a:endParaRPr lang="en-US" dirty="0"/>
          </a:p>
        </p:txBody>
      </p:sp>
      <p:sp>
        <p:nvSpPr>
          <p:cNvPr id="7" name="TextBox 6">
            <a:extLst>
              <a:ext uri="{FF2B5EF4-FFF2-40B4-BE49-F238E27FC236}">
                <a16:creationId xmlns:a16="http://schemas.microsoft.com/office/drawing/2014/main" id="{B1A0AA06-242F-90B3-067E-B9173D0F1146}"/>
              </a:ext>
            </a:extLst>
          </p:cNvPr>
          <p:cNvSpPr txBox="1"/>
          <p:nvPr/>
        </p:nvSpPr>
        <p:spPr>
          <a:xfrm>
            <a:off x="3160295" y="1939369"/>
            <a:ext cx="6994358" cy="830997"/>
          </a:xfrm>
          <a:prstGeom prst="rect">
            <a:avLst/>
          </a:prstGeom>
          <a:noFill/>
        </p:spPr>
        <p:txBody>
          <a:bodyPr wrap="square">
            <a:spAutoFit/>
          </a:bodyPr>
          <a:lstStyle/>
          <a:p>
            <a:pPr algn="ctr"/>
            <a:r>
              <a:rPr lang="en-GB" sz="2400" b="1" dirty="0"/>
              <a:t>          Real-Time / Field based Research Project Review</a:t>
            </a:r>
          </a:p>
          <a:p>
            <a:pPr algn="ctr"/>
            <a:r>
              <a:rPr lang="en-GB" sz="2400" b="1" dirty="0"/>
              <a:t>On </a:t>
            </a:r>
            <a:endParaRPr lang="en-US" sz="2400" dirty="0"/>
          </a:p>
        </p:txBody>
      </p:sp>
      <p:sp>
        <p:nvSpPr>
          <p:cNvPr id="9" name="TextBox 8">
            <a:extLst>
              <a:ext uri="{FF2B5EF4-FFF2-40B4-BE49-F238E27FC236}">
                <a16:creationId xmlns:a16="http://schemas.microsoft.com/office/drawing/2014/main" id="{DD05BC27-9AB3-1B22-F662-34C0C5636722}"/>
              </a:ext>
            </a:extLst>
          </p:cNvPr>
          <p:cNvSpPr txBox="1"/>
          <p:nvPr/>
        </p:nvSpPr>
        <p:spPr>
          <a:xfrm>
            <a:off x="969114" y="3947805"/>
            <a:ext cx="3433203" cy="1384995"/>
          </a:xfrm>
          <a:prstGeom prst="rect">
            <a:avLst/>
          </a:prstGeom>
          <a:noFill/>
        </p:spPr>
        <p:txBody>
          <a:bodyPr wrap="square">
            <a:spAutoFit/>
          </a:bodyPr>
          <a:lstStyle/>
          <a:p>
            <a:r>
              <a:rPr lang="en-GB" sz="2400" b="1" dirty="0"/>
              <a:t>TEAM MEMBERS</a:t>
            </a:r>
            <a:r>
              <a:rPr lang="en-GB" sz="2000" b="1" dirty="0"/>
              <a:t>:</a:t>
            </a:r>
          </a:p>
          <a:p>
            <a:r>
              <a:rPr lang="en-GB" sz="2000" dirty="0"/>
              <a:t>S. Akshitha – 22B81A05K9</a:t>
            </a:r>
            <a:endParaRPr lang="en-GB" sz="2000" b="1" dirty="0"/>
          </a:p>
          <a:p>
            <a:r>
              <a:rPr lang="en-GB" sz="2000" dirty="0"/>
              <a:t>N. Kavya Reddy – 22B81A05L9</a:t>
            </a:r>
          </a:p>
          <a:p>
            <a:r>
              <a:rPr lang="en-GB" sz="2000" dirty="0"/>
              <a:t>R. Sharanya – 22B81A05P2</a:t>
            </a:r>
          </a:p>
        </p:txBody>
      </p:sp>
      <p:sp>
        <p:nvSpPr>
          <p:cNvPr id="13" name="TextBox 12">
            <a:extLst>
              <a:ext uri="{FF2B5EF4-FFF2-40B4-BE49-F238E27FC236}">
                <a16:creationId xmlns:a16="http://schemas.microsoft.com/office/drawing/2014/main" id="{607075FF-B454-7F06-03BC-66E6AB75F17C}"/>
              </a:ext>
            </a:extLst>
          </p:cNvPr>
          <p:cNvSpPr txBox="1"/>
          <p:nvPr/>
        </p:nvSpPr>
        <p:spPr>
          <a:xfrm>
            <a:off x="6695897" y="4343102"/>
            <a:ext cx="3984672" cy="1077218"/>
          </a:xfrm>
          <a:prstGeom prst="rect">
            <a:avLst/>
          </a:prstGeom>
          <a:noFill/>
        </p:spPr>
        <p:txBody>
          <a:bodyPr wrap="square">
            <a:spAutoFit/>
          </a:bodyPr>
          <a:lstStyle/>
          <a:p>
            <a:r>
              <a:rPr lang="en-GB" sz="2400" b="1" dirty="0"/>
              <a:t>PROJECT GUIDE:</a:t>
            </a:r>
          </a:p>
          <a:p>
            <a:r>
              <a:rPr lang="en-GB" sz="2000" dirty="0"/>
              <a:t>Name of the Guide: C. Ramesh Sir</a:t>
            </a:r>
          </a:p>
          <a:p>
            <a:pPr algn="r"/>
            <a:r>
              <a:rPr lang="en-GB" sz="2000" dirty="0"/>
              <a:t>CSE Department</a:t>
            </a:r>
          </a:p>
        </p:txBody>
      </p:sp>
    </p:spTree>
    <p:extLst>
      <p:ext uri="{BB962C8B-B14F-4D97-AF65-F5344CB8AC3E}">
        <p14:creationId xmlns:p14="http://schemas.microsoft.com/office/powerpoint/2010/main" val="410186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92732-2FEB-465A-8495-FB0216C851FC}"/>
              </a:ext>
            </a:extLst>
          </p:cNvPr>
          <p:cNvSpPr>
            <a:spLocks noGrp="1"/>
          </p:cNvSpPr>
          <p:nvPr>
            <p:ph type="title"/>
          </p:nvPr>
        </p:nvSpPr>
        <p:spPr>
          <a:xfrm>
            <a:off x="220133" y="329787"/>
            <a:ext cx="10515600" cy="820284"/>
          </a:xfrm>
        </p:spPr>
        <p:txBody>
          <a:bodyPr>
            <a:normAutofit/>
          </a:bodyPr>
          <a:lstStyle/>
          <a:p>
            <a:r>
              <a:rPr lang="en-GB" b="1" dirty="0"/>
              <a:t>Innovation in the project</a:t>
            </a:r>
            <a:endParaRPr lang="en-US" b="1" dirty="0"/>
          </a:p>
        </p:txBody>
      </p:sp>
      <p:sp>
        <p:nvSpPr>
          <p:cNvPr id="3" name="Slide Number Placeholder 2">
            <a:extLst>
              <a:ext uri="{FF2B5EF4-FFF2-40B4-BE49-F238E27FC236}">
                <a16:creationId xmlns:a16="http://schemas.microsoft.com/office/drawing/2014/main" id="{29B69BA9-08BD-4AC4-8ED5-7E7C0BFFC6EB}"/>
              </a:ext>
            </a:extLst>
          </p:cNvPr>
          <p:cNvSpPr>
            <a:spLocks noGrp="1"/>
          </p:cNvSpPr>
          <p:nvPr>
            <p:ph type="sldNum" sz="quarter" idx="12"/>
          </p:nvPr>
        </p:nvSpPr>
        <p:spPr/>
        <p:txBody>
          <a:bodyPr/>
          <a:lstStyle/>
          <a:p>
            <a:fld id="{A3A1CAF0-5C54-4693-A944-B9005369A5D2}" type="slidenum">
              <a:rPr lang="en-US" smtClean="0"/>
              <a:t>10</a:t>
            </a:fld>
            <a:endParaRPr lang="en-US"/>
          </a:p>
        </p:txBody>
      </p:sp>
      <p:sp>
        <p:nvSpPr>
          <p:cNvPr id="5" name="TextBox 4">
            <a:extLst>
              <a:ext uri="{FF2B5EF4-FFF2-40B4-BE49-F238E27FC236}">
                <a16:creationId xmlns:a16="http://schemas.microsoft.com/office/drawing/2014/main" id="{E1923D56-AF59-1046-CA0A-697090E91449}"/>
              </a:ext>
            </a:extLst>
          </p:cNvPr>
          <p:cNvSpPr txBox="1"/>
          <p:nvPr/>
        </p:nvSpPr>
        <p:spPr>
          <a:xfrm>
            <a:off x="367645" y="1074656"/>
            <a:ext cx="8695075" cy="4493538"/>
          </a:xfrm>
          <a:prstGeom prst="rect">
            <a:avLst/>
          </a:prstGeom>
          <a:noFill/>
        </p:spPr>
        <p:txBody>
          <a:bodyPr wrap="square">
            <a:spAutoFit/>
          </a:bodyPr>
          <a:lstStyle/>
          <a:p>
            <a:pPr algn="l"/>
            <a:r>
              <a:rPr lang="en-US" sz="2200" b="1" i="0" dirty="0">
                <a:solidFill>
                  <a:srgbClr val="0D0D0D"/>
                </a:solidFill>
                <a:effectLst/>
                <a:highlight>
                  <a:srgbClr val="FFFFFF"/>
                </a:highlight>
              </a:rPr>
              <a:t>Unique Features:</a:t>
            </a:r>
            <a:endParaRPr lang="en-US" sz="2200" b="0" i="0" dirty="0">
              <a:solidFill>
                <a:srgbClr val="0D0D0D"/>
              </a:solidFill>
              <a:effectLst/>
              <a:highlight>
                <a:srgbClr val="FFFFFF"/>
              </a:highlight>
            </a:endParaRPr>
          </a:p>
          <a:p>
            <a:pPr marL="342900" indent="-342900" algn="l">
              <a:buFont typeface="Arial" panose="020B0604020202020204" pitchFamily="34" charset="0"/>
              <a:buChar char="•"/>
            </a:pPr>
            <a:r>
              <a:rPr lang="en-US" sz="2200" b="0" i="0" dirty="0">
                <a:solidFill>
                  <a:srgbClr val="0D0D0D"/>
                </a:solidFill>
                <a:effectLst/>
                <a:highlight>
                  <a:srgbClr val="FFFFFF"/>
                </a:highlight>
              </a:rPr>
              <a:t>Automated email reminders for payment deadlines.</a:t>
            </a:r>
          </a:p>
          <a:p>
            <a:pPr marL="342900" indent="-342900" algn="l">
              <a:buFont typeface="Arial" panose="020B0604020202020204" pitchFamily="34" charset="0"/>
              <a:buChar char="•"/>
            </a:pPr>
            <a:r>
              <a:rPr lang="en-US" sz="2200" b="0" i="0" dirty="0">
                <a:solidFill>
                  <a:srgbClr val="0D0D0D"/>
                </a:solidFill>
                <a:effectLst/>
                <a:highlight>
                  <a:srgbClr val="FFFFFF"/>
                </a:highlight>
              </a:rPr>
              <a:t>Real-time updates on member contributions and scheme status.</a:t>
            </a:r>
          </a:p>
          <a:p>
            <a:pPr marL="342900" indent="-342900" algn="l">
              <a:buFont typeface="Arial" panose="020B0604020202020204" pitchFamily="34" charset="0"/>
              <a:buChar char="•"/>
            </a:pPr>
            <a:r>
              <a:rPr lang="en-US" sz="2200" b="0" i="0" dirty="0">
                <a:solidFill>
                  <a:srgbClr val="0D0D0D"/>
                </a:solidFill>
                <a:effectLst/>
                <a:highlight>
                  <a:srgbClr val="FFFFFF"/>
                </a:highlight>
              </a:rPr>
              <a:t>Detailed statistics and analytics for administrators.</a:t>
            </a:r>
          </a:p>
          <a:p>
            <a:pPr algn="l">
              <a:buFont typeface="Arial" panose="020B0604020202020204" pitchFamily="34" charset="0"/>
              <a:buChar char="•"/>
            </a:pPr>
            <a:endParaRPr lang="en-US" sz="2200" b="0" i="0" dirty="0">
              <a:solidFill>
                <a:srgbClr val="0D0D0D"/>
              </a:solidFill>
              <a:effectLst/>
              <a:highlight>
                <a:srgbClr val="FFFFFF"/>
              </a:highlight>
            </a:endParaRPr>
          </a:p>
          <a:p>
            <a:pPr algn="l"/>
            <a:r>
              <a:rPr lang="en-US" sz="2200" b="1" i="0" dirty="0">
                <a:solidFill>
                  <a:srgbClr val="0D0D0D"/>
                </a:solidFill>
                <a:effectLst/>
                <a:highlight>
                  <a:srgbClr val="FFFFFF"/>
                </a:highlight>
              </a:rPr>
              <a:t>Technological Advances:</a:t>
            </a:r>
            <a:endParaRPr lang="en-US" sz="2200" b="0" i="0" dirty="0">
              <a:solidFill>
                <a:srgbClr val="0D0D0D"/>
              </a:solidFill>
              <a:effectLst/>
              <a:highlight>
                <a:srgbClr val="FFFFFF"/>
              </a:highlight>
            </a:endParaRPr>
          </a:p>
          <a:p>
            <a:pPr marL="342900" indent="-342900" algn="l">
              <a:buFont typeface="Arial" panose="020B0604020202020204" pitchFamily="34" charset="0"/>
              <a:buChar char="•"/>
            </a:pPr>
            <a:r>
              <a:rPr lang="en-US" sz="2200" b="0" i="0" dirty="0">
                <a:solidFill>
                  <a:srgbClr val="0D0D0D"/>
                </a:solidFill>
                <a:effectLst/>
                <a:highlight>
                  <a:srgbClr val="FFFFFF"/>
                </a:highlight>
              </a:rPr>
              <a:t>Use of Flask and </a:t>
            </a:r>
            <a:r>
              <a:rPr lang="en-US" sz="2200" b="0" i="0" dirty="0" err="1">
                <a:solidFill>
                  <a:srgbClr val="0D0D0D"/>
                </a:solidFill>
                <a:effectLst/>
                <a:highlight>
                  <a:srgbClr val="FFFFFF"/>
                </a:highlight>
              </a:rPr>
              <a:t>SQLAlchemy</a:t>
            </a:r>
            <a:r>
              <a:rPr lang="en-US" sz="2200" b="0" i="0" dirty="0">
                <a:solidFill>
                  <a:srgbClr val="0D0D0D"/>
                </a:solidFill>
                <a:effectLst/>
                <a:highlight>
                  <a:srgbClr val="FFFFFF"/>
                </a:highlight>
              </a:rPr>
              <a:t> for efficient back-end development.</a:t>
            </a:r>
          </a:p>
          <a:p>
            <a:pPr marL="342900" indent="-342900" algn="l">
              <a:buFont typeface="Arial" panose="020B0604020202020204" pitchFamily="34" charset="0"/>
              <a:buChar char="•"/>
            </a:pPr>
            <a:r>
              <a:rPr lang="en-US" sz="2200" b="0" i="0" dirty="0">
                <a:solidFill>
                  <a:srgbClr val="0D0D0D"/>
                </a:solidFill>
                <a:effectLst/>
                <a:highlight>
                  <a:srgbClr val="FFFFFF"/>
                </a:highlight>
              </a:rPr>
              <a:t>Responsive front-end design for an optimal user experience on various devices.</a:t>
            </a:r>
          </a:p>
          <a:p>
            <a:pPr algn="l">
              <a:buFont typeface="Arial" panose="020B0604020202020204" pitchFamily="34" charset="0"/>
              <a:buChar char="•"/>
            </a:pPr>
            <a:endParaRPr lang="en-US" sz="2200" b="0" i="0" dirty="0">
              <a:solidFill>
                <a:srgbClr val="0D0D0D"/>
              </a:solidFill>
              <a:effectLst/>
              <a:highlight>
                <a:srgbClr val="FFFFFF"/>
              </a:highlight>
            </a:endParaRPr>
          </a:p>
          <a:p>
            <a:pPr algn="l"/>
            <a:r>
              <a:rPr lang="en-US" sz="2200" b="1" i="0" dirty="0">
                <a:solidFill>
                  <a:srgbClr val="0D0D0D"/>
                </a:solidFill>
                <a:effectLst/>
                <a:highlight>
                  <a:srgbClr val="FFFFFF"/>
                </a:highlight>
              </a:rPr>
              <a:t>User Experience:</a:t>
            </a:r>
            <a:endParaRPr lang="en-US" sz="2200" b="0" i="0" dirty="0">
              <a:solidFill>
                <a:srgbClr val="0D0D0D"/>
              </a:solidFill>
              <a:effectLst/>
              <a:highlight>
                <a:srgbClr val="FFFFFF"/>
              </a:highlight>
            </a:endParaRPr>
          </a:p>
          <a:p>
            <a:pPr marL="342900" indent="-342900" algn="l">
              <a:buFont typeface="Arial" panose="020B0604020202020204" pitchFamily="34" charset="0"/>
              <a:buChar char="•"/>
            </a:pPr>
            <a:r>
              <a:rPr lang="en-US" sz="2200" b="0" i="0" dirty="0">
                <a:solidFill>
                  <a:srgbClr val="0D0D0D"/>
                </a:solidFill>
                <a:effectLst/>
                <a:highlight>
                  <a:srgbClr val="FFFFFF"/>
                </a:highlight>
              </a:rPr>
              <a:t>Intuitive user interface for easy navigation and interaction.</a:t>
            </a:r>
          </a:p>
          <a:p>
            <a:pPr marL="342900" indent="-342900" algn="l">
              <a:buFont typeface="Arial" panose="020B0604020202020204" pitchFamily="34" charset="0"/>
              <a:buChar char="•"/>
            </a:pPr>
            <a:r>
              <a:rPr lang="en-US" sz="2200" b="0" i="0" dirty="0">
                <a:solidFill>
                  <a:srgbClr val="0D0D0D"/>
                </a:solidFill>
                <a:effectLst/>
                <a:highlight>
                  <a:srgbClr val="FFFFFF"/>
                </a:highlight>
              </a:rPr>
              <a:t>Accessibility features to ensure inclusivity for all users.</a:t>
            </a:r>
          </a:p>
        </p:txBody>
      </p:sp>
    </p:spTree>
    <p:extLst>
      <p:ext uri="{BB962C8B-B14F-4D97-AF65-F5344CB8AC3E}">
        <p14:creationId xmlns:p14="http://schemas.microsoft.com/office/powerpoint/2010/main" val="373853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 calcmode="lin" valueType="num">
                                      <p:cBhvr additive="base">
                                        <p:cTn id="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 calcmode="lin" valueType="num">
                                      <p:cBhvr additive="base">
                                        <p:cTn id="1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anim calcmode="lin" valueType="num">
                                      <p:cBhvr additive="base">
                                        <p:cTn id="1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anim calcmode="lin" valueType="num">
                                      <p:cBhvr additive="base">
                                        <p:cTn id="2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9" end="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anim calcmode="lin" valueType="num">
                                      <p:cBhvr additive="base">
                                        <p:cTn id="2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anim calcmode="lin" valueType="num">
                                      <p:cBhvr additive="base">
                                        <p:cTn id="2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How do chit funds work?. Chit funds, a savings avenue that is as… | by ...">
            <a:extLst>
              <a:ext uri="{FF2B5EF4-FFF2-40B4-BE49-F238E27FC236}">
                <a16:creationId xmlns:a16="http://schemas.microsoft.com/office/drawing/2014/main" id="{A196DA72-968D-9739-EE68-7DDCB2E979B8}"/>
              </a:ext>
            </a:extLst>
          </p:cNvPr>
          <p:cNvPicPr>
            <a:picLocks noChangeAspect="1"/>
          </p:cNvPicPr>
          <p:nvPr/>
        </p:nvPicPr>
        <p:blipFill rotWithShape="1">
          <a:blip r:embed="rId2"/>
          <a:srcRect l="28053" r="20483" b="1"/>
          <a:stretch/>
        </p:blipFill>
        <p:spPr>
          <a:xfrm>
            <a:off x="-273377" y="10"/>
            <a:ext cx="12465375"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A66F03-956C-4B53-9E8D-5D3151F54317}"/>
              </a:ext>
            </a:extLst>
          </p:cNvPr>
          <p:cNvSpPr>
            <a:spLocks noGrp="1"/>
          </p:cNvSpPr>
          <p:nvPr>
            <p:ph type="title"/>
          </p:nvPr>
        </p:nvSpPr>
        <p:spPr>
          <a:xfrm>
            <a:off x="166160" y="709799"/>
            <a:ext cx="8276303" cy="582254"/>
          </a:xfrm>
        </p:spPr>
        <p:txBody>
          <a:bodyPr vert="horz" lIns="91440" tIns="45720" rIns="91440" bIns="45720" rtlCol="0" anchor="ctr">
            <a:noAutofit/>
          </a:bodyPr>
          <a:lstStyle/>
          <a:p>
            <a:r>
              <a:rPr lang="en-US" sz="4000" b="1" dirty="0"/>
              <a:t>Plan of action to complete the project</a:t>
            </a:r>
          </a:p>
        </p:txBody>
      </p:sp>
      <p:sp>
        <p:nvSpPr>
          <p:cNvPr id="3" name="Slide Number Placeholder 2">
            <a:extLst>
              <a:ext uri="{FF2B5EF4-FFF2-40B4-BE49-F238E27FC236}">
                <a16:creationId xmlns:a16="http://schemas.microsoft.com/office/drawing/2014/main" id="{615A4D87-E04A-4568-85DF-81FC84DC8BF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A3A1CAF0-5C54-4693-A944-B9005369A5D2}" type="slidenum">
              <a:rPr lang="en-US">
                <a:solidFill>
                  <a:srgbClr val="FFFFFF"/>
                </a:solidFill>
                <a:latin typeface="Calibri" panose="020F0502020204030204"/>
              </a:rPr>
              <a:pPr>
                <a:spcAft>
                  <a:spcPts val="600"/>
                </a:spcAft>
                <a:defRPr/>
              </a:pPr>
              <a:t>11</a:t>
            </a:fld>
            <a:endParaRPr lang="en-US">
              <a:solidFill>
                <a:srgbClr val="FFFFFF"/>
              </a:solidFill>
              <a:latin typeface="Calibri" panose="020F0502020204030204"/>
            </a:endParaRPr>
          </a:p>
        </p:txBody>
      </p:sp>
      <p:sp>
        <p:nvSpPr>
          <p:cNvPr id="5" name="TextBox 4">
            <a:extLst>
              <a:ext uri="{FF2B5EF4-FFF2-40B4-BE49-F238E27FC236}">
                <a16:creationId xmlns:a16="http://schemas.microsoft.com/office/drawing/2014/main" id="{AFFD30E1-E52F-C497-8556-DA37767D2293}"/>
              </a:ext>
            </a:extLst>
          </p:cNvPr>
          <p:cNvSpPr txBox="1"/>
          <p:nvPr/>
        </p:nvSpPr>
        <p:spPr>
          <a:xfrm>
            <a:off x="166160" y="1434293"/>
            <a:ext cx="4990301" cy="4524315"/>
          </a:xfrm>
          <a:prstGeom prst="rect">
            <a:avLst/>
          </a:prstGeom>
          <a:noFill/>
        </p:spPr>
        <p:txBody>
          <a:bodyPr wrap="square">
            <a:spAutoFit/>
          </a:bodyPr>
          <a:lstStyle/>
          <a:p>
            <a:pPr marL="342900" indent="-342900" algn="l">
              <a:buFont typeface="Arial" panose="020B0604020202020204" pitchFamily="34" charset="0"/>
              <a:buChar char="•"/>
            </a:pPr>
            <a:r>
              <a:rPr lang="en-US" sz="2400" b="0" i="0" dirty="0">
                <a:solidFill>
                  <a:srgbClr val="0D0D0D"/>
                </a:solidFill>
                <a:effectLst/>
                <a:highlight>
                  <a:srgbClr val="FFFFFF"/>
                </a:highlight>
                <a:latin typeface="ui-sans-serif"/>
              </a:rPr>
              <a:t>Set up Flask application and configure database</a:t>
            </a:r>
          </a:p>
          <a:p>
            <a:pPr marL="342900" indent="-342900" algn="l">
              <a:buFont typeface="Arial" panose="020B0604020202020204" pitchFamily="34" charset="0"/>
              <a:buChar char="•"/>
            </a:pPr>
            <a:r>
              <a:rPr lang="en-US" sz="2400" b="0" i="0" dirty="0">
                <a:solidFill>
                  <a:srgbClr val="0D0D0D"/>
                </a:solidFill>
                <a:effectLst/>
                <a:highlight>
                  <a:srgbClr val="FFFFFF"/>
                </a:highlight>
                <a:latin typeface="ui-sans-serif"/>
              </a:rPr>
              <a:t>Implement user authentication and registration</a:t>
            </a:r>
          </a:p>
          <a:p>
            <a:pPr marL="342900" indent="-342900" algn="l">
              <a:buFont typeface="Arial" panose="020B0604020202020204" pitchFamily="34" charset="0"/>
              <a:buChar char="•"/>
            </a:pPr>
            <a:r>
              <a:rPr lang="en-US" sz="2400" b="0" i="0" dirty="0">
                <a:solidFill>
                  <a:srgbClr val="0D0D0D"/>
                </a:solidFill>
                <a:effectLst/>
                <a:highlight>
                  <a:srgbClr val="FFFFFF"/>
                </a:highlight>
                <a:latin typeface="ui-sans-serif"/>
              </a:rPr>
              <a:t>Develop functionalities for scheme and member management</a:t>
            </a:r>
          </a:p>
          <a:p>
            <a:pPr marL="342900" indent="-342900" algn="l">
              <a:buFont typeface="Arial" panose="020B0604020202020204" pitchFamily="34" charset="0"/>
              <a:buChar char="•"/>
            </a:pPr>
            <a:r>
              <a:rPr lang="en-US" sz="2400" b="0" i="0" dirty="0">
                <a:solidFill>
                  <a:srgbClr val="0D0D0D"/>
                </a:solidFill>
                <a:effectLst/>
                <a:highlight>
                  <a:srgbClr val="FFFFFF"/>
                </a:highlight>
                <a:latin typeface="ui-sans-serif"/>
              </a:rPr>
              <a:t>Implement payment tracking and status updates</a:t>
            </a:r>
          </a:p>
          <a:p>
            <a:pPr marL="342900" indent="-342900" algn="l">
              <a:buFont typeface="Arial" panose="020B0604020202020204" pitchFamily="34" charset="0"/>
              <a:buChar char="•"/>
            </a:pPr>
            <a:r>
              <a:rPr lang="en-US" sz="2400" b="0" i="0" dirty="0">
                <a:solidFill>
                  <a:srgbClr val="0D0D0D"/>
                </a:solidFill>
                <a:effectLst/>
                <a:highlight>
                  <a:srgbClr val="FFFFFF"/>
                </a:highlight>
                <a:latin typeface="ui-sans-serif"/>
              </a:rPr>
              <a:t>Integrate email reminder functionality using Flask-Mail</a:t>
            </a:r>
          </a:p>
          <a:p>
            <a:pPr marL="342900" indent="-342900" algn="l">
              <a:buFont typeface="Arial" panose="020B0604020202020204" pitchFamily="34" charset="0"/>
              <a:buChar char="•"/>
            </a:pPr>
            <a:r>
              <a:rPr lang="en-US" sz="2400" b="0" i="0" dirty="0">
                <a:solidFill>
                  <a:srgbClr val="0D0D0D"/>
                </a:solidFill>
                <a:effectLst/>
                <a:highlight>
                  <a:srgbClr val="FFFFFF"/>
                </a:highlight>
                <a:latin typeface="ui-sans-serif"/>
              </a:rPr>
              <a:t>Test the application and deploy on a web server</a:t>
            </a:r>
          </a:p>
        </p:txBody>
      </p:sp>
    </p:spTree>
    <p:extLst>
      <p:ext uri="{BB962C8B-B14F-4D97-AF65-F5344CB8AC3E}">
        <p14:creationId xmlns:p14="http://schemas.microsoft.com/office/powerpoint/2010/main" val="712398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5" name="Picture 11">
            <a:extLst>
              <a:ext uri="{FF2B5EF4-FFF2-40B4-BE49-F238E27FC236}">
                <a16:creationId xmlns:a16="http://schemas.microsoft.com/office/drawing/2014/main" id="{8A1E16A6-BEAA-42A5-593E-5C09F4660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8880" y="432595"/>
            <a:ext cx="6332538" cy="26447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52D82D4-8413-A9A8-7C82-06E4B44DF2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464" b="3802"/>
          <a:stretch>
            <a:fillRect/>
          </a:stretch>
        </p:blipFill>
        <p:spPr bwMode="auto">
          <a:xfrm>
            <a:off x="5110480" y="3509965"/>
            <a:ext cx="6316663" cy="28416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2">
            <a:extLst>
              <a:ext uri="{FF2B5EF4-FFF2-40B4-BE49-F238E27FC236}">
                <a16:creationId xmlns:a16="http://schemas.microsoft.com/office/drawing/2014/main" id="{F813511D-CBDC-4181-0E47-38092C28C51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14">
            <a:extLst>
              <a:ext uri="{FF2B5EF4-FFF2-40B4-BE49-F238E27FC236}">
                <a16:creationId xmlns:a16="http://schemas.microsoft.com/office/drawing/2014/main" id="{4A45D407-5E05-D6D8-1F80-EC242094BBE5}"/>
              </a:ext>
            </a:extLst>
          </p:cNvPr>
          <p:cNvSpPr>
            <a:spLocks noChangeArrowheads="1"/>
          </p:cNvSpPr>
          <p:nvPr/>
        </p:nvSpPr>
        <p:spPr bwMode="auto">
          <a:xfrm>
            <a:off x="1838960" y="4083596"/>
            <a:ext cx="27635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rPr>
              <a:t>Registration for new admins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
        <p:nvSpPr>
          <p:cNvPr id="15" name="TextBox 14">
            <a:extLst>
              <a:ext uri="{FF2B5EF4-FFF2-40B4-BE49-F238E27FC236}">
                <a16:creationId xmlns:a16="http://schemas.microsoft.com/office/drawing/2014/main" id="{0736780D-5940-408C-3DA7-DB230BD48078}"/>
              </a:ext>
            </a:extLst>
          </p:cNvPr>
          <p:cNvSpPr txBox="1"/>
          <p:nvPr/>
        </p:nvSpPr>
        <p:spPr>
          <a:xfrm>
            <a:off x="1554480" y="1485780"/>
            <a:ext cx="3799840"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rPr>
              <a:t>Login/Signup page for application :</a:t>
            </a:r>
            <a:endParaRPr kumimoji="0" lang="en-US" altLang="en-US" sz="2400" b="0" i="0" u="none" strike="noStrike" cap="none" normalizeH="0" baseline="0" dirty="0">
              <a:ln>
                <a:noFill/>
              </a:ln>
              <a:solidFill>
                <a:schemeClr val="tx1"/>
              </a:solidFill>
              <a:effectLst/>
            </a:endParaRPr>
          </a:p>
        </p:txBody>
      </p:sp>
      <p:sp>
        <p:nvSpPr>
          <p:cNvPr id="16" name="TextBox 15">
            <a:extLst>
              <a:ext uri="{FF2B5EF4-FFF2-40B4-BE49-F238E27FC236}">
                <a16:creationId xmlns:a16="http://schemas.microsoft.com/office/drawing/2014/main" id="{C476CF41-155F-BC6C-F84E-29416E4099F9}"/>
              </a:ext>
            </a:extLst>
          </p:cNvPr>
          <p:cNvSpPr txBox="1"/>
          <p:nvPr/>
        </p:nvSpPr>
        <p:spPr>
          <a:xfrm>
            <a:off x="965200" y="402389"/>
            <a:ext cx="2103120" cy="553998"/>
          </a:xfrm>
          <a:prstGeom prst="rect">
            <a:avLst/>
          </a:prstGeom>
          <a:noFill/>
        </p:spPr>
        <p:txBody>
          <a:bodyPr wrap="square" rtlCol="0">
            <a:spAutoFit/>
          </a:bodyPr>
          <a:lstStyle/>
          <a:p>
            <a:r>
              <a:rPr lang="en-US" sz="3000" b="1" dirty="0"/>
              <a:t>Demo:</a:t>
            </a:r>
            <a:endParaRPr lang="en-IN" sz="3000" b="1" dirty="0"/>
          </a:p>
        </p:txBody>
      </p:sp>
    </p:spTree>
    <p:extLst>
      <p:ext uri="{BB962C8B-B14F-4D97-AF65-F5344CB8AC3E}">
        <p14:creationId xmlns:p14="http://schemas.microsoft.com/office/powerpoint/2010/main" val="389150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34"/>
                                        </p:tgtEl>
                                        <p:attrNameLst>
                                          <p:attrName>style.visibility</p:attrName>
                                        </p:attrNameLst>
                                      </p:cBhvr>
                                      <p:to>
                                        <p:strVal val="visible"/>
                                      </p:to>
                                    </p:set>
                                    <p:anim calcmode="lin" valueType="num">
                                      <p:cBhvr additive="base">
                                        <p:cTn id="11" dur="500" fill="hold"/>
                                        <p:tgtEl>
                                          <p:spTgt spid="1034"/>
                                        </p:tgtEl>
                                        <p:attrNameLst>
                                          <p:attrName>ppt_x</p:attrName>
                                        </p:attrNameLst>
                                      </p:cBhvr>
                                      <p:tavLst>
                                        <p:tav tm="0">
                                          <p:val>
                                            <p:strVal val="#ppt_x"/>
                                          </p:val>
                                        </p:tav>
                                        <p:tav tm="100000">
                                          <p:val>
                                            <p:strVal val="#ppt_x"/>
                                          </p:val>
                                        </p:tav>
                                      </p:tavLst>
                                    </p:anim>
                                    <p:anim calcmode="lin" valueType="num">
                                      <p:cBhvr additive="base">
                                        <p:cTn id="12" dur="500" fill="hold"/>
                                        <p:tgtEl>
                                          <p:spTgt spid="10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a:extLst>
              <a:ext uri="{FF2B5EF4-FFF2-40B4-BE49-F238E27FC236}">
                <a16:creationId xmlns:a16="http://schemas.microsoft.com/office/drawing/2014/main" id="{C73704C3-F14C-0CA8-480C-A1E821BD8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240" y="327342"/>
            <a:ext cx="6149975" cy="29797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38CF4A4-7831-375A-62E7-A7F59A0F86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240" y="3764280"/>
            <a:ext cx="6142038" cy="286543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5">
            <a:extLst>
              <a:ext uri="{FF2B5EF4-FFF2-40B4-BE49-F238E27FC236}">
                <a16:creationId xmlns:a16="http://schemas.microsoft.com/office/drawing/2014/main" id="{2ECEA49F-A4DD-C67A-B729-1BA4EC5EADAD}"/>
              </a:ext>
            </a:extLst>
          </p:cNvPr>
          <p:cNvSpPr>
            <a:spLocks noChangeArrowheads="1"/>
          </p:cNvSpPr>
          <p:nvPr/>
        </p:nvSpPr>
        <p:spPr bwMode="auto">
          <a:xfrm>
            <a:off x="955040" y="1096556"/>
            <a:ext cx="23571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rPr>
              <a:t>Home page after logging in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
        <p:nvSpPr>
          <p:cNvPr id="6" name="Rectangle 16">
            <a:extLst>
              <a:ext uri="{FF2B5EF4-FFF2-40B4-BE49-F238E27FC236}">
                <a16:creationId xmlns:a16="http://schemas.microsoft.com/office/drawing/2014/main" id="{9CF133F9-667B-9D39-D4C9-B9C00FF91D66}"/>
              </a:ext>
            </a:extLst>
          </p:cNvPr>
          <p:cNvSpPr>
            <a:spLocks noChangeArrowheads="1"/>
          </p:cNvSpPr>
          <p:nvPr/>
        </p:nvSpPr>
        <p:spPr bwMode="auto">
          <a:xfrm>
            <a:off x="955041" y="4239806"/>
            <a:ext cx="39319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rPr>
              <a:t>To generate a receipt for member who lifts the amount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7335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32"/>
                                        </p:tgtEl>
                                        <p:attrNameLst>
                                          <p:attrName>style.visibility</p:attrName>
                                        </p:attrNameLst>
                                      </p:cBhvr>
                                      <p:to>
                                        <p:strVal val="visible"/>
                                      </p:to>
                                    </p:set>
                                    <p:anim calcmode="lin" valueType="num">
                                      <p:cBhvr additive="base">
                                        <p:cTn id="11" dur="500" fill="hold"/>
                                        <p:tgtEl>
                                          <p:spTgt spid="1032"/>
                                        </p:tgtEl>
                                        <p:attrNameLst>
                                          <p:attrName>ppt_x</p:attrName>
                                        </p:attrNameLst>
                                      </p:cBhvr>
                                      <p:tavLst>
                                        <p:tav tm="0">
                                          <p:val>
                                            <p:strVal val="#ppt_x"/>
                                          </p:val>
                                        </p:tav>
                                        <p:tav tm="100000">
                                          <p:val>
                                            <p:strVal val="#ppt_x"/>
                                          </p:val>
                                        </p:tav>
                                      </p:tavLst>
                                    </p:anim>
                                    <p:anim calcmode="lin" valueType="num">
                                      <p:cBhvr additive="base">
                                        <p:cTn id="12" dur="500" fill="hold"/>
                                        <p:tgtEl>
                                          <p:spTgt spid="10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a:extLst>
              <a:ext uri="{FF2B5EF4-FFF2-40B4-BE49-F238E27FC236}">
                <a16:creationId xmlns:a16="http://schemas.microsoft.com/office/drawing/2014/main" id="{82959242-1AE5-348D-4903-0D5B36B91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8181" y="396631"/>
            <a:ext cx="5791200" cy="27590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54C66AF-58F7-C28D-C05B-8861FCF6F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7562" y="3909769"/>
            <a:ext cx="5532438" cy="21336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7">
            <a:extLst>
              <a:ext uri="{FF2B5EF4-FFF2-40B4-BE49-F238E27FC236}">
                <a16:creationId xmlns:a16="http://schemas.microsoft.com/office/drawing/2014/main" id="{E4061F8A-BB88-13FC-9C3F-CB8A17B8860D}"/>
              </a:ext>
            </a:extLst>
          </p:cNvPr>
          <p:cNvSpPr>
            <a:spLocks noChangeArrowheads="1"/>
          </p:cNvSpPr>
          <p:nvPr/>
        </p:nvSpPr>
        <p:spPr bwMode="auto">
          <a:xfrm>
            <a:off x="1948021" y="1273676"/>
            <a:ext cx="284097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rPr>
              <a:t>Adding new Schemes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
        <p:nvSpPr>
          <p:cNvPr id="8" name="Rectangle 18">
            <a:extLst>
              <a:ext uri="{FF2B5EF4-FFF2-40B4-BE49-F238E27FC236}">
                <a16:creationId xmlns:a16="http://schemas.microsoft.com/office/drawing/2014/main" id="{E87108A8-BEF3-1794-6F9F-9374BEF6B9CF}"/>
              </a:ext>
            </a:extLst>
          </p:cNvPr>
          <p:cNvSpPr>
            <a:spLocks noChangeArrowheads="1"/>
          </p:cNvSpPr>
          <p:nvPr/>
        </p:nvSpPr>
        <p:spPr bwMode="auto">
          <a:xfrm>
            <a:off x="1866741" y="4331836"/>
            <a:ext cx="344555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rPr>
              <a:t>Choose Scheme to update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5458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anim calcmode="lin" valueType="num">
                                      <p:cBhvr additive="base">
                                        <p:cTn id="11" dur="500" fill="hold"/>
                                        <p:tgtEl>
                                          <p:spTgt spid="1030"/>
                                        </p:tgtEl>
                                        <p:attrNameLst>
                                          <p:attrName>ppt_x</p:attrName>
                                        </p:attrNameLst>
                                      </p:cBhvr>
                                      <p:tavLst>
                                        <p:tav tm="0">
                                          <p:val>
                                            <p:strVal val="#ppt_x"/>
                                          </p:val>
                                        </p:tav>
                                        <p:tav tm="100000">
                                          <p:val>
                                            <p:strVal val="#ppt_x"/>
                                          </p:val>
                                        </p:tav>
                                      </p:tavLst>
                                    </p:anim>
                                    <p:anim calcmode="lin" valueType="num">
                                      <p:cBhvr additive="base">
                                        <p:cTn id="12"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a:extLst>
              <a:ext uri="{FF2B5EF4-FFF2-40B4-BE49-F238E27FC236}">
                <a16:creationId xmlns:a16="http://schemas.microsoft.com/office/drawing/2014/main" id="{3CD35983-33C2-0441-993E-BA42663EA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8907" y="419100"/>
            <a:ext cx="6042025" cy="3009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6747B5B-784D-79DC-C64A-4C969B384B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294" y="3923030"/>
            <a:ext cx="5989638" cy="187483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9">
            <a:extLst>
              <a:ext uri="{FF2B5EF4-FFF2-40B4-BE49-F238E27FC236}">
                <a16:creationId xmlns:a16="http://schemas.microsoft.com/office/drawing/2014/main" id="{587B501A-9264-5564-75AC-51521C9A9E18}"/>
              </a:ext>
            </a:extLst>
          </p:cNvPr>
          <p:cNvSpPr>
            <a:spLocks noChangeArrowheads="1"/>
          </p:cNvSpPr>
          <p:nvPr/>
        </p:nvSpPr>
        <p:spPr bwMode="auto">
          <a:xfrm>
            <a:off x="1601787" y="1238479"/>
            <a:ext cx="226140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rPr>
              <a:t>Updating Payment Status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
        <p:nvSpPr>
          <p:cNvPr id="10" name="Rectangle 20">
            <a:extLst>
              <a:ext uri="{FF2B5EF4-FFF2-40B4-BE49-F238E27FC236}">
                <a16:creationId xmlns:a16="http://schemas.microsoft.com/office/drawing/2014/main" id="{09FEC222-BD89-10DD-0F01-C3E656CD0D34}"/>
              </a:ext>
            </a:extLst>
          </p:cNvPr>
          <p:cNvSpPr>
            <a:spLocks noChangeArrowheads="1"/>
          </p:cNvSpPr>
          <p:nvPr/>
        </p:nvSpPr>
        <p:spPr bwMode="auto">
          <a:xfrm>
            <a:off x="1530667" y="4419194"/>
            <a:ext cx="331565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rPr>
              <a:t>Sending reminders based on schemes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6381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anim calcmode="lin" valueType="num">
                                      <p:cBhvr additive="base">
                                        <p:cTn id="11" dur="500" fill="hold"/>
                                        <p:tgtEl>
                                          <p:spTgt spid="1028"/>
                                        </p:tgtEl>
                                        <p:attrNameLst>
                                          <p:attrName>ppt_x</p:attrName>
                                        </p:attrNameLst>
                                      </p:cBhvr>
                                      <p:tavLst>
                                        <p:tav tm="0">
                                          <p:val>
                                            <p:strVal val="#ppt_x"/>
                                          </p:val>
                                        </p:tav>
                                        <p:tav tm="100000">
                                          <p:val>
                                            <p:strVal val="#ppt_x"/>
                                          </p:val>
                                        </p:tav>
                                      </p:tavLst>
                                    </p:anim>
                                    <p:anim calcmode="lin" valueType="num">
                                      <p:cBhvr additive="base">
                                        <p:cTn id="1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extLst>
              <a:ext uri="{FF2B5EF4-FFF2-40B4-BE49-F238E27FC236}">
                <a16:creationId xmlns:a16="http://schemas.microsoft.com/office/drawing/2014/main" id="{B9C66684-2BCF-D2AF-FC28-3786075D5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9474" y="135730"/>
            <a:ext cx="5516563" cy="221773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9964D819-D982-9F41-B73B-143685D123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9473" y="2065336"/>
            <a:ext cx="5516563" cy="2522538"/>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12150ECD-D8B8-D4E6-412B-8A5429D411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2160" y="4642644"/>
            <a:ext cx="5951538" cy="214153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1">
            <a:extLst>
              <a:ext uri="{FF2B5EF4-FFF2-40B4-BE49-F238E27FC236}">
                <a16:creationId xmlns:a16="http://schemas.microsoft.com/office/drawing/2014/main" id="{F80B2DAC-D959-8710-93A1-C6FD1CCC0736}"/>
              </a:ext>
            </a:extLst>
          </p:cNvPr>
          <p:cNvSpPr>
            <a:spLocks noChangeArrowheads="1"/>
          </p:cNvSpPr>
          <p:nvPr/>
        </p:nvSpPr>
        <p:spPr bwMode="auto">
          <a:xfrm>
            <a:off x="1656081" y="393969"/>
            <a:ext cx="296732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rPr>
              <a:t>When reminder sent successfully</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
        <p:nvSpPr>
          <p:cNvPr id="12" name="Rectangle 22">
            <a:extLst>
              <a:ext uri="{FF2B5EF4-FFF2-40B4-BE49-F238E27FC236}">
                <a16:creationId xmlns:a16="http://schemas.microsoft.com/office/drawing/2014/main" id="{EC82AF66-A530-28A5-E863-01F584F6D234}"/>
              </a:ext>
            </a:extLst>
          </p:cNvPr>
          <p:cNvSpPr>
            <a:spLocks noChangeArrowheads="1"/>
          </p:cNvSpPr>
          <p:nvPr/>
        </p:nvSpPr>
        <p:spPr bwMode="auto">
          <a:xfrm>
            <a:off x="1656081" y="2828836"/>
            <a:ext cx="368808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rPr>
              <a:t>Adding new Members to suitable scheme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
        <p:nvSpPr>
          <p:cNvPr id="13" name="Rectangle 23">
            <a:extLst>
              <a:ext uri="{FF2B5EF4-FFF2-40B4-BE49-F238E27FC236}">
                <a16:creationId xmlns:a16="http://schemas.microsoft.com/office/drawing/2014/main" id="{009B4320-4D38-97C2-9678-6E8A7437CC1F}"/>
              </a:ext>
            </a:extLst>
          </p:cNvPr>
          <p:cNvSpPr>
            <a:spLocks noChangeArrowheads="1"/>
          </p:cNvSpPr>
          <p:nvPr/>
        </p:nvSpPr>
        <p:spPr bwMode="auto">
          <a:xfrm>
            <a:off x="1656081" y="5297913"/>
            <a:ext cx="245197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rPr>
              <a:t>Dashboard Showing details</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6582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ppt_x"/>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25"/>
                                        </p:tgtEl>
                                        <p:attrNameLst>
                                          <p:attrName>style.visibility</p:attrName>
                                        </p:attrNameLst>
                                      </p:cBhvr>
                                      <p:to>
                                        <p:strVal val="visible"/>
                                      </p:to>
                                    </p:set>
                                    <p:anim calcmode="lin" valueType="num">
                                      <p:cBhvr additive="base">
                                        <p:cTn id="21" dur="500" fill="hold"/>
                                        <p:tgtEl>
                                          <p:spTgt spid="1025"/>
                                        </p:tgtEl>
                                        <p:attrNameLst>
                                          <p:attrName>ppt_x</p:attrName>
                                        </p:attrNameLst>
                                      </p:cBhvr>
                                      <p:tavLst>
                                        <p:tav tm="0">
                                          <p:val>
                                            <p:strVal val="#ppt_x"/>
                                          </p:val>
                                        </p:tav>
                                        <p:tav tm="100000">
                                          <p:val>
                                            <p:strVal val="#ppt_x"/>
                                          </p:val>
                                        </p:tav>
                                      </p:tavLst>
                                    </p:anim>
                                    <p:anim calcmode="lin" valueType="num">
                                      <p:cBhvr additive="base">
                                        <p:cTn id="22" dur="500" fill="hold"/>
                                        <p:tgtEl>
                                          <p:spTgt spid="10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92763-88A6-4714-BB10-2AD3C5189FB3}"/>
              </a:ext>
            </a:extLst>
          </p:cNvPr>
          <p:cNvSpPr>
            <a:spLocks noGrp="1"/>
          </p:cNvSpPr>
          <p:nvPr>
            <p:ph type="title"/>
          </p:nvPr>
        </p:nvSpPr>
        <p:spPr>
          <a:xfrm>
            <a:off x="241852" y="153090"/>
            <a:ext cx="10515600" cy="1145623"/>
          </a:xfrm>
        </p:spPr>
        <p:txBody>
          <a:bodyPr/>
          <a:lstStyle/>
          <a:p>
            <a:r>
              <a:rPr lang="en-GB" b="1" dirty="0"/>
              <a:t>References</a:t>
            </a:r>
            <a:endParaRPr lang="en-US" b="1" dirty="0"/>
          </a:p>
        </p:txBody>
      </p:sp>
      <p:sp>
        <p:nvSpPr>
          <p:cNvPr id="3" name="Slide Number Placeholder 2">
            <a:extLst>
              <a:ext uri="{FF2B5EF4-FFF2-40B4-BE49-F238E27FC236}">
                <a16:creationId xmlns:a16="http://schemas.microsoft.com/office/drawing/2014/main" id="{8BB44810-4295-4E5B-87B6-775F200FCDB5}"/>
              </a:ext>
            </a:extLst>
          </p:cNvPr>
          <p:cNvSpPr>
            <a:spLocks noGrp="1"/>
          </p:cNvSpPr>
          <p:nvPr>
            <p:ph type="sldNum" sz="quarter" idx="12"/>
          </p:nvPr>
        </p:nvSpPr>
        <p:spPr/>
        <p:txBody>
          <a:bodyPr/>
          <a:lstStyle/>
          <a:p>
            <a:fld id="{A3A1CAF0-5C54-4693-A944-B9005369A5D2}" type="slidenum">
              <a:rPr lang="en-US" smtClean="0"/>
              <a:t>17</a:t>
            </a:fld>
            <a:endParaRPr lang="en-US"/>
          </a:p>
        </p:txBody>
      </p:sp>
      <p:sp>
        <p:nvSpPr>
          <p:cNvPr id="5" name="TextBox 4">
            <a:extLst>
              <a:ext uri="{FF2B5EF4-FFF2-40B4-BE49-F238E27FC236}">
                <a16:creationId xmlns:a16="http://schemas.microsoft.com/office/drawing/2014/main" id="{2DCC8519-4025-A0D4-EE4A-36119101D387}"/>
              </a:ext>
            </a:extLst>
          </p:cNvPr>
          <p:cNvSpPr txBox="1"/>
          <p:nvPr/>
        </p:nvSpPr>
        <p:spPr>
          <a:xfrm>
            <a:off x="391438" y="1249993"/>
            <a:ext cx="11396595"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Chit </a:t>
            </a:r>
            <a:r>
              <a:rPr lang="en-US" sz="2400" b="1" dirty="0"/>
              <a:t>Fund Department  Government of NCT of Delhi</a:t>
            </a:r>
            <a:endParaRPr lang="en-US" sz="2400" b="1" dirty="0">
              <a:cs typeface="Calibri"/>
            </a:endParaRPr>
          </a:p>
          <a:p>
            <a:r>
              <a:rPr lang="en-US" sz="2400" dirty="0">
                <a:ea typeface="+mn-lt"/>
                <a:cs typeface="+mn-lt"/>
                <a:hlinkClick r:id="rId2"/>
              </a:rPr>
              <a:t>https://chitfund.delhi.gov.in/chitfund/what-chit-fund-business</a:t>
            </a:r>
            <a:endParaRPr lang="en-US" sz="2400" dirty="0">
              <a:ea typeface="+mn-lt"/>
              <a:cs typeface="+mn-lt"/>
            </a:endParaRPr>
          </a:p>
          <a:p>
            <a:endParaRPr lang="en-US" sz="2400" dirty="0">
              <a:cs typeface="Calibri" panose="020F0502020204030204"/>
            </a:endParaRPr>
          </a:p>
          <a:p>
            <a:r>
              <a:rPr lang="en-US" sz="2400" b="1" dirty="0">
                <a:ea typeface="+mn-lt"/>
                <a:cs typeface="+mn-lt"/>
              </a:rPr>
              <a:t>Shriram chits</a:t>
            </a:r>
            <a:endParaRPr lang="en-US" sz="2400" b="1" dirty="0">
              <a:cs typeface="Calibri"/>
            </a:endParaRPr>
          </a:p>
          <a:p>
            <a:r>
              <a:rPr lang="en-US" sz="2400" dirty="0">
                <a:ea typeface="+mn-lt"/>
                <a:cs typeface="+mn-lt"/>
                <a:hlinkClick r:id="rId3"/>
              </a:rPr>
              <a:t>https://www.shriramchits.in/</a:t>
            </a:r>
            <a:endParaRPr lang="en-US" sz="2400" dirty="0">
              <a:ea typeface="+mn-lt"/>
              <a:cs typeface="+mn-lt"/>
            </a:endParaRPr>
          </a:p>
          <a:p>
            <a:endParaRPr lang="en-US" sz="2400" dirty="0">
              <a:cs typeface="Calibri" panose="020F0502020204030204"/>
            </a:endParaRPr>
          </a:p>
          <a:p>
            <a:r>
              <a:rPr lang="en-US" sz="2400" b="1" dirty="0">
                <a:cs typeface="Calibri" panose="020F0502020204030204"/>
              </a:rPr>
              <a:t>5paisa.com</a:t>
            </a:r>
            <a:endParaRPr lang="en-US" sz="2400" dirty="0">
              <a:cs typeface="Calibri" panose="020F0502020204030204"/>
            </a:endParaRPr>
          </a:p>
          <a:p>
            <a:r>
              <a:rPr lang="en-US" sz="2400" dirty="0">
                <a:cs typeface="Calibri" panose="020F0502020204030204"/>
                <a:hlinkClick r:id="rId4"/>
              </a:rPr>
              <a:t>https://www.5paisa.com/blog/chit-fund#:~:text=Chit%20funds%20are%20a%20kind,money%20collected%20during%20each%20interval</a:t>
            </a:r>
          </a:p>
          <a:p>
            <a:endParaRPr lang="en-US" sz="2400" dirty="0">
              <a:cs typeface="Calibri" panose="020F0502020204030204"/>
            </a:endParaRPr>
          </a:p>
        </p:txBody>
      </p:sp>
    </p:spTree>
    <p:extLst>
      <p:ext uri="{BB962C8B-B14F-4D97-AF65-F5344CB8AC3E}">
        <p14:creationId xmlns:p14="http://schemas.microsoft.com/office/powerpoint/2010/main" val="1565755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நகை சீட்டு நடத்துவது சட்ட விரோதம்... ஆனாலும் பெரிய நகைக் கடைகள் மீது ...">
            <a:extLst>
              <a:ext uri="{FF2B5EF4-FFF2-40B4-BE49-F238E27FC236}">
                <a16:creationId xmlns:a16="http://schemas.microsoft.com/office/drawing/2014/main" id="{DE522EBE-5302-4078-47FF-7C0019CF8E70}"/>
              </a:ext>
            </a:extLst>
          </p:cNvPr>
          <p:cNvPicPr>
            <a:picLocks noChangeAspect="1"/>
          </p:cNvPicPr>
          <p:nvPr/>
        </p:nvPicPr>
        <p:blipFill rotWithShape="1">
          <a:blip r:embed="rId2"/>
          <a:srcRect t="17355" r="9090" b="13061"/>
          <a:stretch/>
        </p:blipFill>
        <p:spPr>
          <a:xfrm>
            <a:off x="4204354" y="10"/>
            <a:ext cx="7987645" cy="6857990"/>
          </a:xfrm>
          <a:prstGeom prst="rect">
            <a:avLst/>
          </a:prstGeom>
        </p:spPr>
      </p:pic>
      <p:sp>
        <p:nvSpPr>
          <p:cNvPr id="6" name="Title 1">
            <a:extLst>
              <a:ext uri="{FF2B5EF4-FFF2-40B4-BE49-F238E27FC236}">
                <a16:creationId xmlns:a16="http://schemas.microsoft.com/office/drawing/2014/main" id="{0E077EEF-DF27-EDD5-4430-FBE2CE36DCB4}"/>
              </a:ext>
            </a:extLst>
          </p:cNvPr>
          <p:cNvSpPr>
            <a:spLocks noGrp="1"/>
          </p:cNvSpPr>
          <p:nvPr>
            <p:ph type="title"/>
          </p:nvPr>
        </p:nvSpPr>
        <p:spPr>
          <a:xfrm>
            <a:off x="477981" y="1259773"/>
            <a:ext cx="4023360" cy="3204134"/>
          </a:xfrm>
        </p:spPr>
        <p:txBody>
          <a:bodyPr vert="horz" lIns="91440" tIns="45720" rIns="91440" bIns="45720" rtlCol="0" anchor="b">
            <a:normAutofit/>
          </a:bodyPr>
          <a:lstStyle/>
          <a:p>
            <a:r>
              <a:rPr lang="en-US" sz="8000" b="1" dirty="0">
                <a:latin typeface="Sylfaen"/>
              </a:rPr>
              <a:t>THANK </a:t>
            </a:r>
            <a:br>
              <a:rPr lang="en-US" sz="8000" b="1" dirty="0">
                <a:latin typeface="Sylfaen"/>
              </a:rPr>
            </a:br>
            <a:r>
              <a:rPr lang="en-US" sz="8000" b="1" dirty="0">
                <a:latin typeface="Sylfaen"/>
              </a:rPr>
              <a:t>YOU</a:t>
            </a:r>
            <a:endParaRPr lang="en-US" sz="8000" dirty="0">
              <a:cs typeface="Calibri Light" panose="020F0302020204030204"/>
            </a:endParaRPr>
          </a:p>
        </p:txBody>
      </p:sp>
    </p:spTree>
    <p:extLst>
      <p:ext uri="{BB962C8B-B14F-4D97-AF65-F5344CB8AC3E}">
        <p14:creationId xmlns:p14="http://schemas.microsoft.com/office/powerpoint/2010/main" val="3046786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Arc 2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EA5925-3251-476A-A03A-1718B5C73ABD}"/>
              </a:ext>
            </a:extLst>
          </p:cNvPr>
          <p:cNvSpPr>
            <a:spLocks noGrp="1"/>
          </p:cNvSpPr>
          <p:nvPr>
            <p:ph type="title"/>
          </p:nvPr>
        </p:nvSpPr>
        <p:spPr>
          <a:xfrm>
            <a:off x="5225659" y="511294"/>
            <a:ext cx="4106877" cy="789606"/>
          </a:xfrm>
        </p:spPr>
        <p:txBody>
          <a:bodyPr vert="horz" lIns="91440" tIns="45720" rIns="91440" bIns="45720" rtlCol="0" anchor="ctr">
            <a:normAutofit/>
          </a:bodyPr>
          <a:lstStyle/>
          <a:p>
            <a:r>
              <a:rPr lang="en-US" b="1" kern="1200" dirty="0">
                <a:solidFill>
                  <a:schemeClr val="tx1"/>
                </a:solidFill>
                <a:latin typeface="+mj-lt"/>
                <a:ea typeface="+mj-ea"/>
                <a:cs typeface="+mj-cs"/>
              </a:rPr>
              <a:t>Contents</a:t>
            </a:r>
          </a:p>
        </p:txBody>
      </p:sp>
      <p:sp>
        <p:nvSpPr>
          <p:cNvPr id="30" name="Freeform: Shape 29">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What Is A Chit Fund &amp; How Do Chit Funds Work? - The Money Club">
            <a:extLst>
              <a:ext uri="{FF2B5EF4-FFF2-40B4-BE49-F238E27FC236}">
                <a16:creationId xmlns:a16="http://schemas.microsoft.com/office/drawing/2014/main" id="{6CF11B60-42A6-1F2B-5D5E-A64689CDB380}"/>
              </a:ext>
            </a:extLst>
          </p:cNvPr>
          <p:cNvPicPr>
            <a:picLocks noChangeAspect="1"/>
          </p:cNvPicPr>
          <p:nvPr/>
        </p:nvPicPr>
        <p:blipFill>
          <a:blip r:embed="rId2"/>
          <a:stretch>
            <a:fillRect/>
          </a:stretch>
        </p:blipFill>
        <p:spPr>
          <a:xfrm>
            <a:off x="1264694" y="511293"/>
            <a:ext cx="3654357"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Box 3">
            <a:extLst>
              <a:ext uri="{FF2B5EF4-FFF2-40B4-BE49-F238E27FC236}">
                <a16:creationId xmlns:a16="http://schemas.microsoft.com/office/drawing/2014/main" id="{D1AA05B9-9D49-4B89-83A9-5D1B89988644}"/>
              </a:ext>
            </a:extLst>
          </p:cNvPr>
          <p:cNvSpPr txBox="1"/>
          <p:nvPr/>
        </p:nvSpPr>
        <p:spPr>
          <a:xfrm>
            <a:off x="5118425" y="1300900"/>
            <a:ext cx="5458838" cy="4192520"/>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1700" b="1" dirty="0"/>
              <a:t>Abstract</a:t>
            </a:r>
          </a:p>
          <a:p>
            <a:pPr marL="342900" indent="-228600">
              <a:lnSpc>
                <a:spcPct val="90000"/>
              </a:lnSpc>
              <a:spcAft>
                <a:spcPts val="600"/>
              </a:spcAft>
              <a:buFont typeface="Arial" panose="020B0604020202020204" pitchFamily="34" charset="0"/>
              <a:buChar char="•"/>
            </a:pPr>
            <a:r>
              <a:rPr lang="en-US" sz="1700" b="1" dirty="0"/>
              <a:t>Motivation</a:t>
            </a:r>
          </a:p>
          <a:p>
            <a:pPr marL="342900" indent="-228600">
              <a:lnSpc>
                <a:spcPct val="90000"/>
              </a:lnSpc>
              <a:spcAft>
                <a:spcPts val="600"/>
              </a:spcAft>
              <a:buFont typeface="Arial" panose="020B0604020202020204" pitchFamily="34" charset="0"/>
              <a:buChar char="•"/>
            </a:pPr>
            <a:r>
              <a:rPr lang="en-US" sz="1700" b="1" dirty="0"/>
              <a:t>Literature review</a:t>
            </a:r>
          </a:p>
          <a:p>
            <a:pPr marL="342900" indent="-228600">
              <a:lnSpc>
                <a:spcPct val="90000"/>
              </a:lnSpc>
              <a:spcAft>
                <a:spcPts val="600"/>
              </a:spcAft>
              <a:buFont typeface="Arial" panose="020B0604020202020204" pitchFamily="34" charset="0"/>
              <a:buChar char="•"/>
            </a:pPr>
            <a:r>
              <a:rPr lang="en-US" sz="1700" b="1" dirty="0"/>
              <a:t>Limitations of the existing </a:t>
            </a:r>
            <a:r>
              <a:rPr lang="en-GB" sz="1700" b="1" dirty="0"/>
              <a:t>Applications/ Models</a:t>
            </a:r>
            <a:endParaRPr lang="en-US" sz="1700" b="1" dirty="0"/>
          </a:p>
          <a:p>
            <a:pPr marL="342900" indent="-228600">
              <a:lnSpc>
                <a:spcPct val="90000"/>
              </a:lnSpc>
              <a:spcAft>
                <a:spcPts val="600"/>
              </a:spcAft>
              <a:buFont typeface="Arial" panose="020B0604020202020204" pitchFamily="34" charset="0"/>
              <a:buChar char="•"/>
            </a:pPr>
            <a:r>
              <a:rPr lang="en-US" sz="1700" b="1" dirty="0"/>
              <a:t>Proposed problem statement</a:t>
            </a:r>
          </a:p>
          <a:p>
            <a:pPr marL="342900" indent="-228600">
              <a:lnSpc>
                <a:spcPct val="90000"/>
              </a:lnSpc>
              <a:spcAft>
                <a:spcPts val="600"/>
              </a:spcAft>
              <a:buFont typeface="Arial" panose="020B0604020202020204" pitchFamily="34" charset="0"/>
              <a:buChar char="•"/>
            </a:pPr>
            <a:r>
              <a:rPr lang="en-US" sz="1700" b="1" dirty="0"/>
              <a:t>Software  requirement/Technology stack</a:t>
            </a:r>
          </a:p>
          <a:p>
            <a:pPr marL="342900" indent="-228600">
              <a:lnSpc>
                <a:spcPct val="90000"/>
              </a:lnSpc>
              <a:spcAft>
                <a:spcPts val="600"/>
              </a:spcAft>
              <a:buFont typeface="Arial" panose="020B0604020202020204" pitchFamily="34" charset="0"/>
              <a:buChar char="•"/>
            </a:pPr>
            <a:r>
              <a:rPr lang="en-US" sz="1700" b="1" dirty="0"/>
              <a:t>Hardware requirements</a:t>
            </a:r>
          </a:p>
          <a:p>
            <a:pPr marL="342900" indent="-228600">
              <a:lnSpc>
                <a:spcPct val="90000"/>
              </a:lnSpc>
              <a:spcAft>
                <a:spcPts val="600"/>
              </a:spcAft>
              <a:buFont typeface="Arial" panose="020B0604020202020204" pitchFamily="34" charset="0"/>
              <a:buChar char="•"/>
            </a:pPr>
            <a:r>
              <a:rPr lang="en-US" sz="1700" b="1" dirty="0"/>
              <a:t>Innovation in the project</a:t>
            </a:r>
          </a:p>
          <a:p>
            <a:pPr marL="342900" indent="-228600">
              <a:lnSpc>
                <a:spcPct val="90000"/>
              </a:lnSpc>
              <a:spcAft>
                <a:spcPts val="600"/>
              </a:spcAft>
              <a:buFont typeface="Arial" panose="020B0604020202020204" pitchFamily="34" charset="0"/>
              <a:buChar char="•"/>
            </a:pPr>
            <a:r>
              <a:rPr lang="en-US" sz="1700" b="1" dirty="0"/>
              <a:t>Plan of action to complete the project</a:t>
            </a:r>
          </a:p>
          <a:p>
            <a:pPr marL="342900" indent="-228600">
              <a:lnSpc>
                <a:spcPct val="90000"/>
              </a:lnSpc>
              <a:spcAft>
                <a:spcPts val="600"/>
              </a:spcAft>
              <a:buFont typeface="Arial" panose="020B0604020202020204" pitchFamily="34" charset="0"/>
              <a:buChar char="•"/>
            </a:pPr>
            <a:r>
              <a:rPr lang="en-US" sz="1700" b="1" dirty="0"/>
              <a:t>Sample Outputs</a:t>
            </a:r>
          </a:p>
          <a:p>
            <a:pPr marL="342900" indent="-228600">
              <a:lnSpc>
                <a:spcPct val="90000"/>
              </a:lnSpc>
              <a:spcAft>
                <a:spcPts val="600"/>
              </a:spcAft>
              <a:buFont typeface="Arial" panose="020B0604020202020204" pitchFamily="34" charset="0"/>
              <a:buChar char="•"/>
            </a:pPr>
            <a:r>
              <a:rPr lang="en-US" sz="1700" b="1" dirty="0"/>
              <a:t>References</a:t>
            </a:r>
          </a:p>
        </p:txBody>
      </p:sp>
      <p:sp>
        <p:nvSpPr>
          <p:cNvPr id="3" name="Slide Number Placeholder 2">
            <a:extLst>
              <a:ext uri="{FF2B5EF4-FFF2-40B4-BE49-F238E27FC236}">
                <a16:creationId xmlns:a16="http://schemas.microsoft.com/office/drawing/2014/main" id="{3E0D6E6B-9A73-4869-B239-EFB79569E2B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3A1CAF0-5C54-4693-A944-B9005369A5D2}" type="slidenum">
              <a:rPr lang="en-US"/>
              <a:pPr>
                <a:spcAft>
                  <a:spcPts val="600"/>
                </a:spcAft>
              </a:pPr>
              <a:t>2</a:t>
            </a:fld>
            <a:endParaRPr lang="en-US"/>
          </a:p>
        </p:txBody>
      </p:sp>
    </p:spTree>
    <p:extLst>
      <p:ext uri="{BB962C8B-B14F-4D97-AF65-F5344CB8AC3E}">
        <p14:creationId xmlns:p14="http://schemas.microsoft.com/office/powerpoint/2010/main" val="245445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03CF-502E-4E3F-AAEB-C4A4E5C28D72}"/>
              </a:ext>
            </a:extLst>
          </p:cNvPr>
          <p:cNvSpPr>
            <a:spLocks noGrp="1"/>
          </p:cNvSpPr>
          <p:nvPr>
            <p:ph type="title"/>
          </p:nvPr>
        </p:nvSpPr>
        <p:spPr>
          <a:xfrm>
            <a:off x="509047" y="820131"/>
            <a:ext cx="10220930" cy="697583"/>
          </a:xfrm>
        </p:spPr>
        <p:txBody>
          <a:bodyPr/>
          <a:lstStyle/>
          <a:p>
            <a:r>
              <a:rPr lang="en-GB" b="1" dirty="0"/>
              <a:t>Abstract</a:t>
            </a:r>
            <a:endParaRPr lang="en-US" b="1" dirty="0"/>
          </a:p>
        </p:txBody>
      </p:sp>
      <p:sp>
        <p:nvSpPr>
          <p:cNvPr id="3" name="Slide Number Placeholder 2">
            <a:extLst>
              <a:ext uri="{FF2B5EF4-FFF2-40B4-BE49-F238E27FC236}">
                <a16:creationId xmlns:a16="http://schemas.microsoft.com/office/drawing/2014/main" id="{64B27C3F-625E-4076-B800-BC37742C7F92}"/>
              </a:ext>
            </a:extLst>
          </p:cNvPr>
          <p:cNvSpPr>
            <a:spLocks noGrp="1"/>
          </p:cNvSpPr>
          <p:nvPr>
            <p:ph type="sldNum" sz="quarter" idx="12"/>
          </p:nvPr>
        </p:nvSpPr>
        <p:spPr/>
        <p:txBody>
          <a:bodyPr/>
          <a:lstStyle/>
          <a:p>
            <a:fld id="{A3A1CAF0-5C54-4693-A944-B9005369A5D2}" type="slidenum">
              <a:rPr lang="en-US" smtClean="0"/>
              <a:t>3</a:t>
            </a:fld>
            <a:endParaRPr lang="en-US"/>
          </a:p>
        </p:txBody>
      </p:sp>
      <p:sp>
        <p:nvSpPr>
          <p:cNvPr id="5" name="TextBox 4">
            <a:extLst>
              <a:ext uri="{FF2B5EF4-FFF2-40B4-BE49-F238E27FC236}">
                <a16:creationId xmlns:a16="http://schemas.microsoft.com/office/drawing/2014/main" id="{820EB02D-3C37-CD3A-C59A-D1370EE915FD}"/>
              </a:ext>
            </a:extLst>
          </p:cNvPr>
          <p:cNvSpPr txBox="1"/>
          <p:nvPr/>
        </p:nvSpPr>
        <p:spPr>
          <a:xfrm>
            <a:off x="509047" y="1517714"/>
            <a:ext cx="11336599" cy="4154984"/>
          </a:xfrm>
          <a:prstGeom prst="rect">
            <a:avLst/>
          </a:prstGeom>
          <a:noFill/>
        </p:spPr>
        <p:txBody>
          <a:bodyPr wrap="square">
            <a:spAutoFit/>
          </a:bodyPr>
          <a:lstStyle/>
          <a:p>
            <a:pPr algn="l"/>
            <a:r>
              <a:rPr lang="en-US" sz="2400" b="0" i="0" dirty="0">
                <a:solidFill>
                  <a:srgbClr val="0D0D0D"/>
                </a:solidFill>
                <a:effectLst/>
              </a:rPr>
              <a:t>This project aims to develop a web-based chit fund management system to address the challenges faced by small businesses. Traditional manual methods, characterized by extensive paperwork and time-consuming tasks, hinder efficiency and transparency in managing chit funds.</a:t>
            </a:r>
          </a:p>
          <a:p>
            <a:pPr algn="l"/>
            <a:r>
              <a:rPr lang="en-US" sz="2400" b="0" i="0" dirty="0">
                <a:solidFill>
                  <a:srgbClr val="0D0D0D"/>
                </a:solidFill>
                <a:effectLst/>
              </a:rPr>
              <a:t>The proposed system seeks to automate key processes, such as generating receipts and updating payments, while providing real-time updates and a user-friendly interface. By leveraging modern web technologies, the project aims to streamline operations, enhance user experience, and empower small business owners with the tools they need to thrive in the digital age.</a:t>
            </a:r>
          </a:p>
          <a:p>
            <a:pPr algn="l"/>
            <a:r>
              <a:rPr lang="en-US" sz="2400" b="0" i="0" dirty="0">
                <a:solidFill>
                  <a:srgbClr val="0D0D0D"/>
                </a:solidFill>
                <a:effectLst/>
              </a:rPr>
              <a:t>Through this initiative, we aspire to make a tangible difference in the lives of those who rely on chit funds for their financial well-being.</a:t>
            </a:r>
            <a:endParaRPr lang="en-US" sz="2400" dirty="0">
              <a:solidFill>
                <a:srgbClr val="0D0D0D"/>
              </a:solidFill>
            </a:endParaRPr>
          </a:p>
        </p:txBody>
      </p:sp>
    </p:spTree>
    <p:extLst>
      <p:ext uri="{BB962C8B-B14F-4D97-AF65-F5344CB8AC3E}">
        <p14:creationId xmlns:p14="http://schemas.microsoft.com/office/powerpoint/2010/main" val="415771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F81E-803B-41EB-9960-FEB387D2813B}"/>
              </a:ext>
            </a:extLst>
          </p:cNvPr>
          <p:cNvSpPr>
            <a:spLocks noGrp="1"/>
          </p:cNvSpPr>
          <p:nvPr>
            <p:ph type="title"/>
          </p:nvPr>
        </p:nvSpPr>
        <p:spPr>
          <a:xfrm>
            <a:off x="534185" y="923826"/>
            <a:ext cx="10515600" cy="575035"/>
          </a:xfrm>
        </p:spPr>
        <p:txBody>
          <a:bodyPr>
            <a:noAutofit/>
          </a:bodyPr>
          <a:lstStyle/>
          <a:p>
            <a:r>
              <a:rPr lang="en-GB" b="1" dirty="0"/>
              <a:t>Motivation</a:t>
            </a:r>
            <a:endParaRPr lang="en-US" b="1" dirty="0"/>
          </a:p>
        </p:txBody>
      </p:sp>
      <p:sp>
        <p:nvSpPr>
          <p:cNvPr id="3" name="Slide Number Placeholder 2">
            <a:extLst>
              <a:ext uri="{FF2B5EF4-FFF2-40B4-BE49-F238E27FC236}">
                <a16:creationId xmlns:a16="http://schemas.microsoft.com/office/drawing/2014/main" id="{9E627ECA-9D20-4CD4-B70A-A78A73BEC114}"/>
              </a:ext>
            </a:extLst>
          </p:cNvPr>
          <p:cNvSpPr>
            <a:spLocks noGrp="1"/>
          </p:cNvSpPr>
          <p:nvPr>
            <p:ph type="sldNum" sz="quarter" idx="12"/>
          </p:nvPr>
        </p:nvSpPr>
        <p:spPr/>
        <p:txBody>
          <a:bodyPr/>
          <a:lstStyle/>
          <a:p>
            <a:fld id="{A3A1CAF0-5C54-4693-A944-B9005369A5D2}" type="slidenum">
              <a:rPr lang="en-US" smtClean="0"/>
              <a:t>4</a:t>
            </a:fld>
            <a:endParaRPr lang="en-US"/>
          </a:p>
        </p:txBody>
      </p:sp>
      <p:sp>
        <p:nvSpPr>
          <p:cNvPr id="5" name="TextBox 4">
            <a:extLst>
              <a:ext uri="{FF2B5EF4-FFF2-40B4-BE49-F238E27FC236}">
                <a16:creationId xmlns:a16="http://schemas.microsoft.com/office/drawing/2014/main" id="{8F53916A-8985-2FD6-E6D5-F21420A03C00}"/>
              </a:ext>
            </a:extLst>
          </p:cNvPr>
          <p:cNvSpPr txBox="1"/>
          <p:nvPr/>
        </p:nvSpPr>
        <p:spPr>
          <a:xfrm>
            <a:off x="534185" y="1638890"/>
            <a:ext cx="8782535" cy="2462213"/>
          </a:xfrm>
          <a:prstGeom prst="rect">
            <a:avLst/>
          </a:prstGeom>
          <a:noFill/>
        </p:spPr>
        <p:txBody>
          <a:bodyPr wrap="square">
            <a:spAutoFit/>
          </a:bodyPr>
          <a:lstStyle/>
          <a:p>
            <a:pPr marL="342900" indent="-342900" algn="l">
              <a:buFont typeface="Arial" panose="020B0604020202020204" pitchFamily="34" charset="0"/>
              <a:buChar char="•"/>
            </a:pPr>
            <a:r>
              <a:rPr lang="en-US" sz="2200" b="0" i="0" dirty="0">
                <a:solidFill>
                  <a:srgbClr val="0D0D0D"/>
                </a:solidFill>
                <a:effectLst/>
                <a:highlight>
                  <a:srgbClr val="FFFFFF"/>
                </a:highlight>
              </a:rPr>
              <a:t>This project is driven by the practical need to support small businesses</a:t>
            </a:r>
            <a:r>
              <a:rPr lang="en-US" sz="2200" dirty="0">
                <a:solidFill>
                  <a:srgbClr val="0D0D0D"/>
                </a:solidFill>
                <a:highlight>
                  <a:srgbClr val="FFFFFF"/>
                </a:highlight>
              </a:rPr>
              <a:t>.</a:t>
            </a:r>
            <a:endParaRPr lang="en-US" sz="2200" b="0" i="0" dirty="0">
              <a:solidFill>
                <a:srgbClr val="0D0D0D"/>
              </a:solidFill>
              <a:effectLst/>
              <a:highlight>
                <a:srgbClr val="FFFFFF"/>
              </a:highlight>
            </a:endParaRPr>
          </a:p>
          <a:p>
            <a:pPr marL="342900" indent="-342900" algn="l">
              <a:buFont typeface="Arial" panose="020B0604020202020204" pitchFamily="34" charset="0"/>
              <a:buChar char="•"/>
            </a:pPr>
            <a:r>
              <a:rPr lang="en-US" sz="2200" b="0" i="0" dirty="0">
                <a:solidFill>
                  <a:srgbClr val="0D0D0D"/>
                </a:solidFill>
                <a:effectLst/>
                <a:highlight>
                  <a:srgbClr val="FFFFFF"/>
                </a:highlight>
              </a:rPr>
              <a:t>Witnessing the challenges </a:t>
            </a:r>
            <a:r>
              <a:rPr lang="en-US" sz="2200" dirty="0">
                <a:solidFill>
                  <a:srgbClr val="0D0D0D"/>
                </a:solidFill>
                <a:highlight>
                  <a:srgbClr val="FFFFFF"/>
                </a:highlight>
              </a:rPr>
              <a:t>they </a:t>
            </a:r>
            <a:r>
              <a:rPr lang="en-US" sz="2200" b="0" i="0" dirty="0">
                <a:solidFill>
                  <a:srgbClr val="0D0D0D"/>
                </a:solidFill>
                <a:effectLst/>
                <a:highlight>
                  <a:srgbClr val="FFFFFF"/>
                </a:highlight>
              </a:rPr>
              <a:t>faces with manual methods, such as extensive paperwork and time-consuming calculations, inspired this initiative.</a:t>
            </a:r>
          </a:p>
          <a:p>
            <a:pPr marL="342900" indent="-342900" algn="l">
              <a:buFont typeface="Arial" panose="020B0604020202020204" pitchFamily="34" charset="0"/>
              <a:buChar char="•"/>
            </a:pPr>
            <a:r>
              <a:rPr lang="en-US" sz="2200" b="0" i="0" dirty="0">
                <a:solidFill>
                  <a:srgbClr val="0D0D0D"/>
                </a:solidFill>
                <a:effectLst/>
                <a:highlight>
                  <a:srgbClr val="FFFFFF"/>
                </a:highlight>
              </a:rPr>
              <a:t> Manual processes pose significant obstacles, including errors and lack of transparency, which leave </a:t>
            </a:r>
            <a:r>
              <a:rPr lang="en-US" sz="2200" dirty="0">
                <a:solidFill>
                  <a:srgbClr val="0D0D0D"/>
                </a:solidFill>
                <a:highlight>
                  <a:srgbClr val="FFFFFF"/>
                </a:highlight>
              </a:rPr>
              <a:t>admin</a:t>
            </a:r>
            <a:r>
              <a:rPr lang="en-US" sz="2200" b="0" i="0" dirty="0">
                <a:solidFill>
                  <a:srgbClr val="0D0D0D"/>
                </a:solidFill>
                <a:effectLst/>
                <a:highlight>
                  <a:srgbClr val="FFFFFF"/>
                </a:highlight>
              </a:rPr>
              <a:t> and his clients unsure about their investments.</a:t>
            </a:r>
          </a:p>
        </p:txBody>
      </p:sp>
      <p:sp>
        <p:nvSpPr>
          <p:cNvPr id="6" name="TextBox 5">
            <a:extLst>
              <a:ext uri="{FF2B5EF4-FFF2-40B4-BE49-F238E27FC236}">
                <a16:creationId xmlns:a16="http://schemas.microsoft.com/office/drawing/2014/main" id="{BEE9A87A-B105-39EF-F712-AC05830F9F18}"/>
              </a:ext>
            </a:extLst>
          </p:cNvPr>
          <p:cNvSpPr txBox="1"/>
          <p:nvPr/>
        </p:nvSpPr>
        <p:spPr>
          <a:xfrm>
            <a:off x="711200" y="4250771"/>
            <a:ext cx="6096000" cy="1938992"/>
          </a:xfrm>
          <a:prstGeom prst="rect">
            <a:avLst/>
          </a:prstGeom>
          <a:noFill/>
        </p:spPr>
        <p:txBody>
          <a:bodyPr wrap="square">
            <a:spAutoFit/>
          </a:bodyPr>
          <a:lstStyle/>
          <a:p>
            <a:pPr algn="l"/>
            <a:r>
              <a:rPr lang="en-US" sz="2400" b="1" i="0" dirty="0">
                <a:solidFill>
                  <a:srgbClr val="0D0D0D"/>
                </a:solidFill>
                <a:effectLst/>
                <a:highlight>
                  <a:srgbClr val="FFFFFF"/>
                </a:highlight>
              </a:rPr>
              <a:t>Challenges with Manual Methods:</a:t>
            </a:r>
            <a:endParaRPr lang="en-US" sz="2400" b="0" i="0" dirty="0">
              <a:solidFill>
                <a:srgbClr val="0D0D0D"/>
              </a:solidFill>
              <a:effectLst/>
              <a:highlight>
                <a:srgbClr val="FFFFFF"/>
              </a:highlight>
            </a:endParaRPr>
          </a:p>
          <a:p>
            <a:pPr marL="342900" indent="-342900" algn="l">
              <a:buFont typeface="Arial" panose="020B0604020202020204" pitchFamily="34" charset="0"/>
              <a:buChar char="•"/>
            </a:pPr>
            <a:r>
              <a:rPr lang="en-US" sz="2400" b="0" i="0" dirty="0">
                <a:solidFill>
                  <a:srgbClr val="0D0D0D"/>
                </a:solidFill>
                <a:effectLst/>
                <a:highlight>
                  <a:srgbClr val="FFFFFF"/>
                </a:highlight>
              </a:rPr>
              <a:t>Extensive paperwork</a:t>
            </a:r>
          </a:p>
          <a:p>
            <a:pPr marL="342900" indent="-342900" algn="l">
              <a:buFont typeface="Arial" panose="020B0604020202020204" pitchFamily="34" charset="0"/>
              <a:buChar char="•"/>
            </a:pPr>
            <a:r>
              <a:rPr lang="en-US" sz="2400" b="0" i="0" dirty="0">
                <a:solidFill>
                  <a:srgbClr val="0D0D0D"/>
                </a:solidFill>
                <a:effectLst/>
                <a:highlight>
                  <a:srgbClr val="FFFFFF"/>
                </a:highlight>
              </a:rPr>
              <a:t>Time-consuming calculations</a:t>
            </a:r>
          </a:p>
          <a:p>
            <a:pPr marL="342900" indent="-342900" algn="l">
              <a:buFont typeface="Arial" panose="020B0604020202020204" pitchFamily="34" charset="0"/>
              <a:buChar char="•"/>
            </a:pPr>
            <a:r>
              <a:rPr lang="en-US" sz="2400" b="0" i="0" dirty="0">
                <a:solidFill>
                  <a:srgbClr val="0D0D0D"/>
                </a:solidFill>
                <a:effectLst/>
                <a:highlight>
                  <a:srgbClr val="FFFFFF"/>
                </a:highlight>
              </a:rPr>
              <a:t>High risk of errors</a:t>
            </a:r>
          </a:p>
          <a:p>
            <a:pPr marL="342900" indent="-342900" algn="l">
              <a:buFont typeface="Arial" panose="020B0604020202020204" pitchFamily="34" charset="0"/>
              <a:buChar char="•"/>
            </a:pPr>
            <a:r>
              <a:rPr lang="en-US" sz="2400" b="0" i="0" dirty="0">
                <a:solidFill>
                  <a:srgbClr val="0D0D0D"/>
                </a:solidFill>
                <a:effectLst/>
                <a:highlight>
                  <a:srgbClr val="FFFFFF"/>
                </a:highlight>
              </a:rPr>
              <a:t>Lack of transparency</a:t>
            </a:r>
          </a:p>
        </p:txBody>
      </p:sp>
      <p:pic>
        <p:nvPicPr>
          <p:cNvPr id="7" name="Picture 2" descr="Products - Chit Funds Software">
            <a:extLst>
              <a:ext uri="{FF2B5EF4-FFF2-40B4-BE49-F238E27FC236}">
                <a16:creationId xmlns:a16="http://schemas.microsoft.com/office/drawing/2014/main" id="{CB298BCE-DCCA-0371-10FE-587E92D15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8841" y="3939281"/>
            <a:ext cx="3708974" cy="2644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93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6799-5337-4E94-83E8-F39B09806A2F}"/>
              </a:ext>
            </a:extLst>
          </p:cNvPr>
          <p:cNvSpPr>
            <a:spLocks noGrp="1"/>
          </p:cNvSpPr>
          <p:nvPr>
            <p:ph type="title"/>
          </p:nvPr>
        </p:nvSpPr>
        <p:spPr>
          <a:xfrm>
            <a:off x="492343" y="565608"/>
            <a:ext cx="10515600" cy="765034"/>
          </a:xfrm>
        </p:spPr>
        <p:txBody>
          <a:bodyPr/>
          <a:lstStyle/>
          <a:p>
            <a:r>
              <a:rPr lang="en-GB" b="1" dirty="0"/>
              <a:t>Literature review</a:t>
            </a:r>
            <a:endParaRPr lang="en-US" b="1" dirty="0"/>
          </a:p>
        </p:txBody>
      </p:sp>
      <p:sp>
        <p:nvSpPr>
          <p:cNvPr id="3" name="Slide Number Placeholder 2">
            <a:extLst>
              <a:ext uri="{FF2B5EF4-FFF2-40B4-BE49-F238E27FC236}">
                <a16:creationId xmlns:a16="http://schemas.microsoft.com/office/drawing/2014/main" id="{1EB19B2F-8FAB-4D45-990A-AFB0F6AAE2E9}"/>
              </a:ext>
            </a:extLst>
          </p:cNvPr>
          <p:cNvSpPr>
            <a:spLocks noGrp="1"/>
          </p:cNvSpPr>
          <p:nvPr>
            <p:ph type="sldNum" sz="quarter" idx="12"/>
          </p:nvPr>
        </p:nvSpPr>
        <p:spPr/>
        <p:txBody>
          <a:bodyPr/>
          <a:lstStyle/>
          <a:p>
            <a:fld id="{A3A1CAF0-5C54-4693-A944-B9005369A5D2}" type="slidenum">
              <a:rPr lang="en-US" smtClean="0"/>
              <a:t>5</a:t>
            </a:fld>
            <a:endParaRPr lang="en-US"/>
          </a:p>
        </p:txBody>
      </p:sp>
      <p:sp>
        <p:nvSpPr>
          <p:cNvPr id="5" name="TextBox 4">
            <a:extLst>
              <a:ext uri="{FF2B5EF4-FFF2-40B4-BE49-F238E27FC236}">
                <a16:creationId xmlns:a16="http://schemas.microsoft.com/office/drawing/2014/main" id="{92C51784-500E-C257-5C52-5012E0DFB0B8}"/>
              </a:ext>
            </a:extLst>
          </p:cNvPr>
          <p:cNvSpPr txBox="1"/>
          <p:nvPr/>
        </p:nvSpPr>
        <p:spPr>
          <a:xfrm>
            <a:off x="492343" y="1330642"/>
            <a:ext cx="7544217" cy="4493538"/>
          </a:xfrm>
          <a:prstGeom prst="rect">
            <a:avLst/>
          </a:prstGeom>
          <a:noFill/>
        </p:spPr>
        <p:txBody>
          <a:bodyPr wrap="square" lIns="91440" tIns="45720" rIns="91440" bIns="45720" anchor="t">
            <a:spAutoFit/>
          </a:bodyPr>
          <a:lstStyle/>
          <a:p>
            <a:pPr algn="l"/>
            <a:r>
              <a:rPr lang="en-US" sz="2200" b="0" i="0" dirty="0">
                <a:solidFill>
                  <a:srgbClr val="0D0D0D"/>
                </a:solidFill>
                <a:effectLst/>
                <a:highlight>
                  <a:srgbClr val="FFFFFF"/>
                </a:highlight>
              </a:rPr>
              <a:t>The literature review aims to explore existing research, studies, and solutions related to chit fund management systems. It provides a foundation for understanding the current landscape and identifying areas for improvement.</a:t>
            </a:r>
          </a:p>
          <a:p>
            <a:pPr marL="342900" indent="-342900" algn="l">
              <a:buFont typeface="Arial" panose="020B0604020202020204" pitchFamily="34" charset="0"/>
              <a:buChar char="•"/>
            </a:pPr>
            <a:r>
              <a:rPr lang="en-US" sz="2200" b="0" i="0" dirty="0">
                <a:solidFill>
                  <a:srgbClr val="0D0D0D"/>
                </a:solidFill>
                <a:effectLst/>
                <a:highlight>
                  <a:srgbClr val="FFFFFF"/>
                </a:highlight>
              </a:rPr>
              <a:t>Numerous academic studies have explored the role of chit funds in financial inclusion and their impact on economic stability.</a:t>
            </a:r>
          </a:p>
          <a:p>
            <a:pPr marL="342900" indent="-342900" algn="l">
              <a:buFont typeface="Arial" panose="020B0604020202020204" pitchFamily="34" charset="0"/>
              <a:buChar char="•"/>
            </a:pPr>
            <a:r>
              <a:rPr lang="en-US" sz="2200" b="0" i="0" dirty="0">
                <a:solidFill>
                  <a:srgbClr val="0D0D0D"/>
                </a:solidFill>
                <a:effectLst/>
                <a:highlight>
                  <a:srgbClr val="FFFFFF"/>
                </a:highlight>
              </a:rPr>
              <a:t>Several commercial solutions offer chit fund management software, but many have limitations in terms of scalability, user experience, and security.</a:t>
            </a:r>
          </a:p>
          <a:p>
            <a:pPr marL="342900" indent="-342900" algn="l">
              <a:buFont typeface="Arial" panose="020B0604020202020204" pitchFamily="34" charset="0"/>
              <a:buChar char="•"/>
            </a:pPr>
            <a:r>
              <a:rPr lang="en-US" sz="2200" b="0" i="0" dirty="0">
                <a:solidFill>
                  <a:srgbClr val="0D0D0D"/>
                </a:solidFill>
                <a:effectLst/>
                <a:highlight>
                  <a:srgbClr val="FFFFFF"/>
                </a:highlight>
              </a:rPr>
              <a:t>Recent advancements in technology, such as cloud computing and mobile applications, present new opportunities for enhancing chit fund management systems.</a:t>
            </a:r>
          </a:p>
        </p:txBody>
      </p:sp>
      <p:pic>
        <p:nvPicPr>
          <p:cNvPr id="7170" name="Picture 2" descr="Chit Fund Management Software|Chit Fund App Design|Ultimez">
            <a:extLst>
              <a:ext uri="{FF2B5EF4-FFF2-40B4-BE49-F238E27FC236}">
                <a16:creationId xmlns:a16="http://schemas.microsoft.com/office/drawing/2014/main" id="{6DA7D5BF-F8B0-F101-27BC-3E3A933C5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5464" y="1919426"/>
            <a:ext cx="3808837" cy="2479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105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E54B-E9A6-4D0E-88DA-311F87E9C004}"/>
              </a:ext>
            </a:extLst>
          </p:cNvPr>
          <p:cNvSpPr>
            <a:spLocks noGrp="1"/>
          </p:cNvSpPr>
          <p:nvPr>
            <p:ph type="title"/>
          </p:nvPr>
        </p:nvSpPr>
        <p:spPr>
          <a:xfrm>
            <a:off x="197593" y="636145"/>
            <a:ext cx="10785758" cy="905109"/>
          </a:xfrm>
        </p:spPr>
        <p:txBody>
          <a:bodyPr>
            <a:normAutofit/>
          </a:bodyPr>
          <a:lstStyle/>
          <a:p>
            <a:r>
              <a:rPr lang="en-GB" b="1" dirty="0"/>
              <a:t>Limitations of the existing Applications/ Models</a:t>
            </a:r>
            <a:endParaRPr lang="en-US" b="1" dirty="0"/>
          </a:p>
        </p:txBody>
      </p:sp>
      <p:sp>
        <p:nvSpPr>
          <p:cNvPr id="3" name="Slide Number Placeholder 2">
            <a:extLst>
              <a:ext uri="{FF2B5EF4-FFF2-40B4-BE49-F238E27FC236}">
                <a16:creationId xmlns:a16="http://schemas.microsoft.com/office/drawing/2014/main" id="{89A8CACA-1AE4-4811-8723-241B961F6133}"/>
              </a:ext>
            </a:extLst>
          </p:cNvPr>
          <p:cNvSpPr>
            <a:spLocks noGrp="1"/>
          </p:cNvSpPr>
          <p:nvPr>
            <p:ph type="sldNum" sz="quarter" idx="12"/>
          </p:nvPr>
        </p:nvSpPr>
        <p:spPr/>
        <p:txBody>
          <a:bodyPr/>
          <a:lstStyle/>
          <a:p>
            <a:fld id="{A3A1CAF0-5C54-4693-A944-B9005369A5D2}" type="slidenum">
              <a:rPr lang="en-US" smtClean="0"/>
              <a:t>6</a:t>
            </a:fld>
            <a:endParaRPr lang="en-US"/>
          </a:p>
        </p:txBody>
      </p:sp>
      <p:sp>
        <p:nvSpPr>
          <p:cNvPr id="5" name="TextBox 4">
            <a:extLst>
              <a:ext uri="{FF2B5EF4-FFF2-40B4-BE49-F238E27FC236}">
                <a16:creationId xmlns:a16="http://schemas.microsoft.com/office/drawing/2014/main" id="{257C9532-0072-3EC9-9F9E-EC051A023F72}"/>
              </a:ext>
            </a:extLst>
          </p:cNvPr>
          <p:cNvSpPr txBox="1"/>
          <p:nvPr/>
        </p:nvSpPr>
        <p:spPr>
          <a:xfrm>
            <a:off x="366151" y="1608566"/>
            <a:ext cx="10617200" cy="4102533"/>
          </a:xfrm>
          <a:prstGeom prst="rect">
            <a:avLst/>
          </a:prstGeom>
          <a:noFill/>
        </p:spPr>
        <p:txBody>
          <a:bodyPr wrap="square">
            <a:spAutoFit/>
          </a:bodyPr>
          <a:lstStyle/>
          <a:p>
            <a:pPr algn="l">
              <a:lnSpc>
                <a:spcPct val="150000"/>
              </a:lnSpc>
              <a:buFont typeface="Arial" panose="020B0604020202020204" pitchFamily="34" charset="0"/>
              <a:buChar char="•"/>
            </a:pPr>
            <a:r>
              <a:rPr lang="en-US" sz="2200" i="0" dirty="0">
                <a:solidFill>
                  <a:srgbClr val="0D0D0D"/>
                </a:solidFill>
                <a:effectLst/>
                <a:highlight>
                  <a:srgbClr val="FFFFFF"/>
                </a:highlight>
              </a:rPr>
              <a:t>  High Cost </a:t>
            </a:r>
          </a:p>
          <a:p>
            <a:pPr algn="l">
              <a:lnSpc>
                <a:spcPct val="150000"/>
              </a:lnSpc>
              <a:buFont typeface="Arial" panose="020B0604020202020204" pitchFamily="34" charset="0"/>
              <a:buChar char="•"/>
            </a:pPr>
            <a:r>
              <a:rPr lang="en-US" sz="2200" i="0" dirty="0">
                <a:solidFill>
                  <a:srgbClr val="0D0D0D"/>
                </a:solidFill>
                <a:effectLst/>
                <a:highlight>
                  <a:srgbClr val="FFFFFF"/>
                </a:highlight>
              </a:rPr>
              <a:t>  Outdated Technologies </a:t>
            </a:r>
          </a:p>
          <a:p>
            <a:pPr algn="l">
              <a:lnSpc>
                <a:spcPct val="150000"/>
              </a:lnSpc>
              <a:buFont typeface="Arial" panose="020B0604020202020204" pitchFamily="34" charset="0"/>
              <a:buChar char="•"/>
            </a:pPr>
            <a:r>
              <a:rPr lang="en-US" sz="2200" i="0" dirty="0">
                <a:solidFill>
                  <a:srgbClr val="0D0D0D"/>
                </a:solidFill>
                <a:effectLst/>
                <a:highlight>
                  <a:srgbClr val="FFFFFF"/>
                </a:highlight>
              </a:rPr>
              <a:t>  Lack of Real-Time Updates</a:t>
            </a:r>
          </a:p>
          <a:p>
            <a:pPr algn="l">
              <a:lnSpc>
                <a:spcPct val="150000"/>
              </a:lnSpc>
              <a:buFont typeface="Arial" panose="020B0604020202020204" pitchFamily="34" charset="0"/>
              <a:buChar char="•"/>
            </a:pPr>
            <a:r>
              <a:rPr lang="en-US" sz="2200" i="0" dirty="0">
                <a:solidFill>
                  <a:srgbClr val="0D0D0D"/>
                </a:solidFill>
                <a:effectLst/>
                <a:highlight>
                  <a:srgbClr val="FFFFFF"/>
                </a:highlight>
              </a:rPr>
              <a:t>  Limited Accessibility</a:t>
            </a:r>
          </a:p>
          <a:p>
            <a:pPr algn="l">
              <a:lnSpc>
                <a:spcPct val="150000"/>
              </a:lnSpc>
              <a:buFont typeface="Arial" panose="020B0604020202020204" pitchFamily="34" charset="0"/>
              <a:buChar char="•"/>
            </a:pPr>
            <a:r>
              <a:rPr lang="en-US" sz="2200" i="0" dirty="0">
                <a:solidFill>
                  <a:srgbClr val="0D0D0D"/>
                </a:solidFill>
                <a:effectLst/>
                <a:highlight>
                  <a:srgbClr val="FFFFFF"/>
                </a:highlight>
                <a:ea typeface="Calibri" panose="020F0502020204030204" pitchFamily="34" charset="0"/>
                <a:cs typeface="Calibri" panose="020F0502020204030204" pitchFamily="34" charset="0"/>
              </a:rPr>
              <a:t>  User Experience Issues</a:t>
            </a:r>
          </a:p>
          <a:p>
            <a:pPr algn="l">
              <a:lnSpc>
                <a:spcPct val="150000"/>
              </a:lnSpc>
              <a:buFont typeface="Arial" panose="020B0604020202020204" pitchFamily="34" charset="0"/>
              <a:buChar char="•"/>
            </a:pPr>
            <a:r>
              <a:rPr lang="en-US" sz="2200" b="1" i="0" dirty="0">
                <a:solidFill>
                  <a:srgbClr val="0D0D0D"/>
                </a:solidFill>
                <a:effectLst/>
                <a:highlight>
                  <a:srgbClr val="FFFFFF"/>
                </a:highlight>
              </a:rPr>
              <a:t>  </a:t>
            </a:r>
            <a:r>
              <a:rPr lang="en-US" sz="2200" i="0" dirty="0">
                <a:solidFill>
                  <a:srgbClr val="0D0D0D"/>
                </a:solidFill>
                <a:effectLst/>
                <a:highlight>
                  <a:srgbClr val="FFFFFF"/>
                </a:highlight>
              </a:rPr>
              <a:t>Scalability Issues</a:t>
            </a:r>
          </a:p>
          <a:p>
            <a:pPr algn="l">
              <a:lnSpc>
                <a:spcPct val="150000"/>
              </a:lnSpc>
              <a:buFont typeface="Arial" panose="020B0604020202020204" pitchFamily="34" charset="0"/>
              <a:buChar char="•"/>
            </a:pPr>
            <a:r>
              <a:rPr lang="en-US" sz="2200" i="0" dirty="0">
                <a:solidFill>
                  <a:srgbClr val="0D0D0D"/>
                </a:solidFill>
                <a:effectLst/>
                <a:highlight>
                  <a:srgbClr val="FFFFFF"/>
                </a:highlight>
                <a:ea typeface="Calibri" panose="020F0502020204030204" pitchFamily="34" charset="0"/>
                <a:cs typeface="Calibri" panose="020F0502020204030204" pitchFamily="34" charset="0"/>
              </a:rPr>
              <a:t>  Over Complexity</a:t>
            </a:r>
          </a:p>
          <a:p>
            <a:pPr algn="l">
              <a:lnSpc>
                <a:spcPct val="150000"/>
              </a:lnSpc>
            </a:pPr>
            <a:endParaRPr lang="en-US" sz="2200" i="0" dirty="0">
              <a:solidFill>
                <a:srgbClr val="0D0D0D"/>
              </a:solidFill>
              <a:effectLst/>
              <a:highlight>
                <a:srgbClr val="FFFFFF"/>
              </a:highligh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2823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9D9D-7D39-4050-B30F-9DB5274C5995}"/>
              </a:ext>
            </a:extLst>
          </p:cNvPr>
          <p:cNvSpPr>
            <a:spLocks noGrp="1"/>
          </p:cNvSpPr>
          <p:nvPr>
            <p:ph type="title"/>
          </p:nvPr>
        </p:nvSpPr>
        <p:spPr>
          <a:xfrm>
            <a:off x="540618" y="782080"/>
            <a:ext cx="10515600" cy="971306"/>
          </a:xfrm>
        </p:spPr>
        <p:txBody>
          <a:bodyPr/>
          <a:lstStyle/>
          <a:p>
            <a:r>
              <a:rPr lang="en-GB" b="1" dirty="0"/>
              <a:t>Proposed problem statement</a:t>
            </a:r>
            <a:endParaRPr lang="en-US" b="1" dirty="0"/>
          </a:p>
        </p:txBody>
      </p:sp>
      <p:sp>
        <p:nvSpPr>
          <p:cNvPr id="3" name="Slide Number Placeholder 2">
            <a:extLst>
              <a:ext uri="{FF2B5EF4-FFF2-40B4-BE49-F238E27FC236}">
                <a16:creationId xmlns:a16="http://schemas.microsoft.com/office/drawing/2014/main" id="{2342BF1C-539D-436B-8F7B-1C42671CD62B}"/>
              </a:ext>
            </a:extLst>
          </p:cNvPr>
          <p:cNvSpPr>
            <a:spLocks noGrp="1"/>
          </p:cNvSpPr>
          <p:nvPr>
            <p:ph type="sldNum" sz="quarter" idx="12"/>
          </p:nvPr>
        </p:nvSpPr>
        <p:spPr/>
        <p:txBody>
          <a:bodyPr/>
          <a:lstStyle/>
          <a:p>
            <a:fld id="{A3A1CAF0-5C54-4693-A944-B9005369A5D2}" type="slidenum">
              <a:rPr lang="en-US" smtClean="0"/>
              <a:t>7</a:t>
            </a:fld>
            <a:endParaRPr lang="en-US"/>
          </a:p>
        </p:txBody>
      </p:sp>
      <p:sp>
        <p:nvSpPr>
          <p:cNvPr id="5" name="TextBox 4">
            <a:extLst>
              <a:ext uri="{FF2B5EF4-FFF2-40B4-BE49-F238E27FC236}">
                <a16:creationId xmlns:a16="http://schemas.microsoft.com/office/drawing/2014/main" id="{7598C3C9-4D21-3146-09B9-B182C8306149}"/>
              </a:ext>
            </a:extLst>
          </p:cNvPr>
          <p:cNvSpPr txBox="1"/>
          <p:nvPr/>
        </p:nvSpPr>
        <p:spPr>
          <a:xfrm>
            <a:off x="540618" y="1753386"/>
            <a:ext cx="10433409" cy="5256695"/>
          </a:xfrm>
          <a:prstGeom prst="rect">
            <a:avLst/>
          </a:prstGeom>
          <a:noFill/>
        </p:spPr>
        <p:txBody>
          <a:bodyPr wrap="square">
            <a:spAutoFit/>
          </a:bodyPr>
          <a:lstStyle/>
          <a:p>
            <a:pPr algn="l">
              <a:lnSpc>
                <a:spcPct val="150000"/>
              </a:lnSpc>
            </a:pPr>
            <a:r>
              <a:rPr lang="en-US" sz="2200" b="0" i="0" dirty="0">
                <a:solidFill>
                  <a:srgbClr val="262627"/>
                </a:solidFill>
                <a:effectLst/>
                <a:highlight>
                  <a:srgbClr val="FFFFFF"/>
                </a:highlight>
              </a:rPr>
              <a:t>To develop a comprehensive, user-friendly, and secure chit fund management system that automates the management of users, schemes, members, and payment statuses, while integrating with a mail server for notifications.</a:t>
            </a:r>
          </a:p>
          <a:p>
            <a:pPr algn="l">
              <a:lnSpc>
                <a:spcPct val="150000"/>
              </a:lnSpc>
            </a:pPr>
            <a:r>
              <a:rPr lang="en-US" sz="2200" b="1" i="0" dirty="0">
                <a:solidFill>
                  <a:srgbClr val="0D0D0D"/>
                </a:solidFill>
                <a:effectLst/>
              </a:rPr>
              <a:t>Key Challenges:</a:t>
            </a:r>
            <a:endParaRPr lang="en-US" sz="2200" b="0" i="0" dirty="0">
              <a:solidFill>
                <a:srgbClr val="0D0D0D"/>
              </a:solidFill>
              <a:effectLst/>
            </a:endParaRPr>
          </a:p>
          <a:p>
            <a:pPr marL="342900" indent="-342900" algn="l">
              <a:lnSpc>
                <a:spcPct val="150000"/>
              </a:lnSpc>
              <a:buFont typeface="Arial" panose="020B0604020202020204" pitchFamily="34" charset="0"/>
              <a:buChar char="•"/>
            </a:pPr>
            <a:r>
              <a:rPr lang="en-US" sz="2200" b="0" i="0" dirty="0">
                <a:solidFill>
                  <a:srgbClr val="0D0D0D"/>
                </a:solidFill>
                <a:effectLst/>
              </a:rPr>
              <a:t>Manual management of chit funds is inefficient and prone to errors.</a:t>
            </a:r>
          </a:p>
          <a:p>
            <a:pPr marL="342900" indent="-342900" algn="l">
              <a:lnSpc>
                <a:spcPct val="150000"/>
              </a:lnSpc>
              <a:buFont typeface="Arial" panose="020B0604020202020204" pitchFamily="34" charset="0"/>
              <a:buChar char="•"/>
            </a:pPr>
            <a:r>
              <a:rPr lang="en-US" sz="2200" b="0" i="0" dirty="0">
                <a:solidFill>
                  <a:srgbClr val="0D0D0D"/>
                </a:solidFill>
                <a:effectLst/>
              </a:rPr>
              <a:t>Lack of transparency and real-time updates can lead to mistrust among members.</a:t>
            </a:r>
          </a:p>
          <a:p>
            <a:pPr marL="342900" indent="-342900" algn="l">
              <a:lnSpc>
                <a:spcPct val="150000"/>
              </a:lnSpc>
              <a:buFont typeface="Arial" panose="020B0604020202020204" pitchFamily="34" charset="0"/>
              <a:buChar char="•"/>
            </a:pPr>
            <a:r>
              <a:rPr lang="en-US" sz="2200" b="0" i="0" dirty="0">
                <a:solidFill>
                  <a:srgbClr val="0D0D0D"/>
                </a:solidFill>
                <a:effectLst/>
              </a:rPr>
              <a:t>Existing solutions do not adequately address scalability and security concerns.</a:t>
            </a:r>
          </a:p>
          <a:p>
            <a:pPr marL="342900" indent="-342900" algn="l">
              <a:lnSpc>
                <a:spcPct val="150000"/>
              </a:lnSpc>
              <a:buFont typeface="Arial" panose="020B0604020202020204" pitchFamily="34" charset="0"/>
              <a:buChar char="•"/>
            </a:pPr>
            <a:r>
              <a:rPr lang="en-US" sz="2200" b="0" i="0" dirty="0">
                <a:solidFill>
                  <a:srgbClr val="0D0D0D"/>
                </a:solidFill>
                <a:effectLst/>
                <a:highlight>
                  <a:srgbClr val="FFFFFF"/>
                </a:highlight>
              </a:rPr>
              <a:t>Provide an easy-to-use platform accessible via mobile devices to include a wider range of participants, particularly in rural and semi-urban areas.</a:t>
            </a:r>
            <a:endParaRPr lang="en-US" sz="2200" b="0" i="0" dirty="0">
              <a:solidFill>
                <a:srgbClr val="0D0D0D"/>
              </a:solidFill>
              <a:effectLst/>
            </a:endParaRPr>
          </a:p>
          <a:p>
            <a:pPr algn="l">
              <a:lnSpc>
                <a:spcPct val="150000"/>
              </a:lnSpc>
            </a:pPr>
            <a:endParaRPr lang="en-US" sz="2200" b="0" i="0" dirty="0">
              <a:solidFill>
                <a:srgbClr val="0D0D0D"/>
              </a:solidFill>
              <a:effectLst/>
            </a:endParaRPr>
          </a:p>
        </p:txBody>
      </p:sp>
    </p:spTree>
    <p:extLst>
      <p:ext uri="{BB962C8B-B14F-4D97-AF65-F5344CB8AC3E}">
        <p14:creationId xmlns:p14="http://schemas.microsoft.com/office/powerpoint/2010/main" val="196586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D72F-5DF2-4B18-89FA-21557C50117C}"/>
              </a:ext>
            </a:extLst>
          </p:cNvPr>
          <p:cNvSpPr>
            <a:spLocks noGrp="1"/>
          </p:cNvSpPr>
          <p:nvPr>
            <p:ph type="title"/>
          </p:nvPr>
        </p:nvSpPr>
        <p:spPr>
          <a:xfrm>
            <a:off x="495549" y="282804"/>
            <a:ext cx="10515600" cy="961534"/>
          </a:xfrm>
        </p:spPr>
        <p:txBody>
          <a:bodyPr>
            <a:normAutofit/>
          </a:bodyPr>
          <a:lstStyle/>
          <a:p>
            <a:r>
              <a:rPr lang="en-GB" b="1" dirty="0"/>
              <a:t>Software Requirements</a:t>
            </a:r>
            <a:endParaRPr lang="en-US" b="1" dirty="0"/>
          </a:p>
        </p:txBody>
      </p:sp>
      <p:sp>
        <p:nvSpPr>
          <p:cNvPr id="3" name="Slide Number Placeholder 2">
            <a:extLst>
              <a:ext uri="{FF2B5EF4-FFF2-40B4-BE49-F238E27FC236}">
                <a16:creationId xmlns:a16="http://schemas.microsoft.com/office/drawing/2014/main" id="{F33D5915-077A-43BF-908D-AF03A29064A1}"/>
              </a:ext>
            </a:extLst>
          </p:cNvPr>
          <p:cNvSpPr>
            <a:spLocks noGrp="1"/>
          </p:cNvSpPr>
          <p:nvPr>
            <p:ph type="sldNum" sz="quarter" idx="12"/>
          </p:nvPr>
        </p:nvSpPr>
        <p:spPr/>
        <p:txBody>
          <a:bodyPr/>
          <a:lstStyle/>
          <a:p>
            <a:fld id="{A3A1CAF0-5C54-4693-A944-B9005369A5D2}" type="slidenum">
              <a:rPr lang="en-US" smtClean="0"/>
              <a:t>8</a:t>
            </a:fld>
            <a:endParaRPr lang="en-US"/>
          </a:p>
        </p:txBody>
      </p:sp>
      <p:sp>
        <p:nvSpPr>
          <p:cNvPr id="5" name="TextBox 4">
            <a:extLst>
              <a:ext uri="{FF2B5EF4-FFF2-40B4-BE49-F238E27FC236}">
                <a16:creationId xmlns:a16="http://schemas.microsoft.com/office/drawing/2014/main" id="{103F3BE6-43A9-C525-4BB1-B50592256703}"/>
              </a:ext>
            </a:extLst>
          </p:cNvPr>
          <p:cNvSpPr txBox="1"/>
          <p:nvPr/>
        </p:nvSpPr>
        <p:spPr>
          <a:xfrm>
            <a:off x="495550" y="1046376"/>
            <a:ext cx="6606290" cy="2462213"/>
          </a:xfrm>
          <a:prstGeom prst="rect">
            <a:avLst/>
          </a:prstGeom>
          <a:noFill/>
        </p:spPr>
        <p:txBody>
          <a:bodyPr wrap="square">
            <a:spAutoFit/>
          </a:bodyPr>
          <a:lstStyle/>
          <a:p>
            <a:pPr algn="l"/>
            <a:r>
              <a:rPr lang="en-IN" sz="2200" b="1" i="0" dirty="0">
                <a:solidFill>
                  <a:srgbClr val="0D0D0D"/>
                </a:solidFill>
                <a:effectLst/>
                <a:highlight>
                  <a:srgbClr val="FFFFFF"/>
                </a:highlight>
              </a:rPr>
              <a:t>Technologies Used:</a:t>
            </a:r>
            <a:endParaRPr lang="en-IN" sz="2200" b="0" i="0" dirty="0">
              <a:solidFill>
                <a:srgbClr val="0D0D0D"/>
              </a:solidFill>
              <a:effectLst/>
              <a:highlight>
                <a:srgbClr val="FFFFFF"/>
              </a:highlight>
            </a:endParaRPr>
          </a:p>
          <a:p>
            <a:pPr marL="342900" indent="-342900" algn="l">
              <a:buFont typeface="Arial" panose="020B0604020202020204" pitchFamily="34" charset="0"/>
              <a:buChar char="•"/>
            </a:pPr>
            <a:r>
              <a:rPr lang="en-IN" sz="2200" b="1" i="0" dirty="0">
                <a:solidFill>
                  <a:srgbClr val="0D0D0D"/>
                </a:solidFill>
                <a:effectLst/>
                <a:highlight>
                  <a:srgbClr val="FFFFFF"/>
                </a:highlight>
              </a:rPr>
              <a:t>Front-End:</a:t>
            </a:r>
            <a:r>
              <a:rPr lang="en-IN" sz="2200" b="0" i="0" dirty="0">
                <a:solidFill>
                  <a:srgbClr val="0D0D0D"/>
                </a:solidFill>
                <a:effectLst/>
                <a:highlight>
                  <a:srgbClr val="FFFFFF"/>
                </a:highlight>
              </a:rPr>
              <a:t> HTML, CSS, JavaScript for creating a responsive user interface.</a:t>
            </a:r>
          </a:p>
          <a:p>
            <a:pPr marL="342900" indent="-342900" algn="l">
              <a:buFont typeface="Arial" panose="020B0604020202020204" pitchFamily="34" charset="0"/>
              <a:buChar char="•"/>
            </a:pPr>
            <a:r>
              <a:rPr lang="en-IN" sz="2200" b="1" i="0" dirty="0">
                <a:solidFill>
                  <a:srgbClr val="0D0D0D"/>
                </a:solidFill>
                <a:effectLst/>
                <a:highlight>
                  <a:srgbClr val="FFFFFF"/>
                </a:highlight>
              </a:rPr>
              <a:t>Back-End:</a:t>
            </a:r>
            <a:r>
              <a:rPr lang="en-IN" sz="2200" b="0" i="0" dirty="0">
                <a:solidFill>
                  <a:srgbClr val="0D0D0D"/>
                </a:solidFill>
                <a:effectLst/>
                <a:highlight>
                  <a:srgbClr val="FFFFFF"/>
                </a:highlight>
              </a:rPr>
              <a:t> Python- Flask for server-side logic and handling API requests.</a:t>
            </a:r>
          </a:p>
          <a:p>
            <a:pPr marL="342900" indent="-342900" algn="l">
              <a:buFont typeface="Arial" panose="020B0604020202020204" pitchFamily="34" charset="0"/>
              <a:buChar char="•"/>
            </a:pPr>
            <a:r>
              <a:rPr lang="en-IN" sz="2200" b="1" i="0" dirty="0">
                <a:solidFill>
                  <a:srgbClr val="0D0D0D"/>
                </a:solidFill>
                <a:effectLst/>
                <a:highlight>
                  <a:srgbClr val="FFFFFF"/>
                </a:highlight>
              </a:rPr>
              <a:t>Database:</a:t>
            </a:r>
            <a:r>
              <a:rPr lang="en-IN" sz="2200" b="0" i="0" dirty="0">
                <a:solidFill>
                  <a:srgbClr val="0D0D0D"/>
                </a:solidFill>
                <a:effectLst/>
                <a:highlight>
                  <a:srgbClr val="FFFFFF"/>
                </a:highlight>
              </a:rPr>
              <a:t> SQLite for storing user data, scheme details, and payment records.</a:t>
            </a:r>
          </a:p>
        </p:txBody>
      </p:sp>
      <p:sp>
        <p:nvSpPr>
          <p:cNvPr id="6" name="TextBox 5">
            <a:extLst>
              <a:ext uri="{FF2B5EF4-FFF2-40B4-BE49-F238E27FC236}">
                <a16:creationId xmlns:a16="http://schemas.microsoft.com/office/drawing/2014/main" id="{E54E9C9F-ADC6-7CCB-1200-18D652FD87A7}"/>
              </a:ext>
            </a:extLst>
          </p:cNvPr>
          <p:cNvSpPr txBox="1"/>
          <p:nvPr/>
        </p:nvSpPr>
        <p:spPr>
          <a:xfrm>
            <a:off x="533401" y="3897540"/>
            <a:ext cx="6096000" cy="1785104"/>
          </a:xfrm>
          <a:prstGeom prst="rect">
            <a:avLst/>
          </a:prstGeom>
          <a:noFill/>
        </p:spPr>
        <p:txBody>
          <a:bodyPr wrap="square">
            <a:spAutoFit/>
          </a:bodyPr>
          <a:lstStyle/>
          <a:p>
            <a:pPr algn="l"/>
            <a:r>
              <a:rPr lang="en-IN" sz="2200" b="1" i="0" dirty="0">
                <a:solidFill>
                  <a:srgbClr val="0D0D0D"/>
                </a:solidFill>
                <a:effectLst/>
                <a:highlight>
                  <a:srgbClr val="FFFFFF"/>
                </a:highlight>
              </a:rPr>
              <a:t>Tools and Libraries:</a:t>
            </a:r>
            <a:endParaRPr lang="en-IN" sz="2200" b="0" i="0" dirty="0">
              <a:solidFill>
                <a:srgbClr val="0D0D0D"/>
              </a:solidFill>
              <a:effectLst/>
              <a:highlight>
                <a:srgbClr val="FFFFFF"/>
              </a:highlight>
            </a:endParaRPr>
          </a:p>
          <a:p>
            <a:pPr marL="342900" indent="-342900" algn="l">
              <a:buFont typeface="Arial" panose="020B0604020202020204" pitchFamily="34" charset="0"/>
              <a:buChar char="•"/>
            </a:pPr>
            <a:r>
              <a:rPr lang="en-IN" sz="2200" b="1" i="0" dirty="0">
                <a:solidFill>
                  <a:srgbClr val="0D0D0D"/>
                </a:solidFill>
                <a:effectLst/>
                <a:highlight>
                  <a:srgbClr val="FFFFFF"/>
                </a:highlight>
              </a:rPr>
              <a:t>Flask-Mail:</a:t>
            </a:r>
            <a:r>
              <a:rPr lang="en-IN" sz="2200" b="0" i="0" dirty="0">
                <a:solidFill>
                  <a:srgbClr val="0D0D0D"/>
                </a:solidFill>
                <a:effectLst/>
                <a:highlight>
                  <a:srgbClr val="FFFFFF"/>
                </a:highlight>
              </a:rPr>
              <a:t> For sending automated email reminders to members.</a:t>
            </a:r>
          </a:p>
          <a:p>
            <a:pPr marL="342900" indent="-342900" algn="l">
              <a:buFont typeface="Arial" panose="020B0604020202020204" pitchFamily="34" charset="0"/>
              <a:buChar char="•"/>
            </a:pPr>
            <a:r>
              <a:rPr lang="en-IN" sz="2200" b="1" i="0" dirty="0" err="1">
                <a:solidFill>
                  <a:srgbClr val="0D0D0D"/>
                </a:solidFill>
                <a:effectLst/>
                <a:highlight>
                  <a:srgbClr val="FFFFFF"/>
                </a:highlight>
              </a:rPr>
              <a:t>SQLAlchemy</a:t>
            </a:r>
            <a:r>
              <a:rPr lang="en-IN" sz="2200" b="1" i="0" dirty="0">
                <a:solidFill>
                  <a:srgbClr val="0D0D0D"/>
                </a:solidFill>
                <a:effectLst/>
                <a:highlight>
                  <a:srgbClr val="FFFFFF"/>
                </a:highlight>
              </a:rPr>
              <a:t>:</a:t>
            </a:r>
            <a:r>
              <a:rPr lang="en-IN" sz="2200" b="0" i="0" dirty="0">
                <a:solidFill>
                  <a:srgbClr val="0D0D0D"/>
                </a:solidFill>
                <a:effectLst/>
                <a:highlight>
                  <a:srgbClr val="FFFFFF"/>
                </a:highlight>
              </a:rPr>
              <a:t> ORM for database interactions.</a:t>
            </a:r>
          </a:p>
          <a:p>
            <a:pPr marL="342900" indent="-342900" algn="l">
              <a:buFont typeface="Arial" panose="020B0604020202020204" pitchFamily="34" charset="0"/>
              <a:buChar char="•"/>
            </a:pPr>
            <a:r>
              <a:rPr lang="en-IN" sz="2200" b="1" i="0" dirty="0">
                <a:solidFill>
                  <a:srgbClr val="0D0D0D"/>
                </a:solidFill>
                <a:effectLst/>
                <a:highlight>
                  <a:srgbClr val="FFFFFF"/>
                </a:highlight>
              </a:rPr>
              <a:t>Jinja2:</a:t>
            </a:r>
            <a:r>
              <a:rPr lang="en-IN" sz="2200" b="0" i="0" dirty="0">
                <a:solidFill>
                  <a:srgbClr val="0D0D0D"/>
                </a:solidFill>
                <a:effectLst/>
                <a:highlight>
                  <a:srgbClr val="FFFFFF"/>
                </a:highlight>
              </a:rPr>
              <a:t> For rendering dynamic HTML templates</a:t>
            </a:r>
            <a:endParaRPr lang="en-IN" sz="2200" dirty="0"/>
          </a:p>
        </p:txBody>
      </p:sp>
      <p:pic>
        <p:nvPicPr>
          <p:cNvPr id="2050" name="Picture 2" descr="Chit Fund Management System Software, Online Chit Fund Management Software  | Esoftcube Technology">
            <a:extLst>
              <a:ext uri="{FF2B5EF4-FFF2-40B4-BE49-F238E27FC236}">
                <a16:creationId xmlns:a16="http://schemas.microsoft.com/office/drawing/2014/main" id="{1C9D77B5-0432-26BC-CD63-DB48B03C6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2314" y="1753823"/>
            <a:ext cx="4464136" cy="3036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23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BE3E-40B8-7E4C-286A-2091A6C99D33}"/>
              </a:ext>
            </a:extLst>
          </p:cNvPr>
          <p:cNvSpPr>
            <a:spLocks noGrp="1"/>
          </p:cNvSpPr>
          <p:nvPr>
            <p:ph type="title"/>
          </p:nvPr>
        </p:nvSpPr>
        <p:spPr>
          <a:xfrm>
            <a:off x="838200" y="502916"/>
            <a:ext cx="6368846" cy="906850"/>
          </a:xfrm>
        </p:spPr>
        <p:txBody>
          <a:bodyPr>
            <a:normAutofit/>
          </a:bodyPr>
          <a:lstStyle/>
          <a:p>
            <a:r>
              <a:rPr lang="en-US" b="1" dirty="0">
                <a:cs typeface="Calibri Light"/>
              </a:rPr>
              <a:t>Hardware</a:t>
            </a:r>
            <a:r>
              <a:rPr lang="en-US" sz="4000" b="1" dirty="0">
                <a:cs typeface="Calibri Light"/>
              </a:rPr>
              <a:t> </a:t>
            </a:r>
            <a:r>
              <a:rPr lang="en-US" b="1" dirty="0">
                <a:cs typeface="Calibri Light"/>
              </a:rPr>
              <a:t>requirements</a:t>
            </a:r>
          </a:p>
        </p:txBody>
      </p:sp>
      <p:sp>
        <p:nvSpPr>
          <p:cNvPr id="3" name="Content Placeholder 2">
            <a:extLst>
              <a:ext uri="{FF2B5EF4-FFF2-40B4-BE49-F238E27FC236}">
                <a16:creationId xmlns:a16="http://schemas.microsoft.com/office/drawing/2014/main" id="{DA646461-709E-A4F7-DB85-9F25D85B4FC1}"/>
              </a:ext>
            </a:extLst>
          </p:cNvPr>
          <p:cNvSpPr>
            <a:spLocks noGrp="1"/>
          </p:cNvSpPr>
          <p:nvPr>
            <p:ph idx="1"/>
          </p:nvPr>
        </p:nvSpPr>
        <p:spPr>
          <a:xfrm>
            <a:off x="904972" y="1234911"/>
            <a:ext cx="10652290" cy="4147794"/>
          </a:xfrm>
        </p:spPr>
        <p:txBody>
          <a:bodyPr vert="horz" lIns="91440" tIns="45720" rIns="91440" bIns="45720" rtlCol="0" anchor="t">
            <a:normAutofit/>
          </a:bodyPr>
          <a:lstStyle/>
          <a:p>
            <a:pPr marL="0" indent="0" algn="l">
              <a:buNone/>
            </a:pPr>
            <a:r>
              <a:rPr lang="en-IN" sz="2400" b="1" i="0" dirty="0">
                <a:solidFill>
                  <a:srgbClr val="0D0D0D"/>
                </a:solidFill>
                <a:effectLst/>
                <a:highlight>
                  <a:srgbClr val="FFFFFF"/>
                </a:highlight>
              </a:rPr>
              <a:t>Server Requirements:</a:t>
            </a:r>
            <a:endParaRPr lang="en-IN" sz="2400" i="0" dirty="0">
              <a:solidFill>
                <a:srgbClr val="0D0D0D"/>
              </a:solidFill>
              <a:effectLst/>
              <a:highlight>
                <a:srgbClr val="FFFFFF"/>
              </a:highlight>
            </a:endParaRPr>
          </a:p>
          <a:p>
            <a:r>
              <a:rPr lang="en-IN" sz="2400" b="0" i="0" dirty="0">
                <a:solidFill>
                  <a:srgbClr val="0D0D0D"/>
                </a:solidFill>
                <a:effectLst/>
                <a:highlight>
                  <a:srgbClr val="FFFFFF"/>
                </a:highlight>
              </a:rPr>
              <a:t>Minimum: 1 CPU, 2 GB RAM, 20 GB SSD</a:t>
            </a:r>
          </a:p>
          <a:p>
            <a:r>
              <a:rPr lang="en-IN" sz="2400" b="0" i="0" dirty="0">
                <a:solidFill>
                  <a:srgbClr val="0D0D0D"/>
                </a:solidFill>
                <a:effectLst/>
                <a:highlight>
                  <a:srgbClr val="FFFFFF"/>
                </a:highlight>
              </a:rPr>
              <a:t>Standard web server for hosting Flask application</a:t>
            </a:r>
          </a:p>
          <a:p>
            <a:r>
              <a:rPr lang="en-IN" sz="2400" b="0" i="0" dirty="0">
                <a:solidFill>
                  <a:srgbClr val="0D0D0D"/>
                </a:solidFill>
                <a:effectLst/>
                <a:highlight>
                  <a:srgbClr val="FFFFFF"/>
                </a:highlight>
              </a:rPr>
              <a:t>Recommended: 2 CPUs, 4 GB RAM, 40 GB SSD</a:t>
            </a:r>
          </a:p>
          <a:p>
            <a:endParaRPr lang="en-IN" sz="2400" b="0" i="0" dirty="0">
              <a:solidFill>
                <a:srgbClr val="0D0D0D"/>
              </a:solidFill>
              <a:effectLst/>
              <a:highlight>
                <a:srgbClr val="FFFFFF"/>
              </a:highlight>
            </a:endParaRPr>
          </a:p>
          <a:p>
            <a:pPr marL="0" indent="0" algn="l">
              <a:buNone/>
            </a:pPr>
            <a:r>
              <a:rPr lang="en-IN" sz="2400" b="1" i="0" dirty="0">
                <a:solidFill>
                  <a:srgbClr val="0D0D0D"/>
                </a:solidFill>
                <a:effectLst/>
                <a:highlight>
                  <a:srgbClr val="FFFFFF"/>
                </a:highlight>
              </a:rPr>
              <a:t>User Devices:</a:t>
            </a:r>
            <a:endParaRPr lang="en-IN" sz="2400" b="0" i="0" dirty="0">
              <a:solidFill>
                <a:srgbClr val="0D0D0D"/>
              </a:solidFill>
              <a:effectLst/>
              <a:highlight>
                <a:srgbClr val="FFFFFF"/>
              </a:highlight>
            </a:endParaRPr>
          </a:p>
          <a:p>
            <a:r>
              <a:rPr lang="en-IN" sz="2400" b="0" i="0" dirty="0">
                <a:solidFill>
                  <a:srgbClr val="0D0D0D"/>
                </a:solidFill>
                <a:effectLst/>
                <a:highlight>
                  <a:srgbClr val="FFFFFF"/>
                </a:highlight>
              </a:rPr>
              <a:t>Minimum: Any modern device such as laptop with internet access</a:t>
            </a:r>
          </a:p>
          <a:p>
            <a:r>
              <a:rPr lang="en-IN" sz="2400" b="0" i="0" dirty="0">
                <a:solidFill>
                  <a:srgbClr val="0D0D0D"/>
                </a:solidFill>
                <a:effectLst/>
                <a:highlight>
                  <a:srgbClr val="FFFFFF"/>
                </a:highlight>
              </a:rPr>
              <a:t>Recommended: Devices with the latest web browsers for optimal performance</a:t>
            </a:r>
          </a:p>
        </p:txBody>
      </p:sp>
    </p:spTree>
    <p:extLst>
      <p:ext uri="{BB962C8B-B14F-4D97-AF65-F5344CB8AC3E}">
        <p14:creationId xmlns:p14="http://schemas.microsoft.com/office/powerpoint/2010/main" val="2475210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932</Words>
  <Application>Microsoft Office PowerPoint</Application>
  <PresentationFormat>Widescreen</PresentationFormat>
  <Paragraphs>128</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CGOMEGA</vt:lpstr>
      <vt:lpstr>Sylfaen</vt:lpstr>
      <vt:lpstr>Times New Roman</vt:lpstr>
      <vt:lpstr>ui-sans-serif</vt:lpstr>
      <vt:lpstr>Office Theme</vt:lpstr>
      <vt:lpstr>CVR COLLEGE OF ENGINEERING DEPARTMENT OF COMPUTER SCIENCE AND ENGINEERING</vt:lpstr>
      <vt:lpstr>Contents</vt:lpstr>
      <vt:lpstr>Abstract</vt:lpstr>
      <vt:lpstr>Motivation</vt:lpstr>
      <vt:lpstr>Literature review</vt:lpstr>
      <vt:lpstr>Limitations of the existing Applications/ Models</vt:lpstr>
      <vt:lpstr>Proposed problem statement</vt:lpstr>
      <vt:lpstr>Software Requirements</vt:lpstr>
      <vt:lpstr>Hardware requirements</vt:lpstr>
      <vt:lpstr>Innovation in the project</vt:lpstr>
      <vt:lpstr>Plan of action to complete the project</vt:lpstr>
      <vt:lpstr>PowerPoint Presentation</vt:lpstr>
      <vt:lpstr>PowerPoint Presentation</vt:lpstr>
      <vt:lpstr>PowerPoint Presentation</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Navulla Kavya Reddy</dc:creator>
  <cp:lastModifiedBy>Navulla Kavya Reddy</cp:lastModifiedBy>
  <cp:revision>50</cp:revision>
  <dcterms:created xsi:type="dcterms:W3CDTF">2024-03-29T13:02:29Z</dcterms:created>
  <dcterms:modified xsi:type="dcterms:W3CDTF">2024-06-01T02:23:21Z</dcterms:modified>
</cp:coreProperties>
</file>