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70" r:id="rId5"/>
    <p:sldId id="269" r:id="rId6"/>
    <p:sldId id="268" r:id="rId7"/>
    <p:sldId id="267" r:id="rId8"/>
    <p:sldId id="266" r:id="rId9"/>
    <p:sldId id="264" r:id="rId10"/>
    <p:sldId id="276" r:id="rId11"/>
    <p:sldId id="261" r:id="rId12"/>
    <p:sldId id="260" r:id="rId13"/>
    <p:sldId id="27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4F392-B3E5-4D70-A7EA-E9232A46B3EF}" v="5" dt="2024-05-29T06:47:09.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ulla Kavya Reddy" userId="ad519bfe68b70088" providerId="LiveId" clId="{BFC4F392-B3E5-4D70-A7EA-E9232A46B3EF}"/>
    <pc:docChg chg="undo redo custSel addSld delSld modSld">
      <pc:chgData name="Navulla Kavya Reddy" userId="ad519bfe68b70088" providerId="LiveId" clId="{BFC4F392-B3E5-4D70-A7EA-E9232A46B3EF}" dt="2024-05-29T06:49:43.109" v="276" actId="478"/>
      <pc:docMkLst>
        <pc:docMk/>
      </pc:docMkLst>
      <pc:sldChg chg="modSp mod">
        <pc:chgData name="Navulla Kavya Reddy" userId="ad519bfe68b70088" providerId="LiveId" clId="{BFC4F392-B3E5-4D70-A7EA-E9232A46B3EF}" dt="2024-05-29T06:49:36.150" v="275" actId="14100"/>
        <pc:sldMkLst>
          <pc:docMk/>
          <pc:sldMk cId="712398415" sldId="260"/>
        </pc:sldMkLst>
        <pc:spChg chg="mod">
          <ac:chgData name="Navulla Kavya Reddy" userId="ad519bfe68b70088" providerId="LiveId" clId="{BFC4F392-B3E5-4D70-A7EA-E9232A46B3EF}" dt="2024-05-29T06:48:49.369" v="253" actId="1076"/>
          <ac:spMkLst>
            <pc:docMk/>
            <pc:sldMk cId="712398415" sldId="260"/>
            <ac:spMk id="2" creationId="{FEA66F03-956C-4B53-9E8D-5D3151F54317}"/>
          </ac:spMkLst>
        </pc:spChg>
        <pc:spChg chg="mod">
          <ac:chgData name="Navulla Kavya Reddy" userId="ad519bfe68b70088" providerId="LiveId" clId="{BFC4F392-B3E5-4D70-A7EA-E9232A46B3EF}" dt="2024-05-29T06:49:36.150" v="275" actId="14100"/>
          <ac:spMkLst>
            <pc:docMk/>
            <pc:sldMk cId="712398415" sldId="260"/>
            <ac:spMk id="7" creationId="{53AC4D05-8438-5346-A88D-E30A173872CC}"/>
          </ac:spMkLst>
        </pc:spChg>
      </pc:sldChg>
      <pc:sldChg chg="modSp mod">
        <pc:chgData name="Navulla Kavya Reddy" userId="ad519bfe68b70088" providerId="LiveId" clId="{BFC4F392-B3E5-4D70-A7EA-E9232A46B3EF}" dt="2024-05-29T06:48:03.678" v="243" actId="2711"/>
        <pc:sldMkLst>
          <pc:docMk/>
          <pc:sldMk cId="3738534889" sldId="261"/>
        </pc:sldMkLst>
        <pc:spChg chg="mod">
          <ac:chgData name="Navulla Kavya Reddy" userId="ad519bfe68b70088" providerId="LiveId" clId="{BFC4F392-B3E5-4D70-A7EA-E9232A46B3EF}" dt="2024-05-29T06:48:03.678" v="243" actId="2711"/>
          <ac:spMkLst>
            <pc:docMk/>
            <pc:sldMk cId="3738534889" sldId="261"/>
            <ac:spMk id="5" creationId="{E1923D56-AF59-1046-CA0A-697090E91449}"/>
          </ac:spMkLst>
        </pc:spChg>
      </pc:sldChg>
      <pc:sldChg chg="modSp mod">
        <pc:chgData name="Navulla Kavya Reddy" userId="ad519bfe68b70088" providerId="LiveId" clId="{BFC4F392-B3E5-4D70-A7EA-E9232A46B3EF}" dt="2024-05-29T06:45:44.260" v="207" actId="14100"/>
        <pc:sldMkLst>
          <pc:docMk/>
          <pc:sldMk cId="1069451691" sldId="262"/>
        </pc:sldMkLst>
        <pc:spChg chg="mod">
          <ac:chgData name="Navulla Kavya Reddy" userId="ad519bfe68b70088" providerId="LiveId" clId="{BFC4F392-B3E5-4D70-A7EA-E9232A46B3EF}" dt="2024-05-29T06:45:44.260" v="207" actId="14100"/>
          <ac:spMkLst>
            <pc:docMk/>
            <pc:sldMk cId="1069451691" sldId="262"/>
            <ac:spMk id="5" creationId="{2DEA7A17-C7FC-F3C8-F8EF-89BCF9203C9F}"/>
          </ac:spMkLst>
        </pc:spChg>
      </pc:sldChg>
      <pc:sldChg chg="modSp mod">
        <pc:chgData name="Navulla Kavya Reddy" userId="ad519bfe68b70088" providerId="LiveId" clId="{BFC4F392-B3E5-4D70-A7EA-E9232A46B3EF}" dt="2024-05-29T06:44:10.765" v="183" actId="12"/>
        <pc:sldMkLst>
          <pc:docMk/>
          <pc:sldMk cId="1448232070" sldId="264"/>
        </pc:sldMkLst>
        <pc:spChg chg="mod">
          <ac:chgData name="Navulla Kavya Reddy" userId="ad519bfe68b70088" providerId="LiveId" clId="{BFC4F392-B3E5-4D70-A7EA-E9232A46B3EF}" dt="2024-05-29T06:44:10.765" v="183" actId="12"/>
          <ac:spMkLst>
            <pc:docMk/>
            <pc:sldMk cId="1448232070" sldId="264"/>
            <ac:spMk id="5" creationId="{103F3BE6-43A9-C525-4BB1-B50592256703}"/>
          </ac:spMkLst>
        </pc:spChg>
      </pc:sldChg>
      <pc:sldChg chg="addSp modSp mod">
        <pc:chgData name="Navulla Kavya Reddy" userId="ad519bfe68b70088" providerId="LiveId" clId="{BFC4F392-B3E5-4D70-A7EA-E9232A46B3EF}" dt="2024-05-29T06:43:36.175" v="178" actId="1076"/>
        <pc:sldMkLst>
          <pc:docMk/>
          <pc:sldMk cId="1430747340" sldId="265"/>
        </pc:sldMkLst>
        <pc:spChg chg="add mod">
          <ac:chgData name="Navulla Kavya Reddy" userId="ad519bfe68b70088" providerId="LiveId" clId="{BFC4F392-B3E5-4D70-A7EA-E9232A46B3EF}" dt="2024-05-29T06:43:36.175" v="178" actId="1076"/>
          <ac:spMkLst>
            <pc:docMk/>
            <pc:sldMk cId="1430747340" sldId="265"/>
            <ac:spMk id="4" creationId="{E54CE57E-4E0A-77DB-16DF-F1156C75D908}"/>
          </ac:spMkLst>
        </pc:spChg>
        <pc:spChg chg="mod">
          <ac:chgData name="Navulla Kavya Reddy" userId="ad519bfe68b70088" providerId="LiveId" clId="{BFC4F392-B3E5-4D70-A7EA-E9232A46B3EF}" dt="2024-05-29T06:43:16.395" v="174" actId="14100"/>
          <ac:spMkLst>
            <pc:docMk/>
            <pc:sldMk cId="1430747340" sldId="265"/>
            <ac:spMk id="5" creationId="{00482285-1E0C-5850-030C-8D36D4A40800}"/>
          </ac:spMkLst>
        </pc:spChg>
      </pc:sldChg>
      <pc:sldChg chg="modSp mod">
        <pc:chgData name="Navulla Kavya Reddy" userId="ad519bfe68b70088" providerId="LiveId" clId="{BFC4F392-B3E5-4D70-A7EA-E9232A46B3EF}" dt="2024-05-29T06:42:40.529" v="169" actId="115"/>
        <pc:sldMkLst>
          <pc:docMk/>
          <pc:sldMk cId="126700157" sldId="266"/>
        </pc:sldMkLst>
        <pc:spChg chg="mod">
          <ac:chgData name="Navulla Kavya Reddy" userId="ad519bfe68b70088" providerId="LiveId" clId="{BFC4F392-B3E5-4D70-A7EA-E9232A46B3EF}" dt="2024-05-29T06:42:40.529" v="169" actId="115"/>
          <ac:spMkLst>
            <pc:docMk/>
            <pc:sldMk cId="126700157" sldId="266"/>
            <ac:spMk id="5" creationId="{C93DC9BE-461E-6FF7-F092-104F1EF99B44}"/>
          </ac:spMkLst>
        </pc:spChg>
      </pc:sldChg>
      <pc:sldChg chg="modSp mod">
        <pc:chgData name="Navulla Kavya Reddy" userId="ad519bfe68b70088" providerId="LiveId" clId="{BFC4F392-B3E5-4D70-A7EA-E9232A46B3EF}" dt="2024-05-29T06:42:05.074" v="161" actId="115"/>
        <pc:sldMkLst>
          <pc:docMk/>
          <pc:sldMk cId="1965867077" sldId="267"/>
        </pc:sldMkLst>
        <pc:spChg chg="mod">
          <ac:chgData name="Navulla Kavya Reddy" userId="ad519bfe68b70088" providerId="LiveId" clId="{BFC4F392-B3E5-4D70-A7EA-E9232A46B3EF}" dt="2024-05-29T06:42:05.074" v="161" actId="115"/>
          <ac:spMkLst>
            <pc:docMk/>
            <pc:sldMk cId="1965867077" sldId="267"/>
            <ac:spMk id="5" creationId="{7598C3C9-4D21-3146-09B9-B182C8306149}"/>
          </ac:spMkLst>
        </pc:spChg>
      </pc:sldChg>
      <pc:sldChg chg="modSp mod">
        <pc:chgData name="Navulla Kavya Reddy" userId="ad519bfe68b70088" providerId="LiveId" clId="{BFC4F392-B3E5-4D70-A7EA-E9232A46B3EF}" dt="2024-05-29T06:40:48.636" v="145" actId="2711"/>
        <pc:sldMkLst>
          <pc:docMk/>
          <pc:sldMk cId="3822823545" sldId="268"/>
        </pc:sldMkLst>
        <pc:spChg chg="mod">
          <ac:chgData name="Navulla Kavya Reddy" userId="ad519bfe68b70088" providerId="LiveId" clId="{BFC4F392-B3E5-4D70-A7EA-E9232A46B3EF}" dt="2024-05-29T06:40:48.636" v="145" actId="2711"/>
          <ac:spMkLst>
            <pc:docMk/>
            <pc:sldMk cId="3822823545" sldId="268"/>
            <ac:spMk id="5" creationId="{257C9532-0072-3EC9-9F9E-EC051A023F72}"/>
          </ac:spMkLst>
        </pc:spChg>
      </pc:sldChg>
      <pc:sldChg chg="modSp mod">
        <pc:chgData name="Navulla Kavya Reddy" userId="ad519bfe68b70088" providerId="LiveId" clId="{BFC4F392-B3E5-4D70-A7EA-E9232A46B3EF}" dt="2024-05-29T06:40:36.174" v="143" actId="2711"/>
        <pc:sldMkLst>
          <pc:docMk/>
          <pc:sldMk cId="1087105404" sldId="269"/>
        </pc:sldMkLst>
        <pc:spChg chg="mod">
          <ac:chgData name="Navulla Kavya Reddy" userId="ad519bfe68b70088" providerId="LiveId" clId="{BFC4F392-B3E5-4D70-A7EA-E9232A46B3EF}" dt="2024-05-29T06:40:36.174" v="143" actId="2711"/>
          <ac:spMkLst>
            <pc:docMk/>
            <pc:sldMk cId="1087105404" sldId="269"/>
            <ac:spMk id="5" creationId="{92C51784-500E-C257-5C52-5012E0DFB0B8}"/>
          </ac:spMkLst>
        </pc:spChg>
      </pc:sldChg>
      <pc:sldChg chg="modSp mod">
        <pc:chgData name="Navulla Kavya Reddy" userId="ad519bfe68b70088" providerId="LiveId" clId="{BFC4F392-B3E5-4D70-A7EA-E9232A46B3EF}" dt="2024-05-29T06:38:48.684" v="107" actId="255"/>
        <pc:sldMkLst>
          <pc:docMk/>
          <pc:sldMk cId="3691938449" sldId="270"/>
        </pc:sldMkLst>
        <pc:spChg chg="mod">
          <ac:chgData name="Navulla Kavya Reddy" userId="ad519bfe68b70088" providerId="LiveId" clId="{BFC4F392-B3E5-4D70-A7EA-E9232A46B3EF}" dt="2024-05-29T06:38:48.684" v="107" actId="255"/>
          <ac:spMkLst>
            <pc:docMk/>
            <pc:sldMk cId="3691938449" sldId="270"/>
            <ac:spMk id="5" creationId="{8F53916A-8985-2FD6-E6D5-F21420A03C00}"/>
          </ac:spMkLst>
        </pc:spChg>
      </pc:sldChg>
      <pc:sldChg chg="addSp delSp modSp mod">
        <pc:chgData name="Navulla Kavya Reddy" userId="ad519bfe68b70088" providerId="LiveId" clId="{BFC4F392-B3E5-4D70-A7EA-E9232A46B3EF}" dt="2024-05-29T06:46:57.173" v="216" actId="1076"/>
        <pc:sldMkLst>
          <pc:docMk/>
          <pc:sldMk cId="3976247258" sldId="271"/>
        </pc:sldMkLst>
        <pc:picChg chg="del">
          <ac:chgData name="Navulla Kavya Reddy" userId="ad519bfe68b70088" providerId="LiveId" clId="{BFC4F392-B3E5-4D70-A7EA-E9232A46B3EF}" dt="2024-05-29T06:45:54.529" v="208" actId="478"/>
          <ac:picMkLst>
            <pc:docMk/>
            <pc:sldMk cId="3976247258" sldId="271"/>
            <ac:picMk id="5" creationId="{E596E06C-8DE2-F686-CB81-AA2FDEA0D098}"/>
          </ac:picMkLst>
        </pc:picChg>
        <pc:picChg chg="add del mod">
          <ac:chgData name="Navulla Kavya Reddy" userId="ad519bfe68b70088" providerId="LiveId" clId="{BFC4F392-B3E5-4D70-A7EA-E9232A46B3EF}" dt="2024-05-29T06:46:55.108" v="215" actId="21"/>
          <ac:picMkLst>
            <pc:docMk/>
            <pc:sldMk cId="3976247258" sldId="271"/>
            <ac:picMk id="6" creationId="{01D84DFA-6B79-C450-4CF8-9C16BF9681CF}"/>
          </ac:picMkLst>
        </pc:picChg>
        <pc:picChg chg="add del mod">
          <ac:chgData name="Navulla Kavya Reddy" userId="ad519bfe68b70088" providerId="LiveId" clId="{BFC4F392-B3E5-4D70-A7EA-E9232A46B3EF}" dt="2024-05-29T06:46:46.306" v="212" actId="21"/>
          <ac:picMkLst>
            <pc:docMk/>
            <pc:sldMk cId="3976247258" sldId="271"/>
            <ac:picMk id="8" creationId="{1A2B04FA-BE47-F17B-E667-AF7972E28389}"/>
          </ac:picMkLst>
        </pc:picChg>
        <pc:picChg chg="add mod">
          <ac:chgData name="Navulla Kavya Reddy" userId="ad519bfe68b70088" providerId="LiveId" clId="{BFC4F392-B3E5-4D70-A7EA-E9232A46B3EF}" dt="2024-05-29T06:46:57.173" v="216" actId="1076"/>
          <ac:picMkLst>
            <pc:docMk/>
            <pc:sldMk cId="3976247258" sldId="271"/>
            <ac:picMk id="10" creationId="{3FCC0CE6-5900-308A-B9EA-0C6D7ADE351F}"/>
          </ac:picMkLst>
        </pc:picChg>
      </pc:sldChg>
      <pc:sldChg chg="modSp del mod">
        <pc:chgData name="Navulla Kavya Reddy" userId="ad519bfe68b70088" providerId="LiveId" clId="{BFC4F392-B3E5-4D70-A7EA-E9232A46B3EF}" dt="2024-05-29T06:43:26.844" v="176" actId="47"/>
        <pc:sldMkLst>
          <pc:docMk/>
          <pc:sldMk cId="3030745849" sldId="273"/>
        </pc:sldMkLst>
        <pc:spChg chg="mod">
          <ac:chgData name="Navulla Kavya Reddy" userId="ad519bfe68b70088" providerId="LiveId" clId="{BFC4F392-B3E5-4D70-A7EA-E9232A46B3EF}" dt="2024-05-29T06:43:21.644" v="175" actId="14100"/>
          <ac:spMkLst>
            <pc:docMk/>
            <pc:sldMk cId="3030745849" sldId="273"/>
            <ac:spMk id="3" creationId="{EE475234-87B1-4122-424B-98BFAC7B4862}"/>
          </ac:spMkLst>
        </pc:spChg>
      </pc:sldChg>
      <pc:sldChg chg="addSp delSp modSp mod">
        <pc:chgData name="Navulla Kavya Reddy" userId="ad519bfe68b70088" providerId="LiveId" clId="{BFC4F392-B3E5-4D70-A7EA-E9232A46B3EF}" dt="2024-05-29T06:46:51.107" v="214"/>
        <pc:sldMkLst>
          <pc:docMk/>
          <pc:sldMk cId="2048184129" sldId="274"/>
        </pc:sldMkLst>
        <pc:picChg chg="add mod">
          <ac:chgData name="Navulla Kavya Reddy" userId="ad519bfe68b70088" providerId="LiveId" clId="{BFC4F392-B3E5-4D70-A7EA-E9232A46B3EF}" dt="2024-05-29T06:46:51.107" v="214"/>
          <ac:picMkLst>
            <pc:docMk/>
            <pc:sldMk cId="2048184129" sldId="274"/>
            <ac:picMk id="2" creationId="{1A2B04FA-BE47-F17B-E667-AF7972E28389}"/>
          </ac:picMkLst>
        </pc:picChg>
        <pc:picChg chg="del">
          <ac:chgData name="Navulla Kavya Reddy" userId="ad519bfe68b70088" providerId="LiveId" clId="{BFC4F392-B3E5-4D70-A7EA-E9232A46B3EF}" dt="2024-05-29T06:46:50.509" v="213" actId="478"/>
          <ac:picMkLst>
            <pc:docMk/>
            <pc:sldMk cId="2048184129" sldId="274"/>
            <ac:picMk id="4" creationId="{BB067E96-CA30-C1D4-4CD9-905A399EC039}"/>
          </ac:picMkLst>
        </pc:picChg>
      </pc:sldChg>
      <pc:sldChg chg="modSp mod">
        <pc:chgData name="Navulla Kavya Reddy" userId="ad519bfe68b70088" providerId="LiveId" clId="{BFC4F392-B3E5-4D70-A7EA-E9232A46B3EF}" dt="2024-05-29T06:44:56.887" v="193" actId="115"/>
        <pc:sldMkLst>
          <pc:docMk/>
          <pc:sldMk cId="2475210709" sldId="276"/>
        </pc:sldMkLst>
        <pc:spChg chg="mod">
          <ac:chgData name="Navulla Kavya Reddy" userId="ad519bfe68b70088" providerId="LiveId" clId="{BFC4F392-B3E5-4D70-A7EA-E9232A46B3EF}" dt="2024-05-29T06:44:56.887" v="193" actId="115"/>
          <ac:spMkLst>
            <pc:docMk/>
            <pc:sldMk cId="2475210709" sldId="276"/>
            <ac:spMk id="3" creationId="{DA646461-709E-A4F7-DB85-9F25D85B4FC1}"/>
          </ac:spMkLst>
        </pc:spChg>
      </pc:sldChg>
      <pc:sldChg chg="delSp mod">
        <pc:chgData name="Navulla Kavya Reddy" userId="ad519bfe68b70088" providerId="LiveId" clId="{BFC4F392-B3E5-4D70-A7EA-E9232A46B3EF}" dt="2024-05-29T06:49:43.109" v="276" actId="478"/>
        <pc:sldMkLst>
          <pc:docMk/>
          <pc:sldMk cId="1566563657" sldId="278"/>
        </pc:sldMkLst>
        <pc:picChg chg="del">
          <ac:chgData name="Navulla Kavya Reddy" userId="ad519bfe68b70088" providerId="LiveId" clId="{BFC4F392-B3E5-4D70-A7EA-E9232A46B3EF}" dt="2024-05-29T06:49:43.109" v="276" actId="478"/>
          <ac:picMkLst>
            <pc:docMk/>
            <pc:sldMk cId="1566563657" sldId="278"/>
            <ac:picMk id="12" creationId="{22219A36-0358-9849-5304-7DCB14C93860}"/>
          </ac:picMkLst>
        </pc:picChg>
      </pc:sldChg>
      <pc:sldChg chg="addSp modSp new mod">
        <pc:chgData name="Navulla Kavya Reddy" userId="ad519bfe68b70088" providerId="LiveId" clId="{BFC4F392-B3E5-4D70-A7EA-E9232A46B3EF}" dt="2024-05-29T06:39:47.460" v="123" actId="14100"/>
        <pc:sldMkLst>
          <pc:docMk/>
          <pc:sldMk cId="3641146485" sldId="279"/>
        </pc:sldMkLst>
        <pc:spChg chg="add mod">
          <ac:chgData name="Navulla Kavya Reddy" userId="ad519bfe68b70088" providerId="LiveId" clId="{BFC4F392-B3E5-4D70-A7EA-E9232A46B3EF}" dt="2024-05-29T06:39:47.460" v="123" actId="14100"/>
          <ac:spMkLst>
            <pc:docMk/>
            <pc:sldMk cId="3641146485" sldId="279"/>
            <ac:spMk id="3" creationId="{73E9DCD5-83FF-0F32-38E8-1627340DC2CF}"/>
          </ac:spMkLst>
        </pc:spChg>
      </pc:sldChg>
      <pc:sldChg chg="addSp modSp new mod">
        <pc:chgData name="Navulla Kavya Reddy" userId="ad519bfe68b70088" providerId="LiveId" clId="{BFC4F392-B3E5-4D70-A7EA-E9232A46B3EF}" dt="2024-05-29T06:47:14.766" v="230" actId="20577"/>
        <pc:sldMkLst>
          <pc:docMk/>
          <pc:sldMk cId="1937201011" sldId="280"/>
        </pc:sldMkLst>
        <pc:spChg chg="add mod">
          <ac:chgData name="Navulla Kavya Reddy" userId="ad519bfe68b70088" providerId="LiveId" clId="{BFC4F392-B3E5-4D70-A7EA-E9232A46B3EF}" dt="2024-05-29T06:47:14.766" v="230" actId="20577"/>
          <ac:spMkLst>
            <pc:docMk/>
            <pc:sldMk cId="1937201011" sldId="280"/>
            <ac:spMk id="2" creationId="{1C3E66BA-6E70-0380-30B8-74D2AD099A70}"/>
          </ac:spMkLst>
        </pc:spChg>
        <pc:picChg chg="add mod">
          <ac:chgData name="Navulla Kavya Reddy" userId="ad519bfe68b70088" providerId="LiveId" clId="{BFC4F392-B3E5-4D70-A7EA-E9232A46B3EF}" dt="2024-05-29T06:47:02.919" v="218"/>
          <ac:picMkLst>
            <pc:docMk/>
            <pc:sldMk cId="1937201011" sldId="280"/>
            <ac:picMk id="6" creationId="{01D84DFA-6B79-C450-4CF8-9C16BF9681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55E0F-4AD3-4CDC-9A22-429F7CC6FC3F}"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76344-107E-4E1A-85B6-EADD2F73BABC}" type="slidenum">
              <a:rPr lang="en-IN" smtClean="0"/>
              <a:t>‹#›</a:t>
            </a:fld>
            <a:endParaRPr lang="en-IN"/>
          </a:p>
        </p:txBody>
      </p:sp>
    </p:spTree>
    <p:extLst>
      <p:ext uri="{BB962C8B-B14F-4D97-AF65-F5344CB8AC3E}">
        <p14:creationId xmlns:p14="http://schemas.microsoft.com/office/powerpoint/2010/main" val="325280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776344-107E-4E1A-85B6-EADD2F73BABC}" type="slidenum">
              <a:rPr lang="en-IN" smtClean="0"/>
              <a:t>1</a:t>
            </a:fld>
            <a:endParaRPr lang="en-IN"/>
          </a:p>
        </p:txBody>
      </p:sp>
    </p:spTree>
    <p:extLst>
      <p:ext uri="{BB962C8B-B14F-4D97-AF65-F5344CB8AC3E}">
        <p14:creationId xmlns:p14="http://schemas.microsoft.com/office/powerpoint/2010/main" val="75336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BAC6-4FFA-D2F0-A424-83777A60B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697BB6-3A3F-DBBF-611C-F1E927183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AE43AC-EA7F-31E1-2124-063B66724B01}"/>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02957B6E-1FC8-2F5E-4799-15FB490EE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EFFDD-CC84-5EA3-93FC-30F21F51C362}"/>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86303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1E86-2F66-12AC-F7BC-CD9174C4E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7A849-7681-1D97-E6E3-43F660A46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987A3-79A6-BCAC-F9C7-30342CFD0AED}"/>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89F8E2AC-5B08-CC4D-4ACC-59A66A46E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C6AEB-31BC-D50F-4842-6218FE9083A1}"/>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18308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7E902-2C89-45FE-059A-A01AC74F8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3B4D5-3D2B-531B-9E72-30959F6EF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216DF-09BF-F36E-30A1-598C77D555A8}"/>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A6E11167-26A0-74C9-E138-9A8265491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818BD-FE0C-FCD8-4704-DE1C07312345}"/>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23573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D9F3-7DFB-EA90-90B2-5968D8D59E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7F1F3-60BF-EA51-6589-642E4F7B2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28FE8-6398-52C7-0169-14DC9B7B478D}"/>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3E9F3415-5D23-29FC-974E-A8C025EE6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40A03-4C92-7016-5803-D80B8F8E2DE7}"/>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339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621F-FA71-30A9-3A1D-77EEECF68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4D4BB1-D7EA-2DFC-355F-8E0A7D2CC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23885-B9BB-05DD-BF18-F5BF17718473}"/>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5541A174-80A1-40CF-057C-45B10C45D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95342-23CC-A0A5-DD37-012BB1578C56}"/>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98435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6DC9-EB4E-FC20-BC69-8DCE4F68F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792A88-7F13-4143-3778-EBD49A487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74F3F3-8D8E-2141-05FD-5A39E4CB50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12DA7D-A50F-8388-7126-7871D7EBE108}"/>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6" name="Footer Placeholder 5">
            <a:extLst>
              <a:ext uri="{FF2B5EF4-FFF2-40B4-BE49-F238E27FC236}">
                <a16:creationId xmlns:a16="http://schemas.microsoft.com/office/drawing/2014/main" id="{AF28D67C-A524-4EA0-B269-00D41919E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5CE27-1A4A-A5BB-0F97-F9D97793F55D}"/>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18655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EE22-D6A9-111F-2C2C-AB2711418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51A8C7-6740-7F05-774C-06073FB75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7EEAA-6AFB-98F5-9728-2B294A4E5C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E67EC3-98FB-7057-AC02-F1DB7B491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E704F-43A3-06C1-627D-36CF0DDF9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60F5FC-4E9D-8BBA-446D-3797CA3562A3}"/>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8" name="Footer Placeholder 7">
            <a:extLst>
              <a:ext uri="{FF2B5EF4-FFF2-40B4-BE49-F238E27FC236}">
                <a16:creationId xmlns:a16="http://schemas.microsoft.com/office/drawing/2014/main" id="{B7593196-4EB8-30D6-3825-EE6AFDDE40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EADC22-B2C6-4E77-A28C-951E3DA9C3BF}"/>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065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D245-E8FF-359E-12CF-548740F1A5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DCB8DE-8751-C37B-AF1D-82EAC2128A10}"/>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4" name="Footer Placeholder 3">
            <a:extLst>
              <a:ext uri="{FF2B5EF4-FFF2-40B4-BE49-F238E27FC236}">
                <a16:creationId xmlns:a16="http://schemas.microsoft.com/office/drawing/2014/main" id="{52AEE7F1-F17B-5E35-0E0D-E948C7828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D93F93-55E7-2D61-8514-D126573BE5E6}"/>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31628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C661-5E25-B309-881F-E49143630031}"/>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3" name="Footer Placeholder 2">
            <a:extLst>
              <a:ext uri="{FF2B5EF4-FFF2-40B4-BE49-F238E27FC236}">
                <a16:creationId xmlns:a16="http://schemas.microsoft.com/office/drawing/2014/main" id="{9B4B2130-AC34-4D95-BC80-C1A52EF3B6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9D5686-67A0-7FE4-5465-86EAB4A92B78}"/>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308731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3664-5F68-5443-FA16-9400B403E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A0C848-C598-1A73-3801-96480E30F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F88F7D-5043-5BE6-E644-CDE914B68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CF211-108B-0E9E-73D0-3943A78DCF22}"/>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6" name="Footer Placeholder 5">
            <a:extLst>
              <a:ext uri="{FF2B5EF4-FFF2-40B4-BE49-F238E27FC236}">
                <a16:creationId xmlns:a16="http://schemas.microsoft.com/office/drawing/2014/main" id="{59A4E7EE-13AF-35E7-9441-1A3A9A6EF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1DC4C-91B8-1CD9-021F-EADA0E41D390}"/>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562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A8C9-E57E-2C4F-E0AE-7E0C51AA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112CA3-F997-54B4-F318-BA1069DFE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4D23FB-B67F-4C59-28F2-183CE8DE9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66F36-7DDA-7922-B935-62079FE53144}"/>
              </a:ext>
            </a:extLst>
          </p:cNvPr>
          <p:cNvSpPr>
            <a:spLocks noGrp="1"/>
          </p:cNvSpPr>
          <p:nvPr>
            <p:ph type="dt" sz="half" idx="10"/>
          </p:nvPr>
        </p:nvSpPr>
        <p:spPr/>
        <p:txBody>
          <a:bodyPr/>
          <a:lstStyle/>
          <a:p>
            <a:fld id="{6B7113A5-6544-4882-A8C5-7E20F5F40F82}" type="datetimeFigureOut">
              <a:rPr lang="en-IN" smtClean="0"/>
              <a:t>31-05-2024</a:t>
            </a:fld>
            <a:endParaRPr lang="en-IN"/>
          </a:p>
        </p:txBody>
      </p:sp>
      <p:sp>
        <p:nvSpPr>
          <p:cNvPr id="6" name="Footer Placeholder 5">
            <a:extLst>
              <a:ext uri="{FF2B5EF4-FFF2-40B4-BE49-F238E27FC236}">
                <a16:creationId xmlns:a16="http://schemas.microsoft.com/office/drawing/2014/main" id="{4287D396-58F5-4390-EE03-098F928DB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22367-8131-9688-B9F9-86F561AC7D15}"/>
              </a:ext>
            </a:extLst>
          </p:cNvPr>
          <p:cNvSpPr>
            <a:spLocks noGrp="1"/>
          </p:cNvSpPr>
          <p:nvPr>
            <p:ph type="sldNum" sz="quarter" idx="12"/>
          </p:nvPr>
        </p:nvSpPr>
        <p:spPr/>
        <p:txBody>
          <a:bodyPr/>
          <a:lstStyle/>
          <a:p>
            <a:fld id="{5F812649-DE86-4BDE-80F6-7D11178E0DA3}" type="slidenum">
              <a:rPr lang="en-IN" smtClean="0"/>
              <a:t>‹#›</a:t>
            </a:fld>
            <a:endParaRPr lang="en-IN"/>
          </a:p>
        </p:txBody>
      </p:sp>
    </p:spTree>
    <p:extLst>
      <p:ext uri="{BB962C8B-B14F-4D97-AF65-F5344CB8AC3E}">
        <p14:creationId xmlns:p14="http://schemas.microsoft.com/office/powerpoint/2010/main" val="273236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AA938-7878-C9C7-959C-87F383D15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869983-F6D4-2905-BA73-D0C988560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1032B-A04B-BC25-7315-633643081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3A5-6544-4882-A8C5-7E20F5F40F82}" type="datetimeFigureOut">
              <a:rPr lang="en-IN" smtClean="0"/>
              <a:t>31-05-2024</a:t>
            </a:fld>
            <a:endParaRPr lang="en-IN"/>
          </a:p>
        </p:txBody>
      </p:sp>
      <p:sp>
        <p:nvSpPr>
          <p:cNvPr id="5" name="Footer Placeholder 4">
            <a:extLst>
              <a:ext uri="{FF2B5EF4-FFF2-40B4-BE49-F238E27FC236}">
                <a16:creationId xmlns:a16="http://schemas.microsoft.com/office/drawing/2014/main" id="{03D6A7A1-CA5D-5A82-A3B8-2F519DBA1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12CBD8-613A-7AED-BB1C-B139E7CFD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12649-DE86-4BDE-80F6-7D11178E0DA3}" type="slidenum">
              <a:rPr lang="en-IN" smtClean="0"/>
              <a:t>‹#›</a:t>
            </a:fld>
            <a:endParaRPr lang="en-IN"/>
          </a:p>
        </p:txBody>
      </p:sp>
    </p:spTree>
    <p:extLst>
      <p:ext uri="{BB962C8B-B14F-4D97-AF65-F5344CB8AC3E}">
        <p14:creationId xmlns:p14="http://schemas.microsoft.com/office/powerpoint/2010/main" val="78038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hriramchits.in/" TargetMode="External"/><Relationship Id="rId2" Type="http://schemas.openxmlformats.org/officeDocument/2006/relationships/hyperlink" Target="https://chitfund.delhi.gov.in/chitfund/what-chit-fund-business" TargetMode="External"/><Relationship Id="rId1" Type="http://schemas.openxmlformats.org/officeDocument/2006/relationships/slideLayout" Target="../slideLayouts/slideLayout2.xml"/><Relationship Id="rId4" Type="http://schemas.openxmlformats.org/officeDocument/2006/relationships/hyperlink" Target="https://www.5paisa.com/blog/chit-fund#:~:text=Chit%20funds%20are%20a%20kind,money%20collected%20during%20each%20interva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2752627" y="584463"/>
            <a:ext cx="8018579" cy="1137298"/>
          </a:xfrm>
        </p:spPr>
        <p:txBody>
          <a:bodyPr>
            <a:normAutofit/>
          </a:bodyPr>
          <a:lstStyle/>
          <a:p>
            <a:r>
              <a:rPr lang="en-GB" sz="4400" b="1" dirty="0">
                <a:latin typeface="CGOMEGA"/>
              </a:rPr>
              <a:t>CVR</a:t>
            </a:r>
            <a:r>
              <a:rPr lang="en-GB" sz="4800" b="1" dirty="0">
                <a:latin typeface="CGOMEGA"/>
              </a:rPr>
              <a:t> </a:t>
            </a:r>
            <a:r>
              <a:rPr lang="en-GB" sz="4400" b="1" dirty="0">
                <a:latin typeface="CGOMEGA"/>
              </a:rPr>
              <a:t>COLLEGE</a:t>
            </a:r>
            <a:r>
              <a:rPr lang="en-GB" sz="4800" b="1" dirty="0">
                <a:latin typeface="CGOMEGA"/>
              </a:rPr>
              <a:t> OF ENGINEERING</a:t>
            </a:r>
            <a:br>
              <a:rPr lang="en-GB" dirty="0"/>
            </a:br>
            <a:r>
              <a:rPr lang="en-GB" sz="2200" b="1" dirty="0"/>
              <a:t>DEPARTMENT OF COMPUTER SCIENCE AND ENGINEERING</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2601798" y="2787149"/>
            <a:ext cx="7667603" cy="641852"/>
          </a:xfrm>
        </p:spPr>
        <p:txBody>
          <a:bodyPr>
            <a:normAutofit/>
          </a:bodyPr>
          <a:lstStyle/>
          <a:p>
            <a:r>
              <a:rPr lang="en-GB" b="1" dirty="0"/>
              <a:t>CHIT FUND MANAGEMENT SYSTEM</a:t>
            </a:r>
            <a:endParaRPr lang="en-GB"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3"/>
          <a:stretch>
            <a:fillRect/>
          </a:stretch>
        </p:blipFill>
        <p:spPr>
          <a:xfrm>
            <a:off x="1420794" y="653154"/>
            <a:ext cx="1264921" cy="999915"/>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a:xfrm>
            <a:off x="8610600" y="6356350"/>
            <a:ext cx="2971800" cy="383117"/>
          </a:xfrm>
        </p:spPr>
        <p:txBody>
          <a:bodyPr/>
          <a:lstStyle/>
          <a:p>
            <a:fld id="{A3A1CAF0-5C54-4693-A944-B9005369A5D2}" type="slidenum">
              <a:rPr lang="en-US" smtClean="0"/>
              <a:t>1</a:t>
            </a:fld>
            <a:endParaRPr lang="en-US"/>
          </a:p>
        </p:txBody>
      </p:sp>
      <p:sp>
        <p:nvSpPr>
          <p:cNvPr id="7" name="TextBox 6">
            <a:extLst>
              <a:ext uri="{FF2B5EF4-FFF2-40B4-BE49-F238E27FC236}">
                <a16:creationId xmlns:a16="http://schemas.microsoft.com/office/drawing/2014/main" id="{B1A0AA06-242F-90B3-067E-B9173D0F1146}"/>
              </a:ext>
            </a:extLst>
          </p:cNvPr>
          <p:cNvSpPr txBox="1"/>
          <p:nvPr/>
        </p:nvSpPr>
        <p:spPr>
          <a:xfrm>
            <a:off x="2931737" y="1939369"/>
            <a:ext cx="7839470" cy="830997"/>
          </a:xfrm>
          <a:prstGeom prst="rect">
            <a:avLst/>
          </a:prstGeom>
          <a:noFill/>
        </p:spPr>
        <p:txBody>
          <a:bodyPr wrap="square">
            <a:spAutoFit/>
          </a:bodyPr>
          <a:lstStyle/>
          <a:p>
            <a:r>
              <a:rPr lang="en-GB" sz="2400" b="1" dirty="0"/>
              <a:t>          Real-Time / Field based Research Project Review</a:t>
            </a:r>
          </a:p>
          <a:p>
            <a:r>
              <a:rPr lang="en-GB" sz="2400" b="1" dirty="0"/>
              <a:t>                                            On </a:t>
            </a:r>
            <a:endParaRPr lang="en-US" sz="2400" dirty="0"/>
          </a:p>
        </p:txBody>
      </p:sp>
      <p:sp>
        <p:nvSpPr>
          <p:cNvPr id="9" name="TextBox 8">
            <a:extLst>
              <a:ext uri="{FF2B5EF4-FFF2-40B4-BE49-F238E27FC236}">
                <a16:creationId xmlns:a16="http://schemas.microsoft.com/office/drawing/2014/main" id="{DD05BC27-9AB3-1B22-F662-34C0C5636722}"/>
              </a:ext>
            </a:extLst>
          </p:cNvPr>
          <p:cNvSpPr txBox="1"/>
          <p:nvPr/>
        </p:nvSpPr>
        <p:spPr>
          <a:xfrm>
            <a:off x="969114" y="3947805"/>
            <a:ext cx="3433203" cy="1384995"/>
          </a:xfrm>
          <a:prstGeom prst="rect">
            <a:avLst/>
          </a:prstGeom>
          <a:noFill/>
        </p:spPr>
        <p:txBody>
          <a:bodyPr wrap="square">
            <a:spAutoFit/>
          </a:bodyPr>
          <a:lstStyle/>
          <a:p>
            <a:r>
              <a:rPr lang="en-GB" sz="2400" b="1" dirty="0"/>
              <a:t>TEAM MEMBERS</a:t>
            </a:r>
            <a:r>
              <a:rPr lang="en-GB" sz="2000" b="1" dirty="0"/>
              <a:t>:</a:t>
            </a:r>
          </a:p>
          <a:p>
            <a:r>
              <a:rPr lang="en-GB" sz="2000" dirty="0"/>
              <a:t>N. Kavya Reddy – 22B81A05L9</a:t>
            </a:r>
          </a:p>
          <a:p>
            <a:r>
              <a:rPr lang="en-GB" sz="2000" dirty="0"/>
              <a:t>S. </a:t>
            </a:r>
            <a:r>
              <a:rPr lang="en-GB" sz="2000" dirty="0" err="1"/>
              <a:t>Akshitha</a:t>
            </a:r>
            <a:r>
              <a:rPr lang="en-GB" sz="2000" dirty="0"/>
              <a:t> – 22B81A05K9</a:t>
            </a:r>
          </a:p>
          <a:p>
            <a:r>
              <a:rPr lang="en-GB" sz="2000" dirty="0"/>
              <a:t>R. Sharanya – 22B81A05P2</a:t>
            </a:r>
          </a:p>
        </p:txBody>
      </p:sp>
      <p:sp>
        <p:nvSpPr>
          <p:cNvPr id="13" name="TextBox 12">
            <a:extLst>
              <a:ext uri="{FF2B5EF4-FFF2-40B4-BE49-F238E27FC236}">
                <a16:creationId xmlns:a16="http://schemas.microsoft.com/office/drawing/2014/main" id="{607075FF-B454-7F06-03BC-66E6AB75F17C}"/>
              </a:ext>
            </a:extLst>
          </p:cNvPr>
          <p:cNvSpPr txBox="1"/>
          <p:nvPr/>
        </p:nvSpPr>
        <p:spPr>
          <a:xfrm>
            <a:off x="6695897" y="4343102"/>
            <a:ext cx="3984672" cy="1077218"/>
          </a:xfrm>
          <a:prstGeom prst="rect">
            <a:avLst/>
          </a:prstGeom>
          <a:noFill/>
        </p:spPr>
        <p:txBody>
          <a:bodyPr wrap="square">
            <a:spAutoFit/>
          </a:bodyPr>
          <a:lstStyle/>
          <a:p>
            <a:r>
              <a:rPr lang="en-GB" sz="2400" b="1" dirty="0"/>
              <a:t>PROJECT GUIDE:</a:t>
            </a:r>
          </a:p>
          <a:p>
            <a:r>
              <a:rPr lang="en-GB" sz="2000" dirty="0"/>
              <a:t>Name of the Guide: C. Ramesh Sir</a:t>
            </a:r>
          </a:p>
          <a:p>
            <a:r>
              <a:rPr lang="en-GB" sz="2000" dirty="0"/>
              <a:t>CSE Department</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BE3E-40B8-7E4C-286A-2091A6C99D33}"/>
              </a:ext>
            </a:extLst>
          </p:cNvPr>
          <p:cNvSpPr>
            <a:spLocks noGrp="1"/>
          </p:cNvSpPr>
          <p:nvPr>
            <p:ph type="title"/>
          </p:nvPr>
        </p:nvSpPr>
        <p:spPr>
          <a:xfrm>
            <a:off x="838200" y="502916"/>
            <a:ext cx="6368846" cy="906850"/>
          </a:xfrm>
        </p:spPr>
        <p:txBody>
          <a:bodyPr>
            <a:normAutofit/>
          </a:bodyPr>
          <a:lstStyle/>
          <a:p>
            <a:r>
              <a:rPr lang="en-US" b="1" dirty="0">
                <a:cs typeface="Calibri Light"/>
              </a:rPr>
              <a:t>Hardware</a:t>
            </a:r>
            <a:r>
              <a:rPr lang="en-US" sz="4000" b="1" dirty="0">
                <a:cs typeface="Calibri Light"/>
              </a:rPr>
              <a:t> </a:t>
            </a:r>
            <a:r>
              <a:rPr lang="en-US" b="1" dirty="0">
                <a:cs typeface="Calibri Light"/>
              </a:rPr>
              <a:t>requirements</a:t>
            </a:r>
          </a:p>
        </p:txBody>
      </p:sp>
      <p:sp>
        <p:nvSpPr>
          <p:cNvPr id="3" name="Content Placeholder 2">
            <a:extLst>
              <a:ext uri="{FF2B5EF4-FFF2-40B4-BE49-F238E27FC236}">
                <a16:creationId xmlns:a16="http://schemas.microsoft.com/office/drawing/2014/main" id="{DA646461-709E-A4F7-DB85-9F25D85B4FC1}"/>
              </a:ext>
            </a:extLst>
          </p:cNvPr>
          <p:cNvSpPr>
            <a:spLocks noGrp="1"/>
          </p:cNvSpPr>
          <p:nvPr>
            <p:ph idx="1"/>
          </p:nvPr>
        </p:nvSpPr>
        <p:spPr>
          <a:xfrm>
            <a:off x="904972" y="1234911"/>
            <a:ext cx="10652290" cy="4147794"/>
          </a:xfrm>
        </p:spPr>
        <p:txBody>
          <a:bodyPr vert="horz" lIns="91440" tIns="45720" rIns="91440" bIns="45720" rtlCol="0" anchor="t">
            <a:normAutofit/>
          </a:bodyPr>
          <a:lstStyle/>
          <a:p>
            <a:pPr marL="0" indent="0" algn="l">
              <a:buNone/>
            </a:pPr>
            <a:r>
              <a:rPr lang="en-IN" sz="2400" b="1" i="0" dirty="0">
                <a:solidFill>
                  <a:srgbClr val="0D0D0D"/>
                </a:solidFill>
                <a:effectLst/>
                <a:highlight>
                  <a:srgbClr val="FFFFFF"/>
                </a:highlight>
              </a:rPr>
              <a:t>Server Requirements:</a:t>
            </a:r>
            <a:endParaRPr lang="en-IN" sz="2400" i="0" dirty="0">
              <a:solidFill>
                <a:srgbClr val="0D0D0D"/>
              </a:solidFill>
              <a:effectLst/>
              <a:highlight>
                <a:srgbClr val="FFFFFF"/>
              </a:highlight>
            </a:endParaRPr>
          </a:p>
          <a:p>
            <a:r>
              <a:rPr lang="en-IN" sz="2400" b="0" i="0" dirty="0">
                <a:solidFill>
                  <a:srgbClr val="0D0D0D"/>
                </a:solidFill>
                <a:effectLst/>
                <a:highlight>
                  <a:srgbClr val="FFFFFF"/>
                </a:highlight>
              </a:rPr>
              <a:t>Minimum: 1 CPU, 2 GB RAM, 20 GB SSD</a:t>
            </a:r>
          </a:p>
          <a:p>
            <a:r>
              <a:rPr lang="en-IN" sz="2400" b="0" i="0" dirty="0">
                <a:solidFill>
                  <a:srgbClr val="0D0D0D"/>
                </a:solidFill>
                <a:effectLst/>
                <a:highlight>
                  <a:srgbClr val="FFFFFF"/>
                </a:highlight>
              </a:rPr>
              <a:t>Recommended: 2 CPUs, 4 GB RAM, 40 GB SSD</a:t>
            </a:r>
          </a:p>
          <a:p>
            <a:pPr marL="0" indent="0" algn="l">
              <a:buNone/>
            </a:pPr>
            <a:r>
              <a:rPr lang="en-IN" sz="2400" b="1" i="0" dirty="0">
                <a:solidFill>
                  <a:srgbClr val="0D0D0D"/>
                </a:solidFill>
                <a:effectLst/>
                <a:highlight>
                  <a:srgbClr val="FFFFFF"/>
                </a:highlight>
              </a:rPr>
              <a:t>User Devices:</a:t>
            </a:r>
            <a:endParaRPr lang="en-IN" sz="2400" b="0" i="0" dirty="0">
              <a:solidFill>
                <a:srgbClr val="0D0D0D"/>
              </a:solidFill>
              <a:effectLst/>
              <a:highlight>
                <a:srgbClr val="FFFFFF"/>
              </a:highlight>
            </a:endParaRPr>
          </a:p>
          <a:p>
            <a:r>
              <a:rPr lang="en-IN" sz="2400" b="0" i="0" dirty="0">
                <a:solidFill>
                  <a:srgbClr val="0D0D0D"/>
                </a:solidFill>
                <a:effectLst/>
                <a:highlight>
                  <a:srgbClr val="FFFFFF"/>
                </a:highlight>
              </a:rPr>
              <a:t>Minimum: Any modern device with internet access (smartphones, tablets, laptops)</a:t>
            </a:r>
          </a:p>
          <a:p>
            <a:r>
              <a:rPr lang="en-IN" sz="2400" b="0" i="0" dirty="0">
                <a:solidFill>
                  <a:srgbClr val="0D0D0D"/>
                </a:solidFill>
                <a:effectLst/>
                <a:highlight>
                  <a:srgbClr val="FFFFFF"/>
                </a:highlight>
              </a:rPr>
              <a:t>Recommended: Devices with the latest web browsers for optimal performance</a:t>
            </a:r>
          </a:p>
        </p:txBody>
      </p:sp>
    </p:spTree>
    <p:extLst>
      <p:ext uri="{BB962C8B-B14F-4D97-AF65-F5344CB8AC3E}">
        <p14:creationId xmlns:p14="http://schemas.microsoft.com/office/powerpoint/2010/main" val="247521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20133" y="329787"/>
            <a:ext cx="10515600" cy="820284"/>
          </a:xfrm>
        </p:spPr>
        <p:txBody>
          <a:bodyPr>
            <a:normAutofit/>
          </a:bodyPr>
          <a:lstStyle/>
          <a:p>
            <a:r>
              <a:rPr lang="en-GB" b="1" dirty="0"/>
              <a:t>Innovation in the project</a:t>
            </a:r>
            <a:endParaRPr lang="en-US" b="1" dirty="0"/>
          </a:p>
        </p:txBody>
      </p:sp>
      <p:sp>
        <p:nvSpPr>
          <p:cNvPr id="3" name="Slide Number Placeholder 2">
            <a:extLst>
              <a:ext uri="{FF2B5EF4-FFF2-40B4-BE49-F238E27FC236}">
                <a16:creationId xmlns:a16="http://schemas.microsoft.com/office/drawing/2014/main" id="{29B69BA9-08BD-4AC4-8ED5-7E7C0BFFC6EB}"/>
              </a:ext>
            </a:extLst>
          </p:cNvPr>
          <p:cNvSpPr>
            <a:spLocks noGrp="1"/>
          </p:cNvSpPr>
          <p:nvPr>
            <p:ph type="sldNum" sz="quarter" idx="12"/>
          </p:nvPr>
        </p:nvSpPr>
        <p:spPr/>
        <p:txBody>
          <a:bodyPr/>
          <a:lstStyle/>
          <a:p>
            <a:fld id="{A3A1CAF0-5C54-4693-A944-B9005369A5D2}" type="slidenum">
              <a:rPr lang="en-US" smtClean="0"/>
              <a:t>11</a:t>
            </a:fld>
            <a:endParaRPr lang="en-US"/>
          </a:p>
        </p:txBody>
      </p:sp>
      <p:sp>
        <p:nvSpPr>
          <p:cNvPr id="5" name="TextBox 4">
            <a:extLst>
              <a:ext uri="{FF2B5EF4-FFF2-40B4-BE49-F238E27FC236}">
                <a16:creationId xmlns:a16="http://schemas.microsoft.com/office/drawing/2014/main" id="{E1923D56-AF59-1046-CA0A-697090E91449}"/>
              </a:ext>
            </a:extLst>
          </p:cNvPr>
          <p:cNvSpPr txBox="1"/>
          <p:nvPr/>
        </p:nvSpPr>
        <p:spPr>
          <a:xfrm>
            <a:off x="367645" y="1074656"/>
            <a:ext cx="10986155" cy="4154984"/>
          </a:xfrm>
          <a:prstGeom prst="rect">
            <a:avLst/>
          </a:prstGeom>
          <a:noFill/>
        </p:spPr>
        <p:txBody>
          <a:bodyPr wrap="square">
            <a:spAutoFit/>
          </a:bodyPr>
          <a:lstStyle/>
          <a:p>
            <a:pPr algn="l"/>
            <a:r>
              <a:rPr lang="en-US" sz="2200" b="1" i="0" dirty="0">
                <a:solidFill>
                  <a:srgbClr val="0D0D0D"/>
                </a:solidFill>
                <a:effectLst/>
                <a:highlight>
                  <a:srgbClr val="FFFFFF"/>
                </a:highlight>
              </a:rPr>
              <a:t>Unique Features:</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Automated email reminders for payment deadlines.</a:t>
            </a:r>
          </a:p>
          <a:p>
            <a:pPr marL="342900" indent="-342900" algn="l">
              <a:buFont typeface="Arial" panose="020B0604020202020204" pitchFamily="34" charset="0"/>
              <a:buChar char="•"/>
            </a:pPr>
            <a:r>
              <a:rPr lang="en-US" sz="2200" b="0" i="0" dirty="0">
                <a:solidFill>
                  <a:srgbClr val="0D0D0D"/>
                </a:solidFill>
                <a:effectLst/>
                <a:highlight>
                  <a:srgbClr val="FFFFFF"/>
                </a:highlight>
              </a:rPr>
              <a:t>Real-time updates on member contributions and scheme status.</a:t>
            </a:r>
          </a:p>
          <a:p>
            <a:pPr marL="342900" indent="-342900" algn="l">
              <a:buFont typeface="Arial" panose="020B0604020202020204" pitchFamily="34" charset="0"/>
              <a:buChar char="•"/>
            </a:pPr>
            <a:r>
              <a:rPr lang="en-US" sz="2200" b="0" i="0" dirty="0">
                <a:solidFill>
                  <a:srgbClr val="0D0D0D"/>
                </a:solidFill>
                <a:effectLst/>
                <a:highlight>
                  <a:srgbClr val="FFFFFF"/>
                </a:highlight>
              </a:rPr>
              <a:t>Detailed statistics and analytics for administrators.</a:t>
            </a:r>
          </a:p>
          <a:p>
            <a:pPr algn="l">
              <a:buFont typeface="Arial" panose="020B0604020202020204" pitchFamily="34" charset="0"/>
              <a:buChar char="•"/>
            </a:pPr>
            <a:endParaRPr lang="en-US" sz="2200" b="0" i="0" dirty="0">
              <a:solidFill>
                <a:srgbClr val="0D0D0D"/>
              </a:solidFill>
              <a:effectLst/>
              <a:highlight>
                <a:srgbClr val="FFFFFF"/>
              </a:highlight>
            </a:endParaRPr>
          </a:p>
          <a:p>
            <a:pPr algn="l"/>
            <a:r>
              <a:rPr lang="en-US" sz="2200" b="1" i="0" dirty="0">
                <a:solidFill>
                  <a:srgbClr val="0D0D0D"/>
                </a:solidFill>
                <a:effectLst/>
                <a:highlight>
                  <a:srgbClr val="FFFFFF"/>
                </a:highlight>
              </a:rPr>
              <a:t>Technological Advances:</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Use of Flask and </a:t>
            </a:r>
            <a:r>
              <a:rPr lang="en-US" sz="2200" b="0" i="0" dirty="0" err="1">
                <a:solidFill>
                  <a:srgbClr val="0D0D0D"/>
                </a:solidFill>
                <a:effectLst/>
                <a:highlight>
                  <a:srgbClr val="FFFFFF"/>
                </a:highlight>
              </a:rPr>
              <a:t>SQLAlchemy</a:t>
            </a:r>
            <a:r>
              <a:rPr lang="en-US" sz="2200" b="0" i="0" dirty="0">
                <a:solidFill>
                  <a:srgbClr val="0D0D0D"/>
                </a:solidFill>
                <a:effectLst/>
                <a:highlight>
                  <a:srgbClr val="FFFFFF"/>
                </a:highlight>
              </a:rPr>
              <a:t> for efficient back-end development.</a:t>
            </a:r>
          </a:p>
          <a:p>
            <a:pPr marL="342900" indent="-342900" algn="l">
              <a:buFont typeface="Arial" panose="020B0604020202020204" pitchFamily="34" charset="0"/>
              <a:buChar char="•"/>
            </a:pPr>
            <a:r>
              <a:rPr lang="en-US" sz="2200" b="0" i="0" dirty="0">
                <a:solidFill>
                  <a:srgbClr val="0D0D0D"/>
                </a:solidFill>
                <a:effectLst/>
                <a:highlight>
                  <a:srgbClr val="FFFFFF"/>
                </a:highlight>
              </a:rPr>
              <a:t>Responsive front-end design for an optimal user experience on various devices.</a:t>
            </a:r>
          </a:p>
          <a:p>
            <a:pPr algn="l">
              <a:buFont typeface="Arial" panose="020B0604020202020204" pitchFamily="34" charset="0"/>
              <a:buChar char="•"/>
            </a:pPr>
            <a:endParaRPr lang="en-US" sz="2200" b="0" i="0" dirty="0">
              <a:solidFill>
                <a:srgbClr val="0D0D0D"/>
              </a:solidFill>
              <a:effectLst/>
              <a:highlight>
                <a:srgbClr val="FFFFFF"/>
              </a:highlight>
            </a:endParaRPr>
          </a:p>
          <a:p>
            <a:pPr algn="l"/>
            <a:r>
              <a:rPr lang="en-US" sz="2200" b="1" i="0" dirty="0">
                <a:solidFill>
                  <a:srgbClr val="0D0D0D"/>
                </a:solidFill>
                <a:effectLst/>
                <a:highlight>
                  <a:srgbClr val="FFFFFF"/>
                </a:highlight>
              </a:rPr>
              <a:t>User Experience:</a:t>
            </a:r>
            <a:endParaRPr lang="en-US" sz="22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Intuitive user interface for easy navigation and interaction.</a:t>
            </a:r>
          </a:p>
          <a:p>
            <a:pPr marL="342900" indent="-342900" algn="l">
              <a:buFont typeface="Arial" panose="020B0604020202020204" pitchFamily="34" charset="0"/>
              <a:buChar char="•"/>
            </a:pPr>
            <a:r>
              <a:rPr lang="en-US" sz="2200" b="0" i="0" dirty="0">
                <a:solidFill>
                  <a:srgbClr val="0D0D0D"/>
                </a:solidFill>
                <a:effectLst/>
                <a:highlight>
                  <a:srgbClr val="FFFFFF"/>
                </a:highlight>
              </a:rPr>
              <a:t>Accessibility features to ensure inclusivity for all users.</a:t>
            </a:r>
          </a:p>
        </p:txBody>
      </p:sp>
    </p:spTree>
    <p:extLst>
      <p:ext uri="{BB962C8B-B14F-4D97-AF65-F5344CB8AC3E}">
        <p14:creationId xmlns:p14="http://schemas.microsoft.com/office/powerpoint/2010/main" val="373853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How do chit funds work?. Chit funds, a savings avenue that is as… | by ...">
            <a:extLst>
              <a:ext uri="{FF2B5EF4-FFF2-40B4-BE49-F238E27FC236}">
                <a16:creationId xmlns:a16="http://schemas.microsoft.com/office/drawing/2014/main" id="{A196DA72-968D-9739-EE68-7DDCB2E979B8}"/>
              </a:ext>
            </a:extLst>
          </p:cNvPr>
          <p:cNvPicPr>
            <a:picLocks noChangeAspect="1"/>
          </p:cNvPicPr>
          <p:nvPr/>
        </p:nvPicPr>
        <p:blipFill rotWithShape="1">
          <a:blip r:embed="rId2"/>
          <a:srcRect l="28053" r="20483" b="1"/>
          <a:stretch/>
        </p:blipFill>
        <p:spPr>
          <a:xfrm>
            <a:off x="-273377" y="10"/>
            <a:ext cx="12465375"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66160" y="709799"/>
            <a:ext cx="8276303" cy="582254"/>
          </a:xfrm>
        </p:spPr>
        <p:txBody>
          <a:bodyPr vert="horz" lIns="91440" tIns="45720" rIns="91440" bIns="45720" rtlCol="0" anchor="ctr">
            <a:noAutofit/>
          </a:bodyPr>
          <a:lstStyle/>
          <a:p>
            <a:r>
              <a:rPr lang="en-US" sz="4000" b="1" dirty="0"/>
              <a:t>Plan of action to complete the project</a:t>
            </a:r>
          </a:p>
        </p:txBody>
      </p:sp>
      <p:sp>
        <p:nvSpPr>
          <p:cNvPr id="3" name="Slide Number Placeholder 2">
            <a:extLst>
              <a:ext uri="{FF2B5EF4-FFF2-40B4-BE49-F238E27FC236}">
                <a16:creationId xmlns:a16="http://schemas.microsoft.com/office/drawing/2014/main" id="{615A4D87-E04A-4568-85DF-81FC84DC8BF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3A1CAF0-5C54-4693-A944-B9005369A5D2}" type="slidenum">
              <a:rPr lang="en-US">
                <a:solidFill>
                  <a:srgbClr val="FFFFFF"/>
                </a:solidFill>
                <a:latin typeface="Calibri" panose="020F0502020204030204"/>
              </a:rPr>
              <a:pPr>
                <a:spcAft>
                  <a:spcPts val="600"/>
                </a:spcAft>
                <a:defRPr/>
              </a:pPr>
              <a:t>12</a:t>
            </a:fld>
            <a:endParaRPr lang="en-US">
              <a:solidFill>
                <a:srgbClr val="FFFFFF"/>
              </a:solidFill>
              <a:latin typeface="Calibri" panose="020F0502020204030204"/>
            </a:endParaRPr>
          </a:p>
        </p:txBody>
      </p:sp>
      <p:sp>
        <p:nvSpPr>
          <p:cNvPr id="5" name="TextBox 4">
            <a:extLst>
              <a:ext uri="{FF2B5EF4-FFF2-40B4-BE49-F238E27FC236}">
                <a16:creationId xmlns:a16="http://schemas.microsoft.com/office/drawing/2014/main" id="{AFFD30E1-E52F-C497-8556-DA37767D2293}"/>
              </a:ext>
            </a:extLst>
          </p:cNvPr>
          <p:cNvSpPr txBox="1"/>
          <p:nvPr/>
        </p:nvSpPr>
        <p:spPr>
          <a:xfrm>
            <a:off x="166157" y="1292053"/>
            <a:ext cx="4990301" cy="4431983"/>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D0D0D"/>
                </a:solidFill>
                <a:effectLst/>
                <a:highlight>
                  <a:srgbClr val="FFFFFF"/>
                </a:highlight>
              </a:rPr>
              <a:t>Project Initiation and Planning</a:t>
            </a:r>
          </a:p>
          <a:p>
            <a:pPr marL="342900" indent="-342900">
              <a:buFont typeface="Arial" panose="020B0604020202020204" pitchFamily="34" charset="0"/>
              <a:buChar char="•"/>
            </a:pPr>
            <a:r>
              <a:rPr lang="en-US" sz="2400" i="0" dirty="0">
                <a:solidFill>
                  <a:srgbClr val="0D0D0D"/>
                </a:solidFill>
                <a:effectLst/>
                <a:highlight>
                  <a:srgbClr val="FFFFFF"/>
                </a:highlight>
                <a:latin typeface="ui-sans-serif"/>
              </a:rPr>
              <a:t>System Design and Development</a:t>
            </a:r>
          </a:p>
          <a:p>
            <a:pPr marL="342900" indent="-342900">
              <a:buFont typeface="Arial" panose="020B0604020202020204" pitchFamily="34" charset="0"/>
              <a:buChar char="•"/>
            </a:pPr>
            <a:r>
              <a:rPr lang="en-US" sz="2400" i="0" dirty="0">
                <a:solidFill>
                  <a:srgbClr val="0D0D0D"/>
                </a:solidFill>
                <a:effectLst/>
                <a:highlight>
                  <a:srgbClr val="FFFFFF"/>
                </a:highlight>
              </a:rPr>
              <a:t>Implementation</a:t>
            </a:r>
          </a:p>
          <a:p>
            <a:pPr marL="342900" indent="-342900">
              <a:buFont typeface="Arial" panose="020B0604020202020204" pitchFamily="34" charset="0"/>
              <a:buChar char="•"/>
            </a:pPr>
            <a:r>
              <a:rPr lang="en-US" sz="2400" i="0" dirty="0">
                <a:solidFill>
                  <a:srgbClr val="0D0D0D"/>
                </a:solidFill>
                <a:effectLst/>
                <a:highlight>
                  <a:srgbClr val="FFFFFF"/>
                </a:highlight>
              </a:rPr>
              <a:t>Development</a:t>
            </a:r>
          </a:p>
          <a:p>
            <a:pPr marL="342900" indent="-342900">
              <a:buFont typeface="Arial" panose="020B0604020202020204" pitchFamily="34" charset="0"/>
              <a:buChar char="•"/>
            </a:pPr>
            <a:r>
              <a:rPr lang="en-US" sz="2400" i="0" dirty="0">
                <a:solidFill>
                  <a:srgbClr val="0D0D0D"/>
                </a:solidFill>
                <a:effectLst/>
                <a:highlight>
                  <a:srgbClr val="FFFFFF"/>
                </a:highlight>
              </a:rPr>
              <a:t>Database Setup</a:t>
            </a:r>
          </a:p>
          <a:p>
            <a:pPr marL="342900" indent="-342900">
              <a:buFont typeface="Arial" panose="020B0604020202020204" pitchFamily="34" charset="0"/>
              <a:buChar char="•"/>
            </a:pPr>
            <a:r>
              <a:rPr lang="en-US" sz="2400" i="0" dirty="0">
                <a:solidFill>
                  <a:srgbClr val="0D0D0D"/>
                </a:solidFill>
                <a:effectLst/>
                <a:highlight>
                  <a:srgbClr val="FFFFFF"/>
                </a:highlight>
              </a:rPr>
              <a:t>Testing</a:t>
            </a:r>
          </a:p>
          <a:p>
            <a:pPr marL="342900" indent="-342900">
              <a:buFont typeface="Arial" panose="020B0604020202020204" pitchFamily="34" charset="0"/>
              <a:buChar char="•"/>
            </a:pPr>
            <a:r>
              <a:rPr lang="en-US" sz="2400" i="0" dirty="0">
                <a:solidFill>
                  <a:srgbClr val="0D0D0D"/>
                </a:solidFill>
                <a:effectLst/>
                <a:highlight>
                  <a:srgbClr val="FFFFFF"/>
                </a:highlight>
              </a:rPr>
              <a:t>Training and Documentation</a:t>
            </a:r>
          </a:p>
          <a:p>
            <a:pPr marL="342900" indent="-342900">
              <a:buFont typeface="Arial" panose="020B0604020202020204" pitchFamily="34" charset="0"/>
              <a:buChar char="•"/>
            </a:pPr>
            <a:r>
              <a:rPr lang="en-US" sz="2400" i="0" dirty="0">
                <a:solidFill>
                  <a:srgbClr val="0D0D0D"/>
                </a:solidFill>
                <a:effectLst/>
                <a:highlight>
                  <a:srgbClr val="FFFFFF"/>
                </a:highlight>
              </a:rPr>
              <a:t>Final Review and Documentation</a:t>
            </a:r>
          </a:p>
          <a:p>
            <a:pPr algn="l"/>
            <a:endParaRPr lang="en-US" sz="2400" i="0" dirty="0">
              <a:solidFill>
                <a:srgbClr val="0D0D0D"/>
              </a:solidFill>
              <a:effectLst/>
              <a:highlight>
                <a:srgbClr val="FFFFFF"/>
              </a:highlight>
            </a:endParaRPr>
          </a:p>
          <a:p>
            <a:endParaRPr lang="en-US" sz="2400" i="0" dirty="0">
              <a:solidFill>
                <a:srgbClr val="0D0D0D"/>
              </a:solidFill>
              <a:effectLst/>
              <a:highlight>
                <a:srgbClr val="FFFFFF"/>
              </a:highlight>
              <a:latin typeface="ui-sans-serif"/>
            </a:endParaRPr>
          </a:p>
          <a:p>
            <a:endParaRPr lang="en-US" sz="2400" i="0" dirty="0">
              <a:solidFill>
                <a:srgbClr val="0D0D0D"/>
              </a:solidFill>
              <a:effectLst/>
              <a:highlight>
                <a:srgbClr val="FFFFFF"/>
              </a:highlight>
            </a:endParaRPr>
          </a:p>
          <a:p>
            <a:endParaRPr lang="en-US" dirty="0"/>
          </a:p>
        </p:txBody>
      </p:sp>
    </p:spTree>
    <p:extLst>
      <p:ext uri="{BB962C8B-B14F-4D97-AF65-F5344CB8AC3E}">
        <p14:creationId xmlns:p14="http://schemas.microsoft.com/office/powerpoint/2010/main" val="71239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241852" y="153090"/>
            <a:ext cx="10515600" cy="1145623"/>
          </a:xfrm>
        </p:spPr>
        <p:txBody>
          <a:bodyPr/>
          <a:lstStyle/>
          <a:p>
            <a:r>
              <a:rPr lang="en-GB" b="1" dirty="0"/>
              <a:t>References</a:t>
            </a:r>
            <a:endParaRPr lang="en-US" b="1" dirty="0"/>
          </a:p>
        </p:txBody>
      </p:sp>
      <p:sp>
        <p:nvSpPr>
          <p:cNvPr id="3" name="Slide Number Placeholder 2">
            <a:extLst>
              <a:ext uri="{FF2B5EF4-FFF2-40B4-BE49-F238E27FC236}">
                <a16:creationId xmlns:a16="http://schemas.microsoft.com/office/drawing/2014/main" id="{8BB44810-4295-4E5B-87B6-775F200FCDB5}"/>
              </a:ext>
            </a:extLst>
          </p:cNvPr>
          <p:cNvSpPr>
            <a:spLocks noGrp="1"/>
          </p:cNvSpPr>
          <p:nvPr>
            <p:ph type="sldNum" sz="quarter" idx="12"/>
          </p:nvPr>
        </p:nvSpPr>
        <p:spPr/>
        <p:txBody>
          <a:bodyPr/>
          <a:lstStyle/>
          <a:p>
            <a:fld id="{A3A1CAF0-5C54-4693-A944-B9005369A5D2}" type="slidenum">
              <a:rPr lang="en-US" smtClean="0"/>
              <a:t>13</a:t>
            </a:fld>
            <a:endParaRPr lang="en-US"/>
          </a:p>
        </p:txBody>
      </p:sp>
      <p:sp>
        <p:nvSpPr>
          <p:cNvPr id="5" name="TextBox 4">
            <a:extLst>
              <a:ext uri="{FF2B5EF4-FFF2-40B4-BE49-F238E27FC236}">
                <a16:creationId xmlns:a16="http://schemas.microsoft.com/office/drawing/2014/main" id="{2DCC8519-4025-A0D4-EE4A-36119101D387}"/>
              </a:ext>
            </a:extLst>
          </p:cNvPr>
          <p:cNvSpPr txBox="1"/>
          <p:nvPr/>
        </p:nvSpPr>
        <p:spPr>
          <a:xfrm>
            <a:off x="391438" y="1249993"/>
            <a:ext cx="11396595" cy="49875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ChatGPT , </a:t>
            </a:r>
            <a:r>
              <a:rPr lang="en-US" sz="2400" b="1" dirty="0">
                <a:solidFill>
                  <a:srgbClr val="000000"/>
                </a:solidFill>
                <a:ea typeface="+mn-lt"/>
                <a:cs typeface="+mn-lt"/>
              </a:rPr>
              <a:t>Gemini </a:t>
            </a:r>
          </a:p>
          <a:p>
            <a:endParaRPr lang="en-US" sz="2400" dirty="0">
              <a:cs typeface="Calibri"/>
            </a:endParaRPr>
          </a:p>
          <a:p>
            <a:r>
              <a:rPr lang="en-US" sz="2400" b="1" dirty="0"/>
              <a:t>Chit Fund Department  Government of NCT of Delhi</a:t>
            </a:r>
            <a:endParaRPr lang="en-US" sz="2400" b="1" dirty="0">
              <a:cs typeface="Calibri"/>
            </a:endParaRPr>
          </a:p>
          <a:p>
            <a:r>
              <a:rPr lang="en-US" sz="2400" dirty="0">
                <a:ea typeface="+mn-lt"/>
                <a:cs typeface="+mn-lt"/>
                <a:hlinkClick r:id="rId2"/>
              </a:rPr>
              <a:t>https://chitfund.delhi.gov.in/chitfund/what-chit-fund-business</a:t>
            </a:r>
            <a:endParaRPr lang="en-US" sz="2400" dirty="0">
              <a:ea typeface="+mn-lt"/>
              <a:cs typeface="+mn-lt"/>
            </a:endParaRPr>
          </a:p>
          <a:p>
            <a:endParaRPr lang="en-US" sz="2400" dirty="0">
              <a:cs typeface="Calibri" panose="020F0502020204030204"/>
            </a:endParaRPr>
          </a:p>
          <a:p>
            <a:r>
              <a:rPr lang="en-US" sz="2400" b="1" dirty="0">
                <a:ea typeface="+mn-lt"/>
                <a:cs typeface="+mn-lt"/>
              </a:rPr>
              <a:t>Shriram chits</a:t>
            </a:r>
            <a:endParaRPr lang="en-US" sz="2400" b="1" dirty="0">
              <a:cs typeface="Calibri"/>
            </a:endParaRPr>
          </a:p>
          <a:p>
            <a:r>
              <a:rPr lang="en-US" sz="2400" dirty="0">
                <a:ea typeface="+mn-lt"/>
                <a:cs typeface="+mn-lt"/>
                <a:hlinkClick r:id="rId3"/>
              </a:rPr>
              <a:t>https://www.shriramchits.in/</a:t>
            </a:r>
            <a:endParaRPr lang="en-US" sz="2400" dirty="0">
              <a:ea typeface="+mn-lt"/>
              <a:cs typeface="+mn-lt"/>
            </a:endParaRPr>
          </a:p>
          <a:p>
            <a:endParaRPr lang="en-US" sz="2400" dirty="0">
              <a:cs typeface="Calibri" panose="020F0502020204030204"/>
            </a:endParaRPr>
          </a:p>
          <a:p>
            <a:r>
              <a:rPr lang="en-US" sz="2400" b="1" dirty="0">
                <a:cs typeface="Calibri" panose="020F0502020204030204"/>
              </a:rPr>
              <a:t>5paisa.com</a:t>
            </a:r>
            <a:endParaRPr lang="en-US" sz="2400" dirty="0">
              <a:cs typeface="Calibri" panose="020F0502020204030204"/>
            </a:endParaRPr>
          </a:p>
          <a:p>
            <a:r>
              <a:rPr lang="en-US" sz="2400" dirty="0">
                <a:cs typeface="Calibri" panose="020F0502020204030204"/>
                <a:hlinkClick r:id="rId4"/>
              </a:rPr>
              <a:t>https://www.5paisa.com/blog/chit-fund#:~:text=Chit%20funds%20are%20a%20kind,money%20collected%20during%20each%20interval</a:t>
            </a:r>
          </a:p>
          <a:p>
            <a:endParaRPr lang="en-US" sz="2400" dirty="0">
              <a:cs typeface="Calibri" panose="020F0502020204030204"/>
            </a:endParaRPr>
          </a:p>
        </p:txBody>
      </p:sp>
    </p:spTree>
    <p:extLst>
      <p:ext uri="{BB962C8B-B14F-4D97-AF65-F5344CB8AC3E}">
        <p14:creationId xmlns:p14="http://schemas.microsoft.com/office/powerpoint/2010/main" val="156575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நகை சீட்டு நடத்துவது சட்ட விரோதம்... ஆனாலும் பெரிய நகைக் கடைகள் மீது ...">
            <a:extLst>
              <a:ext uri="{FF2B5EF4-FFF2-40B4-BE49-F238E27FC236}">
                <a16:creationId xmlns:a16="http://schemas.microsoft.com/office/drawing/2014/main" id="{DE522EBE-5302-4078-47FF-7C0019CF8E70}"/>
              </a:ext>
            </a:extLst>
          </p:cNvPr>
          <p:cNvPicPr>
            <a:picLocks noChangeAspect="1"/>
          </p:cNvPicPr>
          <p:nvPr/>
        </p:nvPicPr>
        <p:blipFill rotWithShape="1">
          <a:blip r:embed="rId2"/>
          <a:srcRect t="17355" r="9090" b="13061"/>
          <a:stretch/>
        </p:blipFill>
        <p:spPr>
          <a:xfrm>
            <a:off x="4204354" y="10"/>
            <a:ext cx="7987645" cy="6857990"/>
          </a:xfrm>
          <a:prstGeom prst="rect">
            <a:avLst/>
          </a:prstGeom>
        </p:spPr>
      </p:pic>
      <p:sp>
        <p:nvSpPr>
          <p:cNvPr id="6" name="Title 1">
            <a:extLst>
              <a:ext uri="{FF2B5EF4-FFF2-40B4-BE49-F238E27FC236}">
                <a16:creationId xmlns:a16="http://schemas.microsoft.com/office/drawing/2014/main" id="{0E077EEF-DF27-EDD5-4430-FBE2CE36DCB4}"/>
              </a:ext>
            </a:extLst>
          </p:cNvPr>
          <p:cNvSpPr>
            <a:spLocks noGrp="1"/>
          </p:cNvSpPr>
          <p:nvPr>
            <p:ph type="title"/>
          </p:nvPr>
        </p:nvSpPr>
        <p:spPr>
          <a:xfrm>
            <a:off x="477981" y="1259773"/>
            <a:ext cx="4023360" cy="3204134"/>
          </a:xfrm>
        </p:spPr>
        <p:txBody>
          <a:bodyPr vert="horz" lIns="91440" tIns="45720" rIns="91440" bIns="45720" rtlCol="0" anchor="b">
            <a:normAutofit/>
          </a:bodyPr>
          <a:lstStyle/>
          <a:p>
            <a:r>
              <a:rPr lang="en-US" sz="8000" b="1" dirty="0">
                <a:latin typeface="Sylfaen"/>
              </a:rPr>
              <a:t>THANK </a:t>
            </a:r>
            <a:br>
              <a:rPr lang="en-US" sz="8000" b="1" dirty="0">
                <a:latin typeface="Sylfaen"/>
              </a:rPr>
            </a:br>
            <a:r>
              <a:rPr lang="en-US" sz="8000" b="1" dirty="0">
                <a:latin typeface="Sylfaen"/>
              </a:rPr>
              <a:t>YOU</a:t>
            </a:r>
            <a:endParaRPr lang="en-US" sz="8000" dirty="0">
              <a:cs typeface="Calibri Light" panose="020F0302020204030204"/>
            </a:endParaRPr>
          </a:p>
        </p:txBody>
      </p:sp>
    </p:spTree>
    <p:extLst>
      <p:ext uri="{BB962C8B-B14F-4D97-AF65-F5344CB8AC3E}">
        <p14:creationId xmlns:p14="http://schemas.microsoft.com/office/powerpoint/2010/main" val="304678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Arc 2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5225659" y="511294"/>
            <a:ext cx="4106877" cy="789606"/>
          </a:xfrm>
        </p:spPr>
        <p:txBody>
          <a:bodyPr vert="horz" lIns="91440" tIns="45720" rIns="91440" bIns="45720" rtlCol="0" anchor="ctr">
            <a:normAutofit/>
          </a:bodyPr>
          <a:lstStyle/>
          <a:p>
            <a:r>
              <a:rPr lang="en-US" b="1" kern="1200" dirty="0">
                <a:solidFill>
                  <a:schemeClr val="tx1"/>
                </a:solidFill>
                <a:latin typeface="+mj-lt"/>
                <a:ea typeface="+mj-ea"/>
                <a:cs typeface="+mj-cs"/>
              </a:rPr>
              <a:t>Contents</a:t>
            </a:r>
          </a:p>
        </p:txBody>
      </p:sp>
      <p:sp>
        <p:nvSpPr>
          <p:cNvPr id="30" name="Freeform: Shape 2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What Is A Chit Fund &amp; How Do Chit Funds Work? - The Money Club">
            <a:extLst>
              <a:ext uri="{FF2B5EF4-FFF2-40B4-BE49-F238E27FC236}">
                <a16:creationId xmlns:a16="http://schemas.microsoft.com/office/drawing/2014/main" id="{6CF11B60-42A6-1F2B-5D5E-A64689CDB380}"/>
              </a:ext>
            </a:extLst>
          </p:cNvPr>
          <p:cNvPicPr>
            <a:picLocks noChangeAspect="1"/>
          </p:cNvPicPr>
          <p:nvPr/>
        </p:nvPicPr>
        <p:blipFill>
          <a:blip r:embed="rId2"/>
          <a:stretch>
            <a:fillRect/>
          </a:stretch>
        </p:blipFill>
        <p:spPr>
          <a:xfrm>
            <a:off x="1264694" y="511293"/>
            <a:ext cx="365435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D1AA05B9-9D49-4B89-83A9-5D1B89988644}"/>
              </a:ext>
            </a:extLst>
          </p:cNvPr>
          <p:cNvSpPr txBox="1"/>
          <p:nvPr/>
        </p:nvSpPr>
        <p:spPr>
          <a:xfrm>
            <a:off x="5118425" y="1300900"/>
            <a:ext cx="5458838" cy="419252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b="1" dirty="0"/>
              <a:t>Abstract</a:t>
            </a:r>
          </a:p>
          <a:p>
            <a:pPr marL="342900" indent="-228600">
              <a:lnSpc>
                <a:spcPct val="90000"/>
              </a:lnSpc>
              <a:spcAft>
                <a:spcPts val="600"/>
              </a:spcAft>
              <a:buFont typeface="Arial" panose="020B0604020202020204" pitchFamily="34" charset="0"/>
              <a:buChar char="•"/>
            </a:pPr>
            <a:r>
              <a:rPr lang="en-US" sz="1700" b="1" dirty="0"/>
              <a:t>Motivation</a:t>
            </a:r>
          </a:p>
          <a:p>
            <a:pPr marL="342900" indent="-228600">
              <a:lnSpc>
                <a:spcPct val="90000"/>
              </a:lnSpc>
              <a:spcAft>
                <a:spcPts val="600"/>
              </a:spcAft>
              <a:buFont typeface="Arial" panose="020B0604020202020204" pitchFamily="34" charset="0"/>
              <a:buChar char="•"/>
            </a:pPr>
            <a:r>
              <a:rPr lang="en-US" sz="1700" b="1" dirty="0"/>
              <a:t>Literature review</a:t>
            </a:r>
          </a:p>
          <a:p>
            <a:pPr marL="342900" indent="-228600">
              <a:lnSpc>
                <a:spcPct val="90000"/>
              </a:lnSpc>
              <a:spcAft>
                <a:spcPts val="600"/>
              </a:spcAft>
              <a:buFont typeface="Arial" panose="020B0604020202020204" pitchFamily="34" charset="0"/>
              <a:buChar char="•"/>
            </a:pPr>
            <a:r>
              <a:rPr lang="en-US" sz="1700" b="1" dirty="0"/>
              <a:t>Limitations of the existing </a:t>
            </a:r>
            <a:r>
              <a:rPr lang="en-GB" sz="1700" b="1" dirty="0"/>
              <a:t>Applications/ Models</a:t>
            </a:r>
            <a:endParaRPr lang="en-US" sz="1700" b="1" dirty="0"/>
          </a:p>
          <a:p>
            <a:pPr marL="342900" indent="-228600">
              <a:lnSpc>
                <a:spcPct val="90000"/>
              </a:lnSpc>
              <a:spcAft>
                <a:spcPts val="600"/>
              </a:spcAft>
              <a:buFont typeface="Arial" panose="020B0604020202020204" pitchFamily="34" charset="0"/>
              <a:buChar char="•"/>
            </a:pPr>
            <a:r>
              <a:rPr lang="en-US" sz="1700" b="1" dirty="0"/>
              <a:t>Proposed problem statement</a:t>
            </a:r>
          </a:p>
          <a:p>
            <a:pPr marL="342900" indent="-228600">
              <a:lnSpc>
                <a:spcPct val="90000"/>
              </a:lnSpc>
              <a:spcAft>
                <a:spcPts val="600"/>
              </a:spcAft>
              <a:buFont typeface="Arial" panose="020B0604020202020204" pitchFamily="34" charset="0"/>
              <a:buChar char="•"/>
            </a:pPr>
            <a:r>
              <a:rPr lang="en-US" sz="1700" b="1" dirty="0"/>
              <a:t>Proposed approach of the work</a:t>
            </a:r>
          </a:p>
          <a:p>
            <a:pPr marL="342900" indent="-228600">
              <a:lnSpc>
                <a:spcPct val="90000"/>
              </a:lnSpc>
              <a:spcAft>
                <a:spcPts val="600"/>
              </a:spcAft>
              <a:buFont typeface="Arial" panose="020B0604020202020204" pitchFamily="34" charset="0"/>
              <a:buChar char="•"/>
            </a:pPr>
            <a:r>
              <a:rPr lang="en-US" sz="1700" b="1" dirty="0"/>
              <a:t>Software  requirement/Technology stack</a:t>
            </a:r>
          </a:p>
          <a:p>
            <a:pPr marL="342900" indent="-228600">
              <a:lnSpc>
                <a:spcPct val="90000"/>
              </a:lnSpc>
              <a:spcAft>
                <a:spcPts val="600"/>
              </a:spcAft>
              <a:buFont typeface="Arial" panose="020B0604020202020204" pitchFamily="34" charset="0"/>
              <a:buChar char="•"/>
            </a:pPr>
            <a:r>
              <a:rPr lang="en-US" sz="1700" b="1" dirty="0"/>
              <a:t>Hardware requirements</a:t>
            </a:r>
          </a:p>
          <a:p>
            <a:pPr marL="342900" indent="-228600">
              <a:lnSpc>
                <a:spcPct val="90000"/>
              </a:lnSpc>
              <a:spcAft>
                <a:spcPts val="600"/>
              </a:spcAft>
              <a:buFont typeface="Arial" panose="020B0604020202020204" pitchFamily="34" charset="0"/>
              <a:buChar char="•"/>
            </a:pPr>
            <a:r>
              <a:rPr lang="en-US" sz="1700" b="1" dirty="0"/>
              <a:t>Innovation in the project</a:t>
            </a:r>
          </a:p>
          <a:p>
            <a:pPr marL="342900" indent="-228600">
              <a:lnSpc>
                <a:spcPct val="90000"/>
              </a:lnSpc>
              <a:spcAft>
                <a:spcPts val="600"/>
              </a:spcAft>
              <a:buFont typeface="Arial" panose="020B0604020202020204" pitchFamily="34" charset="0"/>
              <a:buChar char="•"/>
            </a:pPr>
            <a:r>
              <a:rPr lang="en-US" sz="1700" b="1" dirty="0"/>
              <a:t>Plan of action to complete the project</a:t>
            </a:r>
          </a:p>
          <a:p>
            <a:pPr marL="342900" indent="-228600">
              <a:lnSpc>
                <a:spcPct val="90000"/>
              </a:lnSpc>
              <a:spcAft>
                <a:spcPts val="600"/>
              </a:spcAft>
              <a:buFont typeface="Arial" panose="020B0604020202020204" pitchFamily="34" charset="0"/>
              <a:buChar char="•"/>
            </a:pPr>
            <a:r>
              <a:rPr lang="en-US" sz="1700" b="1" dirty="0"/>
              <a:t>References</a:t>
            </a:r>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3A1CAF0-5C54-4693-A944-B9005369A5D2}" type="slidenum">
              <a:rPr lang="en-US"/>
              <a:pPr>
                <a:spcAft>
                  <a:spcPts val="600"/>
                </a:spcAft>
              </a:pPr>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509047" y="820131"/>
            <a:ext cx="10220930" cy="697583"/>
          </a:xfrm>
        </p:spPr>
        <p:txBody>
          <a:bodyPr/>
          <a:lstStyle/>
          <a:p>
            <a:r>
              <a:rPr lang="en-GB" b="1" dirty="0"/>
              <a:t>Abstract</a:t>
            </a:r>
            <a:endParaRPr lang="en-US" b="1" dirty="0"/>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
        <p:nvSpPr>
          <p:cNvPr id="5" name="TextBox 4">
            <a:extLst>
              <a:ext uri="{FF2B5EF4-FFF2-40B4-BE49-F238E27FC236}">
                <a16:creationId xmlns:a16="http://schemas.microsoft.com/office/drawing/2014/main" id="{820EB02D-3C37-CD3A-C59A-D1370EE915FD}"/>
              </a:ext>
            </a:extLst>
          </p:cNvPr>
          <p:cNvSpPr txBox="1"/>
          <p:nvPr/>
        </p:nvSpPr>
        <p:spPr>
          <a:xfrm>
            <a:off x="509047" y="1517714"/>
            <a:ext cx="11336599" cy="4154984"/>
          </a:xfrm>
          <a:prstGeom prst="rect">
            <a:avLst/>
          </a:prstGeom>
          <a:noFill/>
        </p:spPr>
        <p:txBody>
          <a:bodyPr wrap="square">
            <a:spAutoFit/>
          </a:bodyPr>
          <a:lstStyle/>
          <a:p>
            <a:pPr algn="l"/>
            <a:r>
              <a:rPr lang="en-US" sz="2400" b="0" i="0" dirty="0">
                <a:solidFill>
                  <a:srgbClr val="0D0D0D"/>
                </a:solidFill>
                <a:effectLst/>
              </a:rPr>
              <a:t>This project aims to develop a web-based chit fund management system to address the challenges faced by small businesses. Traditional manual methods, characterized by extensive paperwork and time-consuming tasks, hinder efficiency and transparency in managing chit funds.</a:t>
            </a:r>
          </a:p>
          <a:p>
            <a:pPr algn="l"/>
            <a:r>
              <a:rPr lang="en-US" sz="2400" b="0" i="0" dirty="0">
                <a:solidFill>
                  <a:srgbClr val="0D0D0D"/>
                </a:solidFill>
                <a:effectLst/>
              </a:rPr>
              <a:t>The proposed system seeks to automate key processes, such as generating receipts and updating payments, while providing real-time updates and a user-friendly interface. By leveraging modern web technologies, the project aims to streamline operations, enhance user experience, and empower small business owners with the tools they need to thrive in the digital age.</a:t>
            </a:r>
          </a:p>
          <a:p>
            <a:pPr algn="l"/>
            <a:r>
              <a:rPr lang="en-US" sz="2400" b="0" i="0" dirty="0">
                <a:solidFill>
                  <a:srgbClr val="0D0D0D"/>
                </a:solidFill>
                <a:effectLst/>
              </a:rPr>
              <a:t>Through this initiative, we aspire to make a tangible difference in the lives of those who rely on chit funds for their financial well-being.</a:t>
            </a:r>
            <a:endParaRPr lang="en-US" sz="2400" dirty="0">
              <a:solidFill>
                <a:srgbClr val="0D0D0D"/>
              </a:solidFill>
            </a:endParaRPr>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534185" y="923826"/>
            <a:ext cx="10515600" cy="575035"/>
          </a:xfrm>
        </p:spPr>
        <p:txBody>
          <a:bodyPr>
            <a:noAutofit/>
          </a:bodyPr>
          <a:lstStyle/>
          <a:p>
            <a:r>
              <a:rPr lang="en-GB" b="1" dirty="0"/>
              <a:t>Motivation</a:t>
            </a: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4</a:t>
            </a:fld>
            <a:endParaRPr lang="en-US"/>
          </a:p>
        </p:txBody>
      </p:sp>
      <p:sp>
        <p:nvSpPr>
          <p:cNvPr id="5" name="TextBox 4">
            <a:extLst>
              <a:ext uri="{FF2B5EF4-FFF2-40B4-BE49-F238E27FC236}">
                <a16:creationId xmlns:a16="http://schemas.microsoft.com/office/drawing/2014/main" id="{8F53916A-8985-2FD6-E6D5-F21420A03C00}"/>
              </a:ext>
            </a:extLst>
          </p:cNvPr>
          <p:cNvSpPr txBox="1"/>
          <p:nvPr/>
        </p:nvSpPr>
        <p:spPr>
          <a:xfrm>
            <a:off x="534185" y="1498862"/>
            <a:ext cx="11537067" cy="4493538"/>
          </a:xfrm>
          <a:prstGeom prst="rect">
            <a:avLst/>
          </a:prstGeom>
          <a:noFill/>
        </p:spPr>
        <p:txBody>
          <a:bodyPr wrap="square">
            <a:spAutoFit/>
          </a:bodyPr>
          <a:lstStyle/>
          <a:p>
            <a:pPr marL="342900" indent="-342900" algn="l">
              <a:buFont typeface="Arial" panose="020B0604020202020204" pitchFamily="34" charset="0"/>
              <a:buChar char="•"/>
            </a:pPr>
            <a:r>
              <a:rPr lang="en-US" sz="2200" b="0" i="0" dirty="0">
                <a:solidFill>
                  <a:srgbClr val="0D0D0D"/>
                </a:solidFill>
                <a:effectLst/>
                <a:highlight>
                  <a:srgbClr val="FFFFFF"/>
                </a:highlight>
              </a:rPr>
              <a:t>This project is driven by the practical need to support small businesses, particularly my father's chit fund management enterprise. </a:t>
            </a:r>
          </a:p>
          <a:p>
            <a:pPr marL="342900" indent="-342900" algn="l">
              <a:buFont typeface="Arial" panose="020B0604020202020204" pitchFamily="34" charset="0"/>
              <a:buChar char="•"/>
            </a:pPr>
            <a:r>
              <a:rPr lang="en-US" sz="2200" b="0" i="0" dirty="0">
                <a:solidFill>
                  <a:srgbClr val="0D0D0D"/>
                </a:solidFill>
                <a:effectLst/>
                <a:highlight>
                  <a:srgbClr val="FFFFFF"/>
                </a:highlight>
              </a:rPr>
              <a:t>Witnessing the challenges he faces with manual methods, such as extensive paperwork and time-consuming calculations, inspired this initiative.</a:t>
            </a:r>
          </a:p>
          <a:p>
            <a:pPr marL="342900" indent="-342900" algn="l">
              <a:buFont typeface="Arial" panose="020B0604020202020204" pitchFamily="34" charset="0"/>
              <a:buChar char="•"/>
            </a:pPr>
            <a:r>
              <a:rPr lang="en-US" sz="2200" b="0" i="0" dirty="0">
                <a:solidFill>
                  <a:srgbClr val="0D0D0D"/>
                </a:solidFill>
                <a:effectLst/>
                <a:highlight>
                  <a:srgbClr val="FFFFFF"/>
                </a:highlight>
              </a:rPr>
              <a:t> Manual processes pose significant obstacles, including errors and lack of transparency, which leave my father and his clients unsure about their investments.</a:t>
            </a:r>
          </a:p>
          <a:p>
            <a:pPr algn="l"/>
            <a:endParaRPr lang="en-US" sz="2200" b="0" i="0" dirty="0">
              <a:solidFill>
                <a:srgbClr val="0D0D0D"/>
              </a:solidFill>
              <a:effectLst/>
              <a:highlight>
                <a:srgbClr val="FFFFFF"/>
              </a:highlight>
            </a:endParaRPr>
          </a:p>
          <a:p>
            <a:pPr algn="l"/>
            <a:r>
              <a:rPr lang="en-US" sz="2400" b="1" i="0" dirty="0">
                <a:solidFill>
                  <a:srgbClr val="0D0D0D"/>
                </a:solidFill>
                <a:effectLst/>
                <a:highlight>
                  <a:srgbClr val="FFFFFF"/>
                </a:highlight>
              </a:rPr>
              <a:t>Challenges with Manual Methods:</a:t>
            </a:r>
            <a:endParaRPr lang="en-US" sz="2400" b="0" i="0" dirty="0">
              <a:solidFill>
                <a:srgbClr val="0D0D0D"/>
              </a:solidFill>
              <a:effectLst/>
              <a:highlight>
                <a:srgbClr val="FFFFFF"/>
              </a:highlight>
            </a:endParaRPr>
          </a:p>
          <a:p>
            <a:pPr marL="342900" indent="-342900" algn="l">
              <a:buFont typeface="Arial" panose="020B0604020202020204" pitchFamily="34" charset="0"/>
              <a:buChar char="•"/>
            </a:pPr>
            <a:r>
              <a:rPr lang="en-US" sz="2200" b="0" i="0" dirty="0">
                <a:solidFill>
                  <a:srgbClr val="0D0D0D"/>
                </a:solidFill>
                <a:effectLst/>
                <a:highlight>
                  <a:srgbClr val="FFFFFF"/>
                </a:highlight>
              </a:rPr>
              <a:t>Extensive paperwork</a:t>
            </a:r>
          </a:p>
          <a:p>
            <a:pPr marL="342900" indent="-342900" algn="l">
              <a:buFont typeface="Arial" panose="020B0604020202020204" pitchFamily="34" charset="0"/>
              <a:buChar char="•"/>
            </a:pPr>
            <a:r>
              <a:rPr lang="en-US" sz="2200" b="0" i="0" dirty="0">
                <a:solidFill>
                  <a:srgbClr val="0D0D0D"/>
                </a:solidFill>
                <a:effectLst/>
                <a:highlight>
                  <a:srgbClr val="FFFFFF"/>
                </a:highlight>
              </a:rPr>
              <a:t>Time-consuming calculations</a:t>
            </a:r>
          </a:p>
          <a:p>
            <a:pPr marL="342900" indent="-342900" algn="l">
              <a:buFont typeface="Arial" panose="020B0604020202020204" pitchFamily="34" charset="0"/>
              <a:buChar char="•"/>
            </a:pPr>
            <a:r>
              <a:rPr lang="en-US" sz="2200" b="0" i="0" dirty="0">
                <a:solidFill>
                  <a:srgbClr val="0D0D0D"/>
                </a:solidFill>
                <a:effectLst/>
                <a:highlight>
                  <a:srgbClr val="FFFFFF"/>
                </a:highlight>
              </a:rPr>
              <a:t>High risk of errors</a:t>
            </a:r>
          </a:p>
          <a:p>
            <a:pPr marL="342900" indent="-342900" algn="l">
              <a:buFont typeface="Arial" panose="020B0604020202020204" pitchFamily="34" charset="0"/>
              <a:buChar char="•"/>
            </a:pPr>
            <a:r>
              <a:rPr lang="en-US" sz="2200" b="0" i="0" dirty="0">
                <a:solidFill>
                  <a:srgbClr val="0D0D0D"/>
                </a:solidFill>
                <a:effectLst/>
                <a:highlight>
                  <a:srgbClr val="FFFFFF"/>
                </a:highlight>
              </a:rPr>
              <a:t>Lack of transparency</a:t>
            </a:r>
          </a:p>
          <a:p>
            <a:pPr marL="342900" indent="-342900" algn="l">
              <a:buFont typeface="Wingdings" panose="05000000000000000000" pitchFamily="2" charset="2"/>
              <a:buChar char="q"/>
            </a:pPr>
            <a:endParaRPr lang="en-US" sz="2200" b="0" i="0" dirty="0">
              <a:solidFill>
                <a:srgbClr val="0D0D0D"/>
              </a:solidFill>
              <a:effectLst/>
            </a:endParaRPr>
          </a:p>
        </p:txBody>
      </p:sp>
    </p:spTree>
    <p:extLst>
      <p:ext uri="{BB962C8B-B14F-4D97-AF65-F5344CB8AC3E}">
        <p14:creationId xmlns:p14="http://schemas.microsoft.com/office/powerpoint/2010/main" val="369193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492343" y="565608"/>
            <a:ext cx="10515600" cy="765034"/>
          </a:xfrm>
        </p:spPr>
        <p:txBody>
          <a:bodyPr/>
          <a:lstStyle/>
          <a:p>
            <a:r>
              <a:rPr lang="en-GB" b="1" dirty="0"/>
              <a:t>Literature review</a:t>
            </a:r>
            <a:endParaRPr lang="en-US" b="1" dirty="0"/>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lstStyle/>
          <a:p>
            <a:fld id="{A3A1CAF0-5C54-4693-A944-B9005369A5D2}" type="slidenum">
              <a:rPr lang="en-US" smtClean="0"/>
              <a:t>5</a:t>
            </a:fld>
            <a:endParaRPr lang="en-US"/>
          </a:p>
        </p:txBody>
      </p:sp>
      <p:sp>
        <p:nvSpPr>
          <p:cNvPr id="5" name="TextBox 4">
            <a:extLst>
              <a:ext uri="{FF2B5EF4-FFF2-40B4-BE49-F238E27FC236}">
                <a16:creationId xmlns:a16="http://schemas.microsoft.com/office/drawing/2014/main" id="{92C51784-500E-C257-5C52-5012E0DFB0B8}"/>
              </a:ext>
            </a:extLst>
          </p:cNvPr>
          <p:cNvSpPr txBox="1"/>
          <p:nvPr/>
        </p:nvSpPr>
        <p:spPr>
          <a:xfrm>
            <a:off x="492343" y="1330642"/>
            <a:ext cx="10861457" cy="3139321"/>
          </a:xfrm>
          <a:prstGeom prst="rect">
            <a:avLst/>
          </a:prstGeom>
          <a:noFill/>
        </p:spPr>
        <p:txBody>
          <a:bodyPr wrap="square" lIns="91440" tIns="45720" rIns="91440" bIns="45720" anchor="t">
            <a:spAutoFit/>
          </a:bodyPr>
          <a:lstStyle/>
          <a:p>
            <a:pPr algn="l"/>
            <a:r>
              <a:rPr lang="en-US" sz="2200" b="0" i="0" dirty="0">
                <a:solidFill>
                  <a:srgbClr val="0D0D0D"/>
                </a:solidFill>
                <a:effectLst/>
                <a:highlight>
                  <a:srgbClr val="FFFFFF"/>
                </a:highlight>
              </a:rPr>
              <a:t>The literature review aims to explore existing research, studies, and solutions related to chit fund management systems. It provides a foundation for understanding the current landscape and identifying areas for improvement.</a:t>
            </a:r>
          </a:p>
          <a:p>
            <a:pPr marL="342900" indent="-342900" algn="l">
              <a:buFont typeface="Arial" panose="020B0604020202020204" pitchFamily="34" charset="0"/>
              <a:buChar char="•"/>
            </a:pPr>
            <a:r>
              <a:rPr lang="en-US" sz="2200" b="0" i="0" dirty="0">
                <a:solidFill>
                  <a:srgbClr val="0D0D0D"/>
                </a:solidFill>
                <a:effectLst/>
                <a:highlight>
                  <a:srgbClr val="FFFFFF"/>
                </a:highlight>
              </a:rPr>
              <a:t>Numerous academic studies have explored the role of chit funds in financial inclusion and their impact on economic stability.</a:t>
            </a:r>
          </a:p>
          <a:p>
            <a:pPr marL="342900" indent="-342900" algn="l">
              <a:buFont typeface="Arial" panose="020B0604020202020204" pitchFamily="34" charset="0"/>
              <a:buChar char="•"/>
            </a:pPr>
            <a:r>
              <a:rPr lang="en-US" sz="2200" b="0" i="0" dirty="0">
                <a:solidFill>
                  <a:srgbClr val="0D0D0D"/>
                </a:solidFill>
                <a:effectLst/>
                <a:highlight>
                  <a:srgbClr val="FFFFFF"/>
                </a:highlight>
              </a:rPr>
              <a:t>Several commercial solutions offer chit fund management software, but many have limitations in terms of scalability, user experience, and security.</a:t>
            </a:r>
          </a:p>
          <a:p>
            <a:pPr marL="342900" indent="-342900" algn="l">
              <a:buFont typeface="Arial" panose="020B0604020202020204" pitchFamily="34" charset="0"/>
              <a:buChar char="•"/>
            </a:pPr>
            <a:r>
              <a:rPr lang="en-US" sz="2200" b="0" i="0" dirty="0">
                <a:solidFill>
                  <a:srgbClr val="0D0D0D"/>
                </a:solidFill>
                <a:effectLst/>
                <a:highlight>
                  <a:srgbClr val="FFFFFF"/>
                </a:highlight>
              </a:rPr>
              <a:t>Recent advancements in technology, such as cloud computing and mobile applications, present new opportunities for enhancing chit fund management systems.</a:t>
            </a:r>
          </a:p>
        </p:txBody>
      </p:sp>
    </p:spTree>
    <p:extLst>
      <p:ext uri="{BB962C8B-B14F-4D97-AF65-F5344CB8AC3E}">
        <p14:creationId xmlns:p14="http://schemas.microsoft.com/office/powerpoint/2010/main" val="10871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a:xfrm>
            <a:off x="197593" y="636145"/>
            <a:ext cx="10785758" cy="905109"/>
          </a:xfrm>
        </p:spPr>
        <p:txBody>
          <a:bodyPr>
            <a:normAutofit/>
          </a:bodyPr>
          <a:lstStyle/>
          <a:p>
            <a:r>
              <a:rPr lang="en-GB" b="1" dirty="0"/>
              <a:t>Limitations of the existing Applications/ Models</a:t>
            </a:r>
            <a:endParaRPr lang="en-US" b="1" dirty="0"/>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lstStyle/>
          <a:p>
            <a:fld id="{A3A1CAF0-5C54-4693-A944-B9005369A5D2}" type="slidenum">
              <a:rPr lang="en-US" smtClean="0"/>
              <a:t>6</a:t>
            </a:fld>
            <a:endParaRPr lang="en-US"/>
          </a:p>
        </p:txBody>
      </p:sp>
      <p:sp>
        <p:nvSpPr>
          <p:cNvPr id="5" name="TextBox 4">
            <a:extLst>
              <a:ext uri="{FF2B5EF4-FFF2-40B4-BE49-F238E27FC236}">
                <a16:creationId xmlns:a16="http://schemas.microsoft.com/office/drawing/2014/main" id="{257C9532-0072-3EC9-9F9E-EC051A023F72}"/>
              </a:ext>
            </a:extLst>
          </p:cNvPr>
          <p:cNvSpPr txBox="1"/>
          <p:nvPr/>
        </p:nvSpPr>
        <p:spPr>
          <a:xfrm>
            <a:off x="366151" y="1541254"/>
            <a:ext cx="10617200" cy="2492990"/>
          </a:xfrm>
          <a:prstGeom prst="rect">
            <a:avLst/>
          </a:prstGeom>
          <a:noFill/>
        </p:spPr>
        <p:txBody>
          <a:bodyPr wrap="square">
            <a:spAutoFit/>
          </a:bodyPr>
          <a:lstStyle/>
          <a:p>
            <a:pPr algn="l">
              <a:buFont typeface="Arial" panose="020B0604020202020204" pitchFamily="34" charset="0"/>
              <a:buChar char="•"/>
            </a:pPr>
            <a:r>
              <a:rPr lang="en-US" sz="2200" i="0" dirty="0">
                <a:solidFill>
                  <a:srgbClr val="0D0D0D"/>
                </a:solidFill>
                <a:effectLst/>
                <a:highlight>
                  <a:srgbClr val="FFFFFF"/>
                </a:highlight>
              </a:rPr>
              <a:t>  High Cost </a:t>
            </a:r>
          </a:p>
          <a:p>
            <a:pPr algn="l">
              <a:buFont typeface="Arial" panose="020B0604020202020204" pitchFamily="34" charset="0"/>
              <a:buChar char="•"/>
            </a:pPr>
            <a:r>
              <a:rPr lang="en-US" sz="2200" i="0" dirty="0">
                <a:solidFill>
                  <a:srgbClr val="0D0D0D"/>
                </a:solidFill>
                <a:effectLst/>
                <a:highlight>
                  <a:srgbClr val="FFFFFF"/>
                </a:highlight>
              </a:rPr>
              <a:t>  Outdated Technologies </a:t>
            </a:r>
          </a:p>
          <a:p>
            <a:pPr algn="l">
              <a:buFont typeface="Arial" panose="020B0604020202020204" pitchFamily="34" charset="0"/>
              <a:buChar char="•"/>
            </a:pPr>
            <a:r>
              <a:rPr lang="en-US" sz="2200" i="0" dirty="0">
                <a:solidFill>
                  <a:srgbClr val="0D0D0D"/>
                </a:solidFill>
                <a:effectLst/>
                <a:highlight>
                  <a:srgbClr val="FFFFFF"/>
                </a:highlight>
              </a:rPr>
              <a:t>  Lack of Real-Time Updates</a:t>
            </a:r>
          </a:p>
          <a:p>
            <a:pPr algn="l">
              <a:buFont typeface="Arial" panose="020B0604020202020204" pitchFamily="34" charset="0"/>
              <a:buChar char="•"/>
            </a:pPr>
            <a:r>
              <a:rPr lang="en-US" sz="2200" i="0" dirty="0">
                <a:solidFill>
                  <a:srgbClr val="0D0D0D"/>
                </a:solidFill>
                <a:effectLst/>
                <a:highlight>
                  <a:srgbClr val="FFFFFF"/>
                </a:highlight>
              </a:rPr>
              <a:t>  Limited Accessibility</a:t>
            </a:r>
          </a:p>
          <a:p>
            <a:pPr algn="l">
              <a:buFont typeface="Arial" panose="020B0604020202020204" pitchFamily="34" charset="0"/>
              <a:buChar char="•"/>
            </a:pPr>
            <a:r>
              <a:rPr lang="en-US" sz="220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User Experience Issues</a:t>
            </a:r>
          </a:p>
          <a:p>
            <a:pPr algn="l">
              <a:buFont typeface="Arial" panose="020B0604020202020204" pitchFamily="34" charset="0"/>
              <a:buChar char="•"/>
            </a:pPr>
            <a:r>
              <a:rPr lang="en-US" sz="2400" b="1" i="0" dirty="0">
                <a:solidFill>
                  <a:srgbClr val="0D0D0D"/>
                </a:solidFill>
                <a:effectLst/>
                <a:highlight>
                  <a:srgbClr val="FFFFFF"/>
                </a:highlight>
                <a:latin typeface="ui-sans-serif"/>
              </a:rPr>
              <a:t>  </a:t>
            </a:r>
            <a:r>
              <a:rPr lang="en-US" sz="2200" i="0" dirty="0">
                <a:solidFill>
                  <a:srgbClr val="0D0D0D"/>
                </a:solidFill>
                <a:effectLst/>
                <a:highlight>
                  <a:srgbClr val="FFFFFF"/>
                </a:highlight>
              </a:rPr>
              <a:t>Scalability Issues</a:t>
            </a:r>
            <a:endParaRPr lang="en-US" sz="2200" i="0" dirty="0">
              <a:solidFill>
                <a:srgbClr val="0D0D0D"/>
              </a:solidFill>
              <a:effectLst/>
              <a:highlight>
                <a:srgbClr val="FFFFFF"/>
              </a:highlight>
              <a:ea typeface="Calibri" panose="020F0502020204030204" pitchFamily="34" charset="0"/>
              <a:cs typeface="Calibri" panose="020F0502020204030204" pitchFamily="34" charset="0"/>
            </a:endParaRPr>
          </a:p>
          <a:p>
            <a:pPr algn="l"/>
            <a:endParaRPr lang="en-US" sz="220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8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9D9D-7D39-4050-B30F-9DB5274C5995}"/>
              </a:ext>
            </a:extLst>
          </p:cNvPr>
          <p:cNvSpPr>
            <a:spLocks noGrp="1"/>
          </p:cNvSpPr>
          <p:nvPr>
            <p:ph type="title"/>
          </p:nvPr>
        </p:nvSpPr>
        <p:spPr>
          <a:xfrm>
            <a:off x="540618" y="782080"/>
            <a:ext cx="10515600" cy="971306"/>
          </a:xfrm>
        </p:spPr>
        <p:txBody>
          <a:bodyPr/>
          <a:lstStyle/>
          <a:p>
            <a:r>
              <a:rPr lang="en-GB" b="1" dirty="0"/>
              <a:t>Proposed problem statement</a:t>
            </a:r>
            <a:endParaRPr lang="en-US" b="1" dirty="0"/>
          </a:p>
        </p:txBody>
      </p:sp>
      <p:sp>
        <p:nvSpPr>
          <p:cNvPr id="3" name="Slide Number Placeholder 2">
            <a:extLst>
              <a:ext uri="{FF2B5EF4-FFF2-40B4-BE49-F238E27FC236}">
                <a16:creationId xmlns:a16="http://schemas.microsoft.com/office/drawing/2014/main" id="{2342BF1C-539D-436B-8F7B-1C42671CD62B}"/>
              </a:ext>
            </a:extLst>
          </p:cNvPr>
          <p:cNvSpPr>
            <a:spLocks noGrp="1"/>
          </p:cNvSpPr>
          <p:nvPr>
            <p:ph type="sldNum" sz="quarter" idx="12"/>
          </p:nvPr>
        </p:nvSpPr>
        <p:spPr/>
        <p:txBody>
          <a:bodyPr/>
          <a:lstStyle/>
          <a:p>
            <a:fld id="{A3A1CAF0-5C54-4693-A944-B9005369A5D2}" type="slidenum">
              <a:rPr lang="en-US" smtClean="0"/>
              <a:t>7</a:t>
            </a:fld>
            <a:endParaRPr lang="en-US"/>
          </a:p>
        </p:txBody>
      </p:sp>
      <p:sp>
        <p:nvSpPr>
          <p:cNvPr id="5" name="TextBox 4">
            <a:extLst>
              <a:ext uri="{FF2B5EF4-FFF2-40B4-BE49-F238E27FC236}">
                <a16:creationId xmlns:a16="http://schemas.microsoft.com/office/drawing/2014/main" id="{7598C3C9-4D21-3146-09B9-B182C8306149}"/>
              </a:ext>
            </a:extLst>
          </p:cNvPr>
          <p:cNvSpPr txBox="1"/>
          <p:nvPr/>
        </p:nvSpPr>
        <p:spPr>
          <a:xfrm>
            <a:off x="540618" y="1753386"/>
            <a:ext cx="10433409" cy="2462213"/>
          </a:xfrm>
          <a:prstGeom prst="rect">
            <a:avLst/>
          </a:prstGeom>
          <a:noFill/>
        </p:spPr>
        <p:txBody>
          <a:bodyPr wrap="square">
            <a:spAutoFit/>
          </a:bodyPr>
          <a:lstStyle/>
          <a:p>
            <a:pPr algn="l"/>
            <a:r>
              <a:rPr lang="en-US" sz="2200" b="1" i="0" dirty="0">
                <a:solidFill>
                  <a:srgbClr val="0D0D0D"/>
                </a:solidFill>
                <a:effectLst/>
              </a:rPr>
              <a:t>Key Challenges:</a:t>
            </a:r>
            <a:endParaRPr lang="en-US" sz="2200" b="0" i="0" dirty="0">
              <a:solidFill>
                <a:srgbClr val="0D0D0D"/>
              </a:solidFill>
              <a:effectLst/>
            </a:endParaRPr>
          </a:p>
          <a:p>
            <a:pPr marL="342900" indent="-342900" algn="l">
              <a:buFont typeface="Arial" panose="020B0604020202020204" pitchFamily="34" charset="0"/>
              <a:buChar char="•"/>
            </a:pPr>
            <a:r>
              <a:rPr lang="en-US" sz="2200" b="0" i="0" dirty="0">
                <a:solidFill>
                  <a:srgbClr val="0D0D0D"/>
                </a:solidFill>
                <a:effectLst/>
              </a:rPr>
              <a:t>Manual management of chit funds is inefficient and prone to errors.</a:t>
            </a:r>
          </a:p>
          <a:p>
            <a:pPr marL="342900" indent="-342900" algn="l">
              <a:buFont typeface="Arial" panose="020B0604020202020204" pitchFamily="34" charset="0"/>
              <a:buChar char="•"/>
            </a:pPr>
            <a:r>
              <a:rPr lang="en-US" sz="2200" b="0" i="0" dirty="0">
                <a:solidFill>
                  <a:srgbClr val="0D0D0D"/>
                </a:solidFill>
                <a:effectLst/>
              </a:rPr>
              <a:t>Lack of transparency and real-time updates can lead to mistrust among members.</a:t>
            </a:r>
          </a:p>
          <a:p>
            <a:pPr marL="342900" indent="-342900" algn="l">
              <a:buFont typeface="Arial" panose="020B0604020202020204" pitchFamily="34" charset="0"/>
              <a:buChar char="•"/>
            </a:pPr>
            <a:r>
              <a:rPr lang="en-US" sz="2200" b="0" i="0" dirty="0">
                <a:solidFill>
                  <a:srgbClr val="0D0D0D"/>
                </a:solidFill>
                <a:effectLst/>
              </a:rPr>
              <a:t>Existing solutions do not adequately address scalability and security concerns.</a:t>
            </a:r>
          </a:p>
          <a:p>
            <a:pPr marL="342900" indent="-342900" algn="l">
              <a:buFont typeface="Arial" panose="020B0604020202020204" pitchFamily="34" charset="0"/>
              <a:buChar char="•"/>
            </a:pPr>
            <a:r>
              <a:rPr lang="en-US" sz="2200" b="0" i="0" dirty="0">
                <a:solidFill>
                  <a:srgbClr val="0D0D0D"/>
                </a:solidFill>
                <a:effectLst/>
                <a:highlight>
                  <a:srgbClr val="FFFFFF"/>
                </a:highlight>
              </a:rPr>
              <a:t>Provide an easy-to-use platform accessible via mobile devices to include a wider range of participants, particularly in rural and semi-urban areas.</a:t>
            </a:r>
            <a:endParaRPr lang="en-US" sz="2200" b="0" i="0" dirty="0">
              <a:solidFill>
                <a:srgbClr val="0D0D0D"/>
              </a:solidFill>
              <a:effectLst/>
            </a:endParaRPr>
          </a:p>
          <a:p>
            <a:pPr algn="l"/>
            <a:endParaRPr lang="en-US" sz="2200" b="0" i="0" dirty="0">
              <a:solidFill>
                <a:srgbClr val="0D0D0D"/>
              </a:solidFill>
              <a:effectLst/>
            </a:endParaRPr>
          </a:p>
        </p:txBody>
      </p:sp>
    </p:spTree>
    <p:extLst>
      <p:ext uri="{BB962C8B-B14F-4D97-AF65-F5344CB8AC3E}">
        <p14:creationId xmlns:p14="http://schemas.microsoft.com/office/powerpoint/2010/main" val="1965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a:xfrm>
            <a:off x="584462" y="848412"/>
            <a:ext cx="10640046" cy="838987"/>
          </a:xfrm>
        </p:spPr>
        <p:txBody>
          <a:bodyPr/>
          <a:lstStyle/>
          <a:p>
            <a:r>
              <a:rPr lang="en-GB" b="1" dirty="0"/>
              <a:t>Proposed approach of the work</a:t>
            </a:r>
            <a:endParaRPr lang="en-US" b="1" dirty="0"/>
          </a:p>
        </p:txBody>
      </p:sp>
      <p:sp>
        <p:nvSpPr>
          <p:cNvPr id="3" name="Slide Number Placeholder 2">
            <a:extLst>
              <a:ext uri="{FF2B5EF4-FFF2-40B4-BE49-F238E27FC236}">
                <a16:creationId xmlns:a16="http://schemas.microsoft.com/office/drawing/2014/main" id="{DEED4F5F-9E82-49EB-9F81-57C0E942F85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5" name="TextBox 4">
            <a:extLst>
              <a:ext uri="{FF2B5EF4-FFF2-40B4-BE49-F238E27FC236}">
                <a16:creationId xmlns:a16="http://schemas.microsoft.com/office/drawing/2014/main" id="{C93DC9BE-461E-6FF7-F092-104F1EF99B44}"/>
              </a:ext>
            </a:extLst>
          </p:cNvPr>
          <p:cNvSpPr txBox="1"/>
          <p:nvPr/>
        </p:nvSpPr>
        <p:spPr>
          <a:xfrm>
            <a:off x="713754" y="1687399"/>
            <a:ext cx="10640046" cy="3139321"/>
          </a:xfrm>
          <a:prstGeom prst="rect">
            <a:avLst/>
          </a:prstGeom>
          <a:noFill/>
        </p:spPr>
        <p:txBody>
          <a:bodyPr wrap="square">
            <a:spAutoFit/>
          </a:bodyPr>
          <a:lstStyle/>
          <a:p>
            <a:pPr marL="342900" indent="-342900">
              <a:buFont typeface="Arial" panose="020B0604020202020204" pitchFamily="34" charset="0"/>
              <a:buChar char="•"/>
            </a:pPr>
            <a:r>
              <a:rPr lang="en-US" sz="2200" i="0" dirty="0">
                <a:solidFill>
                  <a:srgbClr val="0D0D0D"/>
                </a:solidFill>
                <a:effectLst/>
                <a:highlight>
                  <a:srgbClr val="FFFFFF"/>
                </a:highlight>
              </a:rPr>
              <a:t>Requirement Gathering and Analysis</a:t>
            </a:r>
          </a:p>
          <a:p>
            <a:pPr marL="342900" indent="-342900">
              <a:buFont typeface="Arial" panose="020B0604020202020204" pitchFamily="34" charset="0"/>
              <a:buChar char="•"/>
            </a:pPr>
            <a:r>
              <a:rPr lang="en-US" sz="2200" i="0" dirty="0">
                <a:solidFill>
                  <a:srgbClr val="0D0D0D"/>
                </a:solidFill>
                <a:effectLst/>
                <a:highlight>
                  <a:srgbClr val="FFFFFF"/>
                </a:highlight>
              </a:rPr>
              <a:t>System Design</a:t>
            </a:r>
          </a:p>
          <a:p>
            <a:pPr marL="342900" indent="-342900">
              <a:buFont typeface="Arial" panose="020B0604020202020204" pitchFamily="34" charset="0"/>
              <a:buChar char="•"/>
            </a:pPr>
            <a:r>
              <a:rPr lang="en-US" sz="2200" i="0" dirty="0">
                <a:solidFill>
                  <a:srgbClr val="0D0D0D"/>
                </a:solidFill>
                <a:effectLst/>
                <a:highlight>
                  <a:srgbClr val="FFFFFF"/>
                </a:highlight>
              </a:rPr>
              <a:t>Development</a:t>
            </a:r>
          </a:p>
          <a:p>
            <a:pPr marL="342900" indent="-342900">
              <a:buFont typeface="Arial" panose="020B0604020202020204" pitchFamily="34" charset="0"/>
              <a:buChar char="•"/>
            </a:pPr>
            <a:r>
              <a:rPr lang="en-US" sz="2200" i="0" dirty="0">
                <a:solidFill>
                  <a:srgbClr val="0D0D0D"/>
                </a:solidFill>
                <a:effectLst/>
                <a:highlight>
                  <a:srgbClr val="FFFFFF"/>
                </a:highlight>
              </a:rPr>
              <a:t>Testing</a:t>
            </a:r>
          </a:p>
          <a:p>
            <a:pPr marL="342900" indent="-342900">
              <a:buFont typeface="Arial" panose="020B0604020202020204" pitchFamily="34" charset="0"/>
              <a:buChar char="•"/>
            </a:pPr>
            <a:r>
              <a:rPr lang="en-US" sz="2200" i="0" dirty="0">
                <a:solidFill>
                  <a:srgbClr val="0D0D0D"/>
                </a:solidFill>
                <a:effectLst/>
                <a:highlight>
                  <a:srgbClr val="FFFFFF"/>
                </a:highlight>
              </a:rPr>
              <a:t>Deployment</a:t>
            </a:r>
          </a:p>
          <a:p>
            <a:pPr marL="342900" indent="-342900">
              <a:buFont typeface="Arial" panose="020B0604020202020204" pitchFamily="34" charset="0"/>
              <a:buChar char="•"/>
            </a:pPr>
            <a:r>
              <a:rPr lang="en-US" sz="2200" i="0" dirty="0">
                <a:solidFill>
                  <a:srgbClr val="0D0D0D"/>
                </a:solidFill>
                <a:effectLst/>
                <a:highlight>
                  <a:srgbClr val="FFFFFF"/>
                </a:highlight>
              </a:rPr>
              <a:t>User Training</a:t>
            </a:r>
          </a:p>
          <a:p>
            <a:pPr marL="342900" indent="-342900">
              <a:buFont typeface="Arial" panose="020B0604020202020204" pitchFamily="34" charset="0"/>
              <a:buChar char="•"/>
            </a:pPr>
            <a:r>
              <a:rPr lang="en-US" sz="2200" dirty="0">
                <a:solidFill>
                  <a:srgbClr val="0D0D0D"/>
                </a:solidFill>
                <a:highlight>
                  <a:srgbClr val="FFFFFF"/>
                </a:highlight>
              </a:rPr>
              <a:t>Documentation</a:t>
            </a:r>
          </a:p>
          <a:p>
            <a:pPr marL="342900" indent="-342900">
              <a:buFont typeface="Arial" panose="020B0604020202020204" pitchFamily="34" charset="0"/>
              <a:buChar char="•"/>
            </a:pPr>
            <a:r>
              <a:rPr lang="en-US" sz="2200" i="0" dirty="0">
                <a:solidFill>
                  <a:srgbClr val="0D0D0D"/>
                </a:solidFill>
                <a:effectLst/>
                <a:highlight>
                  <a:srgbClr val="FFFFFF"/>
                </a:highlight>
              </a:rPr>
              <a:t>Deployment</a:t>
            </a:r>
          </a:p>
          <a:p>
            <a:pPr marL="342900" indent="-342900">
              <a:buFont typeface="Arial" panose="020B0604020202020204" pitchFamily="34" charset="0"/>
              <a:buChar char="•"/>
            </a:pPr>
            <a:r>
              <a:rPr lang="en-US" sz="2200" i="0" dirty="0">
                <a:solidFill>
                  <a:srgbClr val="0D0D0D"/>
                </a:solidFill>
                <a:effectLst/>
                <a:highlight>
                  <a:srgbClr val="FFFFFF"/>
                </a:highlight>
              </a:rPr>
              <a:t>Monitoring and Maintenance</a:t>
            </a:r>
            <a:endParaRPr lang="en-US" sz="2200" i="0" dirty="0">
              <a:solidFill>
                <a:srgbClr val="0D0D0D"/>
              </a:solidFill>
              <a:effectLst/>
            </a:endParaRPr>
          </a:p>
        </p:txBody>
      </p:sp>
    </p:spTree>
    <p:extLst>
      <p:ext uri="{BB962C8B-B14F-4D97-AF65-F5344CB8AC3E}">
        <p14:creationId xmlns:p14="http://schemas.microsoft.com/office/powerpoint/2010/main" val="12670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495549" y="282804"/>
            <a:ext cx="10515600" cy="961534"/>
          </a:xfrm>
        </p:spPr>
        <p:txBody>
          <a:bodyPr>
            <a:normAutofit/>
          </a:bodyPr>
          <a:lstStyle/>
          <a:p>
            <a:r>
              <a:rPr lang="en-GB" b="1" dirty="0"/>
              <a:t>Software Requirements</a:t>
            </a:r>
            <a:endParaRPr lang="en-US" b="1" dirty="0"/>
          </a:p>
        </p:txBody>
      </p:sp>
      <p:sp>
        <p:nvSpPr>
          <p:cNvPr id="3" name="Slide Number Placeholder 2">
            <a:extLst>
              <a:ext uri="{FF2B5EF4-FFF2-40B4-BE49-F238E27FC236}">
                <a16:creationId xmlns:a16="http://schemas.microsoft.com/office/drawing/2014/main" id="{F33D5915-077A-43BF-908D-AF03A29064A1}"/>
              </a:ext>
            </a:extLst>
          </p:cNvPr>
          <p:cNvSpPr>
            <a:spLocks noGrp="1"/>
          </p:cNvSpPr>
          <p:nvPr>
            <p:ph type="sldNum" sz="quarter" idx="12"/>
          </p:nvPr>
        </p:nvSpPr>
        <p:spPr/>
        <p:txBody>
          <a:bodyPr/>
          <a:lstStyle/>
          <a:p>
            <a:fld id="{A3A1CAF0-5C54-4693-A944-B9005369A5D2}" type="slidenum">
              <a:rPr lang="en-US" smtClean="0"/>
              <a:t>9</a:t>
            </a:fld>
            <a:endParaRPr lang="en-US"/>
          </a:p>
        </p:txBody>
      </p:sp>
      <p:sp>
        <p:nvSpPr>
          <p:cNvPr id="5" name="TextBox 4">
            <a:extLst>
              <a:ext uri="{FF2B5EF4-FFF2-40B4-BE49-F238E27FC236}">
                <a16:creationId xmlns:a16="http://schemas.microsoft.com/office/drawing/2014/main" id="{103F3BE6-43A9-C525-4BB1-B50592256703}"/>
              </a:ext>
            </a:extLst>
          </p:cNvPr>
          <p:cNvSpPr txBox="1"/>
          <p:nvPr/>
        </p:nvSpPr>
        <p:spPr>
          <a:xfrm>
            <a:off x="495550" y="1046376"/>
            <a:ext cx="8218016" cy="3816429"/>
          </a:xfrm>
          <a:prstGeom prst="rect">
            <a:avLst/>
          </a:prstGeom>
          <a:noFill/>
        </p:spPr>
        <p:txBody>
          <a:bodyPr wrap="square">
            <a:spAutoFit/>
          </a:bodyPr>
          <a:lstStyle/>
          <a:p>
            <a:pPr algn="l"/>
            <a:r>
              <a:rPr lang="en-IN" sz="2200" b="1" i="0" dirty="0">
                <a:solidFill>
                  <a:srgbClr val="0D0D0D"/>
                </a:solidFill>
                <a:effectLst/>
                <a:highlight>
                  <a:srgbClr val="FFFFFF"/>
                </a:highlight>
              </a:rPr>
              <a:t>Technologies Used:</a:t>
            </a:r>
            <a:endParaRPr lang="en-IN" sz="2200" b="0" i="0" dirty="0">
              <a:solidFill>
                <a:srgbClr val="0D0D0D"/>
              </a:solidFill>
              <a:effectLst/>
              <a:highlight>
                <a:srgbClr val="FFFFFF"/>
              </a:highlight>
            </a:endParaRPr>
          </a:p>
          <a:p>
            <a:pPr marL="342900" indent="-342900" algn="l">
              <a:buFont typeface="Arial" panose="020B0604020202020204" pitchFamily="34" charset="0"/>
              <a:buChar char="•"/>
            </a:pPr>
            <a:r>
              <a:rPr lang="en-IN" sz="2200" b="1" i="0" dirty="0">
                <a:solidFill>
                  <a:srgbClr val="0D0D0D"/>
                </a:solidFill>
                <a:effectLst/>
                <a:highlight>
                  <a:srgbClr val="FFFFFF"/>
                </a:highlight>
              </a:rPr>
              <a:t>Front-End:</a:t>
            </a:r>
            <a:r>
              <a:rPr lang="en-IN" sz="2200" b="0" i="0" dirty="0">
                <a:solidFill>
                  <a:srgbClr val="0D0D0D"/>
                </a:solidFill>
                <a:effectLst/>
                <a:highlight>
                  <a:srgbClr val="FFFFFF"/>
                </a:highlight>
              </a:rPr>
              <a:t> HTML, CSS, JavaScript for creating a responsive user interface.</a:t>
            </a:r>
          </a:p>
          <a:p>
            <a:pPr marL="342900" indent="-342900" algn="l">
              <a:buFont typeface="Arial" panose="020B0604020202020204" pitchFamily="34" charset="0"/>
              <a:buChar char="•"/>
            </a:pPr>
            <a:r>
              <a:rPr lang="en-IN" sz="2200" b="1" i="0" dirty="0">
                <a:solidFill>
                  <a:srgbClr val="0D0D0D"/>
                </a:solidFill>
                <a:effectLst/>
                <a:highlight>
                  <a:srgbClr val="FFFFFF"/>
                </a:highlight>
              </a:rPr>
              <a:t>Back-End:</a:t>
            </a:r>
            <a:r>
              <a:rPr lang="en-IN" sz="2200" b="0" i="0" dirty="0">
                <a:solidFill>
                  <a:srgbClr val="0D0D0D"/>
                </a:solidFill>
                <a:effectLst/>
                <a:highlight>
                  <a:srgbClr val="FFFFFF"/>
                </a:highlight>
              </a:rPr>
              <a:t> Flask for server-side logic and handling API requests.</a:t>
            </a:r>
          </a:p>
          <a:p>
            <a:pPr marL="342900" indent="-342900" algn="l">
              <a:buFont typeface="Arial" panose="020B0604020202020204" pitchFamily="34" charset="0"/>
              <a:buChar char="•"/>
            </a:pPr>
            <a:r>
              <a:rPr lang="en-IN" sz="2200" b="1" i="0" dirty="0">
                <a:solidFill>
                  <a:srgbClr val="0D0D0D"/>
                </a:solidFill>
                <a:effectLst/>
                <a:highlight>
                  <a:srgbClr val="FFFFFF"/>
                </a:highlight>
              </a:rPr>
              <a:t>Database:</a:t>
            </a:r>
            <a:r>
              <a:rPr lang="en-IN" sz="2200" b="0" i="0" dirty="0">
                <a:solidFill>
                  <a:srgbClr val="0D0D0D"/>
                </a:solidFill>
                <a:effectLst/>
                <a:highlight>
                  <a:srgbClr val="FFFFFF"/>
                </a:highlight>
              </a:rPr>
              <a:t> SQLite for storing user data, scheme details, and payment records.</a:t>
            </a:r>
          </a:p>
          <a:p>
            <a:pPr algn="l">
              <a:buFont typeface="Arial" panose="020B0604020202020204" pitchFamily="34" charset="0"/>
              <a:buChar char="•"/>
            </a:pPr>
            <a:endParaRPr lang="en-IN" sz="2200" b="0" i="0" dirty="0">
              <a:solidFill>
                <a:srgbClr val="0D0D0D"/>
              </a:solidFill>
              <a:effectLst/>
              <a:highlight>
                <a:srgbClr val="FFFFFF"/>
              </a:highlight>
            </a:endParaRPr>
          </a:p>
          <a:p>
            <a:pPr algn="l"/>
            <a:r>
              <a:rPr lang="en-IN" sz="2200" b="1" i="0" dirty="0">
                <a:solidFill>
                  <a:srgbClr val="0D0D0D"/>
                </a:solidFill>
                <a:effectLst/>
                <a:highlight>
                  <a:srgbClr val="FFFFFF"/>
                </a:highlight>
              </a:rPr>
              <a:t>Tools and Libraries:</a:t>
            </a:r>
            <a:endParaRPr lang="en-IN" sz="2200" b="0" i="0" dirty="0">
              <a:solidFill>
                <a:srgbClr val="0D0D0D"/>
              </a:solidFill>
              <a:effectLst/>
              <a:highlight>
                <a:srgbClr val="FFFFFF"/>
              </a:highlight>
            </a:endParaRPr>
          </a:p>
          <a:p>
            <a:pPr marL="342900" indent="-342900" algn="l">
              <a:buFont typeface="Arial" panose="020B0604020202020204" pitchFamily="34" charset="0"/>
              <a:buChar char="•"/>
            </a:pPr>
            <a:r>
              <a:rPr lang="en-IN" sz="2200" b="1" i="0" dirty="0">
                <a:solidFill>
                  <a:srgbClr val="0D0D0D"/>
                </a:solidFill>
                <a:effectLst/>
                <a:highlight>
                  <a:srgbClr val="FFFFFF"/>
                </a:highlight>
              </a:rPr>
              <a:t>Flask-Mail:</a:t>
            </a:r>
            <a:r>
              <a:rPr lang="en-IN" sz="2200" b="0" i="0" dirty="0">
                <a:solidFill>
                  <a:srgbClr val="0D0D0D"/>
                </a:solidFill>
                <a:effectLst/>
                <a:highlight>
                  <a:srgbClr val="FFFFFF"/>
                </a:highlight>
              </a:rPr>
              <a:t> For sending automated email reminders to members.</a:t>
            </a:r>
          </a:p>
          <a:p>
            <a:pPr marL="342900" indent="-342900" algn="l">
              <a:buFont typeface="Arial" panose="020B0604020202020204" pitchFamily="34" charset="0"/>
              <a:buChar char="•"/>
            </a:pPr>
            <a:r>
              <a:rPr lang="en-IN" sz="2200" b="1" i="0" dirty="0" err="1">
                <a:solidFill>
                  <a:srgbClr val="0D0D0D"/>
                </a:solidFill>
                <a:effectLst/>
                <a:highlight>
                  <a:srgbClr val="FFFFFF"/>
                </a:highlight>
              </a:rPr>
              <a:t>SQLAlchemy</a:t>
            </a:r>
            <a:r>
              <a:rPr lang="en-IN" sz="2200" b="1" i="0" dirty="0">
                <a:solidFill>
                  <a:srgbClr val="0D0D0D"/>
                </a:solidFill>
                <a:effectLst/>
                <a:highlight>
                  <a:srgbClr val="FFFFFF"/>
                </a:highlight>
              </a:rPr>
              <a:t>:</a:t>
            </a:r>
            <a:r>
              <a:rPr lang="en-IN" sz="2200" b="0" i="0" dirty="0">
                <a:solidFill>
                  <a:srgbClr val="0D0D0D"/>
                </a:solidFill>
                <a:effectLst/>
                <a:highlight>
                  <a:srgbClr val="FFFFFF"/>
                </a:highlight>
              </a:rPr>
              <a:t> ORM for database interactions.</a:t>
            </a:r>
          </a:p>
          <a:p>
            <a:pPr marL="342900" indent="-342900" algn="l">
              <a:buFont typeface="Arial" panose="020B0604020202020204" pitchFamily="34" charset="0"/>
              <a:buChar char="•"/>
            </a:pPr>
            <a:r>
              <a:rPr lang="en-IN" sz="2200" b="1" i="0" dirty="0">
                <a:solidFill>
                  <a:srgbClr val="0D0D0D"/>
                </a:solidFill>
                <a:effectLst/>
                <a:highlight>
                  <a:srgbClr val="FFFFFF"/>
                </a:highlight>
              </a:rPr>
              <a:t>Jinja2:</a:t>
            </a:r>
            <a:r>
              <a:rPr lang="en-IN" sz="2200" b="0" i="0" dirty="0">
                <a:solidFill>
                  <a:srgbClr val="0D0D0D"/>
                </a:solidFill>
                <a:effectLst/>
                <a:highlight>
                  <a:srgbClr val="FFFFFF"/>
                </a:highlight>
              </a:rPr>
              <a:t> For rendering dynamic HTML templates.</a:t>
            </a:r>
          </a:p>
        </p:txBody>
      </p:sp>
      <p:pic>
        <p:nvPicPr>
          <p:cNvPr id="1026" name="Picture 2" descr="Products - Chit Funds Software">
            <a:extLst>
              <a:ext uri="{FF2B5EF4-FFF2-40B4-BE49-F238E27FC236}">
                <a16:creationId xmlns:a16="http://schemas.microsoft.com/office/drawing/2014/main" id="{809FAE18-230F-0051-8FC3-F409A4B6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860" y="797303"/>
            <a:ext cx="4235034" cy="301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23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850</Words>
  <Application>Microsoft Office PowerPoint</Application>
  <PresentationFormat>Widescreen</PresentationFormat>
  <Paragraphs>131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CGOMEGA</vt:lpstr>
      <vt:lpstr>Sylfaen</vt:lpstr>
      <vt:lpstr>ui-sans-serif</vt:lpstr>
      <vt:lpstr>Wingdings</vt:lpstr>
      <vt:lpstr>Office Theme</vt:lpstr>
      <vt:lpstr>CVR COLLEGE OF ENGINEERING DEPARTMENT OF COMPUTER SCIENCE AND ENGINEERING</vt:lpstr>
      <vt:lpstr>Contents</vt:lpstr>
      <vt:lpstr>Abstract</vt:lpstr>
      <vt:lpstr>Motivation</vt:lpstr>
      <vt:lpstr>Literature review</vt:lpstr>
      <vt:lpstr>Limitations of the existing Applications/ Models</vt:lpstr>
      <vt:lpstr>Proposed problem statement</vt:lpstr>
      <vt:lpstr>Proposed approach of the work</vt:lpstr>
      <vt:lpstr>Software Requirements</vt:lpstr>
      <vt:lpstr>Hardware requirements</vt:lpstr>
      <vt:lpstr>Innovation in the project</vt:lpstr>
      <vt:lpstr>Plan of action to complete the project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Navulla Kavya Reddy</dc:creator>
  <cp:lastModifiedBy>ramidi sharanya</cp:lastModifiedBy>
  <cp:revision>39</cp:revision>
  <dcterms:created xsi:type="dcterms:W3CDTF">2024-03-29T13:02:29Z</dcterms:created>
  <dcterms:modified xsi:type="dcterms:W3CDTF">2024-05-31T11:38:52Z</dcterms:modified>
</cp:coreProperties>
</file>