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Credit risk modeling is central to financial stability.</a:t>
            </a:r>
          </a:p>
          <a:p/>
          <a:p>
            <a:r>
              <a:t>- Traditional models: limited accuracy, interpretable.</a:t>
            </a:r>
          </a:p>
          <a:p>
            <a:r>
              <a:t>- AI models: higher accuracy, but opaque and risk fairness issues.</a:t>
            </a:r>
          </a:p>
          <a:p>
            <a:r>
              <a:t>- Challenge: How to predict defaults while ensuring fairness and explainability.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Home Credit Default Risk (Kaggle).</a:t>
            </a:r>
          </a:p>
          <a:p/>
          <a:p>
            <a:r>
              <a:t>- 300K+ applicants, demographic + financial history.</a:t>
            </a:r>
          </a:p>
          <a:p>
            <a:r>
              <a:t>- Models: Logistic Regression (baseline), LightGBM (advanced).</a:t>
            </a:r>
          </a:p>
          <a:p>
            <a:r>
              <a:t>- Metrics: AUC, Accuracy, Precision, Recall.</a:t>
            </a:r>
          </a:p>
          <a:p>
            <a:r>
              <a:t>- Explainability: SHAP (global + local).</a:t>
            </a:r>
          </a:p>
          <a:p>
            <a:r>
              <a:t>- Fairness: Gender and Age group analysis (Selection Rate, TPR, FPR).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LightGBM outperformed Logistic Regression (AUC 0.778 vs. 0.767).</a:t>
            </a:r>
          </a:p>
          <a:p>
            <a:r>
              <a:t>- Both models had low precision (&lt;20%), many false alarms.</a:t>
            </a:r>
          </a:p>
          <a:p>
            <a:r>
              <a:t>- Top predictors: External credit scores, loan size.</a:t>
            </a:r>
          </a:p>
          <a:p>
            <a:r>
              <a:t>- Gender: Males flagged as risky more often (↑TPR, ↑FPR).</a:t>
            </a:r>
          </a:p>
          <a:p>
            <a:r>
              <a:t>- Age: Younger applicants scrutinized more, older applicants under-detected.</a:t>
            </a:r>
          </a:p>
        </p:txBody>
      </p:sp>
      <p:pic>
        <p:nvPicPr>
          <p:cNvPr id="4" name="Picture 3" descr="model_performan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3657600" cy="2743200"/>
          </a:xfrm>
          <a:prstGeom prst="rect">
            <a:avLst/>
          </a:prstGeom>
        </p:spPr>
      </p:pic>
      <p:pic>
        <p:nvPicPr>
          <p:cNvPr id="5" name="Picture 4" descr="shap_top5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384048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Tested threshold adjustments and re-weighting.</a:t>
            </a:r>
          </a:p>
          <a:p>
            <a:r>
              <a:t>- Trade-off: improved fairness metrics for some groups, but small drop in accuracy.</a:t>
            </a:r>
          </a:p>
          <a:p>
            <a:r>
              <a:t>- Example: balanced TPR across genders with slight precision loss.</a:t>
            </a:r>
          </a:p>
          <a:p>
            <a:r>
              <a:t>- Demonstrates feasibility of fairness-aware modeling.</a:t>
            </a:r>
          </a:p>
        </p:txBody>
      </p:sp>
      <p:pic>
        <p:nvPicPr>
          <p:cNvPr id="4" name="Picture 3" descr="mitigation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76072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 alone insufficient for credit AI assessment.</a:t>
            </a:r>
          </a:p>
          <a:p>
            <a:r>
              <a:t>- Regulators should mandate:</a:t>
            </a:r>
          </a:p>
          <a:p>
            <a:r>
              <a:t>  • Fairness audits with clear metrics.</a:t>
            </a:r>
          </a:p>
          <a:p>
            <a:r>
              <a:t>  • Standardized explainability (SHAP).</a:t>
            </a:r>
          </a:p>
          <a:p>
            <a:r>
              <a:t>  • Transparency in thresholds and decisions.</a:t>
            </a:r>
          </a:p>
          <a:p>
            <a:r>
              <a:t>- Align with EU AI Act (credit scoring = high-risk AI).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Extend fairness analysis to intersectional groups (e.g., gender × age).</a:t>
            </a:r>
          </a:p>
          <a:p>
            <a:r>
              <a:t>- Explore fairness-aware algorithms (e.g., adversarial debiasing).</a:t>
            </a:r>
          </a:p>
          <a:p>
            <a:r>
              <a:t>- Build dashboard for regulator-facing explainability.</a:t>
            </a:r>
          </a:p>
          <a:p>
            <a:r>
              <a:t>- Publish findings as PhD research portfolio component.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