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3" roundtripDataSignature="AMtx7mgf1fsSE3VidraETDLDIeH/Oxme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6DBDA8-D29B-4498-8AFE-0793190F09C0}">
  <a:tblStyle styleId="{906DBDA8-D29B-4498-8AFE-0793190F09C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E57A477-1BAA-4024-8FAF-18CC2936F59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182c7297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33182c7297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157abf27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33157abf27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99eb3600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399eb3600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157abf27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33157abf27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157abf27a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33157abf27a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157abf27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3157abf27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99eb3600e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3399eb3600e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157abf27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33157abf27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182c7297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3182c7297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19f7ec35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3319f7ec35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3182c7297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33182c7297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7fcdd69c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337fcdd69c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7fcdd69c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337fcdd69c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7fcdd69c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337fcdd69c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182c7297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33182c7297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182c7297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3182c729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182c7297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3182c7297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" name="Google Shape;7;p19"/>
          <p:cNvPicPr preferRelativeResize="0"/>
          <p:nvPr/>
        </p:nvPicPr>
        <p:blipFill rotWithShape="1">
          <a:blip r:embed="rId1">
            <a:alphaModFix/>
          </a:blip>
          <a:srcRect b="22214" l="0" r="8239" t="0"/>
          <a:stretch/>
        </p:blipFill>
        <p:spPr>
          <a:xfrm>
            <a:off x="6714375" y="0"/>
            <a:ext cx="2429625" cy="5260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/>
        </p:nvSpPr>
        <p:spPr>
          <a:xfrm>
            <a:off x="530250" y="657900"/>
            <a:ext cx="8071800" cy="40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397775" y="995925"/>
            <a:ext cx="4050900" cy="3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GB" sz="2800">
                <a:latin typeface="Times New Roman"/>
                <a:ea typeface="Times New Roman"/>
                <a:cs typeface="Times New Roman"/>
                <a:sym typeface="Times New Roman"/>
              </a:rPr>
              <a:t>ZOMATO SALES           ANALYSIS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KAVYA R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23/02/2025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900" y="995925"/>
            <a:ext cx="3714850" cy="36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182c7297f_0_32"/>
          <p:cNvSpPr txBox="1"/>
          <p:nvPr/>
        </p:nvSpPr>
        <p:spPr>
          <a:xfrm>
            <a:off x="584750" y="723400"/>
            <a:ext cx="60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ATA</a:t>
            </a:r>
            <a:r>
              <a:rPr b="1" i="0" lang="en-GB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</a:t>
            </a:r>
            <a:r>
              <a:rPr b="1"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NALYSIS</a:t>
            </a:r>
            <a:r>
              <a:rPr b="1" i="0" lang="en-GB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g33182c7297f_0_32"/>
          <p:cNvSpPr txBox="1"/>
          <p:nvPr/>
        </p:nvSpPr>
        <p:spPr>
          <a:xfrm>
            <a:off x="202675" y="2096675"/>
            <a:ext cx="8114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g33182c7297f_0_32"/>
          <p:cNvSpPr txBox="1"/>
          <p:nvPr/>
        </p:nvSpPr>
        <p:spPr>
          <a:xfrm>
            <a:off x="-154350" y="1458400"/>
            <a:ext cx="3786000" cy="3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6511" lvl="0" marL="91440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4"/>
              <a:buFont typeface="Times New Roman"/>
              <a:buChar char="➢"/>
            </a:pPr>
            <a:r>
              <a:rPr lang="en-GB" sz="166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Indonesia (803.1) and UAE (493.52) have the highest average votes per restaurant.</a:t>
            </a:r>
            <a:endParaRPr sz="166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6511" lvl="0" marL="91440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4"/>
              <a:buFont typeface="Times New Roman"/>
              <a:buChar char="➢"/>
            </a:pPr>
            <a:r>
              <a:rPr lang="en-GB" sz="166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Brazil (19.62) and Singapore (31.90) have the lowest average votes.</a:t>
            </a:r>
            <a:endParaRPr sz="166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6511" lvl="0" marL="91440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4"/>
              <a:buFont typeface="Times New Roman"/>
              <a:buChar char="➢"/>
            </a:pPr>
            <a:r>
              <a:rPr lang="en-GB" sz="166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Overall, the global average number of votes per restaurant is 164.09.</a:t>
            </a:r>
            <a:endParaRPr sz="166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3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g33182c7297f_0_32"/>
          <p:cNvSpPr txBox="1"/>
          <p:nvPr/>
        </p:nvSpPr>
        <p:spPr>
          <a:xfrm>
            <a:off x="5378350" y="41030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aphicFrame>
        <p:nvGraphicFramePr>
          <p:cNvPr id="119" name="Google Shape;119;g33182c7297f_0_32"/>
          <p:cNvGraphicFramePr/>
          <p:nvPr/>
        </p:nvGraphicFramePr>
        <p:xfrm>
          <a:off x="4753300" y="72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{CE57A477-1BAA-4024-8FAF-18CC2936F59C}</a:tableStyleId>
              </a:tblPr>
              <a:tblGrid>
                <a:gridCol w="1719550"/>
                <a:gridCol w="1258150"/>
              </a:tblGrid>
              <a:tr h="243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Country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 of Votes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75B5"/>
                    </a:solidFill>
                  </a:tcPr>
                </a:tc>
              </a:tr>
              <a:tr h="243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Australia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111.42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243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Brazil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19.62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243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Canada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103.00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243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India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143.91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243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Indonesia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803.10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243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New Zealand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248.46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243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Philippines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407.41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243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Qatar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163.80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243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Singapore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31.90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243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South Africa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315.17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243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Sri Lanka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145.16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243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Turkey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431.47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243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United Arab Emirates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493.52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243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United Kingdom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205.49</a:t>
                      </a:r>
                      <a:endParaRPr b="1"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243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United States of America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428.22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DEBF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2431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Grand Total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164.0552914</a:t>
                      </a:r>
                      <a:endParaRPr b="1"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/>
        </p:nvSpPr>
        <p:spPr>
          <a:xfrm>
            <a:off x="368375" y="696025"/>
            <a:ext cx="606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COUNTRIES FOR EXPANSION </a:t>
            </a:r>
            <a:endParaRPr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11"/>
          <p:cNvSpPr txBox="1"/>
          <p:nvPr/>
        </p:nvSpPr>
        <p:spPr>
          <a:xfrm>
            <a:off x="147725" y="2524300"/>
            <a:ext cx="8114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1"/>
          <p:cNvSpPr txBox="1"/>
          <p:nvPr/>
        </p:nvSpPr>
        <p:spPr>
          <a:xfrm>
            <a:off x="605800" y="4118375"/>
            <a:ext cx="472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1"/>
          <p:cNvSpPr txBox="1"/>
          <p:nvPr/>
        </p:nvSpPr>
        <p:spPr>
          <a:xfrm>
            <a:off x="1839575" y="44461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rating Country Wise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1"/>
          <p:cNvSpPr txBox="1"/>
          <p:nvPr/>
        </p:nvSpPr>
        <p:spPr>
          <a:xfrm>
            <a:off x="5422350" y="1197150"/>
            <a:ext cx="3434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Philippines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(4.47) – High ratings, low competition.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Indonesia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(4.34) – Strong market, quality restaurants.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Turkey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(4.3) – Established food scene, moderate competition.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Zealand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(4.27) – Growth potential, good customer satisfaction.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Sri Lanka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(3.85) – Lowest competition, scope for improvement.</a:t>
            </a:r>
            <a:endParaRPr sz="1200"/>
          </a:p>
        </p:txBody>
      </p:sp>
      <p:pic>
        <p:nvPicPr>
          <p:cNvPr id="129" name="Google Shape;12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375" y="1242475"/>
            <a:ext cx="5105589" cy="314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157abf27a_0_61"/>
          <p:cNvSpPr txBox="1"/>
          <p:nvPr/>
        </p:nvSpPr>
        <p:spPr>
          <a:xfrm>
            <a:off x="484000" y="237950"/>
            <a:ext cx="60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g33157abf27a_0_61"/>
          <p:cNvSpPr txBox="1"/>
          <p:nvPr/>
        </p:nvSpPr>
        <p:spPr>
          <a:xfrm>
            <a:off x="303425" y="688325"/>
            <a:ext cx="811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RECOMMENDED CITIES/STATES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6" name="Google Shape;136;g33157abf27a_0_61"/>
          <p:cNvSpPr txBox="1"/>
          <p:nvPr/>
        </p:nvSpPr>
        <p:spPr>
          <a:xfrm>
            <a:off x="1349100" y="4217375"/>
            <a:ext cx="4727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Restaurants City-wise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g33157abf27a_0_61"/>
          <p:cNvSpPr txBox="1"/>
          <p:nvPr/>
        </p:nvSpPr>
        <p:spPr>
          <a:xfrm>
            <a:off x="5727675" y="42173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300"/>
          </a:p>
        </p:txBody>
      </p:sp>
      <p:sp>
        <p:nvSpPr>
          <p:cNvPr id="138" name="Google Shape;138;g33157abf27a_0_61"/>
          <p:cNvSpPr txBox="1"/>
          <p:nvPr/>
        </p:nvSpPr>
        <p:spPr>
          <a:xfrm>
            <a:off x="5229075" y="1384950"/>
            <a:ext cx="34986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Indonesia: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Jakarta, Tangerang.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NewZealand: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Auckland, Wellington.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Philippines: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QuezonCity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Makati City.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Sri Lanka: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Colombo.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Turkey:</a:t>
            </a: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Ankara, Istanbul.</a:t>
            </a:r>
            <a:endParaRPr/>
          </a:p>
        </p:txBody>
      </p:sp>
      <p:pic>
        <p:nvPicPr>
          <p:cNvPr id="139" name="Google Shape;139;g33157abf27a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550" y="1428625"/>
            <a:ext cx="4237736" cy="25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99eb3600e_1_23"/>
          <p:cNvSpPr txBox="1"/>
          <p:nvPr/>
        </p:nvSpPr>
        <p:spPr>
          <a:xfrm>
            <a:off x="683425" y="606825"/>
            <a:ext cx="60696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YEARLY </a:t>
            </a: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RESTAURANT</a:t>
            </a: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 OPENINGS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g3399eb3600e_1_23"/>
          <p:cNvSpPr txBox="1"/>
          <p:nvPr/>
        </p:nvSpPr>
        <p:spPr>
          <a:xfrm>
            <a:off x="147725" y="2524300"/>
            <a:ext cx="8114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g3399eb3600e_1_23"/>
          <p:cNvSpPr txBox="1"/>
          <p:nvPr/>
        </p:nvSpPr>
        <p:spPr>
          <a:xfrm>
            <a:off x="605800" y="4118375"/>
            <a:ext cx="472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g3399eb3600e_1_23"/>
          <p:cNvSpPr txBox="1"/>
          <p:nvPr/>
        </p:nvSpPr>
        <p:spPr>
          <a:xfrm>
            <a:off x="2000775" y="43668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No. of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Restaurants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Years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3399eb3600e_1_23"/>
          <p:cNvSpPr txBox="1"/>
          <p:nvPr/>
        </p:nvSpPr>
        <p:spPr>
          <a:xfrm>
            <a:off x="5221425" y="1178400"/>
            <a:ext cx="3517200" cy="27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Peak Years: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Highest restaurant count in 2018 (1,048) &amp; 2011 (1,040).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Lowest Count: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2016 had the least listings (964).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Consistent Growth: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Fluctuations but overall stable trend.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g3399eb3600e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13" y="1178400"/>
            <a:ext cx="4975880" cy="328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157abf27a_0_93"/>
          <p:cNvSpPr txBox="1"/>
          <p:nvPr/>
        </p:nvSpPr>
        <p:spPr>
          <a:xfrm>
            <a:off x="484000" y="237950"/>
            <a:ext cx="60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g33157abf27a_0_93"/>
          <p:cNvSpPr txBox="1"/>
          <p:nvPr/>
        </p:nvSpPr>
        <p:spPr>
          <a:xfrm>
            <a:off x="285775" y="711000"/>
            <a:ext cx="81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FOOD EXPENDITURE IN TARGET COUNTRIES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g33157abf27a_0_93"/>
          <p:cNvSpPr txBox="1"/>
          <p:nvPr/>
        </p:nvSpPr>
        <p:spPr>
          <a:xfrm>
            <a:off x="1344225" y="4247975"/>
            <a:ext cx="4427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of Average_Cost_for_two vs. Country Name</a:t>
            </a:r>
            <a:endParaRPr b="0" i="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g33157abf27a_0_93"/>
          <p:cNvSpPr txBox="1"/>
          <p:nvPr/>
        </p:nvSpPr>
        <p:spPr>
          <a:xfrm>
            <a:off x="5727675" y="42173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58" name="Google Shape;158;g33157abf27a_0_93"/>
          <p:cNvSpPr txBox="1"/>
          <p:nvPr/>
        </p:nvSpPr>
        <p:spPr>
          <a:xfrm>
            <a:off x="6036550" y="1249175"/>
            <a:ext cx="2782500" cy="320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Most Affordable: 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Turkey (194) and Sri Lanka (661)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offer budget-friendly options. 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Moderate Costs: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Indonesia (1,542) and New Zealand (3,344) provide mid-range spending experiences. 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-GB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Highest Spending:</a:t>
            </a: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Philippines (9,695) is the most expensive destination listed.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8FAFF"/>
              </a:solidFill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g33157abf27a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350" y="1325100"/>
            <a:ext cx="5260062" cy="292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157abf27a_0_206"/>
          <p:cNvSpPr txBox="1"/>
          <p:nvPr/>
        </p:nvSpPr>
        <p:spPr>
          <a:xfrm>
            <a:off x="484000" y="237950"/>
            <a:ext cx="60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g33157abf27a_0_206"/>
          <p:cNvSpPr txBox="1"/>
          <p:nvPr/>
        </p:nvSpPr>
        <p:spPr>
          <a:xfrm>
            <a:off x="-25" y="163625"/>
            <a:ext cx="88407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DISTRIBUTION OF RESTAURANTS BY PRICE RANGES AND COUNTRIES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g33157abf27a_0_206"/>
          <p:cNvSpPr txBox="1"/>
          <p:nvPr/>
        </p:nvSpPr>
        <p:spPr>
          <a:xfrm>
            <a:off x="303425" y="5287250"/>
            <a:ext cx="8233800" cy="18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33157abf27a_0_206"/>
          <p:cNvSpPr txBox="1"/>
          <p:nvPr/>
        </p:nvSpPr>
        <p:spPr>
          <a:xfrm>
            <a:off x="547000" y="4600650"/>
            <a:ext cx="594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Distribution of restaurants by  price ranges and countries</a:t>
            </a:r>
            <a:endParaRPr/>
          </a:p>
        </p:txBody>
      </p:sp>
      <p:pic>
        <p:nvPicPr>
          <p:cNvPr id="168" name="Google Shape;168;g33157abf27a_0_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00" y="1130550"/>
            <a:ext cx="5323074" cy="350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33157abf27a_0_206"/>
          <p:cNvSpPr txBox="1"/>
          <p:nvPr/>
        </p:nvSpPr>
        <p:spPr>
          <a:xfrm>
            <a:off x="5983275" y="1084700"/>
            <a:ext cx="3073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India: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Dominated by low-cost dining (4,009 restaurants), focusing on affordability.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United States: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Balanced between mid-range (165) and low-cost (136), with potential to expand mid-range options.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High-End Markets: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South Africa (39), Brazil (35), Qatar/Singapore (14) show strong potential for premium dining growth.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157abf27a_0_152"/>
          <p:cNvSpPr txBox="1"/>
          <p:nvPr/>
        </p:nvSpPr>
        <p:spPr>
          <a:xfrm>
            <a:off x="498850" y="181850"/>
            <a:ext cx="60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g33157abf27a_0_152"/>
          <p:cNvSpPr txBox="1"/>
          <p:nvPr/>
        </p:nvSpPr>
        <p:spPr>
          <a:xfrm>
            <a:off x="431738" y="534100"/>
            <a:ext cx="81144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TABLE BOOKING AVAILABILITY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g33157abf27a_0_152"/>
          <p:cNvSpPr txBox="1"/>
          <p:nvPr/>
        </p:nvSpPr>
        <p:spPr>
          <a:xfrm>
            <a:off x="303425" y="5287250"/>
            <a:ext cx="8233800" cy="18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33157abf27a_0_152"/>
          <p:cNvSpPr txBox="1"/>
          <p:nvPr/>
        </p:nvSpPr>
        <p:spPr>
          <a:xfrm>
            <a:off x="1665600" y="4433000"/>
            <a:ext cx="594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of Rating vs Has_Table_booking</a:t>
            </a:r>
            <a:endParaRPr/>
          </a:p>
        </p:txBody>
      </p:sp>
      <p:sp>
        <p:nvSpPr>
          <p:cNvPr id="178" name="Google Shape;178;g33157abf27a_0_152"/>
          <p:cNvSpPr txBox="1"/>
          <p:nvPr/>
        </p:nvSpPr>
        <p:spPr>
          <a:xfrm>
            <a:off x="5574075" y="1642500"/>
            <a:ext cx="3178200" cy="24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Higher ratings (3.50) for restaurants with table booking.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Customers prefer structured dining experiences.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Adding table booking can improve satisfaction.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286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g33157abf27a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975" y="1160775"/>
            <a:ext cx="4623300" cy="332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99eb3600e_1_43"/>
          <p:cNvSpPr txBox="1"/>
          <p:nvPr/>
        </p:nvSpPr>
        <p:spPr>
          <a:xfrm>
            <a:off x="484000" y="237950"/>
            <a:ext cx="60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g3399eb3600e_1_43"/>
          <p:cNvSpPr txBox="1"/>
          <p:nvPr/>
        </p:nvSpPr>
        <p:spPr>
          <a:xfrm>
            <a:off x="248563" y="556400"/>
            <a:ext cx="8114400" cy="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DELIVERY AVAILABILITY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g3399eb3600e_1_43"/>
          <p:cNvSpPr txBox="1"/>
          <p:nvPr/>
        </p:nvSpPr>
        <p:spPr>
          <a:xfrm>
            <a:off x="303425" y="5287250"/>
            <a:ext cx="8233800" cy="18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3399eb3600e_1_43"/>
          <p:cNvSpPr txBox="1"/>
          <p:nvPr/>
        </p:nvSpPr>
        <p:spPr>
          <a:xfrm>
            <a:off x="1333975" y="4443750"/>
            <a:ext cx="59436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of Rating vs. Has_Online_delivery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g3399eb3600e_1_43"/>
          <p:cNvSpPr txBox="1"/>
          <p:nvPr/>
        </p:nvSpPr>
        <p:spPr>
          <a:xfrm>
            <a:off x="5336225" y="1811425"/>
            <a:ext cx="32376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Higher ratings (3.29) for restaurants with online delivery.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Convenience and accessibility boost satisfaction.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Expanding delivery services can enhance ratings.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g3399eb3600e_1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225" y="1062500"/>
            <a:ext cx="4486275" cy="34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157abf27a_0_104"/>
          <p:cNvSpPr txBox="1"/>
          <p:nvPr/>
        </p:nvSpPr>
        <p:spPr>
          <a:xfrm>
            <a:off x="484000" y="237950"/>
            <a:ext cx="60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g33157abf27a_0_104"/>
          <p:cNvSpPr txBox="1"/>
          <p:nvPr/>
        </p:nvSpPr>
        <p:spPr>
          <a:xfrm>
            <a:off x="58150" y="627400"/>
            <a:ext cx="81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CUISINES FOR BETTER FEEDBACK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g33157abf27a_0_104"/>
          <p:cNvSpPr txBox="1"/>
          <p:nvPr/>
        </p:nvSpPr>
        <p:spPr>
          <a:xfrm>
            <a:off x="303425" y="5287250"/>
            <a:ext cx="8233800" cy="18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33157abf27a_0_104"/>
          <p:cNvSpPr txBox="1"/>
          <p:nvPr/>
        </p:nvSpPr>
        <p:spPr>
          <a:xfrm>
            <a:off x="1477675" y="44342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of Rating vs. Cuisines</a:t>
            </a:r>
            <a:endParaRPr/>
          </a:p>
        </p:txBody>
      </p:sp>
      <p:sp>
        <p:nvSpPr>
          <p:cNvPr id="198" name="Google Shape;198;g33157abf27a_0_104"/>
          <p:cNvSpPr txBox="1"/>
          <p:nvPr/>
        </p:nvSpPr>
        <p:spPr>
          <a:xfrm>
            <a:off x="5323475" y="1302600"/>
            <a:ext cx="3466800" cy="3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Cuisine choice directly impacts ratings.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Prioritize top cuisines, refine low-rated ones, expand fusion.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Performers: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Seafood, Sushi, Japanese, and Desserts have the highest ratings (4.8+).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Underperformers: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North Indian, Chinese, and Sri Lankan cuisines receive the lowest ratings (≤2.5).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9" name="Google Shape;199;g33157abf27a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00" y="1344525"/>
            <a:ext cx="4788151" cy="285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3182c7297f_0_71"/>
          <p:cNvSpPr txBox="1"/>
          <p:nvPr/>
        </p:nvSpPr>
        <p:spPr>
          <a:xfrm>
            <a:off x="1004225" y="764725"/>
            <a:ext cx="7146000" cy="3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Prioritize High-Rated, Low-Cost Cuisines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(e.g., World Cuisine, Sushi, Seafood) for better customer appeal.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 in High-Growth Markets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like India, the USA, and the UK to maximize reach.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 Online Delivery &amp; Table Booking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demand-driven regions for convenience.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 Pricing Strategy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since price and ratings show weak correlation (0.238).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Diversify Menu with Popular Cuisines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like Desserts and Mexican for increased engagement.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Service Quality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drive better ratings and repeat customers.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g33182c7297f_0_71"/>
          <p:cNvSpPr txBox="1"/>
          <p:nvPr/>
        </p:nvSpPr>
        <p:spPr>
          <a:xfrm>
            <a:off x="598300" y="668550"/>
            <a:ext cx="73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/>
        </p:nvSpPr>
        <p:spPr>
          <a:xfrm>
            <a:off x="962525" y="1659700"/>
            <a:ext cx="49206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DATASET OVERVIEW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DATA ANALYSIS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SUBJECTIVE ANALYSIS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RECOMMENDATION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1108025" y="962325"/>
            <a:ext cx="41454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-GB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 sz="2400">
                <a:latin typeface="Times New Roman"/>
                <a:ea typeface="Times New Roman"/>
                <a:cs typeface="Times New Roman"/>
                <a:sym typeface="Times New Roman"/>
              </a:rPr>
              <a:t>GENDA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1488" y="762675"/>
            <a:ext cx="305752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g3319f7ec350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50" y="480250"/>
            <a:ext cx="8839199" cy="4361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182c7297f_0_78"/>
          <p:cNvSpPr txBox="1"/>
          <p:nvPr/>
        </p:nvSpPr>
        <p:spPr>
          <a:xfrm>
            <a:off x="1004225" y="764725"/>
            <a:ext cx="7138500" cy="47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➢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Cuisines Drive Success: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World Cuisine, Sushi, and Seafood consistently receive the highest ratings.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➢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Pricing Has Minimal Impact: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Weak correlation (0.238) between price and ratings; quality matters more.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➢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Expansion Focus: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India, USA, and UK offer the highest restaurant growth opportunities.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➢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Competitor Insights: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Identify top competitors and low-rated restaurants for strategic positioning.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➢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Delivery &amp; Table Booking: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Essential features for attracting more customers.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➢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Optimized Pricing Strategy: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High-rated, low-cost cuisines can maximize profitability.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g33182c7297f_0_78"/>
          <p:cNvSpPr txBox="1"/>
          <p:nvPr/>
        </p:nvSpPr>
        <p:spPr>
          <a:xfrm>
            <a:off x="598300" y="668550"/>
            <a:ext cx="73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8750" y="857250"/>
            <a:ext cx="608647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922450" y="944450"/>
            <a:ext cx="47079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Zomato is a global platform for restaurant discovery and food delivery.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It offers restaurant listings, customer reviews, and online ordering.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Uses data analytics to enhance customer experience and business decisions.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Sales analysis identifies trends based on location, pricing, and demand.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Evaluates the impact of online delivery, table bookings, and customer preferences.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" name="Google Shape;6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450" y="1209475"/>
            <a:ext cx="2628950" cy="27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7fcdd69c7_0_2"/>
          <p:cNvSpPr txBox="1"/>
          <p:nvPr/>
        </p:nvSpPr>
        <p:spPr>
          <a:xfrm>
            <a:off x="445550" y="956575"/>
            <a:ext cx="5378100" cy="3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Identify key factors influencing restaurant ratings and customer satisfaction.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Analyze location-based trends to determine potential areas for expansion.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Examine the impact of pricing, cuisine variety, and delivery services on business performance.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Provide data-driven insights to improve restaurant strategies and customer experience.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➢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Support decision-making for restaurant owners and investors with meaningful analytics.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g337fcdd69c7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050" y="1154425"/>
            <a:ext cx="2527725" cy="30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7fcdd69c7_0_7"/>
          <p:cNvSpPr txBox="1"/>
          <p:nvPr/>
        </p:nvSpPr>
        <p:spPr>
          <a:xfrm>
            <a:off x="288250" y="510525"/>
            <a:ext cx="56544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DATASET OVERVIEW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1000"/>
              </a:spcBef>
              <a:spcAft>
                <a:spcPts val="0"/>
              </a:spcAft>
              <a:buSzPts val="2100"/>
              <a:buFont typeface="Times New Roman"/>
              <a:buChar char="➢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Restaurants: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9,052 across multiple countries.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➢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Geographical Coverage: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Includes India, USA, UK, UAE, Brazil, and more.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➢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Attributes Tracked: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Location, pricing, cuisines, delivery options, ratings.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➢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Delivery: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Varies by region, indicating digital adoption trends.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➢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Engagement: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Includes votes and ratings for popularity insights.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➢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Trends: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spans restaurant openings from 2010 to 2018 for growth analysis.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➢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Cuisines Diversity: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Wide range including Indian, Italian, Chinese, and more.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" name="Google Shape;80;g337fcdd69c7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400" y="1261725"/>
            <a:ext cx="2288525" cy="31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7fcdd69c7_0_12"/>
          <p:cNvSpPr txBox="1"/>
          <p:nvPr/>
        </p:nvSpPr>
        <p:spPr>
          <a:xfrm>
            <a:off x="855575" y="944450"/>
            <a:ext cx="7049400" cy="3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DATA CLEANING AND PREPROCESSING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1000"/>
              </a:spcBef>
              <a:spcAft>
                <a:spcPts val="0"/>
              </a:spcAft>
              <a:buSzPts val="21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Removed duplicate rows and invalid coordinates (0,0).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Standardized city and country names for consistency.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Converted date column to proper date format.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Unified all currency values to INR for comparison.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Eliminated extra, non-essential columns.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Ensured data integrity by handling missing values.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Cleaned and structured data for accurate analysis.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g337fcdd69c7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5600" y="989025"/>
            <a:ext cx="2564324" cy="285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182c7297f_0_2"/>
          <p:cNvSpPr txBox="1"/>
          <p:nvPr/>
        </p:nvSpPr>
        <p:spPr>
          <a:xfrm>
            <a:off x="623450" y="944450"/>
            <a:ext cx="5439900" cy="42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Removed duplicates, standardized names, and handled missing values.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Enrichment: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Mapped country codes using VLOOKUP and converted currency to INR.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Analysis: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Used pivot tables and statistical summaries to identify trends.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Trend &amp; Comparative Analysis: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Evaluated restaurant openings, pricing trends, and customer engagement.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 Functions Used: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COUNTIFS, AVERAGE, IF, VLOOKUP for key insights.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 Tools: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Conditional formatting, Created charts and dashboards for data representation.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g33182c7297f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475" y="1113025"/>
            <a:ext cx="2543725" cy="32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182c7297f_0_9"/>
          <p:cNvSpPr txBox="1"/>
          <p:nvPr/>
        </p:nvSpPr>
        <p:spPr>
          <a:xfrm>
            <a:off x="575575" y="814950"/>
            <a:ext cx="60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ATA</a:t>
            </a:r>
            <a:r>
              <a:rPr b="1" i="0" lang="en-GB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</a:t>
            </a:r>
            <a:r>
              <a:rPr b="1"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NALYSIS</a:t>
            </a:r>
            <a:r>
              <a:rPr b="1" i="0" lang="en-GB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g33182c7297f_0_9"/>
          <p:cNvSpPr txBox="1"/>
          <p:nvPr/>
        </p:nvSpPr>
        <p:spPr>
          <a:xfrm>
            <a:off x="202675" y="2096675"/>
            <a:ext cx="8114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g33182c7297f_0_9"/>
          <p:cNvSpPr txBox="1"/>
          <p:nvPr/>
        </p:nvSpPr>
        <p:spPr>
          <a:xfrm>
            <a:off x="266925" y="1430950"/>
            <a:ext cx="3511200" cy="3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➢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Structure: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tables, 21 attributes, 17 categorical columns.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Restaurant Distribution: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9,052 restaurants across 15 countries, with </a:t>
            </a: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 (8,156)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having the highest count.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➢"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Markets: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 (434), UK (80), Brazil (60), UAE (60), South Africa (60).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33182c7297f_0_9"/>
          <p:cNvSpPr txBox="1"/>
          <p:nvPr/>
        </p:nvSpPr>
        <p:spPr>
          <a:xfrm>
            <a:off x="5378350" y="41030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aphicFrame>
        <p:nvGraphicFramePr>
          <p:cNvPr id="101" name="Google Shape;101;g33182c7297f_0_9"/>
          <p:cNvGraphicFramePr/>
          <p:nvPr/>
        </p:nvGraphicFramePr>
        <p:xfrm>
          <a:off x="5087775" y="58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{906DBDA8-D29B-4498-8AFE-0793190F09C0}</a:tableStyleId>
              </a:tblPr>
              <a:tblGrid>
                <a:gridCol w="1716100"/>
                <a:gridCol w="12176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</a:rPr>
                        <a:t>Country</a:t>
                      </a:r>
                      <a:endParaRPr sz="1100">
                        <a:solidFill>
                          <a:srgbClr val="DDEBF7"/>
                        </a:solidFill>
                      </a:endParaRPr>
                    </a:p>
                  </a:txBody>
                  <a:tcPr marT="91425" marB="91425" marR="91425" marL="91425"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</a:rPr>
                        <a:t>Count of </a:t>
                      </a:r>
                      <a:r>
                        <a:rPr lang="en-GB" sz="1100">
                          <a:solidFill>
                            <a:srgbClr val="DDEBF7"/>
                          </a:solidFill>
                        </a:rPr>
                        <a:t>Restaurants</a:t>
                      </a:r>
                      <a:endParaRPr sz="1100">
                        <a:solidFill>
                          <a:srgbClr val="DDEBF7"/>
                        </a:solidFill>
                      </a:endParaRPr>
                    </a:p>
                  </a:txBody>
                  <a:tcPr marT="91425" marB="91425" marR="91425" marL="91425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75B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Australia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Brazil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Canada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India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8147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Indonesia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New Zealand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Philippines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Qatar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Singapore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South Africa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Sri Lanka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Turkey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United Arab Emirates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United Kingdom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United States of America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434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Grand Total</a:t>
                      </a:r>
                      <a:endParaRPr b="1" sz="11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9043</a:t>
                      </a:r>
                      <a:endParaRPr b="1" sz="11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182c7297f_0_22"/>
          <p:cNvSpPr txBox="1"/>
          <p:nvPr/>
        </p:nvSpPr>
        <p:spPr>
          <a:xfrm>
            <a:off x="1143925" y="915975"/>
            <a:ext cx="606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GB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ATA</a:t>
            </a:r>
            <a:r>
              <a:rPr b="1" i="0" lang="en-GB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</a:t>
            </a:r>
            <a:r>
              <a:rPr b="1"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NALYSIS</a:t>
            </a:r>
            <a:r>
              <a:rPr b="1" i="0" lang="en-GB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g33182c7297f_0_22"/>
          <p:cNvSpPr txBox="1"/>
          <p:nvPr/>
        </p:nvSpPr>
        <p:spPr>
          <a:xfrm>
            <a:off x="202675" y="2096675"/>
            <a:ext cx="8114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g33182c7297f_0_22"/>
          <p:cNvSpPr txBox="1"/>
          <p:nvPr/>
        </p:nvSpPr>
        <p:spPr>
          <a:xfrm>
            <a:off x="771875" y="1630950"/>
            <a:ext cx="3000000" cy="3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total of </a:t>
            </a: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9,052 restaurants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were opened between </a:t>
            </a: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2010 and 2018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highest number of restaurant openings occurred in </a:t>
            </a: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2018 (1,051)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2011 (1,041)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lowest number of openings was in </a:t>
            </a: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2016 (965)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2015 (968)</a:t>
            </a:r>
            <a:r>
              <a:rPr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g33182c7297f_0_22"/>
          <p:cNvSpPr txBox="1"/>
          <p:nvPr/>
        </p:nvSpPr>
        <p:spPr>
          <a:xfrm>
            <a:off x="5378350" y="410307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aphicFrame>
        <p:nvGraphicFramePr>
          <p:cNvPr id="110" name="Google Shape;110;g33182c7297f_0_22"/>
          <p:cNvGraphicFramePr/>
          <p:nvPr/>
        </p:nvGraphicFramePr>
        <p:xfrm>
          <a:off x="4939125" y="1072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{906DBDA8-D29B-4498-8AFE-0793190F09C0}</a:tableStyleId>
              </a:tblPr>
              <a:tblGrid>
                <a:gridCol w="1147650"/>
                <a:gridCol w="1534375"/>
              </a:tblGrid>
              <a:tr h="431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sz="12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Count of </a:t>
                      </a:r>
                      <a:r>
                        <a:rPr lang="en-GB" sz="12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Restaurants</a:t>
                      </a:r>
                      <a:endParaRPr sz="12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75B5"/>
                    </a:solidFill>
                  </a:tcPr>
                </a:tc>
              </a:tr>
              <a:tr h="253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2010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1019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B9BD5"/>
                    </a:solidFill>
                  </a:tcPr>
                </a:tc>
              </a:tr>
              <a:tr h="253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2011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1040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5B9BD5"/>
                    </a:solidFill>
                  </a:tcPr>
                </a:tc>
              </a:tr>
              <a:tr h="253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2012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975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5B9BD5"/>
                    </a:solidFill>
                  </a:tcPr>
                </a:tc>
              </a:tr>
              <a:tr h="253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2013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999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5B9BD5"/>
                    </a:solidFill>
                  </a:tcPr>
                </a:tc>
              </a:tr>
              <a:tr h="253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2014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1009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5B9BD5"/>
                    </a:solidFill>
                  </a:tcPr>
                </a:tc>
              </a:tr>
              <a:tr h="253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2015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967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5B9BD5"/>
                    </a:solidFill>
                  </a:tcPr>
                </a:tc>
              </a:tr>
              <a:tr h="253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2016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964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5B9BD5"/>
                    </a:solidFill>
                  </a:tcPr>
                </a:tc>
              </a:tr>
              <a:tr h="253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2017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1022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5B9BD5"/>
                    </a:solidFill>
                  </a:tcPr>
                </a:tc>
              </a:tr>
              <a:tr h="253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2018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DDEBF7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1048</a:t>
                      </a:r>
                      <a:endParaRPr sz="1100">
                        <a:solidFill>
                          <a:srgbClr val="DDEBF7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253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Grand Total</a:t>
                      </a:r>
                      <a:endParaRPr b="1" sz="11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R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9043</a:t>
                      </a:r>
                      <a:endParaRPr b="1" sz="11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43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B9BD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t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