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rial Narrow" panose="020B0606020202030204" pitchFamily="3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Maven Pro" panose="020B0604020202020204" charset="0"/>
      <p:regular r:id="rId18"/>
      <p:bold r:id="rId19"/>
    </p:embeddedFont>
    <p:embeddedFont>
      <p:font typeface="Nuni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28ef1ee97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28ef1ee97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28ef1ee97_0_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28ef1ee97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28ef1ee97_0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28ef1ee97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28ef1ee97_0_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28ef1ee97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28ef1ee97_0_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28ef1ee97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28ef1ee97_0_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28ef1ee97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rgbClr val="000000"/>
              </a:buClr>
              <a:buSzPts val="3000"/>
              <a:buFont typeface="Arial"/>
              <a:buNone/>
            </a:pPr>
            <a:r>
              <a:rPr lang="en" sz="2400" b="1">
                <a:latin typeface="Calibri"/>
                <a:ea typeface="Calibri"/>
                <a:cs typeface="Calibri"/>
                <a:sym typeface="Calibri"/>
              </a:rPr>
              <a:t>Social media Reputation Management System</a:t>
            </a:r>
            <a:endParaRPr sz="2400" b="1">
              <a:latin typeface="Calibri"/>
              <a:ea typeface="Calibri"/>
              <a:cs typeface="Calibri"/>
              <a:sym typeface="Calibri"/>
            </a:endParaRPr>
          </a:p>
          <a:p>
            <a:pPr marL="0" lvl="0" indent="0" algn="l" rtl="0">
              <a:spcBef>
                <a:spcPts val="0"/>
              </a:spcBef>
              <a:spcAft>
                <a:spcPts val="0"/>
              </a:spcAft>
              <a:buNone/>
            </a:pP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Kavya Dhar</a:t>
            </a:r>
          </a:p>
          <a:p>
            <a:pPr marL="0" lvl="0" indent="0" algn="l" rtl="0">
              <a:spcBef>
                <a:spcPts val="0"/>
              </a:spcBef>
              <a:spcAft>
                <a:spcPts val="0"/>
              </a:spcAft>
              <a:buNone/>
            </a:pPr>
            <a:r>
              <a:rPr lang="en"/>
              <a:t>Shrifal Raina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100000"/>
              <a:buFont typeface="Arial"/>
              <a:buNone/>
            </a:pPr>
            <a:r>
              <a:rPr lang="en" sz="3100">
                <a:solidFill>
                  <a:srgbClr val="000000"/>
                </a:solidFill>
                <a:latin typeface="Calibri"/>
                <a:ea typeface="Calibri"/>
                <a:cs typeface="Calibri"/>
                <a:sym typeface="Calibri"/>
              </a:rPr>
              <a:t>Problem Definition</a:t>
            </a:r>
            <a:endParaRPr sz="3100">
              <a:solidFill>
                <a:srgbClr val="000000"/>
              </a:solidFill>
              <a:latin typeface="Calibri"/>
              <a:ea typeface="Calibri"/>
              <a:cs typeface="Calibri"/>
              <a:sym typeface="Calibri"/>
            </a:endParaRPr>
          </a:p>
          <a:p>
            <a:pPr marL="0" lvl="0" indent="0" algn="l" rtl="0">
              <a:spcBef>
                <a:spcPts val="0"/>
              </a:spcBef>
              <a:spcAft>
                <a:spcPts val="0"/>
              </a:spcAft>
              <a:buNone/>
            </a:pP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400">
                <a:solidFill>
                  <a:srgbClr val="00000A"/>
                </a:solidFill>
                <a:latin typeface="Calibri"/>
                <a:ea typeface="Calibri"/>
                <a:cs typeface="Calibri"/>
                <a:sym typeface="Calibri"/>
              </a:rPr>
              <a:t>Social media has emerged as the most powerful communication platform. Businesses big and small need to actively engage with millions of stakeholders and social media netizens to articulate their brand value. However, there are multiple social media platforms each catering to different demographics and target audiences. Therefore, it is very time consuming and takes a lot of human effort to manage different social media platforms and to create content and language that resonates most with the stakeholders.</a:t>
            </a:r>
            <a:endParaRPr sz="1400">
              <a:solidFill>
                <a:srgbClr val="383838"/>
              </a:solidFill>
              <a:latin typeface="Calibri"/>
              <a:ea typeface="Calibri"/>
              <a:cs typeface="Calibri"/>
              <a:sym typeface="Calibri"/>
            </a:endParaRPr>
          </a:p>
          <a:p>
            <a:pPr marL="457200" lvl="0" indent="0" algn="l" rtl="0">
              <a:spcBef>
                <a:spcPts val="480"/>
              </a:spcBef>
              <a:spcAft>
                <a:spcPts val="0"/>
              </a:spcAft>
              <a:buClr>
                <a:srgbClr val="000000"/>
              </a:buClr>
              <a:buSzPts val="1800"/>
              <a:buFont typeface="Arial"/>
              <a:buNone/>
            </a:pPr>
            <a:endParaRPr sz="1400">
              <a:solidFill>
                <a:srgbClr val="383838"/>
              </a:solidFill>
              <a:latin typeface="Calibri"/>
              <a:ea typeface="Calibri"/>
              <a:cs typeface="Calibri"/>
              <a:sym typeface="Calibri"/>
            </a:endParaRPr>
          </a:p>
          <a:p>
            <a:pPr marL="914400" lvl="0" indent="0" algn="l" rtl="0">
              <a:spcBef>
                <a:spcPts val="480"/>
              </a:spcBef>
              <a:spcAft>
                <a:spcPts val="0"/>
              </a:spcAft>
              <a:buClr>
                <a:srgbClr val="000000"/>
              </a:buClr>
              <a:buSzPts val="1800"/>
              <a:buFont typeface="Arial"/>
              <a:buNone/>
            </a:pPr>
            <a:endParaRPr sz="1400">
              <a:solidFill>
                <a:srgbClr val="383838"/>
              </a:solidFill>
              <a:latin typeface="Calibri"/>
              <a:ea typeface="Calibri"/>
              <a:cs typeface="Calibri"/>
              <a:sym typeface="Calibri"/>
            </a:endParaRPr>
          </a:p>
          <a:p>
            <a:pPr marL="0" lvl="0" indent="0" algn="l" rtl="0">
              <a:spcBef>
                <a:spcPts val="0"/>
              </a:spcBef>
              <a:spcAft>
                <a:spcPts val="1200"/>
              </a:spcAft>
              <a:buNone/>
            </a:pPr>
            <a:endParaRPr sz="1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100000"/>
              <a:buFont typeface="Arial"/>
              <a:buNone/>
            </a:pPr>
            <a:r>
              <a:rPr lang="en" sz="3100">
                <a:solidFill>
                  <a:srgbClr val="000000"/>
                </a:solidFill>
                <a:latin typeface="Calibri"/>
                <a:ea typeface="Calibri"/>
                <a:cs typeface="Calibri"/>
                <a:sym typeface="Calibri"/>
              </a:rPr>
              <a:t>Proposed Solution </a:t>
            </a:r>
            <a:endParaRPr sz="3100">
              <a:solidFill>
                <a:srgbClr val="000000"/>
              </a:solidFill>
              <a:latin typeface="Calibri"/>
              <a:ea typeface="Calibri"/>
              <a:cs typeface="Calibri"/>
              <a:sym typeface="Calibri"/>
            </a:endParaRPr>
          </a:p>
          <a:p>
            <a:pPr marL="0" lvl="0" indent="0" algn="l" rtl="0">
              <a:spcBef>
                <a:spcPts val="0"/>
              </a:spcBef>
              <a:spcAft>
                <a:spcPts val="0"/>
              </a:spcAft>
              <a:buNone/>
            </a:pP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200">
                <a:solidFill>
                  <a:srgbClr val="000000"/>
                </a:solidFill>
                <a:latin typeface="Calibri"/>
                <a:ea typeface="Calibri"/>
                <a:cs typeface="Calibri"/>
                <a:sym typeface="Calibri"/>
              </a:rPr>
              <a:t>This project, </a:t>
            </a:r>
            <a:r>
              <a:rPr lang="en" sz="1200" b="1">
                <a:solidFill>
                  <a:srgbClr val="000000"/>
                </a:solidFill>
                <a:latin typeface="Calibri"/>
                <a:ea typeface="Calibri"/>
                <a:cs typeface="Calibri"/>
                <a:sym typeface="Calibri"/>
              </a:rPr>
              <a:t>Social Media Reputation Manager, </a:t>
            </a:r>
            <a:r>
              <a:rPr lang="en" sz="1200">
                <a:solidFill>
                  <a:srgbClr val="000000"/>
                </a:solidFill>
                <a:latin typeface="Calibri"/>
                <a:ea typeface="Calibri"/>
                <a:cs typeface="Calibri"/>
                <a:sym typeface="Calibri"/>
              </a:rPr>
              <a:t>aims to build  a Unified Social Media Management tool for one-click content posting across multiple social media platforms such as FB, Instagram, Linkedin and Twitter and also retrieve, analyze and visualize engagement metrics across multiple platforms. It also uses NLP to analyze post content, perform stakeholder sentiment analysis and its correlation with post engagement metrics. Finally, it auto-suggests changes to prospective posts to boost engagement based on past analysis, providing insights to human content managers in designing highly engaging posts. Thus, automated reputation management is achieved through real-time monitoring of social media posts engagement and even automated removal of posts which are receiving negative feedback from the stakeholders.  </a:t>
            </a:r>
            <a:endParaRPr sz="1200">
              <a:solidFill>
                <a:srgbClr val="00000A"/>
              </a:solidFill>
              <a:latin typeface="Calibri"/>
              <a:ea typeface="Calibri"/>
              <a:cs typeface="Calibri"/>
              <a:sym typeface="Calibri"/>
            </a:endParaRPr>
          </a:p>
          <a:p>
            <a:pPr marL="0" lvl="0" indent="0" algn="l" rtl="0">
              <a:spcBef>
                <a:spcPts val="480"/>
              </a:spcBef>
              <a:spcAft>
                <a:spcPts val="0"/>
              </a:spcAft>
              <a:buClr>
                <a:srgbClr val="000000"/>
              </a:buClr>
              <a:buSzPts val="2000"/>
              <a:buFont typeface="Arial"/>
              <a:buNone/>
            </a:pPr>
            <a:endParaRPr sz="1200">
              <a:solidFill>
                <a:srgbClr val="383838"/>
              </a:solidFill>
              <a:latin typeface="Calibri"/>
              <a:ea typeface="Calibri"/>
              <a:cs typeface="Calibri"/>
              <a:sym typeface="Calibri"/>
            </a:endParaRPr>
          </a:p>
          <a:p>
            <a:pPr marL="457200" lvl="0" indent="0" algn="l" rtl="0">
              <a:spcBef>
                <a:spcPts val="480"/>
              </a:spcBef>
              <a:spcAft>
                <a:spcPts val="0"/>
              </a:spcAft>
              <a:buClr>
                <a:srgbClr val="000000"/>
              </a:buClr>
              <a:buSzPts val="1800"/>
              <a:buFont typeface="Arial"/>
              <a:buNone/>
            </a:pPr>
            <a:endParaRPr sz="1200">
              <a:solidFill>
                <a:srgbClr val="383838"/>
              </a:solidFill>
              <a:latin typeface="Calibri"/>
              <a:ea typeface="Calibri"/>
              <a:cs typeface="Calibri"/>
              <a:sym typeface="Calibri"/>
            </a:endParaRPr>
          </a:p>
          <a:p>
            <a:pPr marL="914400" lvl="0" indent="0" algn="l" rtl="0">
              <a:spcBef>
                <a:spcPts val="480"/>
              </a:spcBef>
              <a:spcAft>
                <a:spcPts val="0"/>
              </a:spcAft>
              <a:buClr>
                <a:srgbClr val="000000"/>
              </a:buClr>
              <a:buSzPts val="1800"/>
              <a:buFont typeface="Arial"/>
              <a:buNone/>
            </a:pPr>
            <a:endParaRPr sz="1200">
              <a:solidFill>
                <a:srgbClr val="383838"/>
              </a:solidFill>
              <a:latin typeface="Calibri"/>
              <a:ea typeface="Calibri"/>
              <a:cs typeface="Calibri"/>
              <a:sym typeface="Calibri"/>
            </a:endParaRPr>
          </a:p>
          <a:p>
            <a:pPr marL="0" lvl="0" indent="0" algn="l" rtl="0">
              <a:spcBef>
                <a:spcPts val="0"/>
              </a:spcBef>
              <a:spcAft>
                <a:spcPts val="120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3100"/>
              <a:buFont typeface="Arial"/>
              <a:buNone/>
            </a:pPr>
            <a:r>
              <a:rPr lang="en" sz="3100">
                <a:solidFill>
                  <a:srgbClr val="000000"/>
                </a:solidFill>
                <a:latin typeface="Calibri"/>
                <a:ea typeface="Calibri"/>
                <a:cs typeface="Calibri"/>
                <a:sym typeface="Calibri"/>
              </a:rPr>
              <a:t>Implementation</a:t>
            </a:r>
            <a:endParaRPr>
              <a:solidFill>
                <a:srgbClr val="000000"/>
              </a:solidFill>
              <a:latin typeface="Calibri"/>
              <a:ea typeface="Calibri"/>
              <a:cs typeface="Calibri"/>
              <a:sym typeface="Calibri"/>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04800" algn="l" rtl="0">
              <a:lnSpc>
                <a:spcPct val="80000"/>
              </a:lnSpc>
              <a:spcBef>
                <a:spcPts val="64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SMRMS is a Web Based App developed using Laravel and ReactJS. It uses publicly exposed APIs from Facebook, Linkedin and Twitter to automatically post across these platforms with a single click and gather analytics on post performance. </a:t>
            </a:r>
            <a:br>
              <a:rPr lang="en" sz="1200">
                <a:solidFill>
                  <a:srgbClr val="000000"/>
                </a:solidFill>
                <a:latin typeface="Calibri"/>
                <a:ea typeface="Calibri"/>
                <a:cs typeface="Calibri"/>
                <a:sym typeface="Calibri"/>
              </a:rPr>
            </a:br>
            <a:endParaRPr sz="1200">
              <a:solidFill>
                <a:srgbClr val="000000"/>
              </a:solidFill>
              <a:latin typeface="Calibri"/>
              <a:ea typeface="Calibri"/>
              <a:cs typeface="Calibri"/>
              <a:sym typeface="Calibri"/>
            </a:endParaRPr>
          </a:p>
          <a:p>
            <a:pPr marL="457200" lvl="0" indent="-304800" algn="l" rtl="0">
              <a:lnSpc>
                <a:spcPct val="8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The metrics/analytics provided include:</a:t>
            </a:r>
            <a:endParaRPr sz="1200">
              <a:solidFill>
                <a:srgbClr val="000000"/>
              </a:solidFill>
              <a:latin typeface="Calibri"/>
              <a:ea typeface="Calibri"/>
              <a:cs typeface="Calibri"/>
              <a:sym typeface="Calibri"/>
            </a:endParaRPr>
          </a:p>
          <a:p>
            <a:pPr marL="1371600" lvl="2" indent="-304800" algn="l" rtl="0">
              <a:lnSpc>
                <a:spcPct val="8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Number of likes, comments, shares for each post and its frequency (engagement, impressions)</a:t>
            </a:r>
            <a:endParaRPr sz="1200">
              <a:solidFill>
                <a:srgbClr val="000000"/>
              </a:solidFill>
              <a:latin typeface="Calibri"/>
              <a:ea typeface="Calibri"/>
              <a:cs typeface="Calibri"/>
              <a:sym typeface="Calibri"/>
            </a:endParaRPr>
          </a:p>
          <a:p>
            <a:pPr marL="1371600" lvl="2" indent="-304800" algn="l" rtl="0">
              <a:lnSpc>
                <a:spcPct val="8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Determination of viral posts (rate of engagement)</a:t>
            </a:r>
            <a:endParaRPr sz="1200">
              <a:solidFill>
                <a:srgbClr val="000000"/>
              </a:solidFill>
              <a:latin typeface="Calibri"/>
              <a:ea typeface="Calibri"/>
              <a:cs typeface="Calibri"/>
              <a:sym typeface="Calibri"/>
            </a:endParaRPr>
          </a:p>
          <a:p>
            <a:pPr marL="1371600" lvl="2" indent="-304800" algn="l" rtl="0">
              <a:lnSpc>
                <a:spcPct val="8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Ideal frequency of posts (time, frequency of posts leading to highest engagement)</a:t>
            </a:r>
            <a:endParaRPr sz="1200">
              <a:solidFill>
                <a:srgbClr val="000000"/>
              </a:solidFill>
              <a:latin typeface="Calibri"/>
              <a:ea typeface="Calibri"/>
              <a:cs typeface="Calibri"/>
              <a:sym typeface="Calibri"/>
            </a:endParaRPr>
          </a:p>
          <a:p>
            <a:pPr marL="1371600" lvl="2" indent="-304800" algn="l" rtl="0">
              <a:lnSpc>
                <a:spcPct val="8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Sentiment analysis of posts (through NLP)</a:t>
            </a:r>
            <a:endParaRPr sz="1200">
              <a:solidFill>
                <a:srgbClr val="000000"/>
              </a:solidFill>
              <a:latin typeface="Calibri"/>
              <a:ea typeface="Calibri"/>
              <a:cs typeface="Calibri"/>
              <a:sym typeface="Calibri"/>
            </a:endParaRPr>
          </a:p>
          <a:p>
            <a:pPr marL="1371600" lvl="2" indent="-304800" algn="l" rtl="0">
              <a:lnSpc>
                <a:spcPct val="8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Sentiment analysis of comments received (positive, neutral or negative)</a:t>
            </a:r>
            <a:endParaRPr sz="1200">
              <a:solidFill>
                <a:srgbClr val="000000"/>
              </a:solidFill>
              <a:latin typeface="Calibri"/>
              <a:ea typeface="Calibri"/>
              <a:cs typeface="Calibri"/>
              <a:sym typeface="Calibri"/>
            </a:endParaRPr>
          </a:p>
          <a:p>
            <a:pPr marL="1371600" lvl="2" indent="-304800" algn="l" rtl="0">
              <a:lnSpc>
                <a:spcPct val="8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Correlation analysis for posts (sentiment with engagement)</a:t>
            </a:r>
            <a:br>
              <a:rPr lang="en" sz="1200">
                <a:solidFill>
                  <a:srgbClr val="000000"/>
                </a:solidFill>
                <a:latin typeface="Calibri"/>
                <a:ea typeface="Calibri"/>
                <a:cs typeface="Calibri"/>
                <a:sym typeface="Calibri"/>
              </a:rPr>
            </a:br>
            <a:endParaRPr sz="1200">
              <a:solidFill>
                <a:srgbClr val="000000"/>
              </a:solidFill>
              <a:latin typeface="Calibri"/>
              <a:ea typeface="Calibri"/>
              <a:cs typeface="Calibri"/>
              <a:sym typeface="Calibri"/>
            </a:endParaRPr>
          </a:p>
          <a:p>
            <a:pPr marL="0" lvl="0" indent="0" algn="l" rtl="0">
              <a:lnSpc>
                <a:spcPct val="95000"/>
              </a:lnSpc>
              <a:spcBef>
                <a:spcPts val="480"/>
              </a:spcBef>
              <a:spcAft>
                <a:spcPts val="0"/>
              </a:spcAft>
              <a:buClr>
                <a:srgbClr val="000000"/>
              </a:buClr>
              <a:buSzPts val="2000"/>
              <a:buFont typeface="Arial"/>
              <a:buNone/>
            </a:pPr>
            <a:endParaRPr sz="1200">
              <a:solidFill>
                <a:srgbClr val="383838"/>
              </a:solidFill>
              <a:latin typeface="Calibri"/>
              <a:ea typeface="Calibri"/>
              <a:cs typeface="Calibri"/>
              <a:sym typeface="Calibri"/>
            </a:endParaRPr>
          </a:p>
          <a:p>
            <a:pPr marL="457200" lvl="0" indent="0" algn="l" rtl="0">
              <a:lnSpc>
                <a:spcPct val="95000"/>
              </a:lnSpc>
              <a:spcBef>
                <a:spcPts val="480"/>
              </a:spcBef>
              <a:spcAft>
                <a:spcPts val="0"/>
              </a:spcAft>
              <a:buClr>
                <a:srgbClr val="000000"/>
              </a:buClr>
              <a:buSzPts val="1800"/>
              <a:buFont typeface="Arial"/>
              <a:buNone/>
            </a:pPr>
            <a:endParaRPr sz="1200">
              <a:solidFill>
                <a:srgbClr val="383838"/>
              </a:solidFill>
              <a:latin typeface="Calibri"/>
              <a:ea typeface="Calibri"/>
              <a:cs typeface="Calibri"/>
              <a:sym typeface="Calibri"/>
            </a:endParaRPr>
          </a:p>
          <a:p>
            <a:pPr marL="914400" lvl="0" indent="0" algn="l" rtl="0">
              <a:lnSpc>
                <a:spcPct val="95000"/>
              </a:lnSpc>
              <a:spcBef>
                <a:spcPts val="480"/>
              </a:spcBef>
              <a:spcAft>
                <a:spcPts val="0"/>
              </a:spcAft>
              <a:buClr>
                <a:srgbClr val="000000"/>
              </a:buClr>
              <a:buSzPts val="1800"/>
              <a:buFont typeface="Arial"/>
              <a:buNone/>
            </a:pPr>
            <a:endParaRPr sz="1200">
              <a:solidFill>
                <a:srgbClr val="383838"/>
              </a:solidFill>
              <a:latin typeface="Calibri"/>
              <a:ea typeface="Calibri"/>
              <a:cs typeface="Calibri"/>
              <a:sym typeface="Calibri"/>
            </a:endParaRPr>
          </a:p>
          <a:p>
            <a:pPr marL="0" lvl="0" indent="0" algn="l" rtl="0">
              <a:lnSpc>
                <a:spcPct val="95000"/>
              </a:lnSpc>
              <a:spcBef>
                <a:spcPts val="0"/>
              </a:spcBef>
              <a:spcAft>
                <a:spcPts val="1200"/>
              </a:spcAft>
              <a:buNone/>
            </a:pPr>
            <a:endParaRPr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solidFill>
                  <a:srgbClr val="000000"/>
                </a:solidFill>
                <a:latin typeface="Calibri"/>
                <a:ea typeface="Calibri"/>
                <a:cs typeface="Calibri"/>
                <a:sym typeface="Calibri"/>
              </a:rPr>
              <a:t>Impact</a:t>
            </a:r>
            <a:endParaRPr sz="3000"/>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7500" algn="just" rtl="0">
              <a:lnSpc>
                <a:spcPct val="120000"/>
              </a:lnSpc>
              <a:spcBef>
                <a:spcPts val="120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This project effectively manages and analyses the social media profiles of the user and using various social media engagement metrics, can do automated reputation management.</a:t>
            </a:r>
            <a:endParaRPr sz="1400">
              <a:solidFill>
                <a:srgbClr val="000000"/>
              </a:solidFill>
              <a:latin typeface="Calibri"/>
              <a:ea typeface="Calibri"/>
              <a:cs typeface="Calibri"/>
              <a:sym typeface="Calibri"/>
            </a:endParaRPr>
          </a:p>
          <a:p>
            <a:pPr marL="457200" lvl="0" indent="-317500" algn="just" rtl="0">
              <a:lnSpc>
                <a:spcPct val="12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More professionally managed and vibrant social handles are likely to attain higher sentiment scores and ratings from their stakeholders. Having a good social reach and influence is highly valuable and critical for business growth.</a:t>
            </a:r>
            <a:endParaRPr sz="1400">
              <a:solidFill>
                <a:srgbClr val="000000"/>
              </a:solidFill>
              <a:latin typeface="Calibri"/>
              <a:ea typeface="Calibri"/>
              <a:cs typeface="Calibri"/>
              <a:sym typeface="Calibri"/>
            </a:endParaRPr>
          </a:p>
          <a:p>
            <a:pPr marL="457200" lvl="0" indent="-317500" algn="just" rtl="0">
              <a:lnSpc>
                <a:spcPct val="12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Hence, the project is novel, highly relevant and has high potential impact. </a:t>
            </a:r>
            <a:endParaRPr sz="1400">
              <a:solidFill>
                <a:srgbClr val="000000"/>
              </a:solidFill>
              <a:latin typeface="Calibri"/>
              <a:ea typeface="Calibri"/>
              <a:cs typeface="Calibri"/>
              <a:sym typeface="Calibri"/>
            </a:endParaRPr>
          </a:p>
          <a:p>
            <a:pPr marL="457200" lvl="0" indent="0" algn="just" rtl="0">
              <a:lnSpc>
                <a:spcPct val="120000"/>
              </a:lnSpc>
              <a:spcBef>
                <a:spcPts val="1200"/>
              </a:spcBef>
              <a:spcAft>
                <a:spcPts val="0"/>
              </a:spcAft>
              <a:buNone/>
            </a:pPr>
            <a:br>
              <a:rPr lang="en" sz="1400">
                <a:solidFill>
                  <a:srgbClr val="000000"/>
                </a:solidFill>
                <a:latin typeface="Calibri"/>
                <a:ea typeface="Calibri"/>
                <a:cs typeface="Calibri"/>
                <a:sym typeface="Calibri"/>
              </a:rPr>
            </a:br>
            <a:endParaRPr sz="1400">
              <a:solidFill>
                <a:srgbClr val="000000"/>
              </a:solidFill>
              <a:latin typeface="Calibri"/>
              <a:ea typeface="Calibri"/>
              <a:cs typeface="Calibri"/>
              <a:sym typeface="Calibri"/>
            </a:endParaRPr>
          </a:p>
          <a:p>
            <a:pPr marL="0" lvl="0" indent="0" algn="l" rtl="0">
              <a:lnSpc>
                <a:spcPct val="100000"/>
              </a:lnSpc>
              <a:spcBef>
                <a:spcPts val="1200"/>
              </a:spcBef>
              <a:spcAft>
                <a:spcPts val="0"/>
              </a:spcAft>
              <a:buNone/>
            </a:pPr>
            <a:endParaRPr sz="1400">
              <a:solidFill>
                <a:srgbClr val="000000"/>
              </a:solidFill>
              <a:latin typeface="Calibri"/>
              <a:ea typeface="Calibri"/>
              <a:cs typeface="Calibri"/>
              <a:sym typeface="Calibri"/>
            </a:endParaRPr>
          </a:p>
          <a:p>
            <a:pPr marL="0" lvl="0" indent="0" algn="l" rtl="0">
              <a:lnSpc>
                <a:spcPct val="100000"/>
              </a:lnSpc>
              <a:spcBef>
                <a:spcPts val="640"/>
              </a:spcBef>
              <a:spcAft>
                <a:spcPts val="0"/>
              </a:spcAft>
              <a:buClr>
                <a:srgbClr val="000000"/>
              </a:buClr>
              <a:buSzPts val="1946"/>
              <a:buFont typeface="Arial"/>
              <a:buNone/>
            </a:pPr>
            <a:endParaRPr sz="1400">
              <a:solidFill>
                <a:srgbClr val="000000"/>
              </a:solidFill>
              <a:latin typeface="Calibri"/>
              <a:ea typeface="Calibri"/>
              <a:cs typeface="Calibri"/>
              <a:sym typeface="Calibri"/>
            </a:endParaRPr>
          </a:p>
          <a:p>
            <a:pPr marL="0" lvl="0" indent="0" algn="l" rtl="0">
              <a:spcBef>
                <a:spcPts val="0"/>
              </a:spcBef>
              <a:spcAft>
                <a:spcPts val="1200"/>
              </a:spcAft>
              <a:buNone/>
            </a:pPr>
            <a:endParaRPr sz="1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a:solidFill>
                  <a:srgbClr val="000000"/>
                </a:solidFill>
                <a:latin typeface="Calibri"/>
                <a:ea typeface="Calibri"/>
                <a:cs typeface="Calibri"/>
                <a:sym typeface="Calibri"/>
              </a:rPr>
              <a:t>Financial Implications</a:t>
            </a:r>
            <a:endParaRPr sz="3000">
              <a:latin typeface="Calibri"/>
              <a:ea typeface="Calibri"/>
              <a:cs typeface="Calibri"/>
              <a:sym typeface="Calibri"/>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285750" lvl="0" indent="-260350" algn="l" rtl="0">
              <a:lnSpc>
                <a:spcPct val="100000"/>
              </a:lnSpc>
              <a:spcBef>
                <a:spcPts val="36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There are a few social media management tools like Hootsuite, Bird eye but they are expensive for small and medium enterprises (SMEs).</a:t>
            </a:r>
            <a:endParaRPr sz="1400">
              <a:solidFill>
                <a:srgbClr val="000000"/>
              </a:solidFill>
              <a:latin typeface="Calibri"/>
              <a:ea typeface="Calibri"/>
              <a:cs typeface="Calibri"/>
              <a:sym typeface="Calibri"/>
            </a:endParaRPr>
          </a:p>
          <a:p>
            <a:pPr marL="285750" lvl="0" indent="-260350" algn="l" rtl="0">
              <a:lnSpc>
                <a:spcPct val="100000"/>
              </a:lnSpc>
              <a:spcBef>
                <a:spcPts val="36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On the other hand, SMRMS is Web Based platform developed with Open-source technologies. It entails only server management costs.  </a:t>
            </a:r>
            <a:endParaRPr sz="1400">
              <a:solidFill>
                <a:srgbClr val="000000"/>
              </a:solidFill>
              <a:latin typeface="Calibri"/>
              <a:ea typeface="Calibri"/>
              <a:cs typeface="Calibri"/>
              <a:sym typeface="Calibri"/>
            </a:endParaRPr>
          </a:p>
          <a:p>
            <a:pPr marL="285750" lvl="0" indent="-260350" algn="l" rtl="0">
              <a:lnSpc>
                <a:spcPct val="100000"/>
              </a:lnSpc>
              <a:spcBef>
                <a:spcPts val="36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Thus, SMRMS is suitable for social media management for SMEs as a low-cost alternative for social media reputation management which is essential to grow their business.</a:t>
            </a:r>
            <a:endParaRPr sz="1400">
              <a:solidFill>
                <a:srgbClr val="000000"/>
              </a:solidFill>
              <a:latin typeface="Calibri"/>
              <a:ea typeface="Calibri"/>
              <a:cs typeface="Calibri"/>
              <a:sym typeface="Calibri"/>
            </a:endParaRPr>
          </a:p>
          <a:p>
            <a:pPr marL="285750" lvl="0" indent="-171450" algn="l" rtl="0">
              <a:lnSpc>
                <a:spcPct val="100000"/>
              </a:lnSpc>
              <a:spcBef>
                <a:spcPts val="360"/>
              </a:spcBef>
              <a:spcAft>
                <a:spcPts val="0"/>
              </a:spcAft>
              <a:buClr>
                <a:srgbClr val="000000"/>
              </a:buClr>
              <a:buSzPts val="1800"/>
              <a:buFont typeface="Arial"/>
              <a:buNone/>
            </a:pPr>
            <a:endParaRPr sz="1400">
              <a:solidFill>
                <a:srgbClr val="000000"/>
              </a:solidFill>
              <a:latin typeface="Calibri"/>
              <a:ea typeface="Calibri"/>
              <a:cs typeface="Calibri"/>
              <a:sym typeface="Calibri"/>
            </a:endParaRPr>
          </a:p>
          <a:p>
            <a:pPr marL="0" lvl="0" indent="0" algn="l" rtl="0">
              <a:spcBef>
                <a:spcPts val="0"/>
              </a:spcBef>
              <a:spcAft>
                <a:spcPts val="1200"/>
              </a:spcAft>
              <a:buNone/>
            </a:pPr>
            <a:endParaRPr sz="1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3100"/>
              <a:buFont typeface="Arial"/>
              <a:buNone/>
            </a:pPr>
            <a:r>
              <a:rPr lang="en" sz="3100">
                <a:solidFill>
                  <a:srgbClr val="000000"/>
                </a:solidFill>
                <a:latin typeface="Arial Narrow"/>
                <a:ea typeface="Arial Narrow"/>
                <a:cs typeface="Arial Narrow"/>
                <a:sym typeface="Arial Narrow"/>
              </a:rPr>
              <a:t>Technologies</a:t>
            </a:r>
            <a:endParaRPr>
              <a:solidFill>
                <a:srgbClr val="000000"/>
              </a:solidFill>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342900" lvl="0" indent="-215900" algn="l" rtl="0">
              <a:lnSpc>
                <a:spcPct val="100000"/>
              </a:lnSpc>
              <a:spcBef>
                <a:spcPts val="0"/>
              </a:spcBef>
              <a:spcAft>
                <a:spcPts val="0"/>
              </a:spcAft>
              <a:buClr>
                <a:srgbClr val="000000"/>
              </a:buClr>
              <a:buSzPts val="1200"/>
              <a:buFont typeface="Arial"/>
              <a:buChar char="•"/>
            </a:pPr>
            <a:r>
              <a:rPr lang="en" sz="1200">
                <a:solidFill>
                  <a:srgbClr val="000000"/>
                </a:solidFill>
                <a:latin typeface="Calibri"/>
                <a:ea typeface="Calibri"/>
                <a:cs typeface="Calibri"/>
                <a:sym typeface="Calibri"/>
              </a:rPr>
              <a:t>Laravel</a:t>
            </a:r>
            <a:endParaRPr sz="1200">
              <a:solidFill>
                <a:srgbClr val="000000"/>
              </a:solidFill>
              <a:latin typeface="Calibri"/>
              <a:ea typeface="Calibri"/>
              <a:cs typeface="Calibri"/>
              <a:sym typeface="Calibri"/>
            </a:endParaRPr>
          </a:p>
          <a:p>
            <a:pPr marL="342900" lvl="0" indent="-215900" algn="l" rtl="0">
              <a:lnSpc>
                <a:spcPct val="100000"/>
              </a:lnSpc>
              <a:spcBef>
                <a:spcPts val="640"/>
              </a:spcBef>
              <a:spcAft>
                <a:spcPts val="0"/>
              </a:spcAft>
              <a:buClr>
                <a:srgbClr val="000000"/>
              </a:buClr>
              <a:buSzPts val="1200"/>
              <a:buFont typeface="Arial"/>
              <a:buChar char="•"/>
            </a:pPr>
            <a:r>
              <a:rPr lang="en" sz="1200">
                <a:solidFill>
                  <a:srgbClr val="000000"/>
                </a:solidFill>
                <a:latin typeface="Calibri"/>
                <a:ea typeface="Calibri"/>
                <a:cs typeface="Calibri"/>
                <a:sym typeface="Calibri"/>
              </a:rPr>
              <a:t>ReactJS</a:t>
            </a:r>
            <a:endParaRPr sz="1200">
              <a:solidFill>
                <a:srgbClr val="000000"/>
              </a:solidFill>
              <a:latin typeface="Calibri"/>
              <a:ea typeface="Calibri"/>
              <a:cs typeface="Calibri"/>
              <a:sym typeface="Calibri"/>
            </a:endParaRPr>
          </a:p>
          <a:p>
            <a:pPr marL="342900" lvl="0" indent="-215900" algn="l" rtl="0">
              <a:lnSpc>
                <a:spcPct val="100000"/>
              </a:lnSpc>
              <a:spcBef>
                <a:spcPts val="640"/>
              </a:spcBef>
              <a:spcAft>
                <a:spcPts val="0"/>
              </a:spcAft>
              <a:buClr>
                <a:srgbClr val="000000"/>
              </a:buClr>
              <a:buSzPts val="1200"/>
              <a:buFont typeface="Arial"/>
              <a:buChar char="•"/>
            </a:pPr>
            <a:r>
              <a:rPr lang="en" sz="1200">
                <a:solidFill>
                  <a:srgbClr val="000000"/>
                </a:solidFill>
                <a:latin typeface="Calibri"/>
                <a:ea typeface="Calibri"/>
                <a:cs typeface="Calibri"/>
                <a:sym typeface="Calibri"/>
              </a:rPr>
              <a:t>JavaScript</a:t>
            </a:r>
            <a:endParaRPr sz="1200">
              <a:solidFill>
                <a:srgbClr val="000000"/>
              </a:solidFill>
              <a:latin typeface="Calibri"/>
              <a:ea typeface="Calibri"/>
              <a:cs typeface="Calibri"/>
              <a:sym typeface="Calibri"/>
            </a:endParaRPr>
          </a:p>
          <a:p>
            <a:pPr marL="342900" lvl="0" indent="-215900" algn="l" rtl="0">
              <a:lnSpc>
                <a:spcPct val="100000"/>
              </a:lnSpc>
              <a:spcBef>
                <a:spcPts val="64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HTML</a:t>
            </a:r>
            <a:endParaRPr sz="1200">
              <a:solidFill>
                <a:srgbClr val="000000"/>
              </a:solidFill>
              <a:latin typeface="Calibri"/>
              <a:ea typeface="Calibri"/>
              <a:cs typeface="Calibri"/>
              <a:sym typeface="Calibri"/>
            </a:endParaRPr>
          </a:p>
          <a:p>
            <a:pPr marL="342900" lvl="0" indent="-215900" algn="l" rtl="0">
              <a:lnSpc>
                <a:spcPct val="100000"/>
              </a:lnSpc>
              <a:spcBef>
                <a:spcPts val="64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CSS</a:t>
            </a:r>
            <a:endParaRPr sz="1200">
              <a:solidFill>
                <a:srgbClr val="000000"/>
              </a:solidFill>
              <a:latin typeface="Calibri"/>
              <a:ea typeface="Calibri"/>
              <a:cs typeface="Calibri"/>
              <a:sym typeface="Calibri"/>
            </a:endParaRPr>
          </a:p>
          <a:p>
            <a:pPr marL="342900" lvl="0" indent="-215900" algn="l" rtl="0">
              <a:lnSpc>
                <a:spcPct val="100000"/>
              </a:lnSpc>
              <a:spcBef>
                <a:spcPts val="640"/>
              </a:spcBef>
              <a:spcAft>
                <a:spcPts val="0"/>
              </a:spcAft>
              <a:buClr>
                <a:srgbClr val="000000"/>
              </a:buClr>
              <a:buSzPts val="1200"/>
              <a:buFont typeface="Arial"/>
              <a:buChar char="•"/>
            </a:pPr>
            <a:r>
              <a:rPr lang="en" sz="1200">
                <a:solidFill>
                  <a:srgbClr val="000000"/>
                </a:solidFill>
                <a:latin typeface="Calibri"/>
                <a:ea typeface="Calibri"/>
                <a:cs typeface="Calibri"/>
                <a:sym typeface="Calibri"/>
              </a:rPr>
              <a:t>MySQL</a:t>
            </a:r>
            <a:endParaRPr sz="1200">
              <a:solidFill>
                <a:srgbClr val="000000"/>
              </a:solidFill>
              <a:latin typeface="Calibri"/>
              <a:ea typeface="Calibri"/>
              <a:cs typeface="Calibri"/>
              <a:sym typeface="Calibri"/>
            </a:endParaRPr>
          </a:p>
          <a:p>
            <a:pPr marL="342900" lvl="0" indent="-215900" algn="l" rtl="0">
              <a:lnSpc>
                <a:spcPct val="100000"/>
              </a:lnSpc>
              <a:spcBef>
                <a:spcPts val="640"/>
              </a:spcBef>
              <a:spcAft>
                <a:spcPts val="0"/>
              </a:spcAft>
              <a:buClr>
                <a:srgbClr val="000000"/>
              </a:buClr>
              <a:buSzPts val="1200"/>
              <a:buFont typeface="Arial"/>
              <a:buChar char="•"/>
            </a:pPr>
            <a:r>
              <a:rPr lang="en" sz="1200">
                <a:solidFill>
                  <a:srgbClr val="000000"/>
                </a:solidFill>
                <a:latin typeface="Calibri"/>
                <a:ea typeface="Calibri"/>
                <a:cs typeface="Calibri"/>
                <a:sym typeface="Calibri"/>
              </a:rPr>
              <a:t>IBM Watson</a:t>
            </a:r>
            <a:endParaRPr sz="12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510</Words>
  <Application>Microsoft Office PowerPoint</Application>
  <PresentationFormat>On-screen Show (16:9)</PresentationFormat>
  <Paragraphs>39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Nunito</vt:lpstr>
      <vt:lpstr>Arial Narrow</vt:lpstr>
      <vt:lpstr>Maven Pro</vt:lpstr>
      <vt:lpstr>Calibri</vt:lpstr>
      <vt:lpstr>Arial</vt:lpstr>
      <vt:lpstr>Momentum</vt:lpstr>
      <vt:lpstr>Social media Reputation Management System </vt:lpstr>
      <vt:lpstr>Problem Definition </vt:lpstr>
      <vt:lpstr>Proposed Solution  </vt:lpstr>
      <vt:lpstr>Implementation</vt:lpstr>
      <vt:lpstr>Impact</vt:lpstr>
      <vt:lpstr>Financial Implications</vt:lpstr>
      <vt:lpstr>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Reputation Management System </dc:title>
  <cp:lastModifiedBy>Kavya Dhar</cp:lastModifiedBy>
  <cp:revision>1</cp:revision>
  <dcterms:modified xsi:type="dcterms:W3CDTF">2023-12-12T05:55:38Z</dcterms:modified>
</cp:coreProperties>
</file>