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64" r:id="rId3"/>
    <p:sldId id="265" r:id="rId4"/>
    <p:sldId id="266" r:id="rId5"/>
    <p:sldId id="267" r:id="rId6"/>
    <p:sldId id="268" r:id="rId7"/>
    <p:sldId id="269" r:id="rId8"/>
    <p:sldId id="270" r:id="rId9"/>
    <p:sldId id="271" r:id="rId10"/>
    <p:sldId id="272" r:id="rId11"/>
    <p:sldId id="273" r:id="rId12"/>
    <p:sldId id="275" r:id="rId13"/>
    <p:sldId id="276"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hyperlink" Target="https://word.tips/unscramble-word-finder/" TargetMode="External"/><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39"/>
          </a:xfrm>
          <a:prstGeom prst="rect"/>
          <a:noFill/>
        </p:spPr>
        <p:txBody>
          <a:bodyPr rtlCol="0" wrap="square">
            <a:spAutoFit/>
          </a:bodyPr>
          <a:p>
            <a:r>
              <a:rPr dirty="0" sz="2400" lang="en-US"/>
              <a:t>STUDENT NAME:</a:t>
            </a:r>
            <a:r>
              <a:rPr altLang="en-GB" dirty="0" sz="2400" lang="en-US"/>
              <a:t>k</a:t>
            </a:r>
            <a:r>
              <a:rPr altLang="en-GB" dirty="0" sz="2400" lang="en-US"/>
              <a:t>a</a:t>
            </a:r>
            <a:r>
              <a:rPr altLang="en-GB" dirty="0" sz="2400" lang="en-US"/>
              <a:t>v</a:t>
            </a:r>
            <a:r>
              <a:rPr altLang="en-GB" dirty="0" sz="2400" lang="en-US"/>
              <a:t>y</a:t>
            </a:r>
            <a:r>
              <a:rPr altLang="en-GB" dirty="0" sz="2400" lang="en-US"/>
              <a:t>a</a:t>
            </a:r>
            <a:r>
              <a:rPr altLang="en-GB" dirty="0" sz="2400" lang="en-US"/>
              <a:t>.</a:t>
            </a:r>
            <a:r>
              <a:rPr altLang="en-GB" dirty="0" sz="2400" lang="en-US"/>
              <a:t>M</a:t>
            </a:r>
            <a:endParaRPr altLang="en-US" lang="zh-CN"/>
          </a:p>
          <a:p>
            <a:r>
              <a:rPr dirty="0" sz="2400" lang="en-US"/>
              <a:t>REGISTER NO: </a:t>
            </a:r>
            <a:r>
              <a:rPr altLang="en-GB" dirty="0" sz="2400" lang="en-US"/>
              <a:t>asunm103unm103312200253</a:t>
            </a:r>
            <a:r>
              <a:rPr altLang="en-GB" dirty="0" sz="2400" lang="en-US"/>
              <a:t>/</a:t>
            </a:r>
            <a:r>
              <a:rPr altLang="en-GB" dirty="0" sz="2400" lang="en-US"/>
              <a:t>27276F35368891FAAD64327F5BDB0A10</a:t>
            </a:r>
            <a:endParaRPr altLang="en-US" lang="zh-CN"/>
          </a:p>
          <a:p>
            <a:r>
              <a:rPr dirty="0" sz="2400" lang="en-US"/>
              <a:t>DEPARTMENT: </a:t>
            </a:r>
            <a:r>
              <a:rPr dirty="0" sz="2400" lang="en-US" err="1"/>
              <a:t>B.com</a:t>
            </a:r>
            <a:r>
              <a:rPr dirty="0" sz="2400" lang="en-US"/>
              <a:t>(ACCOUNT </a:t>
            </a:r>
            <a:r>
              <a:rPr sz="2400" lang="en-US"/>
              <a:t>AND FINANCE) </a:t>
            </a:r>
            <a:endParaRPr dirty="0" sz="2400" lang="en-US"/>
          </a:p>
          <a:p>
            <a:r>
              <a:rPr dirty="0" sz="2400" lang="en-US"/>
              <a:t>COLLEGE: SIVET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2171050" y="1674674"/>
            <a:ext cx="6107494" cy="1463041"/>
          </a:xfrm>
          <a:prstGeom prst="rect"/>
          <a:noFill/>
        </p:spPr>
        <p:txBody>
          <a:bodyPr wrap="square">
            <a:spAutoFit/>
          </a:bodyPr>
          <a:p>
            <a:r>
              <a:rPr b="1" i="1" lang="en-US">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b="1" i="1"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1973897" y="1951672"/>
            <a:ext cx="6107494" cy="1234440"/>
          </a:xfrm>
          <a:prstGeom prst="rect"/>
          <a:noFill/>
        </p:spPr>
        <p:txBody>
          <a:bodyPr wrap="square">
            <a:spAutoFit/>
          </a:bodyPr>
          <a:p>
            <a:r>
              <a:rPr lang="en-US"/>
              <a:t>To provide you with accurate help, could you please clarify what kind of result or project you're referring to in Excel? Are you working on a specific type of analysis, formula, or data visualization? The more details you provide, the better I can assist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2207350" y="1551631"/>
            <a:ext cx="6107494" cy="777240"/>
          </a:xfrm>
          <a:prstGeom prst="rect"/>
          <a:noFill/>
        </p:spPr>
        <p:txBody>
          <a:bodyPr wrap="square">
            <a:spAutoFit/>
          </a:bodyPr>
          <a:p>
            <a:r>
              <a:rPr lang="en-US"/>
              <a:t>To craft a conclusion for an Excel project, consider summarizing the key findings and their implications based on your data analysis. Here’s a general structure:</a:t>
            </a:r>
          </a:p>
        </p:txBody>
      </p:sp>
      <p:sp>
        <p:nvSpPr>
          <p:cNvPr id="1048690" name="TextBox 5"/>
          <p:cNvSpPr txBox="1"/>
          <p:nvPr/>
        </p:nvSpPr>
        <p:spPr>
          <a:xfrm>
            <a:off x="2207350" y="3129843"/>
            <a:ext cx="6107494" cy="2834641"/>
          </a:xfrm>
          <a:prstGeom prst="rect"/>
          <a:noFill/>
        </p:spPr>
        <p:txBody>
          <a:bodyPr wrap="square">
            <a:spAutoFit/>
          </a:bodyPr>
          <a:p>
            <a:r>
              <a:rPr b="1" lang="en-US"/>
              <a:t>Objective</a:t>
            </a:r>
            <a:r>
              <a:rPr lang="en-US"/>
              <a:t>: The project aimed to analyze quarterly sales data to identify trends and make forecasts for the next quarter.</a:t>
            </a:r>
          </a:p>
          <a:p>
            <a:r>
              <a:rPr b="1" lang="en-US"/>
              <a:t>Key Findings</a:t>
            </a:r>
            <a:r>
              <a:rPr lang="en-US"/>
              <a:t>: The analysis revealed a significant increase in sales during the holiday season, with a 20% rise compared to the previous quarter.</a:t>
            </a:r>
          </a:p>
          <a:p>
            <a:r>
              <a:rPr b="1" lang="en-US"/>
              <a:t>Analysis</a:t>
            </a:r>
            <a:r>
              <a:rPr lang="en-US"/>
              <a:t>: This trend indicates strong seasonal demand, suggesting that marketing efforts should be intensified before the holiday period to capitalize on this spike.</a:t>
            </a:r>
          </a:p>
          <a:p>
            <a:r>
              <a:rPr b="1" lang="en-US"/>
              <a:t>Implications</a:t>
            </a:r>
            <a:r>
              <a:rPr lang="en-US"/>
              <a:t>: Enhanced marketing strategies and inventory planning will be crucial to meet the increased demand and maximize revenue.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77240"/>
          </a:xfrm>
          <a:prstGeom prst="rect"/>
          <a:noFill/>
        </p:spPr>
        <p:txBody>
          <a:bodyPr rtlCol="0" wrap="square">
            <a:spAutoFit/>
          </a:bodyPr>
          <a:p>
            <a:r>
              <a:rPr altLang="en-GB" dirty="0" sz="2800" lang="en-US">
                <a:solidFill>
                  <a:srgbClr val="000000"/>
                </a:solidFill>
                <a:latin typeface="Times New Roman" panose="02020603050405020304" pitchFamily="18" charset="0"/>
                <a:cs typeface="Times New Roman" panose="02020603050405020304" pitchFamily="18" charset="0"/>
              </a:rPr>
              <a:t>S</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l</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ry </a:t>
            </a:r>
            <a:r>
              <a:rPr altLang="en-GB" dirty="0" sz="2800" lang="en-US">
                <a:solidFill>
                  <a:srgbClr val="000000"/>
                </a:solidFill>
                <a:latin typeface="Times New Roman" panose="02020603050405020304" pitchFamily="18" charset="0"/>
                <a:cs typeface="Times New Roman" panose="02020603050405020304" pitchFamily="18" charset="0"/>
              </a:rPr>
              <a:t>and </a:t>
            </a:r>
            <a:r>
              <a:rPr altLang="en-GB" dirty="0" sz="2800" lang="en-US">
                <a:solidFill>
                  <a:srgbClr val="000000"/>
                </a:solidFill>
                <a:latin typeface="Times New Roman" panose="02020603050405020304" pitchFamily="18" charset="0"/>
                <a:cs typeface="Times New Roman" panose="02020603050405020304" pitchFamily="18" charset="0"/>
              </a:rPr>
              <a:t>C</a:t>
            </a:r>
            <a:r>
              <a:rPr altLang="en-GB" dirty="0" sz="2800" lang="en-US">
                <a:solidFill>
                  <a:srgbClr val="000000"/>
                </a:solidFill>
                <a:latin typeface="Times New Roman" panose="02020603050405020304" pitchFamily="18" charset="0"/>
                <a:cs typeface="Times New Roman" panose="02020603050405020304" pitchFamily="18" charset="0"/>
              </a:rPr>
              <a:t>ompensation </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n</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l</a:t>
            </a:r>
            <a:r>
              <a:rPr altLang="en-GB" dirty="0" sz="2800" lang="en-US">
                <a:solidFill>
                  <a:srgbClr val="000000"/>
                </a:solidFill>
                <a:latin typeface="Times New Roman" panose="02020603050405020304" pitchFamily="18" charset="0"/>
                <a:cs typeface="Times New Roman" panose="02020603050405020304" pitchFamily="18" charset="0"/>
              </a:rPr>
              <a:t>ysis </a:t>
            </a:r>
            <a:r>
              <a:rPr altLang="en-GB" dirty="0" sz="2800" lang="en-US">
                <a:solidFill>
                  <a:srgbClr val="000000"/>
                </a:solidFill>
                <a:latin typeface="Times New Roman" panose="02020603050405020304" pitchFamily="18" charset="0"/>
                <a:cs typeface="Times New Roman" panose="02020603050405020304" pitchFamily="18" charset="0"/>
              </a:rPr>
              <a:t>T</a:t>
            </a:r>
            <a:r>
              <a:rPr altLang="en-GB" dirty="0" sz="2800" lang="en-US">
                <a:solidFill>
                  <a:srgbClr val="000000"/>
                </a:solidFill>
                <a:latin typeface="Times New Roman" panose="02020603050405020304" pitchFamily="18" charset="0"/>
                <a:cs typeface="Times New Roman" panose="02020603050405020304" pitchFamily="18" charset="0"/>
              </a:rPr>
              <a:t>h</a:t>
            </a:r>
            <a:r>
              <a:rPr altLang="en-GB" dirty="0" sz="2800" lang="en-US">
                <a:solidFill>
                  <a:srgbClr val="000000"/>
                </a:solidFill>
                <a:latin typeface="Times New Roman" panose="02020603050405020304" pitchFamily="18" charset="0"/>
                <a:cs typeface="Times New Roman" panose="02020603050405020304" pitchFamily="18" charset="0"/>
              </a:rPr>
              <a:t>r</a:t>
            </a:r>
            <a:r>
              <a:rPr altLang="en-GB" dirty="0" sz="2800" lang="en-US">
                <a:solidFill>
                  <a:srgbClr val="000000"/>
                </a:solidFill>
                <a:latin typeface="Times New Roman" panose="02020603050405020304" pitchFamily="18" charset="0"/>
                <a:cs typeface="Times New Roman" panose="02020603050405020304" pitchFamily="18" charset="0"/>
              </a:rPr>
              <a:t>ough </a:t>
            </a:r>
            <a:r>
              <a:rPr altLang="en-GB" dirty="0" sz="2800" lang="en-US">
                <a:solidFill>
                  <a:srgbClr val="000000"/>
                </a:solidFill>
                <a:latin typeface="Times New Roman" panose="02020603050405020304" pitchFamily="18" charset="0"/>
                <a:cs typeface="Times New Roman" panose="02020603050405020304" pitchFamily="18" charset="0"/>
              </a:rPr>
              <a:t>E</a:t>
            </a:r>
            <a:r>
              <a:rPr altLang="en-GB" dirty="0" sz="2800" lang="en-US">
                <a:solidFill>
                  <a:srgbClr val="000000"/>
                </a:solidFill>
                <a:latin typeface="Times New Roman" panose="02020603050405020304" pitchFamily="18" charset="0"/>
                <a:cs typeface="Times New Roman" panose="02020603050405020304" pitchFamily="18" charset="0"/>
              </a:rPr>
              <a:t>x</a:t>
            </a:r>
            <a:r>
              <a:rPr altLang="en-GB" dirty="0" sz="2800" lang="en-US">
                <a:solidFill>
                  <a:srgbClr val="000000"/>
                </a:solidFill>
                <a:latin typeface="Times New Roman" panose="02020603050405020304" pitchFamily="18" charset="0"/>
                <a:cs typeface="Times New Roman" panose="02020603050405020304" pitchFamily="18" charset="0"/>
              </a:rPr>
              <a:t>cel </a:t>
            </a:r>
            <a:r>
              <a:rPr altLang="en-GB" dirty="0" sz="2800" lang="en-US">
                <a:solidFill>
                  <a:srgbClr val="000000"/>
                </a:solidFill>
                <a:latin typeface="Times New Roman" panose="02020603050405020304" pitchFamily="18" charset="0"/>
                <a:cs typeface="Times New Roman" panose="02020603050405020304" pitchFamily="18" charset="0"/>
              </a:rPr>
              <a:t>D</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t</a:t>
            </a:r>
            <a:r>
              <a:rPr altLang="en-GB" dirty="0" sz="2800" lang="en-US">
                <a:solidFill>
                  <a:srgbClr val="000000"/>
                </a:solidFill>
                <a:latin typeface="Times New Roman" panose="02020603050405020304" pitchFamily="18" charset="0"/>
                <a:cs typeface="Times New Roman" panose="02020603050405020304" pitchFamily="18" charset="0"/>
              </a:rPr>
              <a:t>a</a:t>
            </a:r>
            <a:r>
              <a:rPr altLang="en-GB" dirty="0" sz="2800" lang="en-US">
                <a:solidFill>
                  <a:srgbClr val="000000"/>
                </a:solidFill>
                <a:latin typeface="Times New Roman" panose="02020603050405020304" pitchFamily="18" charset="0"/>
                <a:cs typeface="Times New Roman" panose="02020603050405020304" pitchFamily="18" charset="0"/>
              </a:rPr>
              <a:t> </a:t>
            </a:r>
            <a:r>
              <a:rPr altLang="en-GB" dirty="0" sz="2800" lang="en-US">
                <a:solidFill>
                  <a:srgbClr val="000000"/>
                </a:solidFill>
                <a:latin typeface="Times New Roman" panose="02020603050405020304" pitchFamily="18" charset="0"/>
                <a:cs typeface="Times New Roman" panose="02020603050405020304" pitchFamily="18" charset="0"/>
              </a:rPr>
              <a:t>Modelling </a:t>
            </a:r>
            <a:endParaRPr dirty="0" sz="28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863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flipH="1">
            <a:off x="6095999" y="1753095"/>
            <a:ext cx="523717" cy="15338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2014873" y="2690336"/>
            <a:ext cx="6107494" cy="1234441"/>
          </a:xfrm>
          <a:prstGeom prst="rect"/>
          <a:noFill/>
        </p:spPr>
        <p:txBody>
          <a:bodyPr wrap="square">
            <a:spAutoFit/>
          </a:bodyPr>
          <a:p>
            <a:r>
              <a:rPr b="1" i="1" lang="en-US">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b="1"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1"/>
          <p:cNvSpPr txBox="1"/>
          <p:nvPr/>
        </p:nvSpPr>
        <p:spPr>
          <a:xfrm>
            <a:off x="1747837" y="2364152"/>
            <a:ext cx="6107494" cy="1234441"/>
          </a:xfrm>
          <a:prstGeom prst="rect"/>
          <a:noFill/>
        </p:spPr>
        <p:txBody>
          <a:bodyPr wrap="square">
            <a:spAutoFit/>
          </a:bodyPr>
          <a:p>
            <a:r>
              <a:rPr b="1" i="1" lang="en-US">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b="1"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1626549" y="2454385"/>
            <a:ext cx="6107494" cy="1234440"/>
          </a:xfrm>
          <a:prstGeom prst="rect"/>
          <a:noFill/>
        </p:spPr>
        <p:txBody>
          <a:bodyPr wrap="square">
            <a:spAutoFit/>
          </a:bodyPr>
          <a:p>
            <a:r>
              <a:rPr b="1" i="1" lang="en-US">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b="1" i="1"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042253" y="2690336"/>
            <a:ext cx="6107494" cy="1234440"/>
          </a:xfrm>
          <a:prstGeom prst="rect"/>
          <a:noFill/>
        </p:spPr>
        <p:txBody>
          <a:bodyPr wrap="square">
            <a:spAutoFit/>
          </a:bodyPr>
          <a:p>
            <a:r>
              <a:rPr b="1" i="1" lang="en-US">
                <a:effectLst/>
                <a:latin typeface="Google Sans"/>
              </a:rPr>
              <a:t>A value proposition is a short statement that communicates </a:t>
            </a:r>
            <a:r>
              <a:rPr altLang="en-GB" b="1" i="1" lang="en-US">
                <a:effectLst/>
                <a:latin typeface="Google Sans"/>
              </a:rPr>
              <a:t>h</a:t>
            </a:r>
            <a:r>
              <a:rPr altLang="en-GB" b="1" i="1" lang="en-US">
                <a:effectLst/>
                <a:latin typeface="Google Sans"/>
              </a:rPr>
              <a:t>o</a:t>
            </a:r>
            <a:r>
              <a:rPr altLang="en-GB" b="1" i="1" lang="en-US">
                <a:effectLst/>
                <a:latin typeface="Google Sans"/>
              </a:rPr>
              <a:t>w</a:t>
            </a:r>
            <a:r>
              <a:rPr altLang="en-GB" b="1" i="1" lang="en-US">
                <a:effectLst/>
                <a:latin typeface="Google Sans"/>
              </a:rPr>
              <a:t> </a:t>
            </a:r>
            <a:r>
              <a:rPr altLang="en-GB" b="1" i="1" lang="en-US">
                <a:effectLst/>
                <a:latin typeface="Google Sans"/>
              </a:rPr>
              <a:t>m</a:t>
            </a:r>
            <a:r>
              <a:rPr altLang="en-GB" b="1" i="1" lang="en-US">
                <a:effectLst/>
                <a:latin typeface="Google Sans"/>
              </a:rPr>
              <a:t>u</a:t>
            </a:r>
            <a:r>
              <a:rPr altLang="en-GB" b="1" i="1" lang="en-US">
                <a:effectLst/>
                <a:latin typeface="Google Sans"/>
              </a:rPr>
              <a:t>c</a:t>
            </a:r>
            <a:r>
              <a:rPr altLang="en-GB" b="1" i="1" lang="en-US">
                <a:effectLst/>
                <a:latin typeface="Google Sans"/>
              </a:rPr>
              <a:t>h</a:t>
            </a:r>
            <a:r>
              <a:rPr altLang="en-GB" b="1" i="1" lang="en-US">
                <a:effectLst/>
                <a:latin typeface="Google Sans"/>
              </a:rPr>
              <a:t> </a:t>
            </a:r>
            <a:r>
              <a:rPr altLang="en-GB" b="1" i="1" lang="en-US">
                <a:effectLst/>
                <a:latin typeface="Google Sans"/>
              </a:rPr>
              <a:t>t</a:t>
            </a:r>
            <a:r>
              <a:rPr altLang="en-GB" b="1" i="1" lang="en-US">
                <a:effectLst/>
                <a:latin typeface="Google Sans"/>
              </a:rPr>
              <a:t>h</a:t>
            </a:r>
            <a:r>
              <a:rPr altLang="en-GB" b="1" i="1" lang="en-US">
                <a:effectLst/>
                <a:latin typeface="Google Sans"/>
              </a:rPr>
              <a:t>e</a:t>
            </a:r>
            <a:r>
              <a:rPr altLang="en-GB" b="1" i="1" lang="en-US">
                <a:effectLst/>
                <a:latin typeface="Google Sans"/>
              </a:rPr>
              <a:t> </a:t>
            </a:r>
            <a:r>
              <a:rPr altLang="en-GB" b="1" i="1" lang="en-US">
                <a:effectLst/>
                <a:latin typeface="Google Sans"/>
              </a:rPr>
              <a:t>s</a:t>
            </a:r>
            <a:r>
              <a:rPr altLang="en-GB" b="1" i="1" lang="en-US">
                <a:effectLst/>
                <a:latin typeface="Google Sans"/>
              </a:rPr>
              <a:t>a</a:t>
            </a:r>
            <a:r>
              <a:rPr altLang="en-GB" b="1" i="1" lang="en-US">
                <a:effectLst/>
                <a:latin typeface="Google Sans"/>
              </a:rPr>
              <a:t>l</a:t>
            </a:r>
            <a:r>
              <a:rPr altLang="en-GB" b="1" i="1" lang="en-US">
                <a:effectLst/>
                <a:latin typeface="Google Sans"/>
              </a:rPr>
              <a:t>a</a:t>
            </a:r>
            <a:r>
              <a:rPr altLang="en-GB" b="1" i="1" lang="en-US">
                <a:effectLst/>
                <a:latin typeface="Google Sans"/>
              </a:rPr>
              <a:t>r</a:t>
            </a:r>
            <a:r>
              <a:rPr altLang="en-GB" b="1" i="1" lang="en-US">
                <a:effectLst/>
                <a:latin typeface="Google Sans"/>
              </a:rPr>
              <a:t>y</a:t>
            </a:r>
            <a:r>
              <a:rPr altLang="en-GB" b="1" i="1" lang="en-US">
                <a:effectLst/>
                <a:latin typeface="Google Sans"/>
              </a:rPr>
              <a:t> </a:t>
            </a:r>
            <a:r>
              <a:rPr altLang="en-GB" b="1" i="1" lang="en-US">
                <a:effectLst/>
                <a:latin typeface="Google Sans"/>
              </a:rPr>
              <a:t>v</a:t>
            </a:r>
            <a:r>
              <a:rPr altLang="en-GB" b="1" i="1" lang="en-US">
                <a:effectLst/>
                <a:latin typeface="Google Sans"/>
              </a:rPr>
              <a:t>a</a:t>
            </a:r>
            <a:r>
              <a:rPr altLang="en-GB" b="1" i="1" lang="en-US">
                <a:effectLst/>
                <a:latin typeface="Google Sans"/>
              </a:rPr>
              <a:t>r</a:t>
            </a:r>
            <a:r>
              <a:rPr altLang="en-GB" b="1" i="1" lang="en-US">
                <a:effectLst/>
                <a:latin typeface="Google Sans"/>
              </a:rPr>
              <a:t>i</a:t>
            </a:r>
            <a:r>
              <a:rPr altLang="en-GB" b="1" i="1" lang="en-US">
                <a:effectLst/>
                <a:latin typeface="Google Sans"/>
              </a:rPr>
              <a:t>e</a:t>
            </a:r>
            <a:r>
              <a:rPr altLang="en-GB" b="1" i="1" lang="en-US">
                <a:effectLst/>
                <a:latin typeface="Google Sans"/>
              </a:rPr>
              <a:t>s</a:t>
            </a:r>
            <a:r>
              <a:rPr altLang="en-GB" b="1" i="1" lang="en-US">
                <a:effectLst/>
                <a:latin typeface="Google Sans"/>
              </a:rPr>
              <a:t> </a:t>
            </a:r>
            <a:r>
              <a:rPr altLang="en-GB" b="1" i="1" lang="en-US">
                <a:effectLst/>
                <a:latin typeface="Google Sans"/>
              </a:rPr>
              <a:t>f</a:t>
            </a:r>
            <a:r>
              <a:rPr altLang="en-GB" b="1" i="1" lang="en-US">
                <a:effectLst/>
                <a:latin typeface="Google Sans"/>
              </a:rPr>
              <a:t>r</a:t>
            </a:r>
            <a:r>
              <a:rPr altLang="en-GB" b="1" i="1" lang="en-US">
                <a:effectLst/>
                <a:latin typeface="Google Sans"/>
              </a:rPr>
              <a:t>o</a:t>
            </a:r>
            <a:r>
              <a:rPr altLang="en-GB" b="1" i="1" lang="en-US">
                <a:effectLst/>
                <a:latin typeface="Google Sans"/>
              </a:rPr>
              <a:t>m</a:t>
            </a:r>
            <a:r>
              <a:rPr altLang="en-GB" b="1" i="1" lang="en-US">
                <a:effectLst/>
                <a:latin typeface="Google Sans"/>
              </a:rPr>
              <a:t> </a:t>
            </a:r>
            <a:r>
              <a:rPr altLang="en-GB" b="1" i="1" lang="en-US">
                <a:effectLst/>
                <a:latin typeface="Google Sans"/>
              </a:rPr>
              <a:t>d</a:t>
            </a:r>
            <a:r>
              <a:rPr altLang="en-GB" b="1" i="1" lang="en-US">
                <a:effectLst/>
                <a:latin typeface="Google Sans"/>
              </a:rPr>
              <a:t>e</a:t>
            </a:r>
            <a:r>
              <a:rPr altLang="en-GB" b="1" i="1" lang="en-US">
                <a:effectLst/>
                <a:latin typeface="Google Sans"/>
              </a:rPr>
              <a:t>p</a:t>
            </a:r>
            <a:r>
              <a:rPr altLang="en-GB" b="1" i="1" lang="en-US">
                <a:effectLst/>
                <a:latin typeface="Google Sans"/>
              </a:rPr>
              <a:t>a</a:t>
            </a:r>
            <a:r>
              <a:rPr altLang="en-GB" b="1" i="1" lang="en-US">
                <a:effectLst/>
                <a:latin typeface="Google Sans"/>
              </a:rPr>
              <a:t>rtment </a:t>
            </a:r>
            <a:r>
              <a:rPr altLang="en-GB" b="1" i="1" lang="en-US">
                <a:effectLst/>
                <a:latin typeface="Google Sans"/>
              </a:rPr>
              <a:t>a</a:t>
            </a:r>
            <a:r>
              <a:rPr altLang="en-GB" b="1" i="1" lang="en-US">
                <a:effectLst/>
                <a:latin typeface="Google Sans"/>
              </a:rPr>
              <a:t>n</a:t>
            </a:r>
            <a:r>
              <a:rPr altLang="en-GB" b="1" i="1" lang="en-US">
                <a:effectLst/>
                <a:latin typeface="Google Sans"/>
              </a:rPr>
              <a:t>d</a:t>
            </a:r>
            <a:r>
              <a:rPr altLang="en-GB" b="1" i="1" lang="en-US">
                <a:effectLst/>
                <a:latin typeface="Google Sans"/>
              </a:rPr>
              <a:t> </a:t>
            </a:r>
            <a:r>
              <a:rPr altLang="en-GB" b="1" i="1" lang="en-US">
                <a:effectLst/>
                <a:latin typeface="Google Sans"/>
              </a:rPr>
              <a:t>w</a:t>
            </a:r>
            <a:r>
              <a:rPr altLang="en-GB" b="1" i="1" lang="en-US">
                <a:effectLst/>
                <a:latin typeface="Google Sans"/>
              </a:rPr>
              <a:t>o</a:t>
            </a:r>
            <a:r>
              <a:rPr altLang="en-GB" b="1" i="1" lang="en-US">
                <a:effectLst/>
                <a:latin typeface="Google Sans"/>
              </a:rPr>
              <a:t>r</a:t>
            </a:r>
            <a:r>
              <a:rPr altLang="en-GB" b="1" i="1" lang="en-US">
                <a:effectLst/>
                <a:latin typeface="Google Sans"/>
              </a:rPr>
              <a:t>k</a:t>
            </a:r>
            <a:r>
              <a:rPr b="1" i="1" lang="en-US">
                <a:effectLst/>
                <a:latin typeface="Google Sans"/>
              </a:rPr>
              <a:t> — it's the specific solution that your business provides and the promise of value that </a:t>
            </a:r>
            <a:r>
              <a:rPr altLang="en-GB" b="1" i="1" lang="en-US">
                <a:effectLst/>
                <a:latin typeface="Google Sans"/>
              </a:rPr>
              <a:t>a</a:t>
            </a:r>
            <a:r>
              <a:rPr altLang="en-GB" b="1" i="1" lang="en-US">
                <a:effectLst/>
                <a:latin typeface="Google Sans"/>
              </a:rPr>
              <a:t> </a:t>
            </a:r>
            <a:r>
              <a:rPr altLang="en-GB" b="1" i="1" lang="en-US">
                <a:effectLst/>
                <a:latin typeface="Google Sans"/>
              </a:rPr>
              <a:t>e</a:t>
            </a:r>
            <a:r>
              <a:rPr altLang="en-GB" b="1" i="1" lang="en-US">
                <a:effectLst/>
                <a:latin typeface="Google Sans"/>
              </a:rPr>
              <a:t>m</a:t>
            </a:r>
            <a:r>
              <a:rPr altLang="en-GB" b="1" i="1" lang="en-US">
                <a:effectLst/>
                <a:latin typeface="Google Sans"/>
              </a:rPr>
              <a:t>p</a:t>
            </a:r>
            <a:r>
              <a:rPr altLang="en-GB" b="1" i="1" lang="en-US">
                <a:effectLst/>
                <a:latin typeface="Google Sans"/>
              </a:rPr>
              <a:t>l</a:t>
            </a:r>
            <a:r>
              <a:rPr altLang="en-GB" b="1" i="1" lang="en-US">
                <a:effectLst/>
                <a:latin typeface="Google Sans"/>
              </a:rPr>
              <a:t>oyee</a:t>
            </a:r>
            <a:r>
              <a:rPr altLang="en-GB" b="1" i="1" lang="en-US">
                <a:effectLst/>
                <a:latin typeface="Google Sans"/>
              </a:rPr>
              <a:t>s</a:t>
            </a:r>
            <a:r>
              <a:rPr altLang="en-GB" b="1" i="1" lang="en-US">
                <a:effectLst/>
                <a:latin typeface="Google Sans"/>
              </a:rPr>
              <a:t> </a:t>
            </a:r>
            <a:r>
              <a:rPr altLang="en-GB" b="1" i="1" lang="en-US">
                <a:effectLst/>
                <a:latin typeface="Google Sans"/>
              </a:rPr>
              <a:t>g</a:t>
            </a:r>
            <a:r>
              <a:rPr altLang="en-GB" b="1" i="1" lang="en-US">
                <a:effectLst/>
                <a:latin typeface="Google Sans"/>
              </a:rPr>
              <a:t>e</a:t>
            </a:r>
            <a:r>
              <a:rPr altLang="en-GB" b="1" i="1" lang="en-US">
                <a:effectLst/>
                <a:latin typeface="Google Sans"/>
              </a:rPr>
              <a:t>t</a:t>
            </a:r>
            <a:r>
              <a:rPr altLang="en-GB" b="1" i="1" lang="en-US">
                <a:effectLst/>
                <a:latin typeface="Google Sans"/>
              </a:rPr>
              <a:t> </a:t>
            </a:r>
            <a:r>
              <a:rPr altLang="en-GB" b="1" i="1" lang="en-US">
                <a:effectLst/>
                <a:latin typeface="Google Sans"/>
              </a:rPr>
              <a:t>p</a:t>
            </a:r>
            <a:r>
              <a:rPr altLang="en-GB" b="1" i="1" lang="en-US">
                <a:effectLst/>
                <a:latin typeface="Google Sans"/>
              </a:rPr>
              <a:t>r</a:t>
            </a:r>
            <a:r>
              <a:rPr altLang="en-GB" b="1" i="1" lang="en-US">
                <a:effectLst/>
                <a:latin typeface="Google Sans"/>
              </a:rPr>
              <a:t>oper </a:t>
            </a:r>
            <a:r>
              <a:rPr altLang="en-GB" b="1" i="1" lang="en-US">
                <a:effectLst/>
                <a:latin typeface="Google Sans"/>
              </a:rPr>
              <a:t>b</a:t>
            </a:r>
            <a:r>
              <a:rPr altLang="en-GB" b="1" i="1" lang="en-US">
                <a:effectLst/>
                <a:latin typeface="Google Sans"/>
              </a:rPr>
              <a:t>e</a:t>
            </a:r>
            <a:r>
              <a:rPr altLang="en-GB" b="1" i="1" lang="en-US">
                <a:effectLst/>
                <a:latin typeface="Google Sans"/>
              </a:rPr>
              <a:t>n</a:t>
            </a:r>
            <a:r>
              <a:rPr altLang="en-GB" b="1" i="1" lang="en-US">
                <a:effectLst/>
                <a:latin typeface="Google Sans"/>
              </a:rPr>
              <a:t>efits</a:t>
            </a:r>
            <a:r>
              <a:rPr altLang="en-GB" b="1" i="1" lang="en-US">
                <a:effectLst/>
                <a:latin typeface="Google Sans"/>
              </a:rPr>
              <a:t>.</a:t>
            </a:r>
            <a:endParaRPr b="1"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584201"/>
          </a:xfrm>
        </p:spPr>
        <p:txBody>
          <a:bodyPr/>
          <a:p>
            <a:r>
              <a:rPr dirty="0" lang="en-IN"/>
              <a:t>Dataset Description</a:t>
            </a:r>
          </a:p>
        </p:txBody>
      </p:sp>
      <p:sp>
        <p:nvSpPr>
          <p:cNvPr id="1048669" name="TextBox 3"/>
          <p:cNvSpPr txBox="1"/>
          <p:nvPr/>
        </p:nvSpPr>
        <p:spPr>
          <a:xfrm>
            <a:off x="2512316" y="2185048"/>
            <a:ext cx="6107494" cy="1234440"/>
          </a:xfrm>
          <a:prstGeom prst="rect"/>
          <a:noFill/>
        </p:spPr>
        <p:txBody>
          <a:bodyPr wrap="square">
            <a:spAutoFit/>
          </a:bodyPr>
          <a:p>
            <a:r>
              <a:rPr b="1" i="1" lang="en-US">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b="1"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10"/>
          <p:cNvSpPr txBox="1"/>
          <p:nvPr/>
        </p:nvSpPr>
        <p:spPr>
          <a:xfrm>
            <a:off x="3042253" y="2551837"/>
            <a:ext cx="6107494" cy="1463041"/>
          </a:xfrm>
          <a:prstGeom prst="rect"/>
          <a:noFill/>
        </p:spPr>
        <p:txBody>
          <a:bodyPr wrap="square">
            <a:spAutoFit/>
          </a:bodyPr>
          <a:p>
            <a:r>
              <a:rPr b="0" i="1" lang="en-US">
                <a:solidFill>
                  <a:srgbClr val="232427"/>
                </a:solidFill>
                <a:effectLst/>
                <a:latin typeface="ui-sans-serif"/>
              </a:rPr>
              <a:t>All the levels in this game have WOW Answers at the end. Let's say you get six letters to </a:t>
            </a:r>
            <a:r>
              <a:rPr b="0" i="1" lang="en-US">
                <a:effectLst/>
                <a:latin typeface="ui-sans-serif"/>
                <a:hlinkClick r:id="rId2"/>
              </a:rPr>
              <a:t>unscramble</a:t>
            </a:r>
            <a:r>
              <a:rPr b="0" i="1" lang="en-US">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Kishore The culprit</cp:lastModifiedBy>
  <dcterms:created xsi:type="dcterms:W3CDTF">2024-03-29T04:07:22Z</dcterms:created>
  <dcterms:modified xsi:type="dcterms:W3CDTF">2024-09-06T04:03:20Z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a5d649645aeb4da4861b73c6e61fe48c</vt:lpwstr>
  </property>
</Properties>
</file>